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6"/>
  </p:notesMasterIdLst>
  <p:sldIdLst>
    <p:sldId id="260" r:id="rId3"/>
    <p:sldId id="268" r:id="rId4"/>
    <p:sldId id="256" r:id="rId5"/>
    <p:sldId id="257" r:id="rId6"/>
    <p:sldId id="271" r:id="rId7"/>
    <p:sldId id="272" r:id="rId8"/>
    <p:sldId id="258" r:id="rId9"/>
    <p:sldId id="269" r:id="rId10"/>
    <p:sldId id="270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92689-019B-4549-8083-7D995711BD96}" v="12" dt="2023-05-03T23:55:2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5FCB-D0C7-49D4-A866-BC692C59D5C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4B67-60BC-4FDE-B34F-6EFF5B3F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e358829a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e358829a8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3e358829a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e358829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e358829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3e358829a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358829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358829a8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3e358829a8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358829a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358829a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3e358829a8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99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23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41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321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14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70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2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334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59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98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073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637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4" name="Google Shape;20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008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20" name="Google Shape;22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170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931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222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AF66-4B95-117F-37BE-78618E5B6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Tobacco Use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E791-7AEA-41F1-B2EA-8F434D602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95310"/>
            <a:ext cx="9387539" cy="502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F59F8-8FAC-4FC5-D997-DCE57AFEDB52}"/>
              </a:ext>
            </a:extLst>
          </p:cNvPr>
          <p:cNvSpPr txBox="1"/>
          <p:nvPr/>
        </p:nvSpPr>
        <p:spPr>
          <a:xfrm>
            <a:off x="1154954" y="5647764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Zalak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Gajjar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Nick Miller, Summer Harik, Anna Reed</a:t>
            </a:r>
          </a:p>
        </p:txBody>
      </p:sp>
    </p:spTree>
    <p:extLst>
      <p:ext uri="{BB962C8B-B14F-4D97-AF65-F5344CB8AC3E}">
        <p14:creationId xmlns:p14="http://schemas.microsoft.com/office/powerpoint/2010/main" val="258158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ED008E-FEE1-8504-EBF1-B1BFAB45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127986"/>
            <a:ext cx="5409592" cy="647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BE3C3-4245-42BD-201B-6E58523F7BC6}"/>
              </a:ext>
            </a:extLst>
          </p:cNvPr>
          <p:cNvSpPr txBox="1"/>
          <p:nvPr/>
        </p:nvSpPr>
        <p:spPr>
          <a:xfrm>
            <a:off x="4112927" y="6392347"/>
            <a:ext cx="30495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*number is reduced to ensure a graph that fits on a screen and is still legible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422E9-4993-1558-B328-B1753217A9B0}"/>
              </a:ext>
            </a:extLst>
          </p:cNvPr>
          <p:cNvSpPr txBox="1"/>
          <p:nvPr/>
        </p:nvSpPr>
        <p:spPr>
          <a:xfrm>
            <a:off x="6096000" y="1525006"/>
            <a:ext cx="49597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the men reported in this data set, there were just over 5.6 million cigarette smokers, 3.6 million smokeless tobacco users, and 1.6 million e-cigarette smokers.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5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5C5835-85EF-641F-E097-9C2F2466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9" y="201477"/>
            <a:ext cx="5825218" cy="6449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05D62-722C-4668-EC03-43AFDA64352A}"/>
              </a:ext>
            </a:extLst>
          </p:cNvPr>
          <p:cNvSpPr txBox="1"/>
          <p:nvPr/>
        </p:nvSpPr>
        <p:spPr>
          <a:xfrm>
            <a:off x="4329120" y="6304002"/>
            <a:ext cx="3792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number is reduced to ensure a graph that fits on a screen and is still legible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2B04C-94B4-FE99-5591-A2F2070C4978}"/>
              </a:ext>
            </a:extLst>
          </p:cNvPr>
          <p:cNvSpPr txBox="1"/>
          <p:nvPr/>
        </p:nvSpPr>
        <p:spPr>
          <a:xfrm>
            <a:off x="6476865" y="610136"/>
            <a:ext cx="444425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total, there were 7.6 million cigarette smokers, 4.7 million smokeless tobacco users, and just under 2 million e-cigarette users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were more women reported as cigarette smokers than in any category of men by 2 million people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6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063D50-F2B8-6470-8CAA-1F661369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670623"/>
            <a:ext cx="4828707" cy="553433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1C5B88-2788-DB2B-CC95-DB4D1FC9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5" y="634872"/>
            <a:ext cx="5434496" cy="5198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Overall, cigarettes are the most widely used form of tobacco between both genders. There were just over 13 million cigarette smokers reported throughout the US.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For both genders, e-cigarettes are used less than the other types of tobacco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Both genders had the same pattern of usage as cigarettes being the most prevalent, then smokeless tobacco, then e-cigarettes</a:t>
            </a:r>
          </a:p>
        </p:txBody>
      </p:sp>
    </p:spTree>
    <p:extLst>
      <p:ext uri="{BB962C8B-B14F-4D97-AF65-F5344CB8AC3E}">
        <p14:creationId xmlns:p14="http://schemas.microsoft.com/office/powerpoint/2010/main" val="31641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Chi-Square Test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918350" y="1481225"/>
            <a:ext cx="10503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H0: There is no significant association between gender and cigarette use.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H1: There is a significant association between gender and cigarette use.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Critical Value = 3.84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Chi-Square Value = 65.64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65.64 &gt; 3.84 so the results are statistically significant and we can reject the null hypothesis.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BE28-CD2A-9BED-5D62-046B7E37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1B31-FBAB-FA7F-8879-35B91077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most popular tobacco products by age group?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has tobacco product use changed over time?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states with the highest cigarette, smokeless, and e-cig use?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differences in tobacco use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4F8FEC-1E8E-6AA0-2A9E-AD349CD7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131" y="829848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Tobacco Preference for younger adult's vs All Age’s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F599F4-28A3-F5C2-956C-C45488CB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" y="2161559"/>
            <a:ext cx="5732579" cy="423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50302BDF-5DFF-6539-246A-73A7B27BEC6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2570" y="5995712"/>
            <a:ext cx="532408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Cigarette Use (Adults) 8613 Smokeless Tobacco Use (Adults) 7179 Cessation (Adults) 2880 E-Cigarette Use (Adults) 2511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71F075C-E218-08A2-2DAB-97E81E612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18" y="2161559"/>
            <a:ext cx="5509941" cy="423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2377BA67-174E-A708-88CC-9DEC4006332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79730" y="6091813"/>
            <a:ext cx="57081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Smokeless Tobacco Use (Adults) 477 Cigarette Use (Adults) 477 E-Cigarette Use (Adults) 139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A0378-9491-5D98-90E1-C34B31190483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508-A0B2-B992-CD9C-A1C3AF3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Products vs Age- Conclusions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2BD2-B17A-5E08-7439-356CAF46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Younger American adults are not more likely to prefer other tobacco products vs cigarettes </a:t>
            </a:r>
          </a:p>
          <a:p>
            <a:r>
              <a:rPr lang="en-US" dirty="0"/>
              <a:t>Americans between the ages on 18-24  consume smokeless tobacco and cigarettes at the same rate</a:t>
            </a:r>
          </a:p>
          <a:p>
            <a:r>
              <a:rPr lang="en-US" dirty="0"/>
              <a:t>Age does not seem to be a strong correlation in tobacco preference based on the data we used.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3D0D3-4C7B-5ACC-7F3B-375022347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3E0A8-FA87-3289-5B43-A560006EE10D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9E813-EB27-9A27-D587-B9BF6F154387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0FAE1-D51B-B5FD-4552-F4C84A359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CF923-99D3-53E2-9545-9D32D575C0CE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1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/>
        </p:nvSpPr>
        <p:spPr>
          <a:xfrm>
            <a:off x="761374" y="773225"/>
            <a:ext cx="921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Cigarette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825" y="1665238"/>
            <a:ext cx="4703275" cy="35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 txBox="1"/>
          <p:nvPr/>
        </p:nvSpPr>
        <p:spPr>
          <a:xfrm>
            <a:off x="2865325" y="5504875"/>
            <a:ext cx="8160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Cigarette use declined from 2011-2019.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/>
        </p:nvSpPr>
        <p:spPr>
          <a:xfrm>
            <a:off x="761374" y="773225"/>
            <a:ext cx="921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Smokeless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63" name="Google Shape;2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50" y="1481225"/>
            <a:ext cx="5437300" cy="36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870450" y="5166100"/>
            <a:ext cx="1045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Smokeless tobacco use has not clearly trended in one direction from 2011-2019, and has remained low compared to cigarette use.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761375" y="773225"/>
            <a:ext cx="958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E-Cigarette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71" name="Google Shape;2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880" y="1634037"/>
            <a:ext cx="5068376" cy="39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 txBox="1"/>
          <p:nvPr/>
        </p:nvSpPr>
        <p:spPr>
          <a:xfrm>
            <a:off x="1830825" y="5746275"/>
            <a:ext cx="901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There is not enough data on e-cigarette use to determine a trend.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0D6038-A175-909A-B45C-1AE81D5E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272988"/>
            <a:ext cx="3307977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7A2AE-8F07-4CF9-DEA9-66A0B952065B}"/>
              </a:ext>
            </a:extLst>
          </p:cNvPr>
          <p:cNvSpPr txBox="1"/>
          <p:nvPr/>
        </p:nvSpPr>
        <p:spPr>
          <a:xfrm>
            <a:off x="1289901" y="5074022"/>
            <a:ext cx="286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Cigarette Use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8243C8-15D0-88FE-30B9-C198B0D2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19" y="1272988"/>
            <a:ext cx="3462178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958456-1012-D8D7-6703-CCD94FC8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57" y="1272989"/>
            <a:ext cx="3219289" cy="37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B3A8DF-2F9B-5D0E-874E-6FB8955B0BE2}"/>
              </a:ext>
            </a:extLst>
          </p:cNvPr>
          <p:cNvSpPr txBox="1"/>
          <p:nvPr/>
        </p:nvSpPr>
        <p:spPr>
          <a:xfrm>
            <a:off x="4303059" y="5091950"/>
            <a:ext cx="37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Smokeless Tobacco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6620B-B765-3571-144C-3470A5D21D2A}"/>
              </a:ext>
            </a:extLst>
          </p:cNvPr>
          <p:cNvSpPr txBox="1"/>
          <p:nvPr/>
        </p:nvSpPr>
        <p:spPr>
          <a:xfrm>
            <a:off x="8398432" y="5074022"/>
            <a:ext cx="296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E-Cigarette Use</a:t>
            </a:r>
          </a:p>
        </p:txBody>
      </p:sp>
    </p:spTree>
    <p:extLst>
      <p:ext uri="{BB962C8B-B14F-4D97-AF65-F5344CB8AC3E}">
        <p14:creationId xmlns:p14="http://schemas.microsoft.com/office/powerpoint/2010/main" val="24790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DFF93-A478-2006-9857-34405079CAE1}"/>
              </a:ext>
            </a:extLst>
          </p:cNvPr>
          <p:cNvSpPr txBox="1"/>
          <p:nvPr/>
        </p:nvSpPr>
        <p:spPr>
          <a:xfrm>
            <a:off x="1237129" y="2061883"/>
            <a:ext cx="9009529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Cigarette(Adult) is the highest tobacco used among all states.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  West Virginia has the highest percentage of cigarette smokers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National Median(States and DC) has the highest percentage of smokeless tobacco users and  e-cig users.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C06C-724B-B361-81B7-320D81F6C4F0}"/>
              </a:ext>
            </a:extLst>
          </p:cNvPr>
          <p:cNvSpPr txBox="1"/>
          <p:nvPr/>
        </p:nvSpPr>
        <p:spPr>
          <a:xfrm>
            <a:off x="1479177" y="1066800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53947-CDE4-E88A-710E-9DF013FB3E75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696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2882</TotalTime>
  <Words>523</Words>
  <Application>Microsoft Office PowerPoint</Application>
  <PresentationFormat>Widescreen</PresentationFormat>
  <Paragraphs>56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Helvetica Neue</vt:lpstr>
      <vt:lpstr>Noto Sans Symbols</vt:lpstr>
      <vt:lpstr>Wingdings 3</vt:lpstr>
      <vt:lpstr>Ion Boardroom</vt:lpstr>
      <vt:lpstr>1_Ion Boardroom</vt:lpstr>
      <vt:lpstr>Analysis of Tobacco Use In The US </vt:lpstr>
      <vt:lpstr>Research Questions </vt:lpstr>
      <vt:lpstr>PowerPoint Presentation</vt:lpstr>
      <vt:lpstr>Tobacco Products vs Age- Conclusions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Miller</dc:creator>
  <cp:lastModifiedBy>Nick Miller</cp:lastModifiedBy>
  <cp:revision>4</cp:revision>
  <dcterms:created xsi:type="dcterms:W3CDTF">2023-05-02T00:36:45Z</dcterms:created>
  <dcterms:modified xsi:type="dcterms:W3CDTF">2023-05-04T00:44:00Z</dcterms:modified>
</cp:coreProperties>
</file>