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holas Miller" initials="NM" lastIdx="1" clrIdx="0">
    <p:extLst>
      <p:ext uri="{19B8F6BF-5375-455C-9EA6-DF929625EA0E}">
        <p15:presenceInfo xmlns:p15="http://schemas.microsoft.com/office/powerpoint/2012/main" userId="840cbc17c50ff8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1" d="100"/>
          <a:sy n="61" d="100"/>
        </p:scale>
        <p:origin x="45" y="11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11T22:38:30.045"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8-11T22:38:30.045"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atalog.data.gov/dataset/accidental-drug-related-deaths-january-2012-sept-201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903F-1034-4B72-A9DE-B01A73419F5F}"/>
              </a:ext>
            </a:extLst>
          </p:cNvPr>
          <p:cNvSpPr>
            <a:spLocks noGrp="1"/>
          </p:cNvSpPr>
          <p:nvPr>
            <p:ph type="ctrTitle"/>
          </p:nvPr>
        </p:nvSpPr>
        <p:spPr/>
        <p:txBody>
          <a:bodyPr/>
          <a:lstStyle/>
          <a:p>
            <a:r>
              <a:rPr lang="en-US" dirty="0"/>
              <a:t>DSC530 Final Project</a:t>
            </a:r>
            <a:br>
              <a:rPr lang="en-US" dirty="0"/>
            </a:br>
            <a:endParaRPr lang="en-US" dirty="0"/>
          </a:p>
        </p:txBody>
      </p:sp>
      <p:sp>
        <p:nvSpPr>
          <p:cNvPr id="3" name="Subtitle 2">
            <a:extLst>
              <a:ext uri="{FF2B5EF4-FFF2-40B4-BE49-F238E27FC236}">
                <a16:creationId xmlns:a16="http://schemas.microsoft.com/office/drawing/2014/main" id="{D850FF47-54F7-414C-A45E-081199EB6459}"/>
              </a:ext>
            </a:extLst>
          </p:cNvPr>
          <p:cNvSpPr>
            <a:spLocks noGrp="1"/>
          </p:cNvSpPr>
          <p:nvPr>
            <p:ph type="subTitle" idx="1"/>
          </p:nvPr>
        </p:nvSpPr>
        <p:spPr/>
        <p:txBody>
          <a:bodyPr/>
          <a:lstStyle/>
          <a:p>
            <a:r>
              <a:rPr lang="en-US" dirty="0"/>
              <a:t>Nicholas Miller</a:t>
            </a:r>
          </a:p>
          <a:p>
            <a:r>
              <a:rPr lang="en-US" dirty="0"/>
              <a:t>August 11</a:t>
            </a:r>
            <a:r>
              <a:rPr lang="en-US" baseline="30000" dirty="0"/>
              <a:t>th</a:t>
            </a:r>
            <a:r>
              <a:rPr lang="en-US" dirty="0"/>
              <a:t>, 2019</a:t>
            </a:r>
          </a:p>
        </p:txBody>
      </p:sp>
    </p:spTree>
    <p:extLst>
      <p:ext uri="{BB962C8B-B14F-4D97-AF65-F5344CB8AC3E}">
        <p14:creationId xmlns:p14="http://schemas.microsoft.com/office/powerpoint/2010/main" val="140053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BB85-F4BD-4D2E-AF95-5A03DD32E083}"/>
              </a:ext>
            </a:extLst>
          </p:cNvPr>
          <p:cNvSpPr>
            <a:spLocks noGrp="1"/>
          </p:cNvSpPr>
          <p:nvPr>
            <p:ph type="title"/>
          </p:nvPr>
        </p:nvSpPr>
        <p:spPr>
          <a:xfrm>
            <a:off x="648930" y="629266"/>
            <a:ext cx="9252154" cy="1223983"/>
          </a:xfrm>
        </p:spPr>
        <p:txBody>
          <a:bodyPr>
            <a:normAutofit/>
          </a:bodyPr>
          <a:lstStyle/>
          <a:p>
            <a:r>
              <a:rPr lang="en-US" dirty="0"/>
              <a:t>CDF</a:t>
            </a:r>
          </a:p>
        </p:txBody>
      </p:sp>
      <p:sp>
        <p:nvSpPr>
          <p:cNvPr id="9" name="Content Placeholder 8">
            <a:extLst>
              <a:ext uri="{FF2B5EF4-FFF2-40B4-BE49-F238E27FC236}">
                <a16:creationId xmlns:a16="http://schemas.microsoft.com/office/drawing/2014/main" id="{E637F313-9694-4015-B195-0368F81BBC0D}"/>
              </a:ext>
            </a:extLst>
          </p:cNvPr>
          <p:cNvSpPr>
            <a:spLocks noGrp="1"/>
          </p:cNvSpPr>
          <p:nvPr>
            <p:ph idx="1"/>
          </p:nvPr>
        </p:nvSpPr>
        <p:spPr>
          <a:xfrm>
            <a:off x="1103311" y="2052214"/>
            <a:ext cx="4338409" cy="4196185"/>
          </a:xfrm>
        </p:spPr>
        <p:txBody>
          <a:bodyPr>
            <a:normAutofit/>
          </a:bodyPr>
          <a:lstStyle/>
          <a:p>
            <a:endParaRPr lang="en-US" dirty="0"/>
          </a:p>
          <a:p>
            <a:endParaRPr lang="en-US" dirty="0"/>
          </a:p>
          <a:p>
            <a:r>
              <a:rPr lang="en-US" dirty="0"/>
              <a:t>Age</a:t>
            </a:r>
          </a:p>
          <a:p>
            <a:endParaRPr lang="en-US" dirty="0"/>
          </a:p>
          <a:p>
            <a:r>
              <a:rPr lang="en-US" dirty="0"/>
              <a:t>The ‘age’ variable is distributed normally, with about 95% of all subjects falling within the range of 21 to 63.</a:t>
            </a:r>
          </a:p>
        </p:txBody>
      </p:sp>
      <p:pic>
        <p:nvPicPr>
          <p:cNvPr id="5" name="Picture 4">
            <a:extLst>
              <a:ext uri="{FF2B5EF4-FFF2-40B4-BE49-F238E27FC236}">
                <a16:creationId xmlns:a16="http://schemas.microsoft.com/office/drawing/2014/main" id="{2AAEA8CF-E9DE-4B87-87F2-2DB790BC3722}"/>
              </a:ext>
            </a:extLst>
          </p:cNvPr>
          <p:cNvPicPr/>
          <p:nvPr/>
        </p:nvPicPr>
        <p:blipFill>
          <a:blip r:embed="rId3"/>
          <a:stretch>
            <a:fillRect/>
          </a:stretch>
        </p:blipFill>
        <p:spPr>
          <a:xfrm>
            <a:off x="6091916" y="2286382"/>
            <a:ext cx="5451627" cy="372784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25506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1B0D-784D-42F8-BE0E-EA00F2C7EA35}"/>
              </a:ext>
            </a:extLst>
          </p:cNvPr>
          <p:cNvSpPr>
            <a:spLocks noGrp="1"/>
          </p:cNvSpPr>
          <p:nvPr>
            <p:ph type="title"/>
          </p:nvPr>
        </p:nvSpPr>
        <p:spPr>
          <a:xfrm>
            <a:off x="648930" y="629266"/>
            <a:ext cx="9252154" cy="1223983"/>
          </a:xfrm>
        </p:spPr>
        <p:txBody>
          <a:bodyPr>
            <a:normAutofit/>
          </a:bodyPr>
          <a:lstStyle/>
          <a:p>
            <a:r>
              <a:rPr lang="en-US" dirty="0"/>
              <a:t>Normal Distribution</a:t>
            </a:r>
          </a:p>
        </p:txBody>
      </p:sp>
      <p:sp>
        <p:nvSpPr>
          <p:cNvPr id="9" name="Content Placeholder 8">
            <a:extLst>
              <a:ext uri="{FF2B5EF4-FFF2-40B4-BE49-F238E27FC236}">
                <a16:creationId xmlns:a16="http://schemas.microsoft.com/office/drawing/2014/main" id="{8D3B59DE-DB84-433D-AD2B-F1CADDF3CD8B}"/>
              </a:ext>
            </a:extLst>
          </p:cNvPr>
          <p:cNvSpPr>
            <a:spLocks noGrp="1"/>
          </p:cNvSpPr>
          <p:nvPr>
            <p:ph idx="1"/>
          </p:nvPr>
        </p:nvSpPr>
        <p:spPr>
          <a:xfrm>
            <a:off x="1103311" y="2052214"/>
            <a:ext cx="4338409" cy="4196185"/>
          </a:xfrm>
        </p:spPr>
        <p:txBody>
          <a:bodyPr>
            <a:normAutofit fontScale="92500" lnSpcReduction="20000"/>
          </a:bodyPr>
          <a:lstStyle/>
          <a:p>
            <a:r>
              <a:rPr lang="en-US" dirty="0"/>
              <a:t>The age of subjects is normal within 2 standard deviations, but since the mean is about 42, and the standard deviation is about 12, that puts the low end of 2 standard deviations at 18, which hopefully there would not be too many people overdosing from drugs at any age lower than that.  Also, at 2 standard deviations above the mean, 66, prescription medications may be controlled by guardians or caretakers, so as not to increase the chance of overdose or combining medications that could produce deadly results.</a:t>
            </a:r>
          </a:p>
        </p:txBody>
      </p:sp>
      <p:pic>
        <p:nvPicPr>
          <p:cNvPr id="7" name="Content Placeholder 3">
            <a:extLst>
              <a:ext uri="{FF2B5EF4-FFF2-40B4-BE49-F238E27FC236}">
                <a16:creationId xmlns:a16="http://schemas.microsoft.com/office/drawing/2014/main" id="{B6388020-5B9B-4AC6-A9F8-F27E4AAC1A83}"/>
              </a:ext>
            </a:extLst>
          </p:cNvPr>
          <p:cNvPicPr>
            <a:picLocks/>
          </p:cNvPicPr>
          <p:nvPr/>
        </p:nvPicPr>
        <p:blipFill>
          <a:blip r:embed="rId3"/>
          <a:stretch>
            <a:fillRect/>
          </a:stretch>
        </p:blipFill>
        <p:spPr>
          <a:xfrm>
            <a:off x="6091916" y="2303787"/>
            <a:ext cx="5451627" cy="369303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67813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B510-6343-4302-8442-9E51DFE14F7E}"/>
              </a:ext>
            </a:extLst>
          </p:cNvPr>
          <p:cNvSpPr>
            <a:spLocks noGrp="1"/>
          </p:cNvSpPr>
          <p:nvPr>
            <p:ph type="title"/>
          </p:nvPr>
        </p:nvSpPr>
        <p:spPr>
          <a:xfrm>
            <a:off x="648930" y="629266"/>
            <a:ext cx="9252154" cy="1223983"/>
          </a:xfrm>
        </p:spPr>
        <p:txBody>
          <a:bodyPr>
            <a:normAutofit/>
          </a:bodyPr>
          <a:lstStyle/>
          <a:p>
            <a:r>
              <a:rPr lang="en-US" dirty="0"/>
              <a:t>Scatter Plots</a:t>
            </a:r>
          </a:p>
        </p:txBody>
      </p:sp>
      <p:sp>
        <p:nvSpPr>
          <p:cNvPr id="3" name="Content Placeholder 2">
            <a:extLst>
              <a:ext uri="{FF2B5EF4-FFF2-40B4-BE49-F238E27FC236}">
                <a16:creationId xmlns:a16="http://schemas.microsoft.com/office/drawing/2014/main" id="{A80B285F-3584-4366-B338-88FD8AEC78C7}"/>
              </a:ext>
            </a:extLst>
          </p:cNvPr>
          <p:cNvSpPr>
            <a:spLocks noGrp="1"/>
          </p:cNvSpPr>
          <p:nvPr>
            <p:ph idx="1"/>
          </p:nvPr>
        </p:nvSpPr>
        <p:spPr>
          <a:xfrm>
            <a:off x="1103311" y="2052214"/>
            <a:ext cx="4338409" cy="4196185"/>
          </a:xfrm>
        </p:spPr>
        <p:txBody>
          <a:bodyPr>
            <a:normAutofit/>
          </a:bodyPr>
          <a:lstStyle/>
          <a:p>
            <a:pPr algn="ctr"/>
            <a:r>
              <a:rPr lang="en-US" u="sng" dirty="0"/>
              <a:t>Age vs. Year</a:t>
            </a:r>
          </a:p>
          <a:p>
            <a:pPr algn="ctr"/>
            <a:endParaRPr lang="en-US" u="sng" dirty="0"/>
          </a:p>
          <a:p>
            <a:r>
              <a:rPr lang="en-US" dirty="0"/>
              <a:t>Here we can see a dense cluster on the right, meaning that as the years go on, the deaths from overdoses increase.  There does not seem to be much correlation to age, as the low Pearson Correlation value confirms (0.033).</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BEDA3068-EB69-4FD7-9CD3-4AFBFA3D2F26}"/>
              </a:ext>
            </a:extLst>
          </p:cNvPr>
          <p:cNvPicPr/>
          <p:nvPr/>
        </p:nvPicPr>
        <p:blipFill>
          <a:blip r:embed="rId3"/>
          <a:stretch>
            <a:fillRect/>
          </a:stretch>
        </p:blipFill>
        <p:spPr>
          <a:xfrm>
            <a:off x="6091916" y="2281578"/>
            <a:ext cx="5451627" cy="373745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10905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B510-6343-4302-8442-9E51DFE14F7E}"/>
              </a:ext>
            </a:extLst>
          </p:cNvPr>
          <p:cNvSpPr>
            <a:spLocks noGrp="1"/>
          </p:cNvSpPr>
          <p:nvPr>
            <p:ph type="title"/>
          </p:nvPr>
        </p:nvSpPr>
        <p:spPr>
          <a:xfrm>
            <a:off x="648930" y="629266"/>
            <a:ext cx="9252154" cy="1223983"/>
          </a:xfrm>
        </p:spPr>
        <p:txBody>
          <a:bodyPr>
            <a:normAutofit/>
          </a:bodyPr>
          <a:lstStyle/>
          <a:p>
            <a:r>
              <a:rPr lang="en-US" dirty="0"/>
              <a:t>Scatter Plots</a:t>
            </a:r>
          </a:p>
        </p:txBody>
      </p:sp>
      <p:sp>
        <p:nvSpPr>
          <p:cNvPr id="3" name="Content Placeholder 2">
            <a:extLst>
              <a:ext uri="{FF2B5EF4-FFF2-40B4-BE49-F238E27FC236}">
                <a16:creationId xmlns:a16="http://schemas.microsoft.com/office/drawing/2014/main" id="{A80B285F-3584-4366-B338-88FD8AEC78C7}"/>
              </a:ext>
            </a:extLst>
          </p:cNvPr>
          <p:cNvSpPr>
            <a:spLocks noGrp="1"/>
          </p:cNvSpPr>
          <p:nvPr>
            <p:ph idx="1"/>
          </p:nvPr>
        </p:nvSpPr>
        <p:spPr>
          <a:xfrm>
            <a:off x="1103311" y="2052214"/>
            <a:ext cx="4338409" cy="4196185"/>
          </a:xfrm>
        </p:spPr>
        <p:txBody>
          <a:bodyPr>
            <a:normAutofit/>
          </a:bodyPr>
          <a:lstStyle/>
          <a:p>
            <a:r>
              <a:rPr lang="en-US" u="sng" dirty="0"/>
              <a:t>Drug vs. Age</a:t>
            </a:r>
          </a:p>
          <a:p>
            <a:endParaRPr lang="en-US" u="sng" dirty="0"/>
          </a:p>
          <a:p>
            <a:r>
              <a:rPr lang="en-US" dirty="0"/>
              <a:t>This scatter plot does not really show much correlation to age and drug type, but it does show that cocaine overdoses tend to happen a bit later in life, compared to the other drugs.</a:t>
            </a:r>
          </a:p>
          <a:p>
            <a:endParaRPr lang="en-US" dirty="0"/>
          </a:p>
        </p:txBody>
      </p:sp>
      <p:pic>
        <p:nvPicPr>
          <p:cNvPr id="5" name="Picture 4">
            <a:extLst>
              <a:ext uri="{FF2B5EF4-FFF2-40B4-BE49-F238E27FC236}">
                <a16:creationId xmlns:a16="http://schemas.microsoft.com/office/drawing/2014/main" id="{2643D45E-524D-4AA8-A537-1E2207FA8A03}"/>
              </a:ext>
            </a:extLst>
          </p:cNvPr>
          <p:cNvPicPr/>
          <p:nvPr/>
        </p:nvPicPr>
        <p:blipFill>
          <a:blip r:embed="rId3"/>
          <a:stretch>
            <a:fillRect/>
          </a:stretch>
        </p:blipFill>
        <p:spPr>
          <a:xfrm>
            <a:off x="6091916" y="2411537"/>
            <a:ext cx="5451627" cy="347753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51204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A3EE-CC26-4F97-B314-1DD384AB552D}"/>
              </a:ext>
            </a:extLst>
          </p:cNvPr>
          <p:cNvSpPr>
            <a:spLocks noGrp="1"/>
          </p:cNvSpPr>
          <p:nvPr>
            <p:ph type="title"/>
          </p:nvPr>
        </p:nvSpPr>
        <p:spPr>
          <a:xfrm>
            <a:off x="648930" y="629266"/>
            <a:ext cx="9252154" cy="1223983"/>
          </a:xfrm>
        </p:spPr>
        <p:txBody>
          <a:bodyPr>
            <a:normAutofit/>
          </a:bodyPr>
          <a:lstStyle/>
          <a:p>
            <a:r>
              <a:rPr lang="en-US" dirty="0"/>
              <a:t>Hypothesis Testing</a:t>
            </a:r>
          </a:p>
        </p:txBody>
      </p:sp>
      <p:sp>
        <p:nvSpPr>
          <p:cNvPr id="3" name="Content Placeholder 2">
            <a:extLst>
              <a:ext uri="{FF2B5EF4-FFF2-40B4-BE49-F238E27FC236}">
                <a16:creationId xmlns:a16="http://schemas.microsoft.com/office/drawing/2014/main" id="{E882CAB5-E9AC-432C-9F87-A53A63001C49}"/>
              </a:ext>
            </a:extLst>
          </p:cNvPr>
          <p:cNvSpPr>
            <a:spLocks noGrp="1"/>
          </p:cNvSpPr>
          <p:nvPr>
            <p:ph idx="1"/>
          </p:nvPr>
        </p:nvSpPr>
        <p:spPr>
          <a:xfrm>
            <a:off x="1103311" y="2052214"/>
            <a:ext cx="4338409" cy="4196185"/>
          </a:xfrm>
        </p:spPr>
        <p:txBody>
          <a:bodyPr>
            <a:normAutofit/>
          </a:bodyPr>
          <a:lstStyle/>
          <a:p>
            <a:r>
              <a:rPr lang="en-US" dirty="0"/>
              <a:t>The hypothesis here is that gender determines likelihood of drug overdose.  The null hypothesis is that it does not.  With a p-value of 0.493, it is not statistically significant.  The CDF intersects the observed difference at .507, which means that we expect to see a difference as big as the observed effect about half of the time.</a:t>
            </a:r>
          </a:p>
          <a:p>
            <a:endParaRPr lang="en-US" dirty="0"/>
          </a:p>
        </p:txBody>
      </p:sp>
      <p:pic>
        <p:nvPicPr>
          <p:cNvPr id="4" name="Picture 3">
            <a:extLst>
              <a:ext uri="{FF2B5EF4-FFF2-40B4-BE49-F238E27FC236}">
                <a16:creationId xmlns:a16="http://schemas.microsoft.com/office/drawing/2014/main" id="{89171185-4094-4EBA-A26A-C7D88543919F}"/>
              </a:ext>
            </a:extLst>
          </p:cNvPr>
          <p:cNvPicPr>
            <a:picLocks noChangeAspect="1"/>
          </p:cNvPicPr>
          <p:nvPr/>
        </p:nvPicPr>
        <p:blipFill>
          <a:blip r:embed="rId3"/>
          <a:stretch>
            <a:fillRect/>
          </a:stretch>
        </p:blipFill>
        <p:spPr>
          <a:xfrm>
            <a:off x="6091916" y="2286382"/>
            <a:ext cx="5451627" cy="372784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8462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B6A8D8-5995-4A01-8E2C-ABCF4466CDA3}"/>
              </a:ext>
            </a:extLst>
          </p:cNvPr>
          <p:cNvSpPr>
            <a:spLocks noGrp="1"/>
          </p:cNvSpPr>
          <p:nvPr>
            <p:ph type="title"/>
          </p:nvPr>
        </p:nvSpPr>
        <p:spPr>
          <a:xfrm>
            <a:off x="992953" y="1781526"/>
            <a:ext cx="9404723" cy="1400530"/>
          </a:xfrm>
        </p:spPr>
        <p:txBody>
          <a:bodyPr/>
          <a:lstStyle/>
          <a:p>
            <a:r>
              <a:rPr lang="en-US" b="1" dirty="0"/>
              <a:t>Accidental Drug Related Deaths 2012-2018 in Connecticut</a:t>
            </a:r>
            <a:br>
              <a:rPr lang="en-US" b="1" dirty="0"/>
            </a:br>
            <a:endParaRPr lang="en-US" dirty="0"/>
          </a:p>
        </p:txBody>
      </p:sp>
      <p:sp>
        <p:nvSpPr>
          <p:cNvPr id="7" name="Content Placeholder 6">
            <a:extLst>
              <a:ext uri="{FF2B5EF4-FFF2-40B4-BE49-F238E27FC236}">
                <a16:creationId xmlns:a16="http://schemas.microsoft.com/office/drawing/2014/main" id="{DEEE1BB3-22E3-445E-81C5-3D7CB227F7E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Dataset retrieved from: </a:t>
            </a:r>
            <a:r>
              <a:rPr lang="en-US" dirty="0">
                <a:hlinkClick r:id="rId2"/>
              </a:rPr>
              <a:t>https://catalog.data.gov/dataset/accidental-drug-related-deaths-january-2012-sept-2015</a:t>
            </a:r>
            <a:endParaRPr lang="en-US" dirty="0"/>
          </a:p>
        </p:txBody>
      </p:sp>
    </p:spTree>
    <p:extLst>
      <p:ext uri="{BB962C8B-B14F-4D97-AF65-F5344CB8AC3E}">
        <p14:creationId xmlns:p14="http://schemas.microsoft.com/office/powerpoint/2010/main" val="415404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7D20-EA8B-4514-AB52-9389DFEC4AC4}"/>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098B8AD5-A93D-4319-9823-1255C44293E3}"/>
              </a:ext>
            </a:extLst>
          </p:cNvPr>
          <p:cNvSpPr>
            <a:spLocks noGrp="1"/>
          </p:cNvSpPr>
          <p:nvPr>
            <p:ph idx="1"/>
          </p:nvPr>
        </p:nvSpPr>
        <p:spPr/>
        <p:txBody>
          <a:bodyPr/>
          <a:lstStyle/>
          <a:p>
            <a:r>
              <a:rPr lang="en-US" dirty="0"/>
              <a:t>Year – The year the subject died from drug overdose</a:t>
            </a:r>
          </a:p>
          <a:p>
            <a:r>
              <a:rPr lang="en-US" dirty="0"/>
              <a:t>Age – The age of the subject</a:t>
            </a:r>
          </a:p>
          <a:p>
            <a:r>
              <a:rPr lang="en-US" dirty="0"/>
              <a:t>Sex – The sex of the subject</a:t>
            </a:r>
          </a:p>
          <a:p>
            <a:r>
              <a:rPr lang="en-US" dirty="0"/>
              <a:t>Race – The race of the subject</a:t>
            </a:r>
          </a:p>
          <a:p>
            <a:r>
              <a:rPr lang="en-US" dirty="0"/>
              <a:t>Drug – The name of the drug used to overdose</a:t>
            </a:r>
          </a:p>
          <a:p>
            <a:pPr lvl="1"/>
            <a:r>
              <a:rPr lang="en-US" dirty="0"/>
              <a:t>Note – If more than one drug was detected, drug type is set to ‘Multiple’</a:t>
            </a:r>
          </a:p>
        </p:txBody>
      </p:sp>
    </p:spTree>
    <p:extLst>
      <p:ext uri="{BB962C8B-B14F-4D97-AF65-F5344CB8AC3E}">
        <p14:creationId xmlns:p14="http://schemas.microsoft.com/office/powerpoint/2010/main" val="355633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1D6B-C99C-40F9-A39E-D8475ACA4A10}"/>
              </a:ext>
            </a:extLst>
          </p:cNvPr>
          <p:cNvSpPr>
            <a:spLocks noGrp="1"/>
          </p:cNvSpPr>
          <p:nvPr>
            <p:ph type="title"/>
          </p:nvPr>
        </p:nvSpPr>
        <p:spPr>
          <a:xfrm>
            <a:off x="648930" y="629266"/>
            <a:ext cx="9252154" cy="1223983"/>
          </a:xfrm>
        </p:spPr>
        <p:txBody>
          <a:bodyPr>
            <a:normAutofit/>
          </a:bodyPr>
          <a:lstStyle/>
          <a:p>
            <a:r>
              <a:rPr lang="en-US" dirty="0"/>
              <a:t>Histograms</a:t>
            </a:r>
          </a:p>
        </p:txBody>
      </p:sp>
      <p:sp>
        <p:nvSpPr>
          <p:cNvPr id="20" name="Content Placeholder 8">
            <a:extLst>
              <a:ext uri="{FF2B5EF4-FFF2-40B4-BE49-F238E27FC236}">
                <a16:creationId xmlns:a16="http://schemas.microsoft.com/office/drawing/2014/main" id="{01CC6770-3643-4965-95BF-B886C0081EAB}"/>
              </a:ext>
            </a:extLst>
          </p:cNvPr>
          <p:cNvSpPr>
            <a:spLocks noGrp="1"/>
          </p:cNvSpPr>
          <p:nvPr>
            <p:ph idx="1"/>
          </p:nvPr>
        </p:nvSpPr>
        <p:spPr>
          <a:xfrm>
            <a:off x="1103311" y="2052214"/>
            <a:ext cx="4338409" cy="4196185"/>
          </a:xfrm>
        </p:spPr>
        <p:txBody>
          <a:bodyPr>
            <a:normAutofit/>
          </a:bodyPr>
          <a:lstStyle/>
          <a:p>
            <a:endParaRPr lang="en-US" dirty="0"/>
          </a:p>
          <a:p>
            <a:endParaRPr lang="en-US" dirty="0"/>
          </a:p>
          <a:p>
            <a:pPr algn="ctr"/>
            <a:r>
              <a:rPr lang="en-US" u="sng" dirty="0"/>
              <a:t>YEAR</a:t>
            </a:r>
          </a:p>
          <a:p>
            <a:pPr marL="0" indent="0">
              <a:buNone/>
            </a:pPr>
            <a:endParaRPr lang="en-US" dirty="0"/>
          </a:p>
          <a:p>
            <a:r>
              <a:rPr lang="en-US" dirty="0"/>
              <a:t>Mean: 2015.7617</a:t>
            </a:r>
          </a:p>
          <a:p>
            <a:r>
              <a:rPr lang="en-US" dirty="0"/>
              <a:t>Mode: 2017</a:t>
            </a:r>
          </a:p>
          <a:p>
            <a:r>
              <a:rPr lang="en-US" dirty="0"/>
              <a:t>Variance: 3.2997</a:t>
            </a:r>
          </a:p>
          <a:p>
            <a:r>
              <a:rPr lang="en-US" dirty="0"/>
              <a:t>Standard Deviation: 1.8165</a:t>
            </a:r>
          </a:p>
        </p:txBody>
      </p:sp>
      <p:pic>
        <p:nvPicPr>
          <p:cNvPr id="5" name="Picture 4">
            <a:extLst>
              <a:ext uri="{FF2B5EF4-FFF2-40B4-BE49-F238E27FC236}">
                <a16:creationId xmlns:a16="http://schemas.microsoft.com/office/drawing/2014/main" id="{E200961F-5426-443C-84E2-6A14531A85CD}"/>
              </a:ext>
            </a:extLst>
          </p:cNvPr>
          <p:cNvPicPr>
            <a:picLocks noChangeAspect="1"/>
          </p:cNvPicPr>
          <p:nvPr/>
        </p:nvPicPr>
        <p:blipFill>
          <a:blip r:embed="rId3"/>
          <a:stretch>
            <a:fillRect/>
          </a:stretch>
        </p:blipFill>
        <p:spPr>
          <a:xfrm>
            <a:off x="6091916" y="2361490"/>
            <a:ext cx="5451627" cy="357763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16208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1D6B-C99C-40F9-A39E-D8475ACA4A10}"/>
              </a:ext>
            </a:extLst>
          </p:cNvPr>
          <p:cNvSpPr>
            <a:spLocks noGrp="1"/>
          </p:cNvSpPr>
          <p:nvPr>
            <p:ph type="title"/>
          </p:nvPr>
        </p:nvSpPr>
        <p:spPr>
          <a:xfrm>
            <a:off x="648930" y="629266"/>
            <a:ext cx="9252154" cy="1223983"/>
          </a:xfrm>
        </p:spPr>
        <p:txBody>
          <a:bodyPr>
            <a:normAutofit/>
          </a:bodyPr>
          <a:lstStyle/>
          <a:p>
            <a:r>
              <a:rPr lang="en-US" dirty="0"/>
              <a:t>Histograms</a:t>
            </a:r>
          </a:p>
        </p:txBody>
      </p:sp>
      <p:sp>
        <p:nvSpPr>
          <p:cNvPr id="20" name="Content Placeholder 8">
            <a:extLst>
              <a:ext uri="{FF2B5EF4-FFF2-40B4-BE49-F238E27FC236}">
                <a16:creationId xmlns:a16="http://schemas.microsoft.com/office/drawing/2014/main" id="{01CC6770-3643-4965-95BF-B886C0081EAB}"/>
              </a:ext>
            </a:extLst>
          </p:cNvPr>
          <p:cNvSpPr>
            <a:spLocks noGrp="1"/>
          </p:cNvSpPr>
          <p:nvPr>
            <p:ph idx="1"/>
          </p:nvPr>
        </p:nvSpPr>
        <p:spPr>
          <a:xfrm>
            <a:off x="1103311" y="2052214"/>
            <a:ext cx="4338409" cy="4196185"/>
          </a:xfrm>
        </p:spPr>
        <p:txBody>
          <a:bodyPr>
            <a:normAutofit/>
          </a:bodyPr>
          <a:lstStyle/>
          <a:p>
            <a:pPr marL="457200" lvl="1" indent="0">
              <a:buNone/>
            </a:pPr>
            <a:endParaRPr lang="en-US" dirty="0"/>
          </a:p>
          <a:p>
            <a:pPr marL="457200" lvl="1" indent="0">
              <a:buNone/>
            </a:pPr>
            <a:endParaRPr lang="en-US" u="sng" dirty="0"/>
          </a:p>
          <a:p>
            <a:pPr marL="457200" lvl="1" indent="0" algn="ctr">
              <a:buNone/>
            </a:pPr>
            <a:r>
              <a:rPr lang="en-US" u="sng" dirty="0"/>
              <a:t>AGE</a:t>
            </a:r>
          </a:p>
          <a:p>
            <a:pPr marL="0" indent="0">
              <a:buNone/>
            </a:pPr>
            <a:endParaRPr lang="en-US" dirty="0"/>
          </a:p>
          <a:p>
            <a:r>
              <a:rPr lang="en-US" dirty="0"/>
              <a:t>Mean: 41.5790</a:t>
            </a:r>
          </a:p>
          <a:p>
            <a:r>
              <a:rPr lang="en-US" dirty="0"/>
              <a:t>Mode: 29</a:t>
            </a:r>
          </a:p>
          <a:p>
            <a:r>
              <a:rPr lang="en-US" dirty="0"/>
              <a:t>Variance: 150.7958</a:t>
            </a:r>
          </a:p>
          <a:p>
            <a:r>
              <a:rPr lang="en-US" dirty="0"/>
              <a:t>Standard Deviation: 12.2799</a:t>
            </a:r>
          </a:p>
        </p:txBody>
      </p:sp>
      <p:pic>
        <p:nvPicPr>
          <p:cNvPr id="4" name="Picture 3" descr="A screenshot of a cell phone&#10;&#10;Description automatically generated">
            <a:extLst>
              <a:ext uri="{FF2B5EF4-FFF2-40B4-BE49-F238E27FC236}">
                <a16:creationId xmlns:a16="http://schemas.microsoft.com/office/drawing/2014/main" id="{860C3616-B974-4D3D-AC70-46814F62693F}"/>
              </a:ext>
            </a:extLst>
          </p:cNvPr>
          <p:cNvPicPr>
            <a:picLocks noChangeAspect="1"/>
          </p:cNvPicPr>
          <p:nvPr/>
        </p:nvPicPr>
        <p:blipFill>
          <a:blip r:embed="rId3"/>
          <a:stretch>
            <a:fillRect/>
          </a:stretch>
        </p:blipFill>
        <p:spPr>
          <a:xfrm>
            <a:off x="6091916" y="2333097"/>
            <a:ext cx="5451627" cy="363441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94323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1D6B-C99C-40F9-A39E-D8475ACA4A10}"/>
              </a:ext>
            </a:extLst>
          </p:cNvPr>
          <p:cNvSpPr>
            <a:spLocks noGrp="1"/>
          </p:cNvSpPr>
          <p:nvPr>
            <p:ph type="title"/>
          </p:nvPr>
        </p:nvSpPr>
        <p:spPr>
          <a:xfrm>
            <a:off x="648930" y="629266"/>
            <a:ext cx="9252154" cy="1223983"/>
          </a:xfrm>
        </p:spPr>
        <p:txBody>
          <a:bodyPr>
            <a:normAutofit/>
          </a:bodyPr>
          <a:lstStyle/>
          <a:p>
            <a:r>
              <a:rPr lang="en-US" dirty="0"/>
              <a:t>Histograms</a:t>
            </a:r>
          </a:p>
        </p:txBody>
      </p:sp>
      <p:sp>
        <p:nvSpPr>
          <p:cNvPr id="20" name="Content Placeholder 8">
            <a:extLst>
              <a:ext uri="{FF2B5EF4-FFF2-40B4-BE49-F238E27FC236}">
                <a16:creationId xmlns:a16="http://schemas.microsoft.com/office/drawing/2014/main" id="{01CC6770-3643-4965-95BF-B886C0081EAB}"/>
              </a:ext>
            </a:extLst>
          </p:cNvPr>
          <p:cNvSpPr>
            <a:spLocks noGrp="1"/>
          </p:cNvSpPr>
          <p:nvPr>
            <p:ph idx="1"/>
          </p:nvPr>
        </p:nvSpPr>
        <p:spPr>
          <a:xfrm>
            <a:off x="1103311" y="2052214"/>
            <a:ext cx="4338409" cy="4196185"/>
          </a:xfrm>
        </p:spPr>
        <p:txBody>
          <a:bodyPr>
            <a:normAutofit/>
          </a:bodyPr>
          <a:lstStyle/>
          <a:p>
            <a:endParaRPr lang="en-US" dirty="0"/>
          </a:p>
          <a:p>
            <a:endParaRPr lang="en-US" dirty="0"/>
          </a:p>
          <a:p>
            <a:pPr algn="ctr"/>
            <a:r>
              <a:rPr lang="en-US" u="sng" dirty="0"/>
              <a:t>SEX</a:t>
            </a:r>
          </a:p>
          <a:p>
            <a:pPr marL="0" indent="0">
              <a:buNone/>
            </a:pPr>
            <a:endParaRPr lang="en-US" dirty="0"/>
          </a:p>
          <a:p>
            <a:pPr marL="0" indent="0">
              <a:buNone/>
            </a:pPr>
            <a:r>
              <a:rPr lang="en-US" dirty="0"/>
              <a:t>Male: 3403</a:t>
            </a:r>
          </a:p>
          <a:p>
            <a:pPr marL="0" indent="0">
              <a:buNone/>
            </a:pPr>
            <a:r>
              <a:rPr lang="en-US" dirty="0"/>
              <a:t>Female: 1134</a:t>
            </a:r>
          </a:p>
        </p:txBody>
      </p:sp>
      <p:pic>
        <p:nvPicPr>
          <p:cNvPr id="6" name="Picture 5">
            <a:extLst>
              <a:ext uri="{FF2B5EF4-FFF2-40B4-BE49-F238E27FC236}">
                <a16:creationId xmlns:a16="http://schemas.microsoft.com/office/drawing/2014/main" id="{42133246-10AB-4248-B520-917267D8E486}"/>
              </a:ext>
            </a:extLst>
          </p:cNvPr>
          <p:cNvPicPr/>
          <p:nvPr/>
        </p:nvPicPr>
        <p:blipFill>
          <a:blip r:embed="rId3"/>
          <a:stretch>
            <a:fillRect/>
          </a:stretch>
        </p:blipFill>
        <p:spPr>
          <a:xfrm>
            <a:off x="6091916" y="2358083"/>
            <a:ext cx="5451627" cy="358444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95004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1D6B-C99C-40F9-A39E-D8475ACA4A10}"/>
              </a:ext>
            </a:extLst>
          </p:cNvPr>
          <p:cNvSpPr>
            <a:spLocks noGrp="1"/>
          </p:cNvSpPr>
          <p:nvPr>
            <p:ph type="title"/>
          </p:nvPr>
        </p:nvSpPr>
        <p:spPr>
          <a:xfrm>
            <a:off x="648930" y="629266"/>
            <a:ext cx="9252154" cy="1223983"/>
          </a:xfrm>
        </p:spPr>
        <p:txBody>
          <a:bodyPr>
            <a:normAutofit/>
          </a:bodyPr>
          <a:lstStyle/>
          <a:p>
            <a:r>
              <a:rPr lang="en-US" dirty="0"/>
              <a:t>Histograms</a:t>
            </a:r>
          </a:p>
        </p:txBody>
      </p:sp>
      <p:sp>
        <p:nvSpPr>
          <p:cNvPr id="20" name="Content Placeholder 8">
            <a:extLst>
              <a:ext uri="{FF2B5EF4-FFF2-40B4-BE49-F238E27FC236}">
                <a16:creationId xmlns:a16="http://schemas.microsoft.com/office/drawing/2014/main" id="{01CC6770-3643-4965-95BF-B886C0081EAB}"/>
              </a:ext>
            </a:extLst>
          </p:cNvPr>
          <p:cNvSpPr>
            <a:spLocks noGrp="1"/>
          </p:cNvSpPr>
          <p:nvPr>
            <p:ph idx="1"/>
          </p:nvPr>
        </p:nvSpPr>
        <p:spPr>
          <a:xfrm>
            <a:off x="1103311" y="2052214"/>
            <a:ext cx="4338409" cy="4196185"/>
          </a:xfrm>
        </p:spPr>
        <p:txBody>
          <a:bodyPr>
            <a:normAutofit/>
          </a:bodyPr>
          <a:lstStyle/>
          <a:p>
            <a:endParaRPr lang="en-US" dirty="0"/>
          </a:p>
          <a:p>
            <a:endParaRPr lang="en-US" dirty="0"/>
          </a:p>
          <a:p>
            <a:pPr algn="ctr"/>
            <a:r>
              <a:rPr lang="en-US" u="sng" dirty="0"/>
              <a:t>RACE</a:t>
            </a:r>
          </a:p>
          <a:p>
            <a:pPr marL="0" indent="0">
              <a:buNone/>
            </a:pPr>
            <a:endParaRPr lang="en-US" dirty="0"/>
          </a:p>
          <a:p>
            <a:pPr marL="0" indent="0">
              <a:buNone/>
            </a:pPr>
            <a:r>
              <a:rPr lang="en-US" dirty="0"/>
              <a:t>Asian: 31</a:t>
            </a:r>
          </a:p>
          <a:p>
            <a:pPr marL="0" indent="0">
              <a:buNone/>
            </a:pPr>
            <a:r>
              <a:rPr lang="en-US" dirty="0"/>
              <a:t>Black: 395</a:t>
            </a:r>
          </a:p>
          <a:p>
            <a:pPr marL="0" indent="0">
              <a:buNone/>
            </a:pPr>
            <a:r>
              <a:rPr lang="en-US" dirty="0"/>
              <a:t>Hispanic: 546</a:t>
            </a:r>
          </a:p>
          <a:p>
            <a:pPr marL="0" indent="0">
              <a:buNone/>
            </a:pPr>
            <a:r>
              <a:rPr lang="en-US" dirty="0"/>
              <a:t>White: 3565</a:t>
            </a:r>
          </a:p>
        </p:txBody>
      </p:sp>
      <p:pic>
        <p:nvPicPr>
          <p:cNvPr id="4" name="Picture 3" descr="A screenshot of a cell phone&#10;&#10;Description automatically generated">
            <a:extLst>
              <a:ext uri="{FF2B5EF4-FFF2-40B4-BE49-F238E27FC236}">
                <a16:creationId xmlns:a16="http://schemas.microsoft.com/office/drawing/2014/main" id="{847A2D80-1484-4E9F-976B-8A743DACA016}"/>
              </a:ext>
            </a:extLst>
          </p:cNvPr>
          <p:cNvPicPr>
            <a:picLocks noChangeAspect="1"/>
          </p:cNvPicPr>
          <p:nvPr/>
        </p:nvPicPr>
        <p:blipFill>
          <a:blip r:embed="rId3"/>
          <a:stretch>
            <a:fillRect/>
          </a:stretch>
        </p:blipFill>
        <p:spPr>
          <a:xfrm>
            <a:off x="6091916" y="2361490"/>
            <a:ext cx="5451627" cy="357763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2373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1D6B-C99C-40F9-A39E-D8475ACA4A10}"/>
              </a:ext>
            </a:extLst>
          </p:cNvPr>
          <p:cNvSpPr>
            <a:spLocks noGrp="1"/>
          </p:cNvSpPr>
          <p:nvPr>
            <p:ph type="title"/>
          </p:nvPr>
        </p:nvSpPr>
        <p:spPr>
          <a:xfrm>
            <a:off x="648930" y="629266"/>
            <a:ext cx="9252154" cy="1223983"/>
          </a:xfrm>
        </p:spPr>
        <p:txBody>
          <a:bodyPr>
            <a:normAutofit/>
          </a:bodyPr>
          <a:lstStyle/>
          <a:p>
            <a:r>
              <a:rPr lang="en-US" dirty="0"/>
              <a:t>Histograms</a:t>
            </a:r>
          </a:p>
        </p:txBody>
      </p:sp>
      <p:sp>
        <p:nvSpPr>
          <p:cNvPr id="20" name="Content Placeholder 8">
            <a:extLst>
              <a:ext uri="{FF2B5EF4-FFF2-40B4-BE49-F238E27FC236}">
                <a16:creationId xmlns:a16="http://schemas.microsoft.com/office/drawing/2014/main" id="{01CC6770-3643-4965-95BF-B886C0081EAB}"/>
              </a:ext>
            </a:extLst>
          </p:cNvPr>
          <p:cNvSpPr>
            <a:spLocks noGrp="1"/>
          </p:cNvSpPr>
          <p:nvPr>
            <p:ph idx="1"/>
          </p:nvPr>
        </p:nvSpPr>
        <p:spPr>
          <a:xfrm>
            <a:off x="1103311" y="2052214"/>
            <a:ext cx="4338409" cy="4196185"/>
          </a:xfrm>
        </p:spPr>
        <p:txBody>
          <a:bodyPr>
            <a:normAutofit/>
          </a:bodyPr>
          <a:lstStyle/>
          <a:p>
            <a:endParaRPr lang="en-US" dirty="0"/>
          </a:p>
          <a:p>
            <a:endParaRPr lang="en-US" dirty="0"/>
          </a:p>
          <a:p>
            <a:pPr algn="ctr"/>
            <a:r>
              <a:rPr lang="en-US" u="sng" dirty="0"/>
              <a:t>DRUG</a:t>
            </a:r>
          </a:p>
          <a:p>
            <a:pPr marL="0" indent="0">
              <a:buNone/>
            </a:pPr>
            <a:endParaRPr lang="en-US" dirty="0"/>
          </a:p>
          <a:p>
            <a:pPr marL="0" indent="0">
              <a:buNone/>
            </a:pPr>
            <a:r>
              <a:rPr lang="en-US" dirty="0"/>
              <a:t>Benzodiazepines: 476</a:t>
            </a:r>
          </a:p>
          <a:p>
            <a:pPr marL="0" indent="0">
              <a:buNone/>
            </a:pPr>
            <a:r>
              <a:rPr lang="en-US" dirty="0"/>
              <a:t>Cocaine: 349</a:t>
            </a:r>
          </a:p>
          <a:p>
            <a:pPr marL="0" indent="0">
              <a:buNone/>
            </a:pPr>
            <a:r>
              <a:rPr lang="en-US" dirty="0"/>
              <a:t>Fentanyl: 608</a:t>
            </a:r>
          </a:p>
          <a:p>
            <a:pPr marL="0" indent="0">
              <a:buNone/>
            </a:pPr>
            <a:r>
              <a:rPr lang="en-US" dirty="0"/>
              <a:t>Heroin: 834</a:t>
            </a:r>
          </a:p>
          <a:p>
            <a:pPr marL="0" indent="0">
              <a:buNone/>
            </a:pPr>
            <a:r>
              <a:rPr lang="en-US" dirty="0"/>
              <a:t>Multiple: 2270</a:t>
            </a:r>
          </a:p>
        </p:txBody>
      </p:sp>
      <p:pic>
        <p:nvPicPr>
          <p:cNvPr id="6" name="Picture 5">
            <a:extLst>
              <a:ext uri="{FF2B5EF4-FFF2-40B4-BE49-F238E27FC236}">
                <a16:creationId xmlns:a16="http://schemas.microsoft.com/office/drawing/2014/main" id="{881193E7-B682-40F1-B4B2-677BDD8901C9}"/>
              </a:ext>
            </a:extLst>
          </p:cNvPr>
          <p:cNvPicPr/>
          <p:nvPr/>
        </p:nvPicPr>
        <p:blipFill>
          <a:blip r:embed="rId3"/>
          <a:stretch>
            <a:fillRect/>
          </a:stretch>
        </p:blipFill>
        <p:spPr>
          <a:xfrm>
            <a:off x="6091916" y="2361490"/>
            <a:ext cx="5451627" cy="357763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93021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BB85-F4BD-4D2E-AF95-5A03DD32E083}"/>
              </a:ext>
            </a:extLst>
          </p:cNvPr>
          <p:cNvSpPr>
            <a:spLocks noGrp="1"/>
          </p:cNvSpPr>
          <p:nvPr>
            <p:ph type="title"/>
          </p:nvPr>
        </p:nvSpPr>
        <p:spPr>
          <a:xfrm>
            <a:off x="648930" y="629266"/>
            <a:ext cx="9252154" cy="1223983"/>
          </a:xfrm>
        </p:spPr>
        <p:txBody>
          <a:bodyPr>
            <a:normAutofit/>
          </a:bodyPr>
          <a:lstStyle/>
          <a:p>
            <a:r>
              <a:rPr lang="en-US" dirty="0"/>
              <a:t>PMF</a:t>
            </a:r>
          </a:p>
        </p:txBody>
      </p:sp>
      <p:sp>
        <p:nvSpPr>
          <p:cNvPr id="9" name="Content Placeholder 8">
            <a:extLst>
              <a:ext uri="{FF2B5EF4-FFF2-40B4-BE49-F238E27FC236}">
                <a16:creationId xmlns:a16="http://schemas.microsoft.com/office/drawing/2014/main" id="{E637F313-9694-4015-B195-0368F81BBC0D}"/>
              </a:ext>
            </a:extLst>
          </p:cNvPr>
          <p:cNvSpPr>
            <a:spLocks noGrp="1"/>
          </p:cNvSpPr>
          <p:nvPr>
            <p:ph idx="1"/>
          </p:nvPr>
        </p:nvSpPr>
        <p:spPr>
          <a:xfrm>
            <a:off x="1103311" y="2052214"/>
            <a:ext cx="4338409" cy="4196185"/>
          </a:xfrm>
        </p:spPr>
        <p:txBody>
          <a:bodyPr>
            <a:normAutofit/>
          </a:bodyPr>
          <a:lstStyle/>
          <a:p>
            <a:endParaRPr lang="en-US" dirty="0"/>
          </a:p>
          <a:p>
            <a:endParaRPr lang="en-US" dirty="0"/>
          </a:p>
          <a:p>
            <a:pPr algn="ctr"/>
            <a:r>
              <a:rPr lang="en-US" dirty="0"/>
              <a:t>Male vs. Female</a:t>
            </a:r>
          </a:p>
          <a:p>
            <a:pPr algn="ctr"/>
            <a:endParaRPr lang="en-US" dirty="0"/>
          </a:p>
          <a:p>
            <a:r>
              <a:rPr lang="en-US" dirty="0"/>
              <a:t>The female population overdosed more on benzos and cocaine, while the male subjects overdosed more on fentanyl, heroin, and combinations of the drugs.</a:t>
            </a:r>
          </a:p>
        </p:txBody>
      </p:sp>
      <p:pic>
        <p:nvPicPr>
          <p:cNvPr id="7" name="Content Placeholder 3">
            <a:extLst>
              <a:ext uri="{FF2B5EF4-FFF2-40B4-BE49-F238E27FC236}">
                <a16:creationId xmlns:a16="http://schemas.microsoft.com/office/drawing/2014/main" id="{FCB8DDAA-C22E-4595-B0C3-AF97AFC6438B}"/>
              </a:ext>
            </a:extLst>
          </p:cNvPr>
          <p:cNvPicPr>
            <a:picLocks/>
          </p:cNvPicPr>
          <p:nvPr/>
        </p:nvPicPr>
        <p:blipFill>
          <a:blip r:embed="rId3"/>
          <a:stretch>
            <a:fillRect/>
          </a:stretch>
        </p:blipFill>
        <p:spPr>
          <a:xfrm>
            <a:off x="6091916" y="2384483"/>
            <a:ext cx="5451627" cy="353164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738713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32</TotalTime>
  <Words>480</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DSC530 Final Project </vt:lpstr>
      <vt:lpstr>Accidental Drug Related Deaths 2012-2018 in Connecticut </vt:lpstr>
      <vt:lpstr>Variables</vt:lpstr>
      <vt:lpstr>Histograms</vt:lpstr>
      <vt:lpstr>Histograms</vt:lpstr>
      <vt:lpstr>Histograms</vt:lpstr>
      <vt:lpstr>Histograms</vt:lpstr>
      <vt:lpstr>Histograms</vt:lpstr>
      <vt:lpstr>PMF</vt:lpstr>
      <vt:lpstr>CDF</vt:lpstr>
      <vt:lpstr>Normal Distribution</vt:lpstr>
      <vt:lpstr>Scatter Plots</vt:lpstr>
      <vt:lpstr>Scatter Plots</vt:lpstr>
      <vt:lpstr>Hypothesis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DSC530 Final Project</dc:title>
  <dc:creator>Nicholas Miller</dc:creator>
  <cp:lastModifiedBy>Nicholas Miller</cp:lastModifiedBy>
  <cp:revision>3</cp:revision>
  <dcterms:created xsi:type="dcterms:W3CDTF">2019-08-12T02:57:43Z</dcterms:created>
  <dcterms:modified xsi:type="dcterms:W3CDTF">2019-08-12T03:30:25Z</dcterms:modified>
</cp:coreProperties>
</file>