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57" r:id="rId4"/>
    <p:sldId id="263" r:id="rId5"/>
    <p:sldId id="261" r:id="rId6"/>
    <p:sldId id="262" r:id="rId7"/>
    <p:sldId id="267" r:id="rId8"/>
    <p:sldId id="266" r:id="rId9"/>
    <p:sldId id="264" r:id="rId10"/>
    <p:sldId id="265" r:id="rId11"/>
    <p:sldId id="269" r:id="rId12"/>
    <p:sldId id="270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B23"/>
    <a:srgbClr val="003635"/>
    <a:srgbClr val="9EFF29"/>
    <a:srgbClr val="C80064"/>
    <a:srgbClr val="C33A1F"/>
    <a:srgbClr val="0000CC"/>
    <a:srgbClr val="FF2549"/>
    <a:srgbClr val="007033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-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8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45E717-4450-401A-92EB-8FB43E80EDC8}"/>
              </a:ext>
            </a:extLst>
          </p:cNvPr>
          <p:cNvSpPr/>
          <p:nvPr userDrawn="1"/>
        </p:nvSpPr>
        <p:spPr>
          <a:xfrm>
            <a:off x="78509" y="4648200"/>
            <a:ext cx="1480127" cy="460286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49" y="1895168"/>
            <a:ext cx="8471160" cy="1445337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DDS:</a:t>
            </a:r>
            <a:br>
              <a:rPr lang="en-US" sz="4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 Study 01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5" y="3753458"/>
            <a:ext cx="8192728" cy="730043"/>
          </a:xfrm>
        </p:spPr>
        <p:txBody>
          <a:bodyPr/>
          <a:lstStyle/>
          <a:p>
            <a:r>
              <a:rPr lang="en-US" dirty="0"/>
              <a:t>Beers dataset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5148" y="138545"/>
            <a:ext cx="6283782" cy="861682"/>
          </a:xfrm>
        </p:spPr>
        <p:txBody>
          <a:bodyPr>
            <a:normAutofit fontScale="90000"/>
          </a:bodyPr>
          <a:lstStyle/>
          <a:p>
            <a:r>
              <a:rPr lang="en-US" dirty="0"/>
              <a:t>EDA: Summary Statistics for ABV: modified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5148" y="1069131"/>
            <a:ext cx="3275047" cy="20143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</a:rPr>
              <a:t>ABV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Range from 0.001 to 0.128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Median is 0.056 and Mean is 0.06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7F4960D-5F15-46FF-AF3A-9DBF783197BA}"/>
              </a:ext>
            </a:extLst>
          </p:cNvPr>
          <p:cNvSpPr txBox="1">
            <a:spLocks/>
          </p:cNvSpPr>
          <p:nvPr/>
        </p:nvSpPr>
        <p:spPr>
          <a:xfrm>
            <a:off x="1875676" y="3668885"/>
            <a:ext cx="4376267" cy="12671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u="sng" dirty="0">
                <a:solidFill>
                  <a:schemeClr val="tx1"/>
                </a:solidFill>
              </a:rPr>
              <a:t>Note: These statistical values are the same in the original data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A568387-2998-4529-88DE-86EEC54AF740}"/>
              </a:ext>
            </a:extLst>
          </p:cNvPr>
          <p:cNvSpPr txBox="1">
            <a:spLocks/>
          </p:cNvSpPr>
          <p:nvPr/>
        </p:nvSpPr>
        <p:spPr>
          <a:xfrm>
            <a:off x="6735793" y="3779050"/>
            <a:ext cx="2342848" cy="122590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u="sng" dirty="0">
                <a:solidFill>
                  <a:schemeClr val="tx1"/>
                </a:solidFill>
              </a:rPr>
              <a:t>ABV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Boxplot showing distribution of values.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Red shape are outliers showing, it is right-skewed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B07EE0-EAD8-40A1-A15D-37035FFBA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006" y="463059"/>
            <a:ext cx="3620635" cy="330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89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0184" y="134539"/>
            <a:ext cx="3012381" cy="861682"/>
          </a:xfrm>
        </p:spPr>
        <p:txBody>
          <a:bodyPr>
            <a:normAutofit fontScale="90000"/>
          </a:bodyPr>
          <a:lstStyle/>
          <a:p>
            <a:r>
              <a:rPr lang="en-US" dirty="0"/>
              <a:t>EDA: IBU versus ABV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31345" y="1146072"/>
            <a:ext cx="2427311" cy="331198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This scatter plot shows a broad positive linear relationship between the alcohol content and bitterness of beer.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This relationship needs further investigation because it does not appear strong due to strong bitterness in many beers with high alcohol content 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7194D9-8EC2-4442-8821-BDF5130C9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566" y="295760"/>
            <a:ext cx="4781433" cy="431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64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09E0BDF-988F-4EAD-A969-9F79A4925CD4}"/>
              </a:ext>
            </a:extLst>
          </p:cNvPr>
          <p:cNvGrpSpPr/>
          <p:nvPr/>
        </p:nvGrpSpPr>
        <p:grpSpPr>
          <a:xfrm>
            <a:off x="1962755" y="119349"/>
            <a:ext cx="5948189" cy="4923705"/>
            <a:chOff x="2648556" y="1144586"/>
            <a:chExt cx="4055918" cy="366712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AF273B5-A043-4960-8E08-A5315B74A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3974" y="1144586"/>
              <a:ext cx="4000500" cy="366712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90096F-B0AF-410F-B024-141DA0ED7560}"/>
                </a:ext>
              </a:extLst>
            </p:cNvPr>
            <p:cNvSpPr txBox="1"/>
            <p:nvPr/>
          </p:nvSpPr>
          <p:spPr>
            <a:xfrm>
              <a:off x="2648556" y="4565490"/>
              <a:ext cx="12474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www.hiclipart.com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777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set/s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4807941" cy="312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Beers.csv:</a:t>
            </a:r>
          </a:p>
          <a:p>
            <a:r>
              <a:rPr lang="en-US" sz="1800" dirty="0"/>
              <a:t>(Unique key) </a:t>
            </a:r>
            <a:r>
              <a:rPr lang="en-US" sz="1800" dirty="0" err="1"/>
              <a:t>Brewery_ID</a:t>
            </a:r>
            <a:r>
              <a:rPr lang="en-US" sz="1800" dirty="0"/>
              <a:t>: Brewery id of beer</a:t>
            </a:r>
          </a:p>
          <a:p>
            <a:r>
              <a:rPr lang="en-US" sz="1800" dirty="0"/>
              <a:t>7 columns</a:t>
            </a:r>
          </a:p>
          <a:p>
            <a:endParaRPr lang="en-US" sz="1800" dirty="0"/>
          </a:p>
          <a:p>
            <a:r>
              <a:rPr lang="en-US" sz="1800" dirty="0"/>
              <a:t>Breweries.csv:</a:t>
            </a:r>
          </a:p>
          <a:p>
            <a:r>
              <a:rPr lang="en-US" sz="1800" dirty="0"/>
              <a:t>4 columns</a:t>
            </a:r>
          </a:p>
          <a:p>
            <a:r>
              <a:rPr lang="en-US" sz="1800" dirty="0"/>
              <a:t>(Unique key) </a:t>
            </a:r>
            <a:r>
              <a:rPr lang="en-US" sz="1800" dirty="0" err="1"/>
              <a:t>Brew_ID</a:t>
            </a:r>
            <a:r>
              <a:rPr lang="en-US" sz="1800" dirty="0"/>
              <a:t>: Unique identifier of the brewery </a:t>
            </a:r>
          </a:p>
        </p:txBody>
      </p:sp>
      <p:pic>
        <p:nvPicPr>
          <p:cNvPr id="5" name="Picture 4" descr="A picture containing person, indoor, table, food&#10;&#10;Description automatically generated">
            <a:extLst>
              <a:ext uri="{FF2B5EF4-FFF2-40B4-BE49-F238E27FC236}">
                <a16:creationId xmlns:a16="http://schemas.microsoft.com/office/drawing/2014/main" id="{2D08199C-6925-40F2-8654-ACC667B68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68" y="1852933"/>
            <a:ext cx="3770332" cy="204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8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set/s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063" y="1582769"/>
            <a:ext cx="4807941" cy="2587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/>
              <a:t>We were provided 2 datasets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r>
              <a:rPr lang="en-US" sz="1800" dirty="0"/>
              <a:t>Taken together the data contain information on selected breweries in all 50 states of the United States. </a:t>
            </a:r>
          </a:p>
          <a:p>
            <a:r>
              <a:rPr lang="en-US" sz="1800" dirty="0"/>
              <a:t>It includes their respective beer products;</a:t>
            </a:r>
          </a:p>
          <a:p>
            <a:pPr lvl="1"/>
            <a:r>
              <a:rPr lang="en-US" sz="1800" dirty="0"/>
              <a:t>associated Alcohol by Volume;</a:t>
            </a:r>
          </a:p>
          <a:p>
            <a:pPr lvl="1"/>
            <a:r>
              <a:rPr lang="en-US" sz="1800" dirty="0"/>
              <a:t>International Bitterness Unit;</a:t>
            </a:r>
          </a:p>
          <a:p>
            <a:pPr marL="457200" lvl="1" indent="0">
              <a:buNone/>
            </a:pPr>
            <a:r>
              <a:rPr lang="en-US" sz="1800" dirty="0"/>
              <a:t>And their home cities and states.</a:t>
            </a:r>
          </a:p>
        </p:txBody>
      </p:sp>
      <p:pic>
        <p:nvPicPr>
          <p:cNvPr id="5" name="Picture 4" descr="A picture containing person, indoor, table, food&#10;&#10;Description automatically generated">
            <a:extLst>
              <a:ext uri="{FF2B5EF4-FFF2-40B4-BE49-F238E27FC236}">
                <a16:creationId xmlns:a16="http://schemas.microsoft.com/office/drawing/2014/main" id="{2D08199C-6925-40F2-8654-ACC667B68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68" y="1852933"/>
            <a:ext cx="3770332" cy="204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B5EA0E-33FD-4A48-8D75-2F5FA9A65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758" y="0"/>
            <a:ext cx="5514571" cy="509441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433" y="49086"/>
            <a:ext cx="2323278" cy="1526325"/>
          </a:xfrm>
        </p:spPr>
        <p:txBody>
          <a:bodyPr>
            <a:noAutofit/>
          </a:bodyPr>
          <a:lstStyle/>
          <a:p>
            <a:r>
              <a:rPr lang="en-US" sz="2800" dirty="0"/>
              <a:t>Wrangling / Exploratory Data Analyses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74337" y="2238790"/>
            <a:ext cx="2240023" cy="1606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Number of breweries in each state?</a:t>
            </a:r>
          </a:p>
        </p:txBody>
      </p:sp>
    </p:spTree>
    <p:extLst>
      <p:ext uri="{BB962C8B-B14F-4D97-AF65-F5344CB8AC3E}">
        <p14:creationId xmlns:p14="http://schemas.microsoft.com/office/powerpoint/2010/main" val="382244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4121" y="15018"/>
            <a:ext cx="5125202" cy="763526"/>
          </a:xfrm>
        </p:spPr>
        <p:txBody>
          <a:bodyPr>
            <a:normAutofit fontScale="90000"/>
          </a:bodyPr>
          <a:lstStyle/>
          <a:p>
            <a:r>
              <a:rPr lang="en-US" dirty="0"/>
              <a:t>Data Wrangling: Merging  and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4807941" cy="33034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u="sng" dirty="0"/>
              <a:t>Combined both data set</a:t>
            </a:r>
          </a:p>
          <a:p>
            <a:r>
              <a:rPr lang="en-US" sz="1800" dirty="0"/>
              <a:t>Left join using:</a:t>
            </a:r>
          </a:p>
          <a:p>
            <a:r>
              <a:rPr lang="en-US" sz="1800" dirty="0"/>
              <a:t>Merge(x=dataset, by=</a:t>
            </a:r>
            <a:r>
              <a:rPr lang="en-US" sz="1800" dirty="0" err="1"/>
              <a:t>dataset$brew_ID</a:t>
            </a:r>
            <a:r>
              <a:rPr lang="en-US" sz="1800" dirty="0"/>
              <a:t>, </a:t>
            </a:r>
            <a:r>
              <a:rPr lang="en-US" sz="1800" dirty="0" err="1"/>
              <a:t>all.x</a:t>
            </a:r>
            <a:r>
              <a:rPr lang="en-US" sz="1800" dirty="0"/>
              <a:t> = TRUE)</a:t>
            </a:r>
          </a:p>
          <a:p>
            <a:pPr marL="0" indent="0">
              <a:buNone/>
            </a:pPr>
            <a:r>
              <a:rPr lang="en-US" sz="1800" u="sng" dirty="0"/>
              <a:t>Missing Values:</a:t>
            </a:r>
          </a:p>
          <a:p>
            <a:r>
              <a:rPr lang="en-US" sz="1800" dirty="0" err="1"/>
              <a:t>Gg_miss_var</a:t>
            </a:r>
            <a:r>
              <a:rPr lang="en-US" sz="1800" dirty="0"/>
              <a:t>() revealed significant missing data;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highest in IBU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62 in ABV column and on IBU column 1005  (~42% of obs.!!)</a:t>
            </a:r>
          </a:p>
          <a:p>
            <a:pPr marL="0" indent="0">
              <a:buNone/>
            </a:pPr>
            <a:r>
              <a:rPr lang="en-US" sz="1800" dirty="0"/>
              <a:t>Resolved</a:t>
            </a:r>
          </a:p>
          <a:p>
            <a:r>
              <a:rPr lang="en-US" sz="1800" dirty="0"/>
              <a:t>Filled in using mice() from library(mice)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 descr="A picture containing person, indoor, table, food&#10;&#10;Description automatically generated">
            <a:extLst>
              <a:ext uri="{FF2B5EF4-FFF2-40B4-BE49-F238E27FC236}">
                <a16:creationId xmlns:a16="http://schemas.microsoft.com/office/drawing/2014/main" id="{2D08199C-6925-40F2-8654-ACC667B68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68" y="1409588"/>
            <a:ext cx="3770332" cy="204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5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002" y="1454336"/>
            <a:ext cx="6300641" cy="3172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Resolved</a:t>
            </a:r>
          </a:p>
          <a:p>
            <a:r>
              <a:rPr lang="en-US" sz="2000" dirty="0"/>
              <a:t>Filled in using mice() from library(mice)</a:t>
            </a:r>
          </a:p>
          <a:p>
            <a:r>
              <a:rPr lang="en-US" sz="2000" dirty="0"/>
              <a:t>density plot:</a:t>
            </a:r>
          </a:p>
          <a:p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</a:rPr>
              <a:t>filled in value matches the original density plot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/>
              <a:t>Proceed to use data set with filled in values</a:t>
            </a:r>
          </a:p>
        </p:txBody>
      </p:sp>
    </p:spTree>
    <p:extLst>
      <p:ext uri="{BB962C8B-B14F-4D97-AF65-F5344CB8AC3E}">
        <p14:creationId xmlns:p14="http://schemas.microsoft.com/office/powerpoint/2010/main" val="59442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433" y="49086"/>
            <a:ext cx="2706562" cy="1317483"/>
          </a:xfrm>
        </p:spPr>
        <p:txBody>
          <a:bodyPr>
            <a:noAutofit/>
          </a:bodyPr>
          <a:lstStyle/>
          <a:p>
            <a:r>
              <a:rPr lang="en-US" sz="2800" dirty="0"/>
              <a:t>Wrangling /Missing values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3574" y="2155894"/>
            <a:ext cx="2806995" cy="18763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Density plots: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Original and filled in “NA”s: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 noticeable difference in distribution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A887E-A39E-4BF3-B5EF-C381B2D4A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778" y="389548"/>
            <a:ext cx="6107842" cy="28533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1F98D8-66F9-496E-A2BF-CCDA73589A3A}"/>
              </a:ext>
            </a:extLst>
          </p:cNvPr>
          <p:cNvSpPr/>
          <p:nvPr/>
        </p:nvSpPr>
        <p:spPr>
          <a:xfrm>
            <a:off x="2727778" y="2463524"/>
            <a:ext cx="232791" cy="718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BE89A7-B0DA-4D96-9AD1-BCE68EF94FC8}"/>
              </a:ext>
            </a:extLst>
          </p:cNvPr>
          <p:cNvSpPr/>
          <p:nvPr/>
        </p:nvSpPr>
        <p:spPr>
          <a:xfrm rot="5400000">
            <a:off x="4433997" y="1775859"/>
            <a:ext cx="297711" cy="2636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4BFDE-F80A-45CC-B120-80599AEDC5D5}"/>
              </a:ext>
            </a:extLst>
          </p:cNvPr>
          <p:cNvSpPr txBox="1"/>
          <p:nvPr/>
        </p:nvSpPr>
        <p:spPr>
          <a:xfrm rot="16200000">
            <a:off x="2468252" y="147792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Density</a:t>
            </a:r>
          </a:p>
        </p:txBody>
      </p:sp>
    </p:spTree>
    <p:extLst>
      <p:ext uri="{BB962C8B-B14F-4D97-AF65-F5344CB8AC3E}">
        <p14:creationId xmlns:p14="http://schemas.microsoft.com/office/powerpoint/2010/main" val="397113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4100052" cy="925034"/>
          </a:xfrm>
        </p:spPr>
        <p:txBody>
          <a:bodyPr>
            <a:normAutofit fontScale="90000"/>
          </a:bodyPr>
          <a:lstStyle/>
          <a:p>
            <a:r>
              <a:rPr lang="en-US" dirty="0"/>
              <a:t>EDA: Median ABV by state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2973" y="1565730"/>
            <a:ext cx="3011415" cy="12724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Highest two median ABV found:</a:t>
            </a:r>
          </a:p>
          <a:p>
            <a:r>
              <a:rPr lang="en-US" b="1" dirty="0">
                <a:solidFill>
                  <a:schemeClr val="tx1"/>
                </a:solidFill>
              </a:rPr>
              <a:t>Washington DC</a:t>
            </a:r>
          </a:p>
          <a:p>
            <a:r>
              <a:rPr lang="en-US" b="1" dirty="0">
                <a:solidFill>
                  <a:schemeClr val="tx1"/>
                </a:solidFill>
              </a:rPr>
              <a:t>West Virginia 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E3C5ABF-D723-4B83-8A38-810F790D3DB9}"/>
              </a:ext>
            </a:extLst>
          </p:cNvPr>
          <p:cNvSpPr txBox="1">
            <a:spLocks/>
          </p:cNvSpPr>
          <p:nvPr/>
        </p:nvSpPr>
        <p:spPr>
          <a:xfrm>
            <a:off x="943897" y="3245072"/>
            <a:ext cx="3011415" cy="1272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</a:rPr>
              <a:t>Lowest two median ABV found:</a:t>
            </a:r>
          </a:p>
          <a:p>
            <a:r>
              <a:rPr lang="en-US" b="1" dirty="0">
                <a:solidFill>
                  <a:schemeClr val="tx1"/>
                </a:solidFill>
              </a:rPr>
              <a:t>New Jersey</a:t>
            </a:r>
          </a:p>
          <a:p>
            <a:r>
              <a:rPr lang="en-US" b="1" dirty="0">
                <a:solidFill>
                  <a:schemeClr val="tx1"/>
                </a:solidFill>
              </a:rPr>
              <a:t>Utah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8962E7-D1AE-4A61-B93B-2892CCC79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361" y="39294"/>
            <a:ext cx="5446639" cy="505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84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DnDiag">
          <a:fgClr>
            <a:schemeClr val="tx2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D348C7-4F35-4121-9197-07A57B0F1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789" y="1608991"/>
            <a:ext cx="3190412" cy="260904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34445" y="-11389"/>
            <a:ext cx="5124238" cy="925034"/>
          </a:xfrm>
        </p:spPr>
        <p:txBody>
          <a:bodyPr>
            <a:normAutofit fontScale="90000"/>
          </a:bodyPr>
          <a:lstStyle/>
          <a:p>
            <a:r>
              <a:rPr lang="en-US" dirty="0"/>
              <a:t>EDA: State with max ABV, most IBU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6B0CD7-2E9E-4F76-A708-8E2F93B17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812" y="2571750"/>
            <a:ext cx="2958947" cy="22192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0B237B-082E-4F3B-9A5A-08AE29AD2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8" y="1133009"/>
            <a:ext cx="2406904" cy="2176167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C8E0477-75E6-473B-9C84-7F42EACFCA11}"/>
              </a:ext>
            </a:extLst>
          </p:cNvPr>
          <p:cNvSpPr txBox="1">
            <a:spLocks/>
          </p:cNvSpPr>
          <p:nvPr/>
        </p:nvSpPr>
        <p:spPr>
          <a:xfrm>
            <a:off x="14748" y="1089966"/>
            <a:ext cx="2363376" cy="846213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rgbClr val="C00000"/>
                </a:solidFill>
              </a:rPr>
              <a:t>Most Bitter beer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8F77CE-A14C-433B-8350-FDF0DBC79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6414" y="180574"/>
            <a:ext cx="3831727" cy="240113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76759" y="180574"/>
            <a:ext cx="1562987" cy="12597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Max alcoholic beer</a:t>
            </a:r>
          </a:p>
        </p:txBody>
      </p:sp>
    </p:spTree>
    <p:extLst>
      <p:ext uri="{BB962C8B-B14F-4D97-AF65-F5344CB8AC3E}">
        <p14:creationId xmlns:p14="http://schemas.microsoft.com/office/powerpoint/2010/main" val="2793742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Office PowerPoint</Application>
  <PresentationFormat>On-screen Show (16:9)</PresentationFormat>
  <Paragraphs>65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Comic Sans MS</vt:lpstr>
      <vt:lpstr>Office Theme</vt:lpstr>
      <vt:lpstr>DDS: Case Study 01</vt:lpstr>
      <vt:lpstr>Data set/s</vt:lpstr>
      <vt:lpstr>Data set/s</vt:lpstr>
      <vt:lpstr>Wrangling / Exploratory Data Analyses</vt:lpstr>
      <vt:lpstr>Data Wrangling: Merging  and Missing Values</vt:lpstr>
      <vt:lpstr>Data Wrangling</vt:lpstr>
      <vt:lpstr>Wrangling /Missing values</vt:lpstr>
      <vt:lpstr>EDA: Median ABV by state</vt:lpstr>
      <vt:lpstr>EDA: State with max ABV, most IBU</vt:lpstr>
      <vt:lpstr>EDA: Summary Statistics for ABV: modified data</vt:lpstr>
      <vt:lpstr>EDA: IBU versus ABV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2020-10-11T13:48:51Z</dcterms:modified>
</cp:coreProperties>
</file>