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58703-EC3A-46EC-B3E7-F2D1E3629F8F}" v="2445" dt="2023-10-16T16:35:21.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880" y="-4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c.foerster@outlook.com" userId="b8fc0726a0dd86dc" providerId="LiveId" clId="{36958703-EC3A-46EC-B3E7-F2D1E3629F8F}"/>
    <pc:docChg chg="undo custSel modSld">
      <pc:chgData name="bc.foerster@outlook.com" userId="b8fc0726a0dd86dc" providerId="LiveId" clId="{36958703-EC3A-46EC-B3E7-F2D1E3629F8F}" dt="2023-10-16T16:35:52.407" v="4807" actId="122"/>
      <pc:docMkLst>
        <pc:docMk/>
      </pc:docMkLst>
      <pc:sldChg chg="addSp delSp modSp mod">
        <pc:chgData name="bc.foerster@outlook.com" userId="b8fc0726a0dd86dc" providerId="LiveId" clId="{36958703-EC3A-46EC-B3E7-F2D1E3629F8F}" dt="2023-10-16T16:35:52.407" v="4807" actId="122"/>
        <pc:sldMkLst>
          <pc:docMk/>
          <pc:sldMk cId="268952218" sldId="256"/>
        </pc:sldMkLst>
        <pc:spChg chg="add del mod">
          <ac:chgData name="bc.foerster@outlook.com" userId="b8fc0726a0dd86dc" providerId="LiveId" clId="{36958703-EC3A-46EC-B3E7-F2D1E3629F8F}" dt="2023-10-12T23:14:57.395" v="1020"/>
          <ac:spMkLst>
            <pc:docMk/>
            <pc:sldMk cId="268952218" sldId="256"/>
            <ac:spMk id="2" creationId="{C1A5B42C-3B31-1A02-33B6-3137FAFAC8FF}"/>
          </ac:spMkLst>
        </pc:spChg>
        <pc:spChg chg="add mod">
          <ac:chgData name="bc.foerster@outlook.com" userId="b8fc0726a0dd86dc" providerId="LiveId" clId="{36958703-EC3A-46EC-B3E7-F2D1E3629F8F}" dt="2023-10-14T16:29:43.012" v="3034" actId="20577"/>
          <ac:spMkLst>
            <pc:docMk/>
            <pc:sldMk cId="268952218" sldId="256"/>
            <ac:spMk id="4" creationId="{9DDDB956-6678-1824-5063-5C910EECBFF8}"/>
          </ac:spMkLst>
        </pc:spChg>
        <pc:spChg chg="mod">
          <ac:chgData name="bc.foerster@outlook.com" userId="b8fc0726a0dd86dc" providerId="LiveId" clId="{36958703-EC3A-46EC-B3E7-F2D1E3629F8F}" dt="2023-10-16T16:35:13.489" v="4803" actId="123"/>
          <ac:spMkLst>
            <pc:docMk/>
            <pc:sldMk cId="268952218" sldId="256"/>
            <ac:spMk id="6" creationId="{ED5664B4-A8F2-5F35-7803-C51ED6DF783B}"/>
          </ac:spMkLst>
        </pc:spChg>
        <pc:spChg chg="mod">
          <ac:chgData name="bc.foerster@outlook.com" userId="b8fc0726a0dd86dc" providerId="LiveId" clId="{36958703-EC3A-46EC-B3E7-F2D1E3629F8F}" dt="2023-10-12T23:17:24.171" v="1136" actId="6549"/>
          <ac:spMkLst>
            <pc:docMk/>
            <pc:sldMk cId="268952218" sldId="256"/>
            <ac:spMk id="7" creationId="{DFFEEDD6-70A7-B67F-2674-5B993342EB81}"/>
          </ac:spMkLst>
        </pc:spChg>
        <pc:spChg chg="mod">
          <ac:chgData name="bc.foerster@outlook.com" userId="b8fc0726a0dd86dc" providerId="LiveId" clId="{36958703-EC3A-46EC-B3E7-F2D1E3629F8F}" dt="2023-10-12T04:21:49.100" v="699" actId="20577"/>
          <ac:spMkLst>
            <pc:docMk/>
            <pc:sldMk cId="268952218" sldId="256"/>
            <ac:spMk id="12" creationId="{CB51208C-2219-9174-D5E0-35A70E7560EB}"/>
          </ac:spMkLst>
        </pc:spChg>
        <pc:spChg chg="mod">
          <ac:chgData name="bc.foerster@outlook.com" userId="b8fc0726a0dd86dc" providerId="LiveId" clId="{36958703-EC3A-46EC-B3E7-F2D1E3629F8F}" dt="2023-10-14T17:24:10.789" v="4801" actId="6549"/>
          <ac:spMkLst>
            <pc:docMk/>
            <pc:sldMk cId="268952218" sldId="256"/>
            <ac:spMk id="13" creationId="{ABD3E21A-A474-0049-F164-D3696CAE9FC6}"/>
          </ac:spMkLst>
        </pc:spChg>
        <pc:spChg chg="mod">
          <ac:chgData name="bc.foerster@outlook.com" userId="b8fc0726a0dd86dc" providerId="LiveId" clId="{36958703-EC3A-46EC-B3E7-F2D1E3629F8F}" dt="2023-10-16T16:35:52.407" v="4807" actId="122"/>
          <ac:spMkLst>
            <pc:docMk/>
            <pc:sldMk cId="268952218" sldId="256"/>
            <ac:spMk id="14" creationId="{30642FFC-672B-8DE9-95E7-76136B9B865D}"/>
          </ac:spMkLst>
        </pc:spChg>
        <pc:spChg chg="mod">
          <ac:chgData name="bc.foerster@outlook.com" userId="b8fc0726a0dd86dc" providerId="LiveId" clId="{36958703-EC3A-46EC-B3E7-F2D1E3629F8F}" dt="2023-10-12T23:15:03.536" v="1021" actId="1076"/>
          <ac:spMkLst>
            <pc:docMk/>
            <pc:sldMk cId="268952218" sldId="256"/>
            <ac:spMk id="17" creationId="{B24DCABB-1428-01B1-A2ED-DF3DA2AA2207}"/>
          </ac:spMkLst>
        </pc:spChg>
        <pc:picChg chg="add del mod">
          <ac:chgData name="bc.foerster@outlook.com" userId="b8fc0726a0dd86dc" providerId="LiveId" clId="{36958703-EC3A-46EC-B3E7-F2D1E3629F8F}" dt="2023-10-12T04:07:28.143" v="246" actId="478"/>
          <ac:picMkLst>
            <pc:docMk/>
            <pc:sldMk cId="268952218" sldId="256"/>
            <ac:picMk id="3" creationId="{54966DFA-74F2-E254-1AB1-96A6F0CAB79E}"/>
          </ac:picMkLst>
        </pc:picChg>
        <pc:picChg chg="add mod">
          <ac:chgData name="bc.foerster@outlook.com" userId="b8fc0726a0dd86dc" providerId="LiveId" clId="{36958703-EC3A-46EC-B3E7-F2D1E3629F8F}" dt="2023-10-12T13:34:33.629" v="778" actId="14100"/>
          <ac:picMkLst>
            <pc:docMk/>
            <pc:sldMk cId="268952218" sldId="256"/>
            <ac:picMk id="3" creationId="{FFECC11A-B72F-126D-BF42-1D5F3EBBC664}"/>
          </ac:picMkLst>
        </pc:picChg>
        <pc:picChg chg="add del mod">
          <ac:chgData name="bc.foerster@outlook.com" userId="b8fc0726a0dd86dc" providerId="LiveId" clId="{36958703-EC3A-46EC-B3E7-F2D1E3629F8F}" dt="2023-10-12T13:39:25.564" v="786" actId="478"/>
          <ac:picMkLst>
            <pc:docMk/>
            <pc:sldMk cId="268952218" sldId="256"/>
            <ac:picMk id="8" creationId="{5B80D6CE-5EBB-B98F-B8C9-77A07BBE1CDC}"/>
          </ac:picMkLst>
        </pc:picChg>
        <pc:picChg chg="add mod">
          <ac:chgData name="bc.foerster@outlook.com" userId="b8fc0726a0dd86dc" providerId="LiveId" clId="{36958703-EC3A-46EC-B3E7-F2D1E3629F8F}" dt="2023-10-12T13:36:52.250" v="785" actId="1076"/>
          <ac:picMkLst>
            <pc:docMk/>
            <pc:sldMk cId="268952218" sldId="256"/>
            <ac:picMk id="10" creationId="{DFB78B0D-2DBA-3F4E-7E28-E900AD1F50F7}"/>
          </ac:picMkLst>
        </pc:picChg>
        <pc:picChg chg="del">
          <ac:chgData name="bc.foerster@outlook.com" userId="b8fc0726a0dd86dc" providerId="LiveId" clId="{36958703-EC3A-46EC-B3E7-F2D1E3629F8F}" dt="2023-10-12T13:33:53.021" v="772" actId="478"/>
          <ac:picMkLst>
            <pc:docMk/>
            <pc:sldMk cId="268952218" sldId="256"/>
            <ac:picMk id="11" creationId="{B1263E7B-45FF-BE1A-8B55-762DA2F89DE8}"/>
          </ac:picMkLst>
        </pc:picChg>
        <pc:picChg chg="add del mod">
          <ac:chgData name="bc.foerster@outlook.com" userId="b8fc0726a0dd86dc" providerId="LiveId" clId="{36958703-EC3A-46EC-B3E7-F2D1E3629F8F}" dt="2023-10-12T13:40:00.945" v="791" actId="478"/>
          <ac:picMkLst>
            <pc:docMk/>
            <pc:sldMk cId="268952218" sldId="256"/>
            <ac:picMk id="15" creationId="{11534633-925F-DF03-30E4-D1890CE97FBF}"/>
          </ac:picMkLst>
        </pc:picChg>
        <pc:picChg chg="mod">
          <ac:chgData name="bc.foerster@outlook.com" userId="b8fc0726a0dd86dc" providerId="LiveId" clId="{36958703-EC3A-46EC-B3E7-F2D1E3629F8F}" dt="2023-10-12T23:14:55.869" v="1018" actId="14100"/>
          <ac:picMkLst>
            <pc:docMk/>
            <pc:sldMk cId="268952218" sldId="256"/>
            <ac:picMk id="16" creationId="{CC274583-08D5-CCD1-995D-08FD4AD9746C}"/>
          </ac:picMkLst>
        </pc:picChg>
        <pc:picChg chg="add mod">
          <ac:chgData name="bc.foerster@outlook.com" userId="b8fc0726a0dd86dc" providerId="LiveId" clId="{36958703-EC3A-46EC-B3E7-F2D1E3629F8F}" dt="2023-10-12T13:40:05.049" v="792" actId="1076"/>
          <ac:picMkLst>
            <pc:docMk/>
            <pc:sldMk cId="268952218" sldId="256"/>
            <ac:picMk id="21" creationId="{C97BB428-015C-F059-B23B-E16F84DE444D}"/>
          </ac:picMkLst>
        </pc:picChg>
        <pc:picChg chg="add mod">
          <ac:chgData name="bc.foerster@outlook.com" userId="b8fc0726a0dd86dc" providerId="LiveId" clId="{36958703-EC3A-46EC-B3E7-F2D1E3629F8F}" dt="2023-10-12T13:41:08.038" v="795" actId="14100"/>
          <ac:picMkLst>
            <pc:docMk/>
            <pc:sldMk cId="268952218" sldId="256"/>
            <ac:picMk id="23" creationId="{A9C711B6-51B7-7B01-2208-0DF61F5F53DE}"/>
          </ac:picMkLst>
        </pc:picChg>
        <pc:picChg chg="del mod">
          <ac:chgData name="bc.foerster@outlook.com" userId="b8fc0726a0dd86dc" providerId="LiveId" clId="{36958703-EC3A-46EC-B3E7-F2D1E3629F8F}" dt="2023-10-12T13:36:28.698" v="780" actId="478"/>
          <ac:picMkLst>
            <pc:docMk/>
            <pc:sldMk cId="268952218" sldId="256"/>
            <ac:picMk id="24" creationId="{DF84F5BE-8F57-B3EC-6019-C51F8FE57AA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CEEFA-4F21-4CF8-93D2-00B9B775C3AD}"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402504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CEEFA-4F21-4CF8-93D2-00B9B775C3AD}"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42811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CEEFA-4F21-4CF8-93D2-00B9B775C3AD}"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366554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CEEFA-4F21-4CF8-93D2-00B9B775C3AD}"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2453030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CEEFA-4F21-4CF8-93D2-00B9B775C3AD}" type="datetimeFigureOut">
              <a:rPr lang="en-US" smtClean="0"/>
              <a:t>10/16/2023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333404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CEEFA-4F21-4CF8-93D2-00B9B775C3AD}"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383371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CEEFA-4F21-4CF8-93D2-00B9B775C3AD}" type="datetimeFigureOut">
              <a:rPr lang="en-US" smtClean="0"/>
              <a:t>10/16/2023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391641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CEEFA-4F21-4CF8-93D2-00B9B775C3AD}" type="datetimeFigureOut">
              <a:rPr lang="en-US" smtClean="0"/>
              <a:t>10/16/2023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348712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CEEFA-4F21-4CF8-93D2-00B9B775C3AD}" type="datetimeFigureOut">
              <a:rPr lang="en-US" smtClean="0"/>
              <a:t>10/16/2023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2399295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52CEEFA-4F21-4CF8-93D2-00B9B775C3AD}"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87242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52CEEFA-4F21-4CF8-93D2-00B9B775C3AD}" type="datetimeFigureOut">
              <a:rPr lang="en-US" smtClean="0"/>
              <a:t>10/16/2023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FE0E7-CB53-4DFD-8C56-DBB0EF58A200}" type="slidenum">
              <a:rPr lang="en-US" smtClean="0"/>
              <a:t>‹#›</a:t>
            </a:fld>
            <a:endParaRPr lang="en-US"/>
          </a:p>
        </p:txBody>
      </p:sp>
    </p:spTree>
    <p:extLst>
      <p:ext uri="{BB962C8B-B14F-4D97-AF65-F5344CB8AC3E}">
        <p14:creationId xmlns:p14="http://schemas.microsoft.com/office/powerpoint/2010/main" val="203459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52CEEFA-4F21-4CF8-93D2-00B9B775C3AD}" type="datetimeFigureOut">
              <a:rPr lang="en-US" smtClean="0"/>
              <a:t>10/16/2023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F07FE0E7-CB53-4DFD-8C56-DBB0EF58A200}" type="slidenum">
              <a:rPr lang="en-US" smtClean="0"/>
              <a:t>‹#›</a:t>
            </a:fld>
            <a:endParaRPr lang="en-US"/>
          </a:p>
        </p:txBody>
      </p:sp>
    </p:spTree>
    <p:extLst>
      <p:ext uri="{BB962C8B-B14F-4D97-AF65-F5344CB8AC3E}">
        <p14:creationId xmlns:p14="http://schemas.microsoft.com/office/powerpoint/2010/main" val="80910942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36000">
              <a:schemeClr val="accent1">
                <a:lumMod val="45000"/>
                <a:lumOff val="55000"/>
              </a:schemeClr>
            </a:gs>
            <a:gs pos="70000">
              <a:schemeClr val="accent1">
                <a:lumMod val="38000"/>
                <a:lumOff val="6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AEDA20-C394-9133-B24B-559D5A861FE1}"/>
              </a:ext>
            </a:extLst>
          </p:cNvPr>
          <p:cNvSpPr txBox="1"/>
          <p:nvPr/>
        </p:nvSpPr>
        <p:spPr>
          <a:xfrm>
            <a:off x="7399867" y="449754"/>
            <a:ext cx="29091466" cy="1877437"/>
          </a:xfrm>
          <a:prstGeom prst="rect">
            <a:avLst/>
          </a:prstGeom>
          <a:noFill/>
        </p:spPr>
        <p:txBody>
          <a:bodyPr wrap="square" rtlCol="0">
            <a:spAutoFit/>
          </a:bodyPr>
          <a:lstStyle/>
          <a:p>
            <a:pPr algn="ctr"/>
            <a:r>
              <a:rPr lang="en-US" sz="8000" dirty="0"/>
              <a:t>Sampling Algorithms for Rogue Waves Triggered by Depth Changes</a:t>
            </a:r>
          </a:p>
          <a:p>
            <a:pPr algn="ctr"/>
            <a:r>
              <a:rPr lang="en-US" sz="3600" dirty="0"/>
              <a:t>Brendan Foerster</a:t>
            </a:r>
          </a:p>
        </p:txBody>
      </p:sp>
      <p:sp>
        <p:nvSpPr>
          <p:cNvPr id="6" name="TextBox 5">
            <a:extLst>
              <a:ext uri="{FF2B5EF4-FFF2-40B4-BE49-F238E27FC236}">
                <a16:creationId xmlns:a16="http://schemas.microsoft.com/office/drawing/2014/main" id="{ED5664B4-A8F2-5F35-7803-C51ED6DF783B}"/>
              </a:ext>
            </a:extLst>
          </p:cNvPr>
          <p:cNvSpPr txBox="1"/>
          <p:nvPr/>
        </p:nvSpPr>
        <p:spPr>
          <a:xfrm>
            <a:off x="1827875" y="3141513"/>
            <a:ext cx="11688417" cy="7232749"/>
          </a:xfrm>
          <a:prstGeom prst="rect">
            <a:avLst/>
          </a:prstGeom>
          <a:noFill/>
        </p:spPr>
        <p:txBody>
          <a:bodyPr wrap="square" rtlCol="0">
            <a:spAutoFit/>
          </a:bodyPr>
          <a:lstStyle/>
          <a:p>
            <a:pPr algn="ctr"/>
            <a:r>
              <a:rPr lang="en-US" sz="4800" dirty="0"/>
              <a:t>Abstract</a:t>
            </a:r>
          </a:p>
          <a:p>
            <a:pPr algn="just"/>
            <a:r>
              <a:rPr lang="en-US" sz="2800" dirty="0"/>
              <a:t>	Rogue waves are a phenomenon that have intrigued and confounded oceanographers for generations. These waves, which can be defined as a wave four standard deviations above the average surface displacement, are difficult to model, because they do not follow a normal distribution. Rather, they can be modeled by a high-dimensional distribution called the Gibbs Measure. The Gibbs Measure is derived from the </a:t>
            </a:r>
            <a:r>
              <a:rPr lang="en-US" sz="2800" dirty="0" err="1"/>
              <a:t>Korteweg</a:t>
            </a:r>
            <a:r>
              <a:rPr lang="en-US" sz="2800" dirty="0"/>
              <a:t>-De Vries (</a:t>
            </a:r>
            <a:r>
              <a:rPr lang="en-US" sz="2800" dirty="0" err="1"/>
              <a:t>KdV</a:t>
            </a:r>
            <a:r>
              <a:rPr lang="en-US" sz="2800" dirty="0"/>
              <a:t>) differential equation that models the movement of waves. This distribution is difficult to sample from, so it would be useful to implement a general algorithm that could draw a random sample from this distribution given certain parameters. This could be achieved through a process called rejection sampling. Rejection sampling allows one to draw a random sample from an initial proposal distribution with certain parameters and accept it if it fits the Gibbs Measure or reject it if not. The parameters of this distribution are determined from the initial conditions around the wave. Repeating this process many times will result in a large sample of the Gibbs Measure with the given parameters.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FFEEDD6-70A7-B67F-2674-5B993342EB81}"/>
                  </a:ext>
                </a:extLst>
              </p:cNvPr>
              <p:cNvSpPr txBox="1"/>
              <p:nvPr/>
            </p:nvSpPr>
            <p:spPr>
              <a:xfrm>
                <a:off x="15867816" y="11138808"/>
                <a:ext cx="12698717" cy="6198043"/>
              </a:xfrm>
              <a:prstGeom prst="rect">
                <a:avLst/>
              </a:prstGeom>
              <a:noFill/>
            </p:spPr>
            <p:txBody>
              <a:bodyPr wrap="square" rtlCol="0">
                <a:spAutoFit/>
              </a:bodyPr>
              <a:lstStyle/>
              <a:p>
                <a:pPr algn="ctr">
                  <a:lnSpc>
                    <a:spcPct val="150000"/>
                  </a:lnSpc>
                </a:pPr>
                <a:r>
                  <a:rPr lang="en-US" sz="4800" dirty="0">
                    <a:solidFill>
                      <a:schemeClr val="tx1"/>
                    </a:solidFill>
                  </a:rPr>
                  <a:t>Equations</a:t>
                </a:r>
              </a:p>
              <a:p>
                <a:pPr>
                  <a:lnSpc>
                    <a:spcPct val="150000"/>
                  </a:lnSpc>
                </a:pPr>
                <a14:m>
                  <m:oMath xmlns:m="http://schemas.openxmlformats.org/officeDocument/2006/math">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𝑢</m:t>
                        </m:r>
                      </m:e>
                      <m:sub>
                        <m:r>
                          <a:rPr lang="en-US" sz="2800" i="1" dirty="0" smtClean="0">
                            <a:solidFill>
                              <a:schemeClr val="tx1"/>
                            </a:solidFill>
                            <a:latin typeface="Cambria Math" panose="02040503050406030204" pitchFamily="18" charset="0"/>
                          </a:rPr>
                          <m:t>𝑡</m:t>
                        </m:r>
                      </m:sub>
                    </m:sSub>
                    <m:r>
                      <a:rPr lang="en-US" sz="2800" i="1" dirty="0" smtClean="0">
                        <a:solidFill>
                          <a:schemeClr val="tx1"/>
                        </a:solidFill>
                        <a:latin typeface="Cambria Math" panose="02040503050406030204" pitchFamily="18" charset="0"/>
                      </a:rPr>
                      <m:t>+</m:t>
                    </m:r>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𝐶</m:t>
                        </m:r>
                      </m:e>
                      <m:sub>
                        <m:r>
                          <a:rPr lang="en-US" sz="2800" i="1" dirty="0" smtClean="0">
                            <a:solidFill>
                              <a:schemeClr val="tx1"/>
                            </a:solidFill>
                            <a:latin typeface="Cambria Math" panose="02040503050406030204" pitchFamily="18" charset="0"/>
                          </a:rPr>
                          <m:t>3</m:t>
                        </m:r>
                      </m:sub>
                    </m:sSub>
                    <m:r>
                      <a:rPr lang="en-US" sz="2800" i="1" dirty="0" smtClean="0">
                        <a:solidFill>
                          <a:schemeClr val="tx1"/>
                        </a:solidFill>
                        <a:latin typeface="Cambria Math" panose="02040503050406030204" pitchFamily="18" charset="0"/>
                      </a:rPr>
                      <m:t>𝑢</m:t>
                    </m:r>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𝑢</m:t>
                        </m:r>
                      </m:e>
                      <m:sub>
                        <m:r>
                          <a:rPr lang="en-US" sz="2800" i="1" dirty="0" smtClean="0">
                            <a:solidFill>
                              <a:schemeClr val="tx1"/>
                            </a:solidFill>
                            <a:latin typeface="Cambria Math" panose="02040503050406030204" pitchFamily="18" charset="0"/>
                          </a:rPr>
                          <m:t>𝜉</m:t>
                        </m:r>
                      </m:sub>
                    </m:sSub>
                    <m:r>
                      <a:rPr lang="en-US" sz="2800" i="1" dirty="0" smtClean="0">
                        <a:solidFill>
                          <a:schemeClr val="tx1"/>
                        </a:solidFill>
                        <a:latin typeface="Cambria Math" panose="02040503050406030204" pitchFamily="18" charset="0"/>
                      </a:rPr>
                      <m:t>+</m:t>
                    </m:r>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𝐶</m:t>
                        </m:r>
                      </m:e>
                      <m:sub>
                        <m:r>
                          <a:rPr lang="en-US" sz="2800" i="1" dirty="0" smtClean="0">
                            <a:solidFill>
                              <a:schemeClr val="tx1"/>
                            </a:solidFill>
                            <a:latin typeface="Cambria Math" panose="02040503050406030204" pitchFamily="18" charset="0"/>
                          </a:rPr>
                          <m:t>2</m:t>
                        </m:r>
                      </m:sub>
                    </m:sSub>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𝑢</m:t>
                        </m:r>
                      </m:e>
                      <m:sub>
                        <m:r>
                          <a:rPr lang="en-US" sz="2800" i="1" dirty="0" smtClean="0">
                            <a:solidFill>
                              <a:schemeClr val="tx1"/>
                            </a:solidFill>
                            <a:latin typeface="Cambria Math" panose="02040503050406030204" pitchFamily="18" charset="0"/>
                          </a:rPr>
                          <m:t>𝜉𝜉𝜉</m:t>
                        </m:r>
                      </m:sub>
                    </m:sSub>
                    <m:r>
                      <a:rPr lang="en-US" sz="2800" i="1" dirty="0" smtClean="0">
                        <a:solidFill>
                          <a:schemeClr val="tx1"/>
                        </a:solidFill>
                        <a:latin typeface="Cambria Math" panose="02040503050406030204" pitchFamily="18" charset="0"/>
                      </a:rPr>
                      <m:t>=0</m:t>
                    </m:r>
                  </m:oMath>
                </a14:m>
                <a:r>
                  <a:rPr lang="en-US" sz="2800" i="1" dirty="0">
                    <a:solidFill>
                      <a:schemeClr val="tx1"/>
                    </a:solidFill>
                    <a:latin typeface="Cambria Math" panose="02040503050406030204" pitchFamily="18" charset="0"/>
                  </a:rPr>
                  <a:t>											</a:t>
                </a:r>
                <a:r>
                  <a:rPr lang="en-US" sz="2800" dirty="0" err="1">
                    <a:solidFill>
                      <a:schemeClr val="tx1"/>
                    </a:solidFill>
                    <a:latin typeface="Cambria Math" panose="02040503050406030204" pitchFamily="18" charset="0"/>
                  </a:rPr>
                  <a:t>KdV</a:t>
                </a:r>
                <a:endParaRPr lang="en-US" sz="2800" dirty="0">
                  <a:solidFill>
                    <a:schemeClr val="tx1"/>
                  </a:solidFill>
                  <a:latin typeface="Cambria Math" panose="02040503050406030204" pitchFamily="18" charset="0"/>
                </a:endParaRPr>
              </a:p>
              <a:p>
                <a:pPr>
                  <a:lnSpc>
                    <a:spcPct val="150000"/>
                  </a:lnSpc>
                </a:pPr>
                <a14:m>
                  <m:oMath xmlns:m="http://schemas.openxmlformats.org/officeDocument/2006/math">
                    <m:r>
                      <a:rPr lang="en-US" sz="2800" i="1">
                        <a:solidFill>
                          <a:schemeClr val="tx1"/>
                        </a:solidFill>
                        <a:latin typeface="Cambria Math" panose="02040503050406030204" pitchFamily="18" charset="0"/>
                      </a:rPr>
                      <m:t>𝐻</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𝐶</m:t>
                        </m:r>
                      </m:e>
                      <m:sub>
                        <m:r>
                          <a:rPr lang="en-US" sz="2800" i="1">
                            <a:solidFill>
                              <a:schemeClr val="tx1"/>
                            </a:solidFill>
                            <a:latin typeface="Cambria Math" panose="02040503050406030204" pitchFamily="18" charset="0"/>
                          </a:rPr>
                          <m:t>2</m:t>
                        </m:r>
                      </m:sub>
                    </m:s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𝐻</m:t>
                        </m:r>
                      </m:e>
                      <m:sub>
                        <m:r>
                          <a:rPr lang="en-US" sz="2800" i="1">
                            <a:solidFill>
                              <a:schemeClr val="tx1"/>
                            </a:solidFill>
                            <a:latin typeface="Cambria Math" panose="02040503050406030204" pitchFamily="18" charset="0"/>
                          </a:rPr>
                          <m:t>2</m:t>
                        </m:r>
                      </m:sub>
                    </m:sSub>
                    <m:r>
                      <a:rPr lang="en-US" sz="2800" i="1">
                        <a:solidFill>
                          <a:schemeClr val="tx1"/>
                        </a:solidFill>
                        <a:latin typeface="Cambria Math" panose="02040503050406030204" pitchFamily="18" charset="0"/>
                      </a:rPr>
                      <m:t>−</m:t>
                    </m:r>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𝐶</m:t>
                        </m:r>
                      </m:e>
                      <m:sub>
                        <m:r>
                          <a:rPr lang="en-US" sz="2800" i="1">
                            <a:solidFill>
                              <a:schemeClr val="tx1"/>
                            </a:solidFill>
                            <a:latin typeface="Cambria Math" panose="02040503050406030204" pitchFamily="18" charset="0"/>
                          </a:rPr>
                          <m:t>3</m:t>
                        </m:r>
                      </m:sub>
                    </m:sSub>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𝐻</m:t>
                        </m:r>
                      </m:e>
                      <m:sub>
                        <m:r>
                          <a:rPr lang="en-US" sz="2800" i="1">
                            <a:solidFill>
                              <a:schemeClr val="tx1"/>
                            </a:solidFill>
                            <a:latin typeface="Cambria Math" panose="02040503050406030204" pitchFamily="18" charset="0"/>
                          </a:rPr>
                          <m:t>3</m:t>
                        </m:r>
                      </m:sub>
                    </m:sSub>
                  </m:oMath>
                </a14:m>
                <a:r>
                  <a:rPr lang="en-US" sz="2800" dirty="0">
                    <a:solidFill>
                      <a:schemeClr val="tx1"/>
                    </a:solidFill>
                  </a:rPr>
                  <a:t>														Hamiltonian of </a:t>
                </a:r>
                <a:r>
                  <a:rPr lang="en-US" sz="2800" dirty="0" err="1">
                    <a:solidFill>
                      <a:schemeClr val="tx1"/>
                    </a:solidFill>
                  </a:rPr>
                  <a:t>KdV</a:t>
                </a:r>
                <a:r>
                  <a:rPr lang="en-US" sz="2800" dirty="0">
                    <a:solidFill>
                      <a:schemeClr val="tx1"/>
                    </a:solidFill>
                  </a:rPr>
                  <a:t>	</a:t>
                </a:r>
              </a:p>
              <a:p>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𝐻</m:t>
                        </m:r>
                      </m:e>
                      <m:sub>
                        <m:r>
                          <a:rPr lang="en-US" sz="2800" dirty="0">
                            <a:solidFill>
                              <a:schemeClr val="tx1"/>
                            </a:solidFill>
                            <a:latin typeface="Cambria Math" panose="02040503050406030204" pitchFamily="18" charset="0"/>
                          </a:rPr>
                          <m:t>3</m:t>
                        </m:r>
                      </m:sub>
                    </m:sSub>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6</m:t>
                        </m:r>
                      </m:den>
                    </m:f>
                    <m:nary>
                      <m:naryPr>
                        <m:limLoc m:val="subSup"/>
                        <m:grow m:val="on"/>
                        <m:ctrlPr>
                          <a:rPr lang="en-US" sz="2800" i="1" dirty="0">
                            <a:solidFill>
                              <a:schemeClr val="tx1"/>
                            </a:solidFill>
                            <a:latin typeface="Cambria Math" panose="02040503050406030204" pitchFamily="18" charset="0"/>
                          </a:rPr>
                        </m:ctrlPr>
                      </m:naryPr>
                      <m:sub>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𝜋</m:t>
                        </m:r>
                      </m:sub>
                      <m:sup>
                        <m:r>
                          <a:rPr lang="en-US" sz="2800" i="1" dirty="0">
                            <a:solidFill>
                              <a:schemeClr val="tx1"/>
                            </a:solidFill>
                            <a:latin typeface="Cambria Math" panose="02040503050406030204" pitchFamily="18" charset="0"/>
                          </a:rPr>
                          <m:t>𝜋</m:t>
                        </m:r>
                      </m:sup>
                      <m:e>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𝑢</m:t>
                            </m:r>
                          </m:e>
                          <m:sup>
                            <m:r>
                              <a:rPr lang="en-US" sz="2800" dirty="0">
                                <a:solidFill>
                                  <a:schemeClr val="tx1"/>
                                </a:solidFill>
                                <a:latin typeface="Cambria Math" panose="02040503050406030204" pitchFamily="18" charset="0"/>
                              </a:rPr>
                              <m:t>3</m:t>
                            </m:r>
                          </m:sup>
                        </m:sSup>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𝜉</m:t>
                        </m:r>
                      </m:e>
                    </m:nary>
                  </m:oMath>
                </a14:m>
                <a:r>
                  <a:rPr lang="en-US" sz="2800" dirty="0">
                    <a:solidFill>
                      <a:schemeClr val="tx1"/>
                    </a:solidFill>
                  </a:rPr>
                  <a:t>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𝐻</m:t>
                        </m:r>
                      </m:e>
                      <m:sub>
                        <m:r>
                          <a:rPr lang="en-US" sz="2800" dirty="0">
                            <a:solidFill>
                              <a:schemeClr val="tx1"/>
                            </a:solidFill>
                            <a:latin typeface="Cambria Math" panose="02040503050406030204" pitchFamily="18" charset="0"/>
                          </a:rPr>
                          <m:t>2</m:t>
                        </m:r>
                      </m:sub>
                    </m:sSub>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2</m:t>
                        </m:r>
                      </m:den>
                    </m:f>
                    <m:nary>
                      <m:naryPr>
                        <m:limLoc m:val="subSup"/>
                        <m:grow m:val="on"/>
                        <m:ctrlPr>
                          <a:rPr lang="en-US" sz="2800" i="1" dirty="0">
                            <a:solidFill>
                              <a:schemeClr val="tx1"/>
                            </a:solidFill>
                            <a:latin typeface="Cambria Math" panose="02040503050406030204" pitchFamily="18" charset="0"/>
                          </a:rPr>
                        </m:ctrlPr>
                      </m:naryPr>
                      <m:sub>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𝜋</m:t>
                        </m:r>
                      </m:sub>
                      <m:sup>
                        <m:r>
                          <a:rPr lang="en-US" sz="2800" i="1" dirty="0">
                            <a:solidFill>
                              <a:schemeClr val="tx1"/>
                            </a:solidFill>
                            <a:latin typeface="Cambria Math" panose="02040503050406030204" pitchFamily="18" charset="0"/>
                          </a:rPr>
                          <m:t>𝜋</m:t>
                        </m:r>
                      </m:sup>
                      <m:e>
                        <m:sSup>
                          <m:sSupPr>
                            <m:ctrlPr>
                              <a:rPr lang="en-US" sz="2800" i="1" dirty="0">
                                <a:solidFill>
                                  <a:schemeClr val="tx1"/>
                                </a:solidFill>
                                <a:latin typeface="Cambria Math" panose="02040503050406030204" pitchFamily="18" charset="0"/>
                              </a:rPr>
                            </m:ctrlPr>
                          </m:sSupPr>
                          <m:e>
                            <m:d>
                              <m:dPr>
                                <m:ctrlPr>
                                  <a:rPr lang="en-US" sz="2800" i="1" dirty="0">
                                    <a:solidFill>
                                      <a:schemeClr val="tx1"/>
                                    </a:solidFill>
                                    <a:latin typeface="Cambria Math" panose="02040503050406030204" pitchFamily="18" charset="0"/>
                                  </a:rPr>
                                </m:ctrlPr>
                              </m:dPr>
                              <m:e>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𝑢</m:t>
                                    </m:r>
                                  </m:num>
                                  <m:den>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𝜉</m:t>
                                    </m:r>
                                  </m:den>
                                </m:f>
                              </m:e>
                            </m:d>
                          </m:e>
                          <m:sup>
                            <m:r>
                              <a:rPr lang="en-US" sz="2800" dirty="0">
                                <a:solidFill>
                                  <a:schemeClr val="tx1"/>
                                </a:solidFill>
                                <a:latin typeface="Cambria Math" panose="02040503050406030204" pitchFamily="18" charset="0"/>
                              </a:rPr>
                              <m:t>2</m:t>
                            </m:r>
                          </m:sup>
                        </m:sSup>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𝜉</m:t>
                        </m:r>
                      </m:e>
                    </m:nary>
                  </m:oMath>
                </a14:m>
                <a:r>
                  <a:rPr lang="en-US" sz="2800" dirty="0">
                    <a:solidFill>
                      <a:schemeClr val="tx1"/>
                    </a:solidFill>
                  </a:rPr>
                  <a:t>			Hamiltonian definitions</a:t>
                </a:r>
                <a:endParaRPr lang="en-US" sz="2800" i="1" dirty="0">
                  <a:latin typeface="Cambria Math" panose="02040503050406030204" pitchFamily="18" charset="0"/>
                </a:endParaRPr>
              </a:p>
              <a:p>
                <a:pPr>
                  <a:lnSpc>
                    <a:spcPct val="150000"/>
                  </a:lnSpc>
                </a:pPr>
                <a14:m>
                  <m:oMath xmlns:m="http://schemas.openxmlformats.org/officeDocument/2006/math">
                    <m:r>
                      <a:rPr lang="en-US" sz="2800" i="1" dirty="0">
                        <a:latin typeface="Cambria Math" panose="02040503050406030204" pitchFamily="18" charset="0"/>
                      </a:rPr>
                      <m:t>𝑀</m:t>
                    </m:r>
                    <m:d>
                      <m:dPr>
                        <m:begChr m:val="["/>
                        <m:endChr m:val="]"/>
                        <m:ctrlPr>
                          <a:rPr lang="en-US" sz="2800" i="1" dirty="0">
                            <a:latin typeface="Cambria Math" panose="02040503050406030204" pitchFamily="18" charset="0"/>
                          </a:rPr>
                        </m:ctrlPr>
                      </m:dPr>
                      <m:e>
                        <m:r>
                          <a:rPr lang="en-US" sz="2800" i="1" dirty="0">
                            <a:latin typeface="Cambria Math" panose="02040503050406030204" pitchFamily="18" charset="0"/>
                          </a:rPr>
                          <m:t>𝑢</m:t>
                        </m:r>
                      </m:e>
                    </m:d>
                    <m:r>
                      <a:rPr lang="en-US" sz="2800" dirty="0">
                        <a:latin typeface="Cambria Math" panose="02040503050406030204" pitchFamily="18" charset="0"/>
                      </a:rPr>
                      <m:t>=</m:t>
                    </m:r>
                    <m:nary>
                      <m:naryPr>
                        <m:limLoc m:val="subSup"/>
                        <m:grow m:val="on"/>
                        <m:ctrlPr>
                          <a:rPr lang="en-US" sz="2800" i="1" dirty="0">
                            <a:latin typeface="Cambria Math" panose="02040503050406030204" pitchFamily="18" charset="0"/>
                          </a:rPr>
                        </m:ctrlPr>
                      </m:naryPr>
                      <m:sub>
                        <m:r>
                          <a:rPr lang="en-US" sz="2800" dirty="0">
                            <a:latin typeface="Cambria Math" panose="02040503050406030204" pitchFamily="18" charset="0"/>
                          </a:rPr>
                          <m:t>−</m:t>
                        </m:r>
                        <m:r>
                          <a:rPr lang="en-US" sz="2800" i="1" dirty="0">
                            <a:latin typeface="Cambria Math" panose="02040503050406030204" pitchFamily="18" charset="0"/>
                          </a:rPr>
                          <m:t>𝜋</m:t>
                        </m:r>
                      </m:sub>
                      <m:sup>
                        <m:r>
                          <a:rPr lang="en-US" sz="2800" i="1" dirty="0">
                            <a:latin typeface="Cambria Math" panose="02040503050406030204" pitchFamily="18" charset="0"/>
                          </a:rPr>
                          <m:t>𝜋</m:t>
                        </m:r>
                      </m:sup>
                      <m:e>
                        <m:r>
                          <a:rPr lang="en-US" sz="2800" i="1" dirty="0">
                            <a:latin typeface="Cambria Math" panose="02040503050406030204" pitchFamily="18" charset="0"/>
                          </a:rPr>
                          <m:t>𝑢</m:t>
                        </m:r>
                        <m:r>
                          <a:rPr lang="en-US" sz="2800" dirty="0">
                            <a:latin typeface="Cambria Math" panose="02040503050406030204" pitchFamily="18" charset="0"/>
                          </a:rPr>
                          <m:t>ⅆ</m:t>
                        </m:r>
                        <m:r>
                          <a:rPr lang="en-US" sz="2800" i="1" dirty="0">
                            <a:latin typeface="Cambria Math" panose="02040503050406030204" pitchFamily="18" charset="0"/>
                          </a:rPr>
                          <m:t>𝜉</m:t>
                        </m:r>
                      </m:e>
                    </m:nary>
                    <m:r>
                      <a:rPr lang="en-US" sz="2800" dirty="0">
                        <a:latin typeface="Cambria Math" panose="02040503050406030204" pitchFamily="18" charset="0"/>
                      </a:rPr>
                      <m:t>=0</m:t>
                    </m:r>
                  </m:oMath>
                </a14:m>
                <a:r>
                  <a:rPr lang="en-US" sz="2800" dirty="0"/>
                  <a:t>				</a:t>
                </a:r>
                <a14:m>
                  <m:oMath xmlns:m="http://schemas.openxmlformats.org/officeDocument/2006/math">
                    <m:r>
                      <a:rPr lang="en-US" sz="2800" i="1" dirty="0">
                        <a:latin typeface="Cambria Math" panose="02040503050406030204" pitchFamily="18" charset="0"/>
                      </a:rPr>
                      <m:t>𝐸</m:t>
                    </m:r>
                    <m:d>
                      <m:dPr>
                        <m:begChr m:val="["/>
                        <m:endChr m:val="]"/>
                        <m:ctrlPr>
                          <a:rPr lang="en-US" sz="2800" i="1" dirty="0">
                            <a:latin typeface="Cambria Math" panose="02040503050406030204" pitchFamily="18" charset="0"/>
                          </a:rPr>
                        </m:ctrlPr>
                      </m:dPr>
                      <m:e>
                        <m:r>
                          <a:rPr lang="en-US" sz="2800" i="1" dirty="0">
                            <a:latin typeface="Cambria Math" panose="02040503050406030204" pitchFamily="18" charset="0"/>
                          </a:rPr>
                          <m:t>𝑢</m:t>
                        </m:r>
                      </m:e>
                    </m:d>
                    <m:r>
                      <a:rPr lang="en-US" sz="2800" i="1" dirty="0">
                        <a:latin typeface="Cambria Math" panose="02040503050406030204" pitchFamily="18" charset="0"/>
                      </a:rPr>
                      <m:t>=</m:t>
                    </m:r>
                    <m:f>
                      <m:fPr>
                        <m:ctrlPr>
                          <a:rPr lang="en-US" sz="2800" i="1" dirty="0">
                            <a:latin typeface="Cambria Math" panose="02040503050406030204" pitchFamily="18" charset="0"/>
                          </a:rPr>
                        </m:ctrlPr>
                      </m:fPr>
                      <m:num>
                        <m:r>
                          <a:rPr lang="en-US" sz="2800" dirty="0">
                            <a:latin typeface="Cambria Math" panose="02040503050406030204" pitchFamily="18" charset="0"/>
                          </a:rPr>
                          <m:t>1</m:t>
                        </m:r>
                      </m:num>
                      <m:den>
                        <m:r>
                          <a:rPr lang="en-US" sz="2800" dirty="0">
                            <a:latin typeface="Cambria Math" panose="02040503050406030204" pitchFamily="18" charset="0"/>
                          </a:rPr>
                          <m:t>2</m:t>
                        </m:r>
                      </m:den>
                    </m:f>
                    <m:nary>
                      <m:naryPr>
                        <m:limLoc m:val="subSup"/>
                        <m:grow m:val="on"/>
                        <m:ctrlPr>
                          <a:rPr lang="en-US" sz="2800" i="1" dirty="0">
                            <a:latin typeface="Cambria Math" panose="02040503050406030204" pitchFamily="18" charset="0"/>
                          </a:rPr>
                        </m:ctrlPr>
                      </m:naryPr>
                      <m:sub>
                        <m:r>
                          <a:rPr lang="en-US" sz="2800" dirty="0">
                            <a:latin typeface="Cambria Math" panose="02040503050406030204" pitchFamily="18" charset="0"/>
                          </a:rPr>
                          <m:t>−</m:t>
                        </m:r>
                        <m:r>
                          <a:rPr lang="en-US" sz="2800" i="1" dirty="0">
                            <a:latin typeface="Cambria Math" panose="02040503050406030204" pitchFamily="18" charset="0"/>
                          </a:rPr>
                          <m:t>𝜋</m:t>
                        </m:r>
                      </m:sub>
                      <m:sup>
                        <m:r>
                          <a:rPr lang="en-US" sz="2800" i="1" dirty="0">
                            <a:latin typeface="Cambria Math" panose="02040503050406030204" pitchFamily="18" charset="0"/>
                          </a:rPr>
                          <m:t>𝜋</m:t>
                        </m:r>
                      </m:sup>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𝑢</m:t>
                            </m:r>
                          </m:e>
                          <m:sup>
                            <m:r>
                              <a:rPr lang="en-US" sz="2800" dirty="0">
                                <a:latin typeface="Cambria Math" panose="02040503050406030204" pitchFamily="18" charset="0"/>
                              </a:rPr>
                              <m:t>2</m:t>
                            </m:r>
                          </m:sup>
                        </m:sSup>
                        <m:r>
                          <a:rPr lang="en-US" sz="2800" dirty="0">
                            <a:latin typeface="Cambria Math" panose="02040503050406030204" pitchFamily="18" charset="0"/>
                          </a:rPr>
                          <m:t>ⅆ</m:t>
                        </m:r>
                        <m:r>
                          <a:rPr lang="en-US" sz="2800" i="1" dirty="0">
                            <a:latin typeface="Cambria Math" panose="02040503050406030204" pitchFamily="18" charset="0"/>
                          </a:rPr>
                          <m:t>𝜉</m:t>
                        </m:r>
                      </m:e>
                    </m:nary>
                    <m:r>
                      <a:rPr lang="en-US" sz="2800"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𝐸</m:t>
                        </m:r>
                      </m:e>
                      <m:sub>
                        <m:r>
                          <a:rPr lang="en-US" sz="2800" dirty="0">
                            <a:latin typeface="Cambria Math" panose="02040503050406030204" pitchFamily="18" charset="0"/>
                          </a:rPr>
                          <m:t>0</m:t>
                        </m:r>
                      </m:sub>
                    </m:sSub>
                  </m:oMath>
                </a14:m>
                <a:r>
                  <a:rPr lang="en-US" sz="2800" dirty="0"/>
                  <a:t>		Hamiltonian constraints</a:t>
                </a:r>
              </a:p>
              <a:p>
                <a:pPr>
                  <a:lnSpc>
                    <a:spcPct val="150000"/>
                  </a:lnSpc>
                </a:pPr>
                <a14:m>
                  <m:oMath xmlns:m="http://schemas.openxmlformats.org/officeDocument/2006/math">
                    <m:r>
                      <a:rPr lang="en-US" sz="2800" i="1">
                        <a:solidFill>
                          <a:schemeClr val="tx1"/>
                        </a:solidFill>
                        <a:latin typeface="Cambria Math" panose="02040503050406030204" pitchFamily="18" charset="0"/>
                      </a:rPr>
                      <m:t>ⅆ</m:t>
                    </m:r>
                    <m:r>
                      <a:rPr lang="en-US" sz="2800" i="1">
                        <a:solidFill>
                          <a:schemeClr val="tx1"/>
                        </a:solidFill>
                        <a:latin typeface="Cambria Math" panose="02040503050406030204" pitchFamily="18" charset="0"/>
                      </a:rPr>
                      <m:t>𝐺</m:t>
                    </m:r>
                    <m:r>
                      <a:rPr lang="en-US" sz="2800" i="1" smtClean="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ⅇ</m:t>
                    </m:r>
                    <m:r>
                      <a:rPr lang="en-US" sz="2800" i="1">
                        <a:solidFill>
                          <a:schemeClr val="tx1"/>
                        </a:solidFill>
                        <a:latin typeface="Cambria Math" panose="02040503050406030204" pitchFamily="18" charset="0"/>
                      </a:rPr>
                      <m:t>𝑥𝑝</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𝛽</m:t>
                        </m:r>
                        <m:r>
                          <a:rPr lang="en-US" sz="2800" i="1">
                            <a:solidFill>
                              <a:schemeClr val="tx1"/>
                            </a:solidFill>
                            <a:latin typeface="Cambria Math" panose="02040503050406030204" pitchFamily="18" charset="0"/>
                          </a:rPr>
                          <m:t>𝐻</m:t>
                        </m:r>
                      </m:e>
                    </m:d>
                    <m:r>
                      <a:rPr lang="en-US" sz="2800" i="1" dirty="0">
                        <a:solidFill>
                          <a:schemeClr val="tx1"/>
                        </a:solidFill>
                        <a:latin typeface="Cambria Math" panose="02040503050406030204" pitchFamily="18" charset="0"/>
                      </a:rPr>
                      <m:t>𝛿</m:t>
                    </m:r>
                    <m:d>
                      <m:dPr>
                        <m:ctrlPr>
                          <a:rPr lang="en-US" sz="2800" i="1" dirty="0">
                            <a:solidFill>
                              <a:schemeClr val="tx1"/>
                            </a:solidFill>
                            <a:latin typeface="Cambria Math" panose="02040503050406030204" pitchFamily="18" charset="0"/>
                          </a:rPr>
                        </m:ctrlPr>
                      </m:dPr>
                      <m:e>
                        <m:r>
                          <a:rPr lang="en-US" sz="2800" i="1" dirty="0" smtClean="0">
                            <a:solidFill>
                              <a:schemeClr val="tx1"/>
                            </a:solidFill>
                            <a:latin typeface="Cambria Math" panose="02040503050406030204" pitchFamily="18" charset="0"/>
                          </a:rPr>
                          <m:t>𝐸</m:t>
                        </m:r>
                        <m:r>
                          <a:rPr lang="en-US" sz="2800" i="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𝐸</m:t>
                            </m:r>
                          </m:e>
                          <m:sub>
                            <m:r>
                              <a:rPr lang="en-US" sz="2800" i="0" dirty="0">
                                <a:solidFill>
                                  <a:schemeClr val="tx1"/>
                                </a:solidFill>
                                <a:latin typeface="Cambria Math" panose="02040503050406030204" pitchFamily="18" charset="0"/>
                              </a:rPr>
                              <m:t>0</m:t>
                            </m:r>
                          </m:sub>
                        </m:sSub>
                      </m:e>
                    </m:d>
                  </m:oMath>
                </a14:m>
                <a:r>
                  <a:rPr lang="en-US" sz="2800" dirty="0">
                    <a:solidFill>
                      <a:schemeClr val="tx1"/>
                    </a:solidFill>
                  </a:rPr>
                  <a:t>											Gibbs Measure</a:t>
                </a:r>
              </a:p>
              <a:p>
                <a:pPr>
                  <a:lnSpc>
                    <a:spcPct val="150000"/>
                  </a:lnSpc>
                </a:pPr>
                <a14:m>
                  <m:oMath xmlns:m="http://schemas.openxmlformats.org/officeDocument/2006/math">
                    <m:r>
                      <a:rPr lang="en-US" sz="2800" i="1" dirty="0" smtClean="0">
                        <a:solidFill>
                          <a:schemeClr val="tx1"/>
                        </a:solidFill>
                        <a:latin typeface="Cambria Math" panose="02040503050406030204" pitchFamily="18" charset="0"/>
                      </a:rPr>
                      <m:t>𝑢</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𝜉</m:t>
                        </m:r>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𝑡</m:t>
                        </m:r>
                      </m:e>
                    </m:d>
                    <m:r>
                      <a:rPr lang="en-US" sz="2800" dirty="0">
                        <a:solidFill>
                          <a:schemeClr val="tx1"/>
                        </a:solidFill>
                        <a:latin typeface="Cambria Math" panose="02040503050406030204" pitchFamily="18" charset="0"/>
                      </a:rPr>
                      <m:t>=</m:t>
                    </m:r>
                    <m:nary>
                      <m:naryPr>
                        <m:chr m:val="∑"/>
                        <m:limLoc m:val="undOvr"/>
                        <m:grow m:val="on"/>
                        <m:ctrlPr>
                          <a:rPr lang="en-US" sz="2800" i="1" dirty="0">
                            <a:solidFill>
                              <a:schemeClr val="tx1"/>
                            </a:solidFill>
                            <a:latin typeface="Cambria Math" panose="02040503050406030204" pitchFamily="18" charset="0"/>
                          </a:rPr>
                        </m:ctrlPr>
                      </m:naryPr>
                      <m:sub>
                        <m:r>
                          <a:rPr lang="en-US" sz="2800" i="1" dirty="0">
                            <a:solidFill>
                              <a:schemeClr val="tx1"/>
                            </a:solidFill>
                            <a:latin typeface="Cambria Math" panose="02040503050406030204" pitchFamily="18" charset="0"/>
                          </a:rPr>
                          <m:t>𝑘</m:t>
                        </m:r>
                        <m:r>
                          <a:rPr lang="en-US" sz="2800" dirty="0">
                            <a:solidFill>
                              <a:schemeClr val="tx1"/>
                            </a:solidFill>
                            <a:latin typeface="Cambria Math" panose="02040503050406030204" pitchFamily="18" charset="0"/>
                          </a:rPr>
                          <m:t>=1</m:t>
                        </m:r>
                      </m:sub>
                      <m:sup>
                        <m:r>
                          <a:rPr lang="en-US" sz="2800" dirty="0">
                            <a:solidFill>
                              <a:schemeClr val="tx1"/>
                            </a:solidFill>
                            <a:latin typeface="Cambria Math" panose="02040503050406030204" pitchFamily="18" charset="0"/>
                          </a:rPr>
                          <m:t>∞</m:t>
                        </m:r>
                      </m:sup>
                      <m:e>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𝑎</m:t>
                            </m:r>
                          </m:e>
                          <m:sub>
                            <m:r>
                              <a:rPr lang="en-US" sz="2800" i="1" dirty="0">
                                <a:solidFill>
                                  <a:schemeClr val="tx1"/>
                                </a:solidFill>
                                <a:latin typeface="Cambria Math" panose="02040503050406030204" pitchFamily="18" charset="0"/>
                              </a:rPr>
                              <m:t>𝑘</m:t>
                            </m:r>
                          </m:sub>
                        </m:sSub>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𝑡</m:t>
                        </m:r>
                        <m:r>
                          <a:rPr lang="en-US" sz="2800" b="0" i="1" dirty="0" smtClean="0">
                            <a:solidFill>
                              <a:schemeClr val="tx1"/>
                            </a:solidFill>
                            <a:latin typeface="Cambria Math" panose="02040503050406030204" pitchFamily="18" charset="0"/>
                          </a:rPr>
                          <m:t>)</m:t>
                        </m:r>
                        <m:func>
                          <m:funcPr>
                            <m:ctrlPr>
                              <a:rPr lang="en-US" sz="2800" i="1" dirty="0">
                                <a:solidFill>
                                  <a:schemeClr val="tx1"/>
                                </a:solidFill>
                                <a:latin typeface="Cambria Math" panose="02040503050406030204" pitchFamily="18" charset="0"/>
                              </a:rPr>
                            </m:ctrlPr>
                          </m:funcPr>
                          <m:fName>
                            <m:r>
                              <m:rPr>
                                <m:sty m:val="p"/>
                              </m:rPr>
                              <a:rPr lang="en-US" sz="2800" dirty="0">
                                <a:solidFill>
                                  <a:schemeClr val="tx1"/>
                                </a:solidFill>
                                <a:latin typeface="Cambria Math" panose="02040503050406030204" pitchFamily="18" charset="0"/>
                              </a:rPr>
                              <m:t>cos</m:t>
                            </m:r>
                          </m:fName>
                          <m:e>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𝑘</m:t>
                                </m:r>
                                <m:r>
                                  <a:rPr lang="en-US" sz="2800" i="1" dirty="0">
                                    <a:solidFill>
                                      <a:schemeClr val="tx1"/>
                                    </a:solidFill>
                                    <a:latin typeface="Cambria Math" panose="02040503050406030204" pitchFamily="18" charset="0"/>
                                  </a:rPr>
                                  <m:t>𝜉</m:t>
                                </m:r>
                              </m:e>
                            </m:d>
                          </m:e>
                        </m:func>
                      </m:e>
                    </m:nary>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𝑏</m:t>
                        </m:r>
                      </m:e>
                      <m:sub>
                        <m:r>
                          <a:rPr lang="en-US" sz="2800" i="1" dirty="0">
                            <a:solidFill>
                              <a:schemeClr val="tx1"/>
                            </a:solidFill>
                            <a:latin typeface="Cambria Math" panose="02040503050406030204" pitchFamily="18" charset="0"/>
                          </a:rPr>
                          <m:t>𝑘</m:t>
                        </m:r>
                      </m:sub>
                    </m:sSub>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𝑡</m:t>
                        </m:r>
                      </m:e>
                    </m:d>
                    <m:func>
                      <m:funcPr>
                        <m:ctrlPr>
                          <a:rPr lang="en-US" sz="2800" i="1" dirty="0">
                            <a:solidFill>
                              <a:schemeClr val="tx1"/>
                            </a:solidFill>
                            <a:latin typeface="Cambria Math" panose="02040503050406030204" pitchFamily="18" charset="0"/>
                          </a:rPr>
                        </m:ctrlPr>
                      </m:funcPr>
                      <m:fName>
                        <m:r>
                          <m:rPr>
                            <m:sty m:val="p"/>
                          </m:rPr>
                          <a:rPr lang="en-US" sz="2800" dirty="0">
                            <a:solidFill>
                              <a:schemeClr val="tx1"/>
                            </a:solidFill>
                            <a:latin typeface="Cambria Math" panose="02040503050406030204" pitchFamily="18" charset="0"/>
                          </a:rPr>
                          <m:t>sin</m:t>
                        </m:r>
                      </m:fName>
                      <m:e>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𝑘</m:t>
                            </m:r>
                            <m:r>
                              <a:rPr lang="en-US" sz="2800" i="1" dirty="0">
                                <a:solidFill>
                                  <a:schemeClr val="tx1"/>
                                </a:solidFill>
                                <a:latin typeface="Cambria Math" panose="02040503050406030204" pitchFamily="18" charset="0"/>
                              </a:rPr>
                              <m:t>𝜉</m:t>
                            </m:r>
                          </m:e>
                        </m:d>
                      </m:e>
                    </m:func>
                  </m:oMath>
                </a14:m>
                <a:r>
                  <a:rPr lang="en-US" sz="2800" dirty="0">
                    <a:solidFill>
                      <a:schemeClr val="tx1"/>
                    </a:solidFill>
                  </a:rPr>
                  <a:t>				Fourier Series</a:t>
                </a:r>
              </a:p>
            </p:txBody>
          </p:sp>
        </mc:Choice>
        <mc:Fallback xmlns="">
          <p:sp>
            <p:nvSpPr>
              <p:cNvPr id="7" name="TextBox 6">
                <a:extLst>
                  <a:ext uri="{FF2B5EF4-FFF2-40B4-BE49-F238E27FC236}">
                    <a16:creationId xmlns:a16="http://schemas.microsoft.com/office/drawing/2014/main" id="{DFFEEDD6-70A7-B67F-2674-5B993342EB81}"/>
                  </a:ext>
                </a:extLst>
              </p:cNvPr>
              <p:cNvSpPr txBox="1">
                <a:spLocks noRot="1" noChangeAspect="1" noMove="1" noResize="1" noEditPoints="1" noAdjustHandles="1" noChangeArrowheads="1" noChangeShapeType="1" noTextEdit="1"/>
              </p:cNvSpPr>
              <p:nvPr/>
            </p:nvSpPr>
            <p:spPr>
              <a:xfrm>
                <a:off x="15867816" y="11138808"/>
                <a:ext cx="12698717" cy="6198043"/>
              </a:xfrm>
              <a:prstGeom prst="rect">
                <a:avLst/>
              </a:prstGeom>
              <a:blipFill>
                <a:blip r:embed="rId2"/>
                <a:stretch>
                  <a:fillRect b="-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5D5237-FEF0-0494-5EDA-B3DA8E35C763}"/>
                  </a:ext>
                </a:extLst>
              </p:cNvPr>
              <p:cNvSpPr txBox="1"/>
              <p:nvPr/>
            </p:nvSpPr>
            <p:spPr>
              <a:xfrm>
                <a:off x="754435" y="18978093"/>
                <a:ext cx="12768443" cy="13490553"/>
              </a:xfrm>
              <a:prstGeom prst="rect">
                <a:avLst/>
              </a:prstGeom>
              <a:noFill/>
            </p:spPr>
            <p:txBody>
              <a:bodyPr wrap="square" rtlCol="0">
                <a:spAutoFit/>
              </a:bodyPr>
              <a:lstStyle/>
              <a:p>
                <a:pPr algn="ctr"/>
                <a:r>
                  <a:rPr lang="en-US" sz="4800" dirty="0"/>
                  <a:t>Wave Fields</a:t>
                </a:r>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endParaRPr lang="en-US" sz="4114" dirty="0"/>
              </a:p>
              <a:p>
                <a:pPr algn="ctr"/>
                <a:r>
                  <a:rPr lang="en-US" sz="2800" dirty="0"/>
                  <a:t>Fig. 2</a:t>
                </a:r>
              </a:p>
              <a:p>
                <a:pPr algn="ctr"/>
                <a:r>
                  <a:rPr lang="en-US" sz="2800" dirty="0"/>
                  <a:t>When </a:t>
                </a:r>
                <a14:m>
                  <m:oMath xmlns:m="http://schemas.openxmlformats.org/officeDocument/2006/math">
                    <m:f>
                      <m:fPr>
                        <m:ctrlPr>
                          <a:rPr lang="en-US" sz="2800" i="1" smtClean="0">
                            <a:solidFill>
                              <a:srgbClr val="836967"/>
                            </a:solidFill>
                            <a:latin typeface="Cambria Math" panose="02040503050406030204" pitchFamily="18" charset="0"/>
                          </a:rPr>
                        </m:ctrlPr>
                      </m:fPr>
                      <m:num>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𝐶</m:t>
                            </m:r>
                          </m:e>
                          <m:sub>
                            <m:r>
                              <a:rPr lang="en-US" sz="2800" i="1" smtClean="0">
                                <a:latin typeface="Cambria Math" panose="02040503050406030204" pitchFamily="18" charset="0"/>
                              </a:rPr>
                              <m:t>3</m:t>
                            </m:r>
                          </m:sub>
                        </m:sSub>
                      </m:num>
                      <m:den>
                        <m:sSub>
                          <m:sSubPr>
                            <m:ctrlPr>
                              <a:rPr lang="en-US" sz="2800" i="1" smtClean="0">
                                <a:solidFill>
                                  <a:srgbClr val="836967"/>
                                </a:solidFill>
                                <a:latin typeface="Cambria Math" panose="02040503050406030204" pitchFamily="18" charset="0"/>
                              </a:rPr>
                            </m:ctrlPr>
                          </m:sSubPr>
                          <m:e>
                            <m:r>
                              <a:rPr lang="en-US" sz="2800" i="1" smtClean="0">
                                <a:latin typeface="Cambria Math" panose="02040503050406030204" pitchFamily="18" charset="0"/>
                              </a:rPr>
                              <m:t>𝐶</m:t>
                            </m:r>
                          </m:e>
                          <m:sub>
                            <m:r>
                              <a:rPr lang="en-US" sz="2800" i="1" smtClean="0">
                                <a:latin typeface="Cambria Math" panose="02040503050406030204" pitchFamily="18" charset="0"/>
                              </a:rPr>
                              <m:t>2</m:t>
                            </m:r>
                          </m:sub>
                        </m:sSub>
                      </m:den>
                    </m:f>
                  </m:oMath>
                </a14:m>
                <a:r>
                  <a:rPr lang="en-US" sz="2800" dirty="0"/>
                  <a:t> is close to 0, the displacement of waves follows a normal distribution. When this ratio gets large, the distribution becomes skewed, which leads to the appearance of rogue waves.</a:t>
                </a:r>
              </a:p>
              <a:p>
                <a:pPr algn="ctr"/>
                <a:endParaRPr lang="en-US" sz="4114" dirty="0"/>
              </a:p>
            </p:txBody>
          </p:sp>
        </mc:Choice>
        <mc:Fallback xmlns="">
          <p:sp>
            <p:nvSpPr>
              <p:cNvPr id="9" name="TextBox 8">
                <a:extLst>
                  <a:ext uri="{FF2B5EF4-FFF2-40B4-BE49-F238E27FC236}">
                    <a16:creationId xmlns:a16="http://schemas.microsoft.com/office/drawing/2014/main" id="{A15D5237-FEF0-0494-5EDA-B3DA8E35C763}"/>
                  </a:ext>
                </a:extLst>
              </p:cNvPr>
              <p:cNvSpPr txBox="1">
                <a:spLocks noRot="1" noChangeAspect="1" noMove="1" noResize="1" noEditPoints="1" noAdjustHandles="1" noChangeArrowheads="1" noChangeShapeType="1" noTextEdit="1"/>
              </p:cNvSpPr>
              <p:nvPr/>
            </p:nvSpPr>
            <p:spPr>
              <a:xfrm>
                <a:off x="754435" y="18978093"/>
                <a:ext cx="12768443" cy="13490553"/>
              </a:xfrm>
              <a:prstGeom prst="rect">
                <a:avLst/>
              </a:prstGeom>
              <a:blipFill>
                <a:blip r:embed="rId3"/>
                <a:stretch>
                  <a:fillRect t="-994" r="-4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B51208C-2219-9174-D5E0-35A70E7560EB}"/>
                  </a:ext>
                </a:extLst>
              </p:cNvPr>
              <p:cNvSpPr txBox="1"/>
              <p:nvPr/>
            </p:nvSpPr>
            <p:spPr>
              <a:xfrm>
                <a:off x="30141334" y="3091228"/>
                <a:ext cx="11921991" cy="24814101"/>
              </a:xfrm>
              <a:prstGeom prst="rect">
                <a:avLst/>
              </a:prstGeom>
              <a:noFill/>
            </p:spPr>
            <p:txBody>
              <a:bodyPr wrap="square" rtlCol="0">
                <a:spAutoFit/>
              </a:bodyPr>
              <a:lstStyle/>
              <a:p>
                <a:pPr algn="ctr"/>
                <a:r>
                  <a:rPr lang="en-US" sz="4800" dirty="0"/>
                  <a:t>Numerical Results</a:t>
                </a:r>
              </a:p>
              <a:p>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r>
                  <a:rPr lang="en-US" sz="2800" dirty="0"/>
                  <a:t>Fig. 4</a:t>
                </a:r>
              </a:p>
              <a:p>
                <a:pPr algn="ctr"/>
                <a:r>
                  <a:rPr lang="en-US" sz="2800" dirty="0"/>
                  <a:t>These plots show the effect of raising the </a:t>
                </a:r>
                <a14:m>
                  <m:oMath xmlns:m="http://schemas.openxmlformats.org/officeDocument/2006/math">
                    <m:f>
                      <m:fPr>
                        <m:ctrlPr>
                          <a:rPr lang="en-US" sz="2800" i="1" dirty="0" smtClean="0">
                            <a:solidFill>
                              <a:srgbClr val="836967"/>
                            </a:solidFill>
                            <a:latin typeface="Cambria Math" panose="02040503050406030204" pitchFamily="18" charset="0"/>
                          </a:rPr>
                        </m:ctrlPr>
                      </m:fPr>
                      <m:num>
                        <m:sSub>
                          <m:sSubPr>
                            <m:ctrlPr>
                              <a:rPr lang="en-US" sz="2800" i="1" dirty="0">
                                <a:solidFill>
                                  <a:srgbClr val="836967"/>
                                </a:solidFill>
                                <a:latin typeface="Cambria Math" panose="02040503050406030204" pitchFamily="18" charset="0"/>
                              </a:rPr>
                            </m:ctrlPr>
                          </m:sSubPr>
                          <m:e>
                            <m:r>
                              <a:rPr lang="en-US" sz="2800" i="1" dirty="0">
                                <a:latin typeface="Cambria Math" panose="02040503050406030204" pitchFamily="18" charset="0"/>
                              </a:rPr>
                              <m:t>𝐶</m:t>
                            </m:r>
                          </m:e>
                          <m:sub>
                            <m:r>
                              <a:rPr lang="en-US" sz="2800" i="0" dirty="0">
                                <a:latin typeface="Cambria Math" panose="02040503050406030204" pitchFamily="18" charset="0"/>
                              </a:rPr>
                              <m:t>3</m:t>
                            </m:r>
                          </m:sub>
                        </m:sSub>
                      </m:num>
                      <m:den>
                        <m:sSub>
                          <m:sSubPr>
                            <m:ctrlPr>
                              <a:rPr lang="en-US" sz="2800" i="1" dirty="0">
                                <a:solidFill>
                                  <a:srgbClr val="836967"/>
                                </a:solidFill>
                                <a:latin typeface="Cambria Math" panose="02040503050406030204" pitchFamily="18" charset="0"/>
                              </a:rPr>
                            </m:ctrlPr>
                          </m:sSubPr>
                          <m:e>
                            <m:r>
                              <a:rPr lang="en-US" sz="2800" i="1" dirty="0">
                                <a:latin typeface="Cambria Math" panose="02040503050406030204" pitchFamily="18" charset="0"/>
                              </a:rPr>
                              <m:t>𝐶</m:t>
                            </m:r>
                          </m:e>
                          <m:sub>
                            <m:r>
                              <a:rPr lang="en-US" sz="2800" i="0" dirty="0">
                                <a:latin typeface="Cambria Math" panose="02040503050406030204" pitchFamily="18" charset="0"/>
                              </a:rPr>
                              <m:t>2</m:t>
                            </m:r>
                          </m:sub>
                        </m:sSub>
                      </m:den>
                    </m:f>
                  </m:oMath>
                </a14:m>
                <a:r>
                  <a:rPr lang="en-US" sz="2800" dirty="0"/>
                  <a:t> ratio on the skewness of the wave displacement distribution and the decay of the spectrum.</a:t>
                </a:r>
              </a:p>
              <a:p>
                <a:pPr algn="ctr"/>
                <a:endParaRPr lang="en-US" sz="2800" dirty="0"/>
              </a:p>
              <a:p>
                <a:pPr algn="ctr"/>
                <a:endParaRPr lang="en-US" sz="2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r>
                  <a:rPr lang="en-US" sz="2800" dirty="0"/>
                  <a:t>Table 1</a:t>
                </a:r>
              </a:p>
              <a:p>
                <a:pPr algn="ctr"/>
                <a:r>
                  <a:rPr lang="en-US" sz="2800" dirty="0"/>
                  <a:t>This Table shows the acceptance rate of the rejection algorithm with a varied </a:t>
                </a:r>
                <a14:m>
                  <m:oMath xmlns:m="http://schemas.openxmlformats.org/officeDocument/2006/math">
                    <m:f>
                      <m:fPr>
                        <m:ctrlPr>
                          <a:rPr lang="en-US" sz="2800" i="1" dirty="0" smtClean="0">
                            <a:solidFill>
                              <a:srgbClr val="836967"/>
                            </a:solidFill>
                            <a:latin typeface="Cambria Math" panose="02040503050406030204" pitchFamily="18" charset="0"/>
                          </a:rPr>
                        </m:ctrlPr>
                      </m:fPr>
                      <m:num>
                        <m:sSub>
                          <m:sSubPr>
                            <m:ctrlPr>
                              <a:rPr lang="en-US" sz="2800" i="1" dirty="0">
                                <a:solidFill>
                                  <a:srgbClr val="836967"/>
                                </a:solidFill>
                                <a:latin typeface="Cambria Math" panose="02040503050406030204" pitchFamily="18" charset="0"/>
                              </a:rPr>
                            </m:ctrlPr>
                          </m:sSubPr>
                          <m:e>
                            <m:r>
                              <a:rPr lang="en-US" sz="2800" i="1" dirty="0">
                                <a:latin typeface="Cambria Math" panose="02040503050406030204" pitchFamily="18" charset="0"/>
                              </a:rPr>
                              <m:t>𝐶</m:t>
                            </m:r>
                          </m:e>
                          <m:sub>
                            <m:r>
                              <a:rPr lang="en-US" sz="2800" i="0" dirty="0">
                                <a:latin typeface="Cambria Math" panose="02040503050406030204" pitchFamily="18" charset="0"/>
                              </a:rPr>
                              <m:t>3</m:t>
                            </m:r>
                          </m:sub>
                        </m:sSub>
                      </m:num>
                      <m:den>
                        <m:sSub>
                          <m:sSubPr>
                            <m:ctrlPr>
                              <a:rPr lang="en-US" sz="2800" i="1" dirty="0">
                                <a:solidFill>
                                  <a:srgbClr val="836967"/>
                                </a:solidFill>
                                <a:latin typeface="Cambria Math" panose="02040503050406030204" pitchFamily="18" charset="0"/>
                              </a:rPr>
                            </m:ctrlPr>
                          </m:sSubPr>
                          <m:e>
                            <m:r>
                              <a:rPr lang="en-US" sz="2800" i="1" dirty="0">
                                <a:latin typeface="Cambria Math" panose="02040503050406030204" pitchFamily="18" charset="0"/>
                              </a:rPr>
                              <m:t>𝐶</m:t>
                            </m:r>
                          </m:e>
                          <m:sub>
                            <m:r>
                              <a:rPr lang="en-US" sz="2800" i="0" dirty="0">
                                <a:latin typeface="Cambria Math" panose="02040503050406030204" pitchFamily="18" charset="0"/>
                              </a:rPr>
                              <m:t>2</m:t>
                            </m:r>
                          </m:sub>
                        </m:sSub>
                      </m:den>
                    </m:f>
                  </m:oMath>
                </a14:m>
                <a:r>
                  <a:rPr lang="en-US" sz="2800" dirty="0"/>
                  <a:t> ratio. It also shows the skew of the accepted sample, and the Improvement ratio to demonstrate the effectiveness of this proposal distribution compared to the naïve proposal distribution.</a:t>
                </a:r>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4800" dirty="0"/>
              </a:p>
              <a:p>
                <a:pPr algn="ctr"/>
                <a:endParaRPr lang="en-US" sz="2800" dirty="0"/>
              </a:p>
              <a:p>
                <a:pPr algn="ctr"/>
                <a:r>
                  <a:rPr lang="en-US" sz="2800" dirty="0"/>
                  <a:t>Table 2</a:t>
                </a:r>
              </a:p>
            </p:txBody>
          </p:sp>
        </mc:Choice>
        <mc:Fallback xmlns="">
          <p:sp>
            <p:nvSpPr>
              <p:cNvPr id="12" name="TextBox 11">
                <a:extLst>
                  <a:ext uri="{FF2B5EF4-FFF2-40B4-BE49-F238E27FC236}">
                    <a16:creationId xmlns:a16="http://schemas.microsoft.com/office/drawing/2014/main" id="{CB51208C-2219-9174-D5E0-35A70E7560EB}"/>
                  </a:ext>
                </a:extLst>
              </p:cNvPr>
              <p:cNvSpPr txBox="1">
                <a:spLocks noRot="1" noChangeAspect="1" noMove="1" noResize="1" noEditPoints="1" noAdjustHandles="1" noChangeArrowheads="1" noChangeShapeType="1" noTextEdit="1"/>
              </p:cNvSpPr>
              <p:nvPr/>
            </p:nvSpPr>
            <p:spPr>
              <a:xfrm>
                <a:off x="30141334" y="3091228"/>
                <a:ext cx="11921991" cy="24814101"/>
              </a:xfrm>
              <a:prstGeom prst="rect">
                <a:avLst/>
              </a:prstGeom>
              <a:blipFill>
                <a:blip r:embed="rId5"/>
                <a:stretch>
                  <a:fillRect l="-358" t="-540" r="-1074" b="-22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BD3E21A-A474-0049-F164-D3696CAE9FC6}"/>
              </a:ext>
            </a:extLst>
          </p:cNvPr>
          <p:cNvSpPr txBox="1"/>
          <p:nvPr/>
        </p:nvSpPr>
        <p:spPr>
          <a:xfrm>
            <a:off x="31027629" y="28323502"/>
            <a:ext cx="10627697" cy="4524315"/>
          </a:xfrm>
          <a:prstGeom prst="rect">
            <a:avLst/>
          </a:prstGeom>
          <a:noFill/>
        </p:spPr>
        <p:txBody>
          <a:bodyPr wrap="square" rtlCol="0">
            <a:spAutoFit/>
          </a:bodyPr>
          <a:lstStyle/>
          <a:p>
            <a:pPr algn="ctr"/>
            <a:r>
              <a:rPr lang="en-US" sz="4800" dirty="0"/>
              <a:t>References</a:t>
            </a:r>
          </a:p>
          <a:p>
            <a:r>
              <a:rPr lang="en-US" sz="2000" dirty="0" err="1"/>
              <a:t>Bolles</a:t>
            </a:r>
            <a:r>
              <a:rPr lang="en-US" sz="2000" dirty="0"/>
              <a:t>, C. Tyler and Speer, Kevin and Moore, M. N. J. “Anomalous wave statistics induced by abrupt 	depth change.” </a:t>
            </a:r>
            <a:r>
              <a:rPr lang="en-US" sz="2000" i="1" dirty="0"/>
              <a:t>Phys. Rev. Fluids </a:t>
            </a:r>
            <a:r>
              <a:rPr lang="en-US" sz="2000" dirty="0"/>
              <a:t>4, no. 1 (January 2019). </a:t>
            </a:r>
            <a:r>
              <a:rPr lang="en-US" sz="2000" b="0" i="0" dirty="0">
                <a:effectLst/>
                <a:latin typeface="-apple-system"/>
              </a:rPr>
              <a:t>https://doi.org/ 	</a:t>
            </a:r>
            <a:r>
              <a:rPr lang="en-US" sz="2000" dirty="0"/>
              <a:t>10.1103/PhysRevFluids.4.011801</a:t>
            </a:r>
          </a:p>
          <a:p>
            <a:r>
              <a:rPr lang="en-US" sz="2000" b="0" i="0" dirty="0">
                <a:effectLst/>
                <a:latin typeface="-apple-system"/>
              </a:rPr>
              <a:t>Moore, N.J., </a:t>
            </a:r>
            <a:r>
              <a:rPr lang="en-US" sz="2000" b="0" i="0" dirty="0" err="1">
                <a:effectLst/>
                <a:latin typeface="-apple-system"/>
              </a:rPr>
              <a:t>Bolles</a:t>
            </a:r>
            <a:r>
              <a:rPr lang="en-US" sz="2000" b="0" i="0" dirty="0">
                <a:effectLst/>
                <a:latin typeface="-apple-system"/>
              </a:rPr>
              <a:t>, C.T., </a:t>
            </a:r>
            <a:r>
              <a:rPr lang="en-US" sz="2000" b="0" i="0" dirty="0" err="1">
                <a:effectLst/>
                <a:latin typeface="-apple-system"/>
              </a:rPr>
              <a:t>Majda</a:t>
            </a:r>
            <a:r>
              <a:rPr lang="en-US" sz="2000" b="0" i="0" dirty="0">
                <a:effectLst/>
                <a:latin typeface="-apple-system"/>
              </a:rPr>
              <a:t>, A.J. </a:t>
            </a:r>
            <a:r>
              <a:rPr lang="en-US" sz="2000" b="0" i="1" dirty="0">
                <a:effectLst/>
                <a:latin typeface="-apple-system"/>
              </a:rPr>
              <a:t>et al.</a:t>
            </a:r>
            <a:r>
              <a:rPr lang="en-US" sz="2000" b="0" i="0" dirty="0">
                <a:effectLst/>
                <a:latin typeface="-apple-system"/>
              </a:rPr>
              <a:t> Anomalous Waves Triggered by Abrupt Depth Changes: 	Laboratory Experiments and Truncated </a:t>
            </a:r>
            <a:r>
              <a:rPr lang="en-US" sz="2000" b="0" i="0" dirty="0" err="1">
                <a:effectLst/>
                <a:latin typeface="-apple-system"/>
              </a:rPr>
              <a:t>KdV</a:t>
            </a:r>
            <a:r>
              <a:rPr lang="en-US" sz="2000" b="0" i="0" dirty="0">
                <a:effectLst/>
                <a:latin typeface="-apple-system"/>
              </a:rPr>
              <a:t> Statistical Mechanics. </a:t>
            </a:r>
            <a:r>
              <a:rPr lang="en-US" sz="2000" b="0" i="1" dirty="0">
                <a:effectLst/>
                <a:latin typeface="-apple-system"/>
              </a:rPr>
              <a:t>J Nonlinear Sci</a:t>
            </a:r>
            <a:r>
              <a:rPr lang="en-US" sz="2000" b="0" i="0" dirty="0">
                <a:effectLst/>
                <a:latin typeface="-apple-system"/>
              </a:rPr>
              <a:t> </a:t>
            </a:r>
            <a:r>
              <a:rPr lang="en-US" sz="2000" b="1" i="0" dirty="0">
                <a:effectLst/>
                <a:latin typeface="-apple-system"/>
              </a:rPr>
              <a:t>30</a:t>
            </a:r>
            <a:r>
              <a:rPr lang="en-US" sz="2000" b="0" i="0" dirty="0">
                <a:effectLst/>
                <a:latin typeface="-apple-system"/>
              </a:rPr>
              <a:t>, 3235–3263 	(2020). https://doi.org/10.1007/s00332-020-09649-2</a:t>
            </a:r>
          </a:p>
          <a:p>
            <a:r>
              <a:rPr lang="en-US" sz="2000" b="0" i="0" dirty="0">
                <a:effectLst/>
                <a:latin typeface="-apple-system"/>
              </a:rPr>
              <a:t>Rogue Waves Have the Power to Sink Freighters 2023, Getty </a:t>
            </a:r>
            <a:r>
              <a:rPr lang="en-US" sz="2000" b="0" i="0" dirty="0" err="1">
                <a:effectLst/>
                <a:latin typeface="-apple-system"/>
              </a:rPr>
              <a:t>Images.https</a:t>
            </a:r>
            <a:r>
              <a:rPr lang="en-US" sz="2000" b="0" i="0" dirty="0">
                <a:effectLst/>
                <a:latin typeface="-apple-system"/>
              </a:rPr>
              <a:t>://www.mentalfloss.com/</a:t>
            </a:r>
          </a:p>
          <a:p>
            <a:r>
              <a:rPr lang="en-US" sz="2000" dirty="0">
                <a:latin typeface="-apple-system"/>
              </a:rPr>
              <a:t>	</a:t>
            </a:r>
            <a:r>
              <a:rPr lang="en-US" sz="2000" b="0" i="0" dirty="0">
                <a:effectLst/>
                <a:latin typeface="-apple-system"/>
              </a:rPr>
              <a:t>posts/rogue-wave-facts</a:t>
            </a:r>
          </a:p>
          <a:p>
            <a:r>
              <a:rPr lang="en-US" sz="2000" b="0" i="0" dirty="0">
                <a:effectLst/>
                <a:latin typeface="-apple-system"/>
              </a:rPr>
              <a:t>Sun, H., Moore, N.J. On Normal and Non-Normal Wave Statistics Implied by a Canonical–	Microcanonical Gibbs Ensemble of the Truncated </a:t>
            </a:r>
            <a:r>
              <a:rPr lang="en-US" sz="2000" b="0" i="0" dirty="0" err="1">
                <a:effectLst/>
                <a:latin typeface="-apple-system"/>
              </a:rPr>
              <a:t>KdV</a:t>
            </a:r>
            <a:r>
              <a:rPr lang="en-US" sz="2000" b="0" i="0" dirty="0">
                <a:effectLst/>
                <a:latin typeface="-apple-system"/>
              </a:rPr>
              <a:t> System. </a:t>
            </a:r>
            <a:r>
              <a:rPr lang="en-US" sz="2000" b="0" i="1" dirty="0">
                <a:effectLst/>
                <a:latin typeface="-apple-system"/>
              </a:rPr>
              <a:t>J Stat Phys</a:t>
            </a:r>
            <a:r>
              <a:rPr lang="en-US" sz="2000" b="0" i="0" dirty="0">
                <a:effectLst/>
                <a:latin typeface="-apple-system"/>
              </a:rPr>
              <a:t> </a:t>
            </a:r>
            <a:r>
              <a:rPr lang="en-US" sz="2000" b="1" i="0" dirty="0">
                <a:effectLst/>
                <a:latin typeface="-apple-system"/>
              </a:rPr>
              <a:t>190</a:t>
            </a:r>
            <a:r>
              <a:rPr lang="en-US" sz="2000" b="0" i="0" dirty="0">
                <a:effectLst/>
                <a:latin typeface="-apple-system"/>
              </a:rPr>
              <a:t>, 4 (2023). 	https://doi.org/10.1007/s10955-022-02999-z</a:t>
            </a:r>
          </a:p>
          <a:p>
            <a:endParaRPr lang="en-US" sz="2000" i="1"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0642FFC-672B-8DE9-95E7-76136B9B865D}"/>
                  </a:ext>
                </a:extLst>
              </p:cNvPr>
              <p:cNvSpPr txBox="1"/>
              <p:nvPr/>
            </p:nvSpPr>
            <p:spPr>
              <a:xfrm>
                <a:off x="15321705" y="21954121"/>
                <a:ext cx="14376481" cy="9756645"/>
              </a:xfrm>
              <a:prstGeom prst="rect">
                <a:avLst/>
              </a:prstGeom>
              <a:noFill/>
            </p:spPr>
            <p:txBody>
              <a:bodyPr wrap="square" rtlCol="0">
                <a:spAutoFit/>
              </a:bodyPr>
              <a:lstStyle/>
              <a:p>
                <a:pPr algn="ctr"/>
                <a:r>
                  <a:rPr lang="en-US" sz="4800" dirty="0">
                    <a:solidFill>
                      <a:schemeClr val="tx1"/>
                    </a:solidFill>
                  </a:rPr>
                  <a:t>Rejection Algorithm</a:t>
                </a:r>
              </a:p>
              <a:p>
                <a:pPr algn="just"/>
                <a:r>
                  <a:rPr lang="en-US" sz="2800" dirty="0">
                    <a:solidFill>
                      <a:schemeClr val="tx1"/>
                    </a:solidFill>
                  </a:rPr>
                  <a:t>	To achieve random sampling from some target distribution, we need a proposal distribution that is similar to the target distribution but that is easy to sample from. Let the target distribution be </a:t>
                </a:r>
                <a:r>
                  <a:rPr lang="en-US" sz="2800" i="1" dirty="0">
                    <a:solidFill>
                      <a:schemeClr val="tx1"/>
                    </a:solidFill>
                  </a:rPr>
                  <a:t>f </a:t>
                </a:r>
                <a:r>
                  <a:rPr lang="en-US" sz="2800" dirty="0">
                    <a:solidFill>
                      <a:schemeClr val="tx1"/>
                    </a:solidFill>
                  </a:rPr>
                  <a:t>and the proposal distribution be </a:t>
                </a:r>
                <a:r>
                  <a:rPr lang="en-US" sz="2800" i="1" dirty="0">
                    <a:solidFill>
                      <a:schemeClr val="tx1"/>
                    </a:solidFill>
                  </a:rPr>
                  <a:t>g.</a:t>
                </a:r>
                <a:r>
                  <a:rPr lang="en-US" sz="2800" dirty="0">
                    <a:solidFill>
                      <a:schemeClr val="tx1"/>
                    </a:solidFill>
                  </a:rPr>
                  <a:t> In a rejection algorithm, a random sample is taken from </a:t>
                </a:r>
                <a:r>
                  <a:rPr lang="en-US" sz="2800" i="1" dirty="0">
                    <a:solidFill>
                      <a:schemeClr val="tx1"/>
                    </a:solidFill>
                  </a:rPr>
                  <a:t>g. </a:t>
                </a:r>
                <a:r>
                  <a:rPr lang="en-US" sz="2800" dirty="0">
                    <a:solidFill>
                      <a:schemeClr val="tx1"/>
                    </a:solidFill>
                  </a:rPr>
                  <a:t>This sample is then accepted into the sample of the target distribution with probability </a:t>
                </a:r>
                <a14:m>
                  <m:oMath xmlns:m="http://schemas.openxmlformats.org/officeDocument/2006/math">
                    <m:f>
                      <m:fPr>
                        <m:ctrlPr>
                          <a:rPr lang="en-US" sz="2800" i="1" dirty="0" smtClean="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𝑓</m:t>
                        </m:r>
                      </m:num>
                      <m:den>
                        <m:r>
                          <a:rPr lang="en-US" sz="2800" i="1" dirty="0">
                            <a:solidFill>
                              <a:schemeClr val="tx1"/>
                            </a:solidFill>
                            <a:latin typeface="Cambria Math" panose="02040503050406030204" pitchFamily="18" charset="0"/>
                          </a:rPr>
                          <m:t>𝑔</m:t>
                        </m:r>
                        <m:r>
                          <a:rPr lang="en-US" sz="2800" b="0" i="1" dirty="0" smtClean="0">
                            <a:solidFill>
                              <a:schemeClr val="tx1"/>
                            </a:solidFill>
                            <a:latin typeface="Cambria Math" panose="02040503050406030204" pitchFamily="18" charset="0"/>
                          </a:rPr>
                          <m:t>𝑐</m:t>
                        </m:r>
                      </m:den>
                    </m:f>
                  </m:oMath>
                </a14:m>
                <a:r>
                  <a:rPr lang="en-US" sz="2800" dirty="0">
                    <a:solidFill>
                      <a:schemeClr val="tx1"/>
                    </a:solidFill>
                  </a:rPr>
                  <a:t>, where </a:t>
                </a:r>
                <a:r>
                  <a:rPr lang="en-US" sz="2800" i="1" dirty="0">
                    <a:solidFill>
                      <a:schemeClr val="tx1"/>
                    </a:solidFill>
                  </a:rPr>
                  <a:t>c</a:t>
                </a:r>
                <a:r>
                  <a:rPr lang="en-US" sz="2800" dirty="0">
                    <a:solidFill>
                      <a:schemeClr val="tx1"/>
                    </a:solidFill>
                  </a:rPr>
                  <a:t> is the maximum of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𝑓</m:t>
                        </m:r>
                      </m:num>
                      <m:den>
                        <m:r>
                          <a:rPr lang="en-US" sz="2800" i="1" dirty="0">
                            <a:latin typeface="Cambria Math" panose="02040503050406030204" pitchFamily="18" charset="0"/>
                          </a:rPr>
                          <m:t>𝑔</m:t>
                        </m:r>
                      </m:den>
                    </m:f>
                  </m:oMath>
                </a14:m>
                <a:r>
                  <a:rPr lang="en-US" sz="2800" dirty="0">
                    <a:solidFill>
                      <a:schemeClr val="tx1"/>
                    </a:solidFill>
                  </a:rPr>
                  <a:t>. The constant </a:t>
                </a:r>
                <a:r>
                  <a:rPr lang="en-US" sz="2800" i="1" dirty="0">
                    <a:solidFill>
                      <a:schemeClr val="tx1"/>
                    </a:solidFill>
                  </a:rPr>
                  <a:t>c</a:t>
                </a:r>
                <a:r>
                  <a:rPr lang="en-US" sz="2800" dirty="0">
                    <a:solidFill>
                      <a:schemeClr val="tx1"/>
                    </a:solidFill>
                  </a:rPr>
                  <a:t> ensures that the acceptance probability is never above 1. </a:t>
                </a:r>
                <a:r>
                  <a:rPr lang="en-US" sz="2800" dirty="0"/>
                  <a:t>Repeating this process many times results in an accurate sample of the target distribution.</a:t>
                </a:r>
              </a:p>
              <a:p>
                <a:pPr algn="just"/>
                <a:r>
                  <a:rPr lang="en-US" sz="2800" dirty="0">
                    <a:solidFill>
                      <a:schemeClr val="tx1"/>
                    </a:solidFill>
                  </a:rPr>
                  <a:t>	In </a:t>
                </a:r>
                <a:r>
                  <a:rPr lang="en-US" sz="2800" dirty="0"/>
                  <a:t>our case, the target distribution is the Gibbs Measure, and our proposal distribution is an anisotropic Gaussian Distribution, where the covariance depends on the </a:t>
                </a:r>
                <a14:m>
                  <m:oMath xmlns:m="http://schemas.openxmlformats.org/officeDocument/2006/math">
                    <m:r>
                      <a:rPr lang="en-US" sz="2800" i="1" dirty="0" smtClean="0">
                        <a:solidFill>
                          <a:schemeClr val="tx1"/>
                        </a:solidFill>
                        <a:latin typeface="Cambria Math" panose="02040503050406030204" pitchFamily="18" charset="0"/>
                      </a:rPr>
                      <m:t>𝛽</m:t>
                    </m:r>
                  </m:oMath>
                </a14:m>
                <a:r>
                  <a:rPr lang="en-US" sz="2800" dirty="0">
                    <a:solidFill>
                      <a:schemeClr val="tx1"/>
                    </a:solidFill>
                  </a:rPr>
                  <a:t> parameter. To generate the initial random, we sample from this proposal distribution. This sample then represents the Fourier coefficients, which is how the waves are found. Let this sample be called </a:t>
                </a:r>
                <a:r>
                  <a:rPr lang="en-US" sz="2800" i="1" dirty="0">
                    <a:solidFill>
                      <a:schemeClr val="tx1"/>
                    </a:solidFill>
                  </a:rPr>
                  <a:t>X, </a:t>
                </a:r>
                <a:r>
                  <a:rPr lang="en-US" sz="2800" dirty="0">
                    <a:solidFill>
                      <a:schemeClr val="tx1"/>
                    </a:solidFill>
                  </a:rPr>
                  <a:t>where </a:t>
                </a:r>
                <a14:m>
                  <m:oMath xmlns:m="http://schemas.openxmlformats.org/officeDocument/2006/math">
                    <m:r>
                      <a:rPr lang="en-US" sz="2800" i="1" smtClean="0">
                        <a:solidFill>
                          <a:schemeClr val="tx1"/>
                        </a:solidFill>
                        <a:latin typeface="Cambria Math" panose="02040503050406030204" pitchFamily="18" charset="0"/>
                      </a:rPr>
                      <m:t>𝑋</m:t>
                    </m:r>
                    <m:r>
                      <a:rPr lang="en-US" sz="2800" i="1" smtClean="0">
                        <a:solidFill>
                          <a:schemeClr val="tx1"/>
                        </a:solidFill>
                        <a:latin typeface="Cambria Math" panose="02040503050406030204" pitchFamily="18" charset="0"/>
                      </a:rPr>
                      <m:t>∈</m:t>
                    </m:r>
                    <m:sSup>
                      <m:sSupPr>
                        <m:ctrlPr>
                          <a:rPr lang="en-US" sz="2800" i="1" smtClean="0">
                            <a:solidFill>
                              <a:schemeClr val="tx1"/>
                            </a:solidFill>
                            <a:latin typeface="Cambria Math" panose="02040503050406030204" pitchFamily="18" charset="0"/>
                          </a:rPr>
                        </m:ctrlPr>
                      </m:sSupPr>
                      <m:e>
                        <m:r>
                          <a:rPr lang="en-US" sz="2800" i="1" smtClean="0">
                            <a:solidFill>
                              <a:schemeClr val="tx1"/>
                            </a:solidFill>
                            <a:latin typeface="Cambria Math" panose="02040503050406030204" pitchFamily="18" charset="0"/>
                          </a:rPr>
                          <m:t>ℂ</m:t>
                        </m:r>
                      </m:e>
                      <m:sup>
                        <m:r>
                          <a:rPr lang="en-US" sz="2800" i="1" smtClean="0">
                            <a:solidFill>
                              <a:schemeClr val="tx1"/>
                            </a:solidFill>
                            <a:latin typeface="Cambria Math" panose="02040503050406030204" pitchFamily="18" charset="0"/>
                          </a:rPr>
                          <m:t>𝑘</m:t>
                        </m:r>
                      </m:sup>
                    </m:sSup>
                    <m:r>
                      <a:rPr lang="en-US" sz="2800" b="0" i="1" smtClean="0">
                        <a:solidFill>
                          <a:schemeClr val="tx1"/>
                        </a:solidFill>
                        <a:latin typeface="Cambria Math" panose="02040503050406030204" pitchFamily="18" charset="0"/>
                      </a:rPr>
                      <m:t>.</m:t>
                    </m:r>
                  </m:oMath>
                </a14:m>
                <a:r>
                  <a:rPr lang="en-US" sz="2800" dirty="0">
                    <a:solidFill>
                      <a:schemeClr val="tx1"/>
                    </a:solidFill>
                  </a:rPr>
                  <a:t> Then </a:t>
                </a:r>
                <a14:m>
                  <m:oMath xmlns:m="http://schemas.openxmlformats.org/officeDocument/2006/math">
                    <m:acc>
                      <m:accPr>
                        <m:chr m:val="̂"/>
                        <m:ctrlPr>
                          <a:rPr lang="en-US" sz="2800" i="1" dirty="0" smtClean="0">
                            <a:solidFill>
                              <a:schemeClr val="tx1"/>
                            </a:solidFill>
                            <a:latin typeface="Cambria Math" panose="02040503050406030204" pitchFamily="18" charset="0"/>
                          </a:rPr>
                        </m:ctrlPr>
                      </m:accPr>
                      <m:e>
                        <m:r>
                          <a:rPr lang="en-US" sz="2800" i="1" dirty="0" smtClean="0">
                            <a:solidFill>
                              <a:schemeClr val="tx1"/>
                            </a:solidFill>
                            <a:latin typeface="Cambria Math" panose="02040503050406030204" pitchFamily="18" charset="0"/>
                          </a:rPr>
                          <m:t>𝑥</m:t>
                        </m:r>
                      </m:e>
                    </m:acc>
                    <m:r>
                      <a:rPr lang="en-US" sz="2800" i="0" dirty="0" smtClean="0">
                        <a:solidFill>
                          <a:schemeClr val="tx1"/>
                        </a:solidFill>
                        <a:latin typeface="Cambria Math" panose="02040503050406030204" pitchFamily="18" charset="0"/>
                      </a:rPr>
                      <m:t>=</m:t>
                    </m:r>
                    <m:d>
                      <m:dPr>
                        <m:ctrlPr>
                          <a:rPr lang="en-US" sz="2800" i="1" dirty="0" smtClean="0">
                            <a:solidFill>
                              <a:schemeClr val="tx1"/>
                            </a:solidFill>
                            <a:latin typeface="Cambria Math" panose="02040503050406030204" pitchFamily="18" charset="0"/>
                          </a:rPr>
                        </m:ctrlPr>
                      </m:dPr>
                      <m:e>
                        <m:sSub>
                          <m:sSubPr>
                            <m:ctrlPr>
                              <a:rPr lang="en-US" sz="2800" i="1" dirty="0" smtClean="0">
                                <a:solidFill>
                                  <a:schemeClr val="tx1"/>
                                </a:solidFill>
                                <a:latin typeface="Cambria Math" panose="02040503050406030204" pitchFamily="18" charset="0"/>
                              </a:rPr>
                            </m:ctrlPr>
                          </m:sSubPr>
                          <m:e>
                            <m:acc>
                              <m:accPr>
                                <m:chr m:val="̂"/>
                                <m:ctrlPr>
                                  <a:rPr lang="en-US" sz="2800" i="1" dirty="0" smtClean="0">
                                    <a:solidFill>
                                      <a:schemeClr val="tx1"/>
                                    </a:solidFill>
                                    <a:latin typeface="Cambria Math" panose="02040503050406030204" pitchFamily="18" charset="0"/>
                                  </a:rPr>
                                </m:ctrlPr>
                              </m:accPr>
                              <m:e>
                                <m:r>
                                  <a:rPr lang="en-US" sz="2800" i="1" dirty="0" smtClean="0">
                                    <a:solidFill>
                                      <a:schemeClr val="tx1"/>
                                    </a:solidFill>
                                    <a:latin typeface="Cambria Math" panose="02040503050406030204" pitchFamily="18" charset="0"/>
                                  </a:rPr>
                                  <m:t>𝑢</m:t>
                                </m:r>
                              </m:e>
                            </m:acc>
                          </m:e>
                          <m:sub>
                            <m:r>
                              <a:rPr lang="en-US" sz="2800" i="0" dirty="0" smtClean="0">
                                <a:solidFill>
                                  <a:schemeClr val="tx1"/>
                                </a:solidFill>
                                <a:latin typeface="Cambria Math" panose="02040503050406030204" pitchFamily="18" charset="0"/>
                              </a:rPr>
                              <m:t>1</m:t>
                            </m:r>
                          </m:sub>
                        </m:sSub>
                        <m:r>
                          <a:rPr lang="en-US" sz="2800" i="0" dirty="0" smtClean="0">
                            <a:solidFill>
                              <a:schemeClr val="tx1"/>
                            </a:solidFill>
                            <a:latin typeface="Cambria Math" panose="02040503050406030204" pitchFamily="18" charset="0"/>
                          </a:rPr>
                          <m:t>,</m:t>
                        </m:r>
                        <m:sSub>
                          <m:sSubPr>
                            <m:ctrlPr>
                              <a:rPr lang="en-US" sz="2800" i="1" dirty="0" smtClean="0">
                                <a:solidFill>
                                  <a:schemeClr val="tx1"/>
                                </a:solidFill>
                                <a:latin typeface="Cambria Math" panose="02040503050406030204" pitchFamily="18" charset="0"/>
                              </a:rPr>
                            </m:ctrlPr>
                          </m:sSubPr>
                          <m:e>
                            <m:acc>
                              <m:accPr>
                                <m:chr m:val="̂"/>
                                <m:ctrlPr>
                                  <a:rPr lang="en-US" sz="2800" i="1" dirty="0" smtClean="0">
                                    <a:solidFill>
                                      <a:schemeClr val="tx1"/>
                                    </a:solidFill>
                                    <a:latin typeface="Cambria Math" panose="02040503050406030204" pitchFamily="18" charset="0"/>
                                  </a:rPr>
                                </m:ctrlPr>
                              </m:accPr>
                              <m:e>
                                <m:r>
                                  <a:rPr lang="en-US" sz="2800" i="1" dirty="0" smtClean="0">
                                    <a:solidFill>
                                      <a:schemeClr val="tx1"/>
                                    </a:solidFill>
                                    <a:latin typeface="Cambria Math" panose="02040503050406030204" pitchFamily="18" charset="0"/>
                                  </a:rPr>
                                  <m:t>𝑢</m:t>
                                </m:r>
                              </m:e>
                            </m:acc>
                          </m:e>
                          <m:sub>
                            <m:r>
                              <a:rPr lang="en-US" sz="2800" i="0" dirty="0" smtClean="0">
                                <a:solidFill>
                                  <a:schemeClr val="tx1"/>
                                </a:solidFill>
                                <a:latin typeface="Cambria Math" panose="02040503050406030204" pitchFamily="18" charset="0"/>
                              </a:rPr>
                              <m:t>2</m:t>
                            </m:r>
                          </m:sub>
                        </m:sSub>
                        <m:r>
                          <a:rPr lang="en-US" sz="2800" i="0" dirty="0" smtClean="0">
                            <a:solidFill>
                              <a:schemeClr val="tx1"/>
                            </a:solidFill>
                            <a:latin typeface="Cambria Math" panose="02040503050406030204" pitchFamily="18" charset="0"/>
                          </a:rPr>
                          <m:t>,…,</m:t>
                        </m:r>
                        <m:sSub>
                          <m:sSubPr>
                            <m:ctrlPr>
                              <a:rPr lang="en-US" sz="2800" i="1" dirty="0" smtClean="0">
                                <a:solidFill>
                                  <a:schemeClr val="tx1"/>
                                </a:solidFill>
                                <a:latin typeface="Cambria Math" panose="02040503050406030204" pitchFamily="18" charset="0"/>
                              </a:rPr>
                            </m:ctrlPr>
                          </m:sSubPr>
                          <m:e>
                            <m:acc>
                              <m:accPr>
                                <m:chr m:val="̂"/>
                                <m:ctrlPr>
                                  <a:rPr lang="en-US" sz="2800" i="1" dirty="0" smtClean="0">
                                    <a:solidFill>
                                      <a:schemeClr val="tx1"/>
                                    </a:solidFill>
                                    <a:latin typeface="Cambria Math" panose="02040503050406030204" pitchFamily="18" charset="0"/>
                                  </a:rPr>
                                </m:ctrlPr>
                              </m:accPr>
                              <m:e>
                                <m:r>
                                  <a:rPr lang="en-US" sz="2800" i="1" dirty="0" smtClean="0">
                                    <a:solidFill>
                                      <a:schemeClr val="tx1"/>
                                    </a:solidFill>
                                    <a:latin typeface="Cambria Math" panose="02040503050406030204" pitchFamily="18" charset="0"/>
                                  </a:rPr>
                                  <m:t>𝑢</m:t>
                                </m:r>
                              </m:e>
                            </m:acc>
                          </m:e>
                          <m:sub>
                            <m:r>
                              <a:rPr lang="en-US" sz="2800" i="1" dirty="0" smtClean="0">
                                <a:solidFill>
                                  <a:schemeClr val="tx1"/>
                                </a:solidFill>
                                <a:latin typeface="Cambria Math" panose="02040503050406030204" pitchFamily="18" charset="0"/>
                              </a:rPr>
                              <m:t>𝑘</m:t>
                            </m:r>
                          </m:sub>
                        </m:sSub>
                      </m:e>
                    </m:d>
                  </m:oMath>
                </a14:m>
                <a:r>
                  <a:rPr lang="en-US" sz="2800" dirty="0">
                    <a:solidFill>
                      <a:schemeClr val="tx1"/>
                    </a:solidFill>
                  </a:rPr>
                  <a:t>. After these waves are generated, both terms of the Hamiltonian of the </a:t>
                </a:r>
                <a:r>
                  <a:rPr lang="en-US" sz="2800" dirty="0" err="1">
                    <a:solidFill>
                      <a:schemeClr val="tx1"/>
                    </a:solidFill>
                  </a:rPr>
                  <a:t>KdV</a:t>
                </a:r>
                <a:r>
                  <a:rPr lang="en-US" sz="2800" dirty="0">
                    <a:solidFill>
                      <a:schemeClr val="tx1"/>
                    </a:solidFill>
                  </a:rPr>
                  <a:t> is found, which allows us to evaluate the Gibbs Measure at the sample. The proposal distribution is also evaluated at the sample, and the constant </a:t>
                </a:r>
                <a:r>
                  <a:rPr lang="en-US" sz="2800" i="1" dirty="0">
                    <a:solidFill>
                      <a:schemeClr val="tx1"/>
                    </a:solidFill>
                  </a:rPr>
                  <a:t>c</a:t>
                </a:r>
                <a:r>
                  <a:rPr lang="en-US" sz="2800" dirty="0">
                    <a:solidFill>
                      <a:schemeClr val="tx1"/>
                    </a:solidFill>
                  </a:rPr>
                  <a:t> is found through numerical optimization. Then the rejection process takes place, which generates the random sample of the Gibbs Measure.</a:t>
                </a:r>
                <a:endParaRPr lang="en-US" sz="4800" dirty="0">
                  <a:solidFill>
                    <a:schemeClr val="tx1"/>
                  </a:solidFill>
                </a:endParaRPr>
              </a:p>
              <a:p>
                <a:pPr algn="just"/>
                <a:r>
                  <a:rPr lang="en-US" sz="2800" dirty="0"/>
                  <a:t>	What makes this algorithm so powerful is the good choice of the proposal distribution. The proposal distribution used was chosen to almost exactly match the linear part of the Hamiltonian. This means that with a low </a:t>
                </a:r>
                <a14:m>
                  <m:oMath xmlns:m="http://schemas.openxmlformats.org/officeDocument/2006/math">
                    <m:f>
                      <m:fPr>
                        <m:ctrlPr>
                          <a:rPr lang="en-US" sz="2800" i="1" dirty="0" smtClean="0">
                            <a:solidFill>
                              <a:schemeClr val="tx1"/>
                            </a:solidFill>
                            <a:latin typeface="Cambria Math" panose="02040503050406030204" pitchFamily="18" charset="0"/>
                          </a:rPr>
                        </m:ctrlPr>
                      </m:fPr>
                      <m:num>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𝐶</m:t>
                            </m:r>
                          </m:e>
                          <m:sub>
                            <m:r>
                              <a:rPr lang="en-US" sz="2800" i="0" dirty="0" smtClean="0">
                                <a:solidFill>
                                  <a:schemeClr val="tx1"/>
                                </a:solidFill>
                                <a:latin typeface="Cambria Math" panose="02040503050406030204" pitchFamily="18" charset="0"/>
                              </a:rPr>
                              <m:t>3</m:t>
                            </m:r>
                          </m:sub>
                        </m:sSub>
                      </m:num>
                      <m:den>
                        <m:sSub>
                          <m:sSubPr>
                            <m:ctrlPr>
                              <a:rPr lang="en-US" sz="2800" i="1" dirty="0" smtClean="0">
                                <a:solidFill>
                                  <a:schemeClr val="tx1"/>
                                </a:solidFill>
                                <a:latin typeface="Cambria Math" panose="02040503050406030204" pitchFamily="18" charset="0"/>
                              </a:rPr>
                            </m:ctrlPr>
                          </m:sSubPr>
                          <m:e>
                            <m:r>
                              <a:rPr lang="en-US" sz="2800" i="1" dirty="0" smtClean="0">
                                <a:solidFill>
                                  <a:schemeClr val="tx1"/>
                                </a:solidFill>
                                <a:latin typeface="Cambria Math" panose="02040503050406030204" pitchFamily="18" charset="0"/>
                              </a:rPr>
                              <m:t>𝐶</m:t>
                            </m:r>
                          </m:e>
                          <m:sub>
                            <m:r>
                              <a:rPr lang="en-US" sz="2800" i="0" dirty="0" smtClean="0">
                                <a:solidFill>
                                  <a:schemeClr val="tx1"/>
                                </a:solidFill>
                                <a:latin typeface="Cambria Math" panose="02040503050406030204" pitchFamily="18" charset="0"/>
                              </a:rPr>
                              <m:t>2</m:t>
                            </m:r>
                          </m:sub>
                        </m:sSub>
                      </m:den>
                    </m:f>
                  </m:oMath>
                </a14:m>
                <a:r>
                  <a:rPr lang="en-US" sz="2800" dirty="0">
                    <a:solidFill>
                      <a:schemeClr val="tx1"/>
                    </a:solidFill>
                  </a:rPr>
                  <a:t> ratio, this algorithm dramatically outperforms the naïve approach of brute-force sampling. </a:t>
                </a:r>
                <a:r>
                  <a:rPr lang="en-US" sz="2800" dirty="0"/>
                  <a:t>Tables 1 and 2 show the ratio of this new algorithm to the naïve approach.</a:t>
                </a:r>
                <a:endParaRPr lang="en-US" sz="2800" dirty="0">
                  <a:solidFill>
                    <a:schemeClr val="tx1"/>
                  </a:solidFill>
                </a:endParaRPr>
              </a:p>
            </p:txBody>
          </p:sp>
        </mc:Choice>
        <mc:Fallback>
          <p:sp>
            <p:nvSpPr>
              <p:cNvPr id="14" name="TextBox 13">
                <a:extLst>
                  <a:ext uri="{FF2B5EF4-FFF2-40B4-BE49-F238E27FC236}">
                    <a16:creationId xmlns:a16="http://schemas.microsoft.com/office/drawing/2014/main" id="{30642FFC-672B-8DE9-95E7-76136B9B865D}"/>
                  </a:ext>
                </a:extLst>
              </p:cNvPr>
              <p:cNvSpPr txBox="1">
                <a:spLocks noRot="1" noChangeAspect="1" noMove="1" noResize="1" noEditPoints="1" noAdjustHandles="1" noChangeArrowheads="1" noChangeShapeType="1" noTextEdit="1"/>
              </p:cNvSpPr>
              <p:nvPr/>
            </p:nvSpPr>
            <p:spPr>
              <a:xfrm>
                <a:off x="15321705" y="21954121"/>
                <a:ext cx="14376481" cy="9756645"/>
              </a:xfrm>
              <a:prstGeom prst="rect">
                <a:avLst/>
              </a:prstGeom>
              <a:blipFill>
                <a:blip r:embed="rId6"/>
                <a:stretch>
                  <a:fillRect l="-848" t="-1374" r="-848" b="-687"/>
                </a:stretch>
              </a:blipFill>
            </p:spPr>
            <p:txBody>
              <a:bodyPr/>
              <a:lstStyle/>
              <a:p>
                <a:r>
                  <a:rPr lang="en-US">
                    <a:noFill/>
                  </a:rPr>
                  <a:t> </a:t>
                </a:r>
              </a:p>
            </p:txBody>
          </p:sp>
        </mc:Fallback>
      </mc:AlternateContent>
      <p:pic>
        <p:nvPicPr>
          <p:cNvPr id="16" name="Picture 15" descr="A ship in the ocean">
            <a:extLst>
              <a:ext uri="{FF2B5EF4-FFF2-40B4-BE49-F238E27FC236}">
                <a16:creationId xmlns:a16="http://schemas.microsoft.com/office/drawing/2014/main" id="{CC274583-08D5-CCD1-995D-08FD4AD974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25333" y="3091228"/>
            <a:ext cx="11364475" cy="6355200"/>
          </a:xfrm>
          <a:prstGeom prst="rect">
            <a:avLst/>
          </a:prstGeom>
        </p:spPr>
      </p:pic>
      <p:sp>
        <p:nvSpPr>
          <p:cNvPr id="17" name="TextBox 16">
            <a:extLst>
              <a:ext uri="{FF2B5EF4-FFF2-40B4-BE49-F238E27FC236}">
                <a16:creationId xmlns:a16="http://schemas.microsoft.com/office/drawing/2014/main" id="{B24DCABB-1428-01B1-A2ED-DF3DA2AA2207}"/>
              </a:ext>
            </a:extLst>
          </p:cNvPr>
          <p:cNvSpPr txBox="1"/>
          <p:nvPr/>
        </p:nvSpPr>
        <p:spPr>
          <a:xfrm>
            <a:off x="16502743" y="9517967"/>
            <a:ext cx="10885714" cy="1384995"/>
          </a:xfrm>
          <a:prstGeom prst="rect">
            <a:avLst/>
          </a:prstGeom>
          <a:noFill/>
        </p:spPr>
        <p:txBody>
          <a:bodyPr wrap="square" rtlCol="0">
            <a:spAutoFit/>
          </a:bodyPr>
          <a:lstStyle/>
          <a:p>
            <a:pPr algn="ctr"/>
            <a:r>
              <a:rPr lang="en-US" sz="2800" dirty="0"/>
              <a:t>Fig. 3</a:t>
            </a:r>
          </a:p>
          <a:p>
            <a:pPr algn="ctr"/>
            <a:r>
              <a:rPr lang="en-US" sz="2800" dirty="0"/>
              <a:t>A picture of what a rogue wave could look like in comparison with a ship (Getty Images).</a:t>
            </a:r>
          </a:p>
        </p:txBody>
      </p:sp>
      <p:pic>
        <p:nvPicPr>
          <p:cNvPr id="19" name="Picture 18" descr="A diagram of a camera&#10;&#10;Description automatically generated">
            <a:extLst>
              <a:ext uri="{FF2B5EF4-FFF2-40B4-BE49-F238E27FC236}">
                <a16:creationId xmlns:a16="http://schemas.microsoft.com/office/drawing/2014/main" id="{C0957E9B-F119-21D5-37D4-B09531CE26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27873" y="12930347"/>
            <a:ext cx="11688417" cy="2394999"/>
          </a:xfrm>
          <a:prstGeom prst="rect">
            <a:avLst/>
          </a:prstGeom>
        </p:spPr>
      </p:pic>
      <p:sp>
        <p:nvSpPr>
          <p:cNvPr id="20" name="TextBox 19">
            <a:extLst>
              <a:ext uri="{FF2B5EF4-FFF2-40B4-BE49-F238E27FC236}">
                <a16:creationId xmlns:a16="http://schemas.microsoft.com/office/drawing/2014/main" id="{B8E6162C-368C-24AD-4EDB-AF0C87E4AE84}"/>
              </a:ext>
            </a:extLst>
          </p:cNvPr>
          <p:cNvSpPr txBox="1"/>
          <p:nvPr/>
        </p:nvSpPr>
        <p:spPr>
          <a:xfrm>
            <a:off x="1827873" y="11764538"/>
            <a:ext cx="11695005" cy="6186309"/>
          </a:xfrm>
          <a:prstGeom prst="rect">
            <a:avLst/>
          </a:prstGeom>
          <a:noFill/>
        </p:spPr>
        <p:txBody>
          <a:bodyPr wrap="square" rtlCol="0">
            <a:spAutoFit/>
          </a:bodyPr>
          <a:lstStyle/>
          <a:p>
            <a:pPr algn="ctr"/>
            <a:r>
              <a:rPr lang="en-US" sz="4800" dirty="0"/>
              <a:t>Generating Rogue Waves Experimentally</a:t>
            </a:r>
          </a:p>
          <a:p>
            <a:pPr algn="ctr"/>
            <a:endParaRPr lang="en-US" sz="4400" dirty="0"/>
          </a:p>
          <a:p>
            <a:pPr algn="ctr"/>
            <a:endParaRPr lang="en-US" sz="4800" dirty="0"/>
          </a:p>
          <a:p>
            <a:pPr algn="ctr"/>
            <a:endParaRPr lang="en-US" sz="4800" dirty="0"/>
          </a:p>
          <a:p>
            <a:pPr algn="ctr"/>
            <a:endParaRPr lang="en-US" sz="4800" dirty="0"/>
          </a:p>
          <a:p>
            <a:pPr algn="ctr"/>
            <a:endParaRPr lang="en-US" sz="2400" dirty="0"/>
          </a:p>
          <a:p>
            <a:pPr algn="ctr"/>
            <a:r>
              <a:rPr lang="en-US" sz="2800" dirty="0"/>
              <a:t>Fig. 1</a:t>
            </a:r>
          </a:p>
          <a:p>
            <a:pPr algn="ctr"/>
            <a:r>
              <a:rPr lang="en-US" sz="2800" dirty="0"/>
              <a:t>Experimental setup for generating rogue waves from </a:t>
            </a:r>
            <a:r>
              <a:rPr lang="en-US" sz="2800" dirty="0" err="1"/>
              <a:t>Bolles</a:t>
            </a:r>
            <a:r>
              <a:rPr lang="en-US" sz="2800" dirty="0"/>
              <a:t> et. al. (2019).</a:t>
            </a:r>
          </a:p>
          <a:p>
            <a:pPr algn="ctr"/>
            <a:r>
              <a:rPr lang="en-US" sz="2800" dirty="0"/>
              <a:t>The camera view highlighted is a side view of the waves, which can also be seen in the wave field plots.</a:t>
            </a:r>
          </a:p>
          <a:p>
            <a:pPr algn="ctr"/>
            <a:endParaRPr lang="en-US" sz="2400" dirty="0"/>
          </a:p>
        </p:txBody>
      </p:sp>
      <p:pic>
        <p:nvPicPr>
          <p:cNvPr id="3" name="Picture 2" descr="A screenshot of a graph&#10;&#10;Description automatically generated">
            <a:extLst>
              <a:ext uri="{FF2B5EF4-FFF2-40B4-BE49-F238E27FC236}">
                <a16:creationId xmlns:a16="http://schemas.microsoft.com/office/drawing/2014/main" id="{FFECC11A-B72F-126D-BF42-1D5F3EBBC6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7872" y="19829767"/>
            <a:ext cx="11695005" cy="9324732"/>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DFB78B0D-2DBA-3F4E-7E28-E900AD1F50F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27629" y="4217247"/>
            <a:ext cx="10627698" cy="7547291"/>
          </a:xfrm>
          <a:prstGeom prst="rect">
            <a:avLst/>
          </a:prstGeom>
        </p:spPr>
      </p:pic>
      <p:pic>
        <p:nvPicPr>
          <p:cNvPr id="21" name="Picture 20" descr="A table with numbers and symbols&#10;&#10;Description automatically generated">
            <a:extLst>
              <a:ext uri="{FF2B5EF4-FFF2-40B4-BE49-F238E27FC236}">
                <a16:creationId xmlns:a16="http://schemas.microsoft.com/office/drawing/2014/main" id="{C97BB428-015C-F059-B23B-E16F84DE444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027629" y="14025737"/>
            <a:ext cx="10627698" cy="4302066"/>
          </a:xfrm>
          <a:prstGeom prst="rect">
            <a:avLst/>
          </a:prstGeom>
        </p:spPr>
      </p:pic>
      <p:pic>
        <p:nvPicPr>
          <p:cNvPr id="23" name="Picture 22" descr="A table with numbers and symbols&#10;&#10;Description automatically generated">
            <a:extLst>
              <a:ext uri="{FF2B5EF4-FFF2-40B4-BE49-F238E27FC236}">
                <a16:creationId xmlns:a16="http://schemas.microsoft.com/office/drawing/2014/main" id="{A9C711B6-51B7-7B01-2208-0DF61F5F53D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027629" y="21486292"/>
            <a:ext cx="10627698" cy="534615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DDB956-6678-1824-5063-5C910EECBFF8}"/>
                  </a:ext>
                </a:extLst>
              </p:cNvPr>
              <p:cNvSpPr txBox="1"/>
              <p:nvPr/>
            </p:nvSpPr>
            <p:spPr>
              <a:xfrm>
                <a:off x="19151600" y="17572697"/>
                <a:ext cx="6417734" cy="3847207"/>
              </a:xfrm>
              <a:prstGeom prst="rect">
                <a:avLst/>
              </a:prstGeom>
              <a:noFill/>
            </p:spPr>
            <p:txBody>
              <a:bodyPr wrap="square" rtlCol="0">
                <a:spAutoFit/>
              </a:bodyPr>
              <a:lstStyle/>
              <a:p>
                <a:r>
                  <a:rPr lang="en-US" sz="4800" dirty="0"/>
                  <a:t>Variables and Constants</a:t>
                </a:r>
              </a:p>
              <a:p>
                <a14:m>
                  <m:oMath xmlns:m="http://schemas.openxmlformats.org/officeDocument/2006/math">
                    <m:r>
                      <a:rPr lang="en-US" sz="2800" i="1" dirty="0" smtClean="0">
                        <a:latin typeface="Cambria Math" panose="02040503050406030204" pitchFamily="18" charset="0"/>
                      </a:rPr>
                      <m:t>𝑢</m:t>
                    </m:r>
                  </m:oMath>
                </a14:m>
                <a:r>
                  <a:rPr lang="en-US" sz="2800" dirty="0"/>
                  <a:t>						Wave Displacement</a:t>
                </a:r>
              </a:p>
              <a:p>
                <a14:m>
                  <m:oMath xmlns:m="http://schemas.openxmlformats.org/officeDocument/2006/math">
                    <m:r>
                      <a:rPr lang="en-US" sz="2800" i="1" dirty="0" smtClean="0">
                        <a:latin typeface="Cambria Math" panose="02040503050406030204" pitchFamily="18" charset="0"/>
                      </a:rPr>
                      <m:t>𝜉</m:t>
                    </m:r>
                  </m:oMath>
                </a14:m>
                <a:r>
                  <a:rPr lang="en-US" sz="2800" dirty="0"/>
                  <a:t>						Space</a:t>
                </a:r>
              </a:p>
              <a:p>
                <a14:m>
                  <m:oMath xmlns:m="http://schemas.openxmlformats.org/officeDocument/2006/math">
                    <m:r>
                      <a:rPr lang="en-US" sz="2800" i="1" dirty="0" smtClean="0">
                        <a:latin typeface="Cambria Math" panose="02040503050406030204" pitchFamily="18" charset="0"/>
                      </a:rPr>
                      <m:t>𝛽</m:t>
                    </m:r>
                  </m:oMath>
                </a14:m>
                <a:r>
                  <a:rPr lang="en-US" sz="2800" i="1" dirty="0">
                    <a:latin typeface="Cambria Math" panose="02040503050406030204" pitchFamily="18" charset="0"/>
                  </a:rPr>
                  <a:t>						</a:t>
                </a:r>
                <a:r>
                  <a:rPr lang="en-US" sz="2800" dirty="0">
                    <a:latin typeface="Cambria Math" panose="02040503050406030204" pitchFamily="18" charset="0"/>
                  </a:rPr>
                  <a:t>Inverse Temperature</a:t>
                </a:r>
                <a:endParaRPr lang="en-US" sz="2800" i="1" dirty="0">
                  <a:latin typeface="Cambria Math" panose="02040503050406030204" pitchFamily="18" charset="0"/>
                </a:endParaRPr>
              </a:p>
              <a:p>
                <a14:m>
                  <m:oMath xmlns:m="http://schemas.openxmlformats.org/officeDocument/2006/math">
                    <m:r>
                      <a:rPr lang="en-US" sz="2800" i="1" dirty="0" smtClean="0">
                        <a:latin typeface="Cambria Math" panose="02040503050406030204" pitchFamily="18" charset="0"/>
                      </a:rPr>
                      <m:t>𝐸</m:t>
                    </m:r>
                  </m:oMath>
                </a14:m>
                <a:r>
                  <a:rPr lang="en-US" sz="2800" i="1" dirty="0">
                    <a:latin typeface="Cambria Math" panose="02040503050406030204" pitchFamily="18" charset="0"/>
                  </a:rPr>
                  <a:t>						</a:t>
                </a:r>
                <a:r>
                  <a:rPr lang="en-US" sz="2800" dirty="0">
                    <a:latin typeface="Cambria Math" panose="02040503050406030204" pitchFamily="18" charset="0"/>
                  </a:rPr>
                  <a:t>Energy</a:t>
                </a:r>
                <a:endParaRPr lang="en-US" sz="2800" i="1" dirty="0">
                  <a:latin typeface="Cambria Math" panose="02040503050406030204" pitchFamily="18" charset="0"/>
                </a:endParaRPr>
              </a:p>
              <a:p>
                <a14:m>
                  <m:oMath xmlns:m="http://schemas.openxmlformats.org/officeDocument/2006/math">
                    <m:r>
                      <a:rPr lang="en-US" sz="2800" i="1" dirty="0" smtClean="0">
                        <a:latin typeface="Cambria Math" panose="02040503050406030204" pitchFamily="18" charset="0"/>
                      </a:rPr>
                      <m:t>𝑀</m:t>
                    </m:r>
                  </m:oMath>
                </a14:m>
                <a:r>
                  <a:rPr lang="en-US" sz="2800" i="1" dirty="0">
                    <a:latin typeface="Cambria Math" panose="02040503050406030204" pitchFamily="18" charset="0"/>
                  </a:rPr>
                  <a:t>	</a:t>
                </a:r>
                <a:r>
                  <a:rPr lang="en-US" sz="2800" dirty="0">
                    <a:latin typeface="Cambria Math" panose="02040503050406030204" pitchFamily="18" charset="0"/>
                  </a:rPr>
                  <a:t>					Momentum</a:t>
                </a:r>
                <a:endParaRPr lang="en-US" sz="2800" i="1" dirty="0">
                  <a:latin typeface="Cambria Math" panose="02040503050406030204" pitchFamily="18" charset="0"/>
                </a:endParaRPr>
              </a:p>
              <a:p>
                <a14:m>
                  <m:oMath xmlns:m="http://schemas.openxmlformats.org/officeDocument/2006/math">
                    <m:r>
                      <a:rPr lang="en-US" sz="2800" i="1" dirty="0" smtClean="0">
                        <a:latin typeface="Cambria Math" panose="02040503050406030204" pitchFamily="18" charset="0"/>
                      </a:rPr>
                      <m:t>𝑡</m:t>
                    </m:r>
                  </m:oMath>
                </a14:m>
                <a:r>
                  <a:rPr lang="en-US" sz="2800" dirty="0"/>
                  <a:t>						Time</a:t>
                </a:r>
              </a:p>
              <a:p>
                <a:r>
                  <a:rPr lang="en-US" sz="2800" i="1" dirty="0"/>
                  <a:t>K						</a:t>
                </a:r>
                <a:r>
                  <a:rPr lang="en-US" sz="2800" dirty="0"/>
                  <a:t>Wave Number</a:t>
                </a:r>
                <a:endParaRPr lang="en-US" sz="2800" i="1" dirty="0"/>
              </a:p>
            </p:txBody>
          </p:sp>
        </mc:Choice>
        <mc:Fallback xmlns="">
          <p:sp>
            <p:nvSpPr>
              <p:cNvPr id="4" name="TextBox 3">
                <a:extLst>
                  <a:ext uri="{FF2B5EF4-FFF2-40B4-BE49-F238E27FC236}">
                    <a16:creationId xmlns:a16="http://schemas.microsoft.com/office/drawing/2014/main" id="{9DDDB956-6678-1824-5063-5C910EECBFF8}"/>
                  </a:ext>
                </a:extLst>
              </p:cNvPr>
              <p:cNvSpPr txBox="1">
                <a:spLocks noRot="1" noChangeAspect="1" noMove="1" noResize="1" noEditPoints="1" noAdjustHandles="1" noChangeArrowheads="1" noChangeShapeType="1" noTextEdit="1"/>
              </p:cNvSpPr>
              <p:nvPr/>
            </p:nvSpPr>
            <p:spPr>
              <a:xfrm>
                <a:off x="19151600" y="17572697"/>
                <a:ext cx="6417734" cy="3847207"/>
              </a:xfrm>
              <a:prstGeom prst="rect">
                <a:avLst/>
              </a:prstGeom>
              <a:blipFill>
                <a:blip r:embed="rId13"/>
                <a:stretch>
                  <a:fillRect l="-4373" t="-3487" b="-3645"/>
                </a:stretch>
              </a:blipFill>
            </p:spPr>
            <p:txBody>
              <a:bodyPr/>
              <a:lstStyle/>
              <a:p>
                <a:r>
                  <a:rPr lang="en-US">
                    <a:noFill/>
                  </a:rPr>
                  <a:t> </a:t>
                </a:r>
              </a:p>
            </p:txBody>
          </p:sp>
        </mc:Fallback>
      </mc:AlternateContent>
    </p:spTree>
    <p:extLst>
      <p:ext uri="{BB962C8B-B14F-4D97-AF65-F5344CB8AC3E}">
        <p14:creationId xmlns:p14="http://schemas.microsoft.com/office/powerpoint/2010/main" val="2689522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4491</TotalTime>
  <Words>1087</Words>
  <Application>Microsoft Office PowerPoint</Application>
  <PresentationFormat>Custom</PresentationFormat>
  <Paragraphs>93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Calibri</vt:lpstr>
      <vt:lpstr>Calibri Light</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bc.foerster@outlook.com</dc:creator>
  <cp:lastModifiedBy>bc.foerster@outlook.com</cp:lastModifiedBy>
  <cp:revision>1</cp:revision>
  <dcterms:created xsi:type="dcterms:W3CDTF">2023-10-10T21:10:16Z</dcterms:created>
  <dcterms:modified xsi:type="dcterms:W3CDTF">2023-10-16T16:36:00Z</dcterms:modified>
</cp:coreProperties>
</file>