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5175" cy="6859588"/>
  <p:notesSz cx="6858000" cy="9144000"/>
  <p:defaultTextStyle>
    <a:defPPr>
      <a:defRPr lang="ru-RU"/>
    </a:defPPr>
    <a:lvl1pPr marL="0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9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8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8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7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6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6" algn="l" defTabSz="9143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36" autoAdjust="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41502" y="274702"/>
            <a:ext cx="2743914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759" y="274702"/>
            <a:ext cx="8028490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72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336" y="4407922"/>
            <a:ext cx="10365899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336" y="2907386"/>
            <a:ext cx="10365899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1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759" y="1600574"/>
            <a:ext cx="5386202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9214" y="1600574"/>
            <a:ext cx="5386202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759" y="1535471"/>
            <a:ext cx="5388320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759" y="2175378"/>
            <a:ext cx="5388320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4985" y="1535471"/>
            <a:ext cx="5390437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4985" y="2175378"/>
            <a:ext cx="5390437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6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1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63" y="273112"/>
            <a:ext cx="4012129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7976" y="273119"/>
            <a:ext cx="6817442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763" y="1435439"/>
            <a:ext cx="4012129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7" indent="0">
              <a:buNone/>
              <a:defRPr sz="900"/>
            </a:lvl7pPr>
            <a:lvl8pPr marL="3200186" indent="0">
              <a:buNone/>
              <a:defRPr sz="900"/>
            </a:lvl8pPr>
            <a:lvl9pPr marL="3657356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9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341" y="4801712"/>
            <a:ext cx="7317105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90341" y="612917"/>
            <a:ext cx="7317105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8" indent="0">
              <a:buNone/>
              <a:defRPr sz="2000"/>
            </a:lvl6pPr>
            <a:lvl7pPr marL="2743017" indent="0">
              <a:buNone/>
              <a:defRPr sz="2000"/>
            </a:lvl7pPr>
            <a:lvl8pPr marL="3200186" indent="0">
              <a:buNone/>
              <a:defRPr sz="2000"/>
            </a:lvl8pPr>
            <a:lvl9pPr marL="3657356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90341" y="5368586"/>
            <a:ext cx="7317105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7" indent="0">
              <a:buNone/>
              <a:defRPr sz="900"/>
            </a:lvl7pPr>
            <a:lvl8pPr marL="3200186" indent="0">
              <a:buNone/>
              <a:defRPr sz="900"/>
            </a:lvl8pPr>
            <a:lvl9pPr marL="3657356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3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60" y="274703"/>
            <a:ext cx="10975658" cy="1143265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760" y="1600574"/>
            <a:ext cx="10975658" cy="4527011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760" y="6357822"/>
            <a:ext cx="2845541" cy="36521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EA33-8CA1-4B49-B755-5DA7BA96178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6685" y="6357822"/>
            <a:ext cx="3861805" cy="36521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9878" y="6357822"/>
            <a:ext cx="2845541" cy="36521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5B8A-F09B-4ABB-95A3-A811CA317DF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9382938" y="288034"/>
            <a:ext cx="2213649" cy="742099"/>
            <a:chOff x="6921873" y="288034"/>
            <a:chExt cx="1754584" cy="588203"/>
          </a:xfrm>
        </p:grpSpPr>
        <p:pic>
          <p:nvPicPr>
            <p:cNvPr id="8" name="Picture 3" descr="C:\разное\Работа\Неделя\logoi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1873" y="288034"/>
              <a:ext cx="588203" cy="58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разное\Работа\Неделя\2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075" y="432049"/>
              <a:ext cx="1166382" cy="377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642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91433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0" indent="-285731" algn="l" defTabSz="91433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3" indent="-228585" algn="l" defTabSz="9143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1" indent="-228585" algn="l" defTabSz="9143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5" algn="l" defTabSz="9143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58919" y="1701602"/>
            <a:ext cx="2677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ru-RU" sz="32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никнейм</a:t>
            </a:r>
            <a:endParaRPr lang="ru-RU" sz="3200" cap="all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1820" y="2709714"/>
            <a:ext cx="513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Школа № 1748 «Вертикаль»</a:t>
            </a:r>
            <a:endParaRPr lang="ru-RU" sz="2400" cap="all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857" y="404665"/>
            <a:ext cx="739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еще вам осталось выяснить?</a:t>
            </a:r>
            <a:endParaRPr lang="ru-RU" sz="2800" cap="all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857" y="404665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ПРОБЛЕМА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3" y="1251338"/>
            <a:ext cx="11174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Проблема</a:t>
            </a:r>
            <a:r>
              <a:rPr lang="en-US" sz="14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ru-RU" sz="14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Демин Александр (ученик) хочет участвовать в олимпиадах, но он забывает и не участвует </a:t>
            </a:r>
            <a:endParaRPr lang="en-US" sz="1400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cap="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ru-RU" sz="1400" cap="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Кто </a:t>
            </a:r>
            <a:r>
              <a:rPr lang="ru-RU" sz="14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испытывает</a:t>
            </a:r>
            <a:r>
              <a:rPr lang="en-US" sz="14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ru-RU" sz="14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Демин Александр (ученик)</a:t>
            </a:r>
            <a:endParaRPr lang="en-US" sz="1400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9242"/>
              </p:ext>
            </p:extLst>
          </p:nvPr>
        </p:nvGraphicFramePr>
        <p:xfrm>
          <a:off x="539552" y="2132857"/>
          <a:ext cx="11102651" cy="435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cap="all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Какой ущерб наносится и кому? </a:t>
                      </a:r>
                      <a:endParaRPr lang="ru-RU" sz="1600" kern="1200" cap="all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cap="all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Как долго готовы терпеть? </a:t>
                      </a:r>
                      <a:endParaRPr lang="ru-RU" sz="1600" kern="1200" cap="all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cap="all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Что будет, если ничего не делать?</a:t>
                      </a:r>
                      <a:endParaRPr lang="ru-RU" sz="1600" kern="1200" cap="all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cap="all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Как мы поймем, что решили проблему?</a:t>
                      </a:r>
                      <a:endParaRPr lang="ru-RU" sz="1600" kern="1200" cap="all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223"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Александр</a:t>
                      </a:r>
                      <a:r>
                        <a:rPr lang="ru-RU" sz="1900" baseline="0" dirty="0" smtClean="0"/>
                        <a:t> пропускает олимпиады =</a:t>
                      </a:r>
                      <a:r>
                        <a:rPr lang="en-US" sz="1900" baseline="0" dirty="0" smtClean="0"/>
                        <a:t>&gt; </a:t>
                      </a:r>
                      <a:r>
                        <a:rPr lang="ru-RU" sz="1900" baseline="0" dirty="0" smtClean="0"/>
                        <a:t>пропускает возможность проявить себя и улучшить своё портфолио (в том числе возможность поступить в ВУЗ без экзаменов). Также учителю делают выговор из-за неучастия учеников.</a:t>
                      </a:r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Александр Демин уже пропустил некоторые олимпиады (например: МОШ по физике) из-за своей забывчивости, его это докучает, и он хотел бы решить эту проблему, как </a:t>
                      </a:r>
                      <a:r>
                        <a:rPr lang="ru-RU" sz="19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можно быстрее.</a:t>
                      </a:r>
                      <a:endParaRPr lang="en-US" sz="1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 smtClean="0"/>
                    </a:p>
                    <a:p>
                      <a:endParaRPr lang="en-US" sz="1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Александр продолжит забывать</a:t>
                      </a:r>
                      <a:r>
                        <a:rPr lang="ru-RU" sz="1900" baseline="0" dirty="0" smtClean="0"/>
                        <a:t> про некоторые олимпиады, в которых хотел поучаствовать и не будет проявлять себя, из-за чего ему будет сложнее поступить в желаемый ВУЗ.</a:t>
                      </a:r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Александр не</a:t>
                      </a:r>
                      <a:r>
                        <a:rPr lang="ru-RU" sz="1900" baseline="0" dirty="0" smtClean="0"/>
                        <a:t> пропустит те олимпиады, в которых хотел поучаствовать из-за забывчивости. </a:t>
                      </a:r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8"/>
          <p:cNvCxnSpPr/>
          <p:nvPr/>
        </p:nvCxnSpPr>
        <p:spPr>
          <a:xfrm>
            <a:off x="4427984" y="1843059"/>
            <a:ext cx="0" cy="50188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2"/>
          <p:cNvCxnSpPr/>
          <p:nvPr/>
        </p:nvCxnSpPr>
        <p:spPr>
          <a:xfrm>
            <a:off x="2688289" y="1839168"/>
            <a:ext cx="0" cy="50188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/>
          <p:nvPr/>
        </p:nvCxnSpPr>
        <p:spPr>
          <a:xfrm>
            <a:off x="1014495" y="1839169"/>
            <a:ext cx="0" cy="50188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5857" y="404665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2800" dirty="0"/>
              <a:t>СЦЕНАРИЙ: КАК СЕЙЧАС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4223" y="2163806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5855" y="3356992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5855" y="4509120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5855" y="5661248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108391" y="3364447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08247" y="4516575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3419092" y="5163603"/>
            <a:ext cx="351338" cy="3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763688" y="3743697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5" y="1039733"/>
            <a:ext cx="350538" cy="3505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0298" y="1384055"/>
            <a:ext cx="118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Ученик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6714" y="1384055"/>
            <a:ext cx="118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Учитель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9426" y="1372574"/>
            <a:ext cx="11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Родители</a:t>
            </a:r>
            <a:endParaRPr lang="en-US" dirty="0"/>
          </a:p>
        </p:txBody>
      </p:sp>
      <p:pic>
        <p:nvPicPr>
          <p:cNvPr id="26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24" y="1039733"/>
            <a:ext cx="350538" cy="3505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47" y="1039733"/>
            <a:ext cx="350538" cy="3505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0903" y="3344408"/>
            <a:ext cx="106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Смотрит на стенд, но потом забывает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21705" y="4643554"/>
            <a:ext cx="118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Пропускает олимпиады</a:t>
            </a:r>
            <a:endParaRPr lang="ru-R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9050" y="5641793"/>
            <a:ext cx="1084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Теряет возможность проявить себя 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94223" y="2144351"/>
            <a:ext cx="121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Говорит ученикам делать олимпиаду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4733" y="3364447"/>
            <a:ext cx="117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Просит посмотреть олимпиады на стенде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822415" y="5647451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094223" y="4516575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094223" y="5647451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 flipV="1">
            <a:off x="1710524" y="4912619"/>
            <a:ext cx="2391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08391" y="4640383"/>
            <a:ext cx="115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Ругают </a:t>
            </a:r>
          </a:p>
          <a:p>
            <a:pPr algn="ctr"/>
            <a:r>
              <a:rPr lang="ru-RU" sz="1400" dirty="0" smtClean="0"/>
              <a:t>ученика</a:t>
            </a:r>
            <a:endParaRPr lang="ru-RU" sz="1400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 flipV="1">
            <a:off x="2167505" y="5486349"/>
            <a:ext cx="1152024" cy="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1690275" y="5296444"/>
            <a:ext cx="403948" cy="19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33247" y="4516575"/>
            <a:ext cx="115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Разочаровываются в ученике</a:t>
            </a:r>
            <a:endParaRPr lang="ru-RU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6288" y="5757292"/>
            <a:ext cx="113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Звонят родителям</a:t>
            </a:r>
            <a:endParaRPr lang="ru-RU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845937" y="5757292"/>
            <a:ext cx="1151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Ругают ученика</a:t>
            </a:r>
            <a:endParaRPr lang="ru-RU" sz="1400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3462241" y="60572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8"/>
          <p:cNvCxnSpPr/>
          <p:nvPr/>
        </p:nvCxnSpPr>
        <p:spPr>
          <a:xfrm>
            <a:off x="4427984" y="1843059"/>
            <a:ext cx="0" cy="50188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2"/>
          <p:cNvCxnSpPr/>
          <p:nvPr/>
        </p:nvCxnSpPr>
        <p:spPr>
          <a:xfrm>
            <a:off x="2699792" y="1839170"/>
            <a:ext cx="0" cy="50188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/>
          <p:cNvCxnSpPr/>
          <p:nvPr/>
        </p:nvCxnSpPr>
        <p:spPr>
          <a:xfrm>
            <a:off x="971600" y="1839170"/>
            <a:ext cx="0" cy="50188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5855" y="404665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2800" dirty="0"/>
              <a:t>СЦЕНАРИЙ: КАК БУДЕТ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05855" y="2211735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05855" y="3356992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05855" y="4509120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05855" y="5661248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108391" y="4516575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838922" y="5635330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3505299" y="607393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1763688" y="4895825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5" y="1039733"/>
            <a:ext cx="350538" cy="35053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30298" y="1384055"/>
            <a:ext cx="118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Ученик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6714" y="1384055"/>
            <a:ext cx="118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Учитель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38922" y="1380672"/>
            <a:ext cx="118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Родители</a:t>
            </a:r>
            <a:endParaRPr lang="en-US" dirty="0"/>
          </a:p>
        </p:txBody>
      </p:sp>
      <p:pic>
        <p:nvPicPr>
          <p:cNvPr id="50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24" y="1039733"/>
            <a:ext cx="350538" cy="350539"/>
          </a:xfrm>
          <a:prstGeom prst="rect">
            <a:avLst/>
          </a:prstGeom>
        </p:spPr>
      </p:pic>
      <p:pic>
        <p:nvPicPr>
          <p:cNvPr id="51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47" y="1039733"/>
            <a:ext cx="350538" cy="3505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5748" y="2253836"/>
            <a:ext cx="118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Пользуется нашим продуктом и получает уведомление</a:t>
            </a:r>
            <a:endParaRPr lang="ru-RU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15748" y="3376388"/>
            <a:ext cx="1175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 пропускает олимпиаду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5748" y="4515991"/>
            <a:ext cx="1175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Приносит результаты в школу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5748" y="5662042"/>
            <a:ext cx="1175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Улучшает своё портфолио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2079903" y="2211735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93694" y="2235820"/>
            <a:ext cx="1173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Говорит ученикам сделать олимпиаду</a:t>
            </a:r>
            <a:endParaRPr lang="ru-RU" sz="1200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1734193" y="2607779"/>
            <a:ext cx="245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08535" y="4634215"/>
            <a:ext cx="119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Хвалит ученика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54259" y="5769764"/>
            <a:ext cx="118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Хвалят ученика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2119879" y="5661248"/>
            <a:ext cx="1211138" cy="792088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43416" y="5795682"/>
            <a:ext cx="118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Звонит родителю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389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57" y="404665"/>
            <a:ext cx="8644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2800" cap="all" dirty="0"/>
              <a:t>Как сейчас решаются </a:t>
            </a:r>
          </a:p>
          <a:p>
            <a:r>
              <a:rPr lang="ru-RU" sz="2800" cap="all" dirty="0"/>
              <a:t>похожие проблемы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95543"/>
              </p:ext>
            </p:extLst>
          </p:nvPr>
        </p:nvGraphicFramePr>
        <p:xfrm>
          <a:off x="539554" y="1772816"/>
          <a:ext cx="11174657" cy="475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Альтернативное</a:t>
                      </a:r>
                      <a:r>
                        <a:rPr lang="ru-RU" sz="1500" kern="12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решение</a:t>
                      </a:r>
                      <a:r>
                        <a:rPr lang="ru-RU" sz="15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ru-RU" sz="15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Плюсы</a:t>
                      </a:r>
                      <a:endParaRPr lang="ru-RU" sz="15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5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Минусы</a:t>
                      </a:r>
                      <a:endParaRPr lang="ru-RU" sz="15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Информацию об олимпиадах говорят на уроке.</a:t>
                      </a:r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Информацию</a:t>
                      </a:r>
                      <a:r>
                        <a:rPr lang="ru-RU" sz="1900" baseline="0" dirty="0" smtClean="0"/>
                        <a:t> услышат все ученики.</a:t>
                      </a:r>
                      <a:endParaRPr lang="en-US" sz="1900" dirty="0" smtClean="0"/>
                    </a:p>
                    <a:p>
                      <a:endParaRPr lang="en-US" sz="1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Тратится время</a:t>
                      </a:r>
                      <a:r>
                        <a:rPr lang="ru-RU" sz="1900" baseline="0" dirty="0" smtClean="0"/>
                        <a:t> урока, информацию часто забывают.</a:t>
                      </a:r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Вручную составляется таблица</a:t>
                      </a:r>
                      <a:r>
                        <a:rPr lang="ru-RU" sz="1900" baseline="0" dirty="0" smtClean="0"/>
                        <a:t> со всей информацией и её</a:t>
                      </a:r>
                      <a:r>
                        <a:rPr lang="ru-RU" sz="1900" dirty="0" smtClean="0"/>
                        <a:t> вешают на стенде.</a:t>
                      </a:r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Время урока не тратится</a:t>
                      </a:r>
                      <a:endParaRPr lang="en-US" sz="1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smtClean="0"/>
                        <a:t>Информация не всегда актуальна, ученики</a:t>
                      </a:r>
                      <a:r>
                        <a:rPr lang="ru-RU" sz="1900" baseline="0" dirty="0" smtClean="0"/>
                        <a:t> не обращают внимание на стенд</a:t>
                      </a:r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55" y="404665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КОНЦЕПЦИЯ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947" y="1484785"/>
            <a:ext cx="109422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Формулировка: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</a:t>
            </a:r>
            <a:r>
              <a:rPr lang="ru-RU" sz="2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учеников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которым </a:t>
            </a:r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нужно </a:t>
            </a:r>
            <a:r>
              <a:rPr lang="ru-RU" sz="2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вовремя получать информацию о предстоящих олимпиадах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 </a:t>
            </a:r>
            <a:r>
              <a:rPr lang="ru-RU" sz="2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веб-сервис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будет </a:t>
            </a:r>
            <a:r>
              <a:rPr lang="ru-RU" sz="2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рассылать ученикам на удобную им платформу информацию об олимпиадах по интересующим их олимпиадам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отличие от </a:t>
            </a:r>
            <a:r>
              <a:rPr lang="ru-RU" sz="2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сайтов с информацией про все предстоящее олимпиады (например: </a:t>
            </a:r>
            <a:r>
              <a:rPr lang="en-US" sz="2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olimpiada.ru)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наш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веб-сервис </a:t>
            </a:r>
            <a:r>
              <a:rPr lang="ru-RU" sz="2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будет рассылать напоминание о регистрации на нужные олимпиады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«Для </a:t>
            </a:r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студентов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которым нужно </a:t>
            </a:r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вовремя узнавать об изменениях в расписании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наш </a:t>
            </a:r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веб-сервис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 мобильным приложением будет </a:t>
            </a:r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предоставлять актуальное расписание занятий на ближайшие дни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 указанием аудиторий и преподавателей. В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отличие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 </a:t>
            </a:r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форума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мобильное приложение </a:t>
            </a:r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будет само получать обновленное расписание и оповещать студента об изменениях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7382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57" y="404665"/>
            <a:ext cx="490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СТЕЙКХОЛДЕРЫ:УРОВНИ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psv4.userapi.com/c848028/u128834606/docs/d13/c1c8f6c4dfd9/Stake.png?extra=T01TleoL7LSyoaWPmg5zEUka3Y3YvW1FW7YYF2vn9SeT_YGs1gbqXFw14LyhowKlrZVOI34GdgLHcvwz2cZm74VRkiSSiK2IdOKGwPUBXA1dDwR3R3-CaMymfJSTNNQCm2I1d85wZo7u0AxAhEhAAC7e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31" y="837506"/>
            <a:ext cx="5832648" cy="58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2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55" y="404665"/>
            <a:ext cx="4488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СТЕЙКХОЛДЕРЫ:ТИПЫ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855" y="1269554"/>
            <a:ext cx="11668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1) Ученик - пользователь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2) Учитель, Родители - заинтересованные, но не так сильно как пользователь, люди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3) Репетиторы, Администрация, Организаторы олимпиад, ВУЗы - причастные к пользователю организации/люди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0000"/>
                </a:solidFill>
                <a:latin typeface="-apple-system"/>
              </a:rPr>
              <a:t>4) СМИ, Правительство - незаинтересованные/непричастные к пользователю организации/люди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6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857" y="404664"/>
            <a:ext cx="4166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cap="all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MVP</a:t>
            </a:r>
          </a:p>
          <a:p>
            <a:r>
              <a:rPr lang="ru-RU" sz="14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</a:t>
            </a:r>
            <a:r>
              <a:rPr lang="ru-RU" sz="1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решить проблему </a:t>
            </a:r>
            <a:r>
              <a:rPr lang="ru-RU" sz="14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быстро</a:t>
            </a:r>
          </a:p>
          <a:p>
            <a:r>
              <a:rPr lang="ru-RU" sz="14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ru-RU" sz="1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минимальными </a:t>
            </a:r>
            <a:r>
              <a:rPr lang="ru-RU" sz="14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усилиями</a:t>
            </a:r>
            <a:r>
              <a:rPr lang="en-US" sz="14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1400" cap="all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18380" y="2204865"/>
            <a:ext cx="7970044" cy="37802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 группы во </a:t>
            </a:r>
            <a:r>
              <a:rPr lang="ru-RU" sz="1800" cap="all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вконтакте</a:t>
            </a:r>
            <a:r>
              <a:rPr lang="ru-RU" sz="18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или канала в </a:t>
            </a:r>
            <a:r>
              <a:rPr lang="en-US" sz="18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Telegram</a:t>
            </a:r>
            <a:r>
              <a:rPr lang="ru-RU" sz="18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который будет вести 1 человек, следящий за всеми олимпиадами. Он будет выкладывать информацию, напоминая тем самым учеников.</a:t>
            </a:r>
          </a:p>
        </p:txBody>
      </p:sp>
    </p:spTree>
    <p:extLst>
      <p:ext uri="{BB962C8B-B14F-4D97-AF65-F5344CB8AC3E}">
        <p14:creationId xmlns:p14="http://schemas.microsoft.com/office/powerpoint/2010/main" val="9426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446</Words>
  <Application>Microsoft Office PowerPoint</Application>
  <PresentationFormat>Произвольный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Yanushkevich Nadezhda</dc:creator>
  <cp:lastModifiedBy>Alex</cp:lastModifiedBy>
  <cp:revision>18</cp:revision>
  <dcterms:created xsi:type="dcterms:W3CDTF">2018-10-21T19:13:19Z</dcterms:created>
  <dcterms:modified xsi:type="dcterms:W3CDTF">2018-11-03T16:10:10Z</dcterms:modified>
</cp:coreProperties>
</file>