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06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1/23/2017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6261100" cy="2052590"/>
          </a:xfrm>
        </p:spPr>
        <p:txBody>
          <a:bodyPr/>
          <a:lstStyle/>
          <a:p>
            <a:r>
              <a:rPr lang="en-US" dirty="0" smtClean="0"/>
              <a:t>Software Architecture and Quality Attributes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ROLE OF SOFTWARE ARCHITECTURE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1943100"/>
            <a:ext cx="3568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Problem Space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" y="5334000"/>
            <a:ext cx="3632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Solution Space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91100" y="1701800"/>
            <a:ext cx="40386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5100">
              <a:lnSpc>
                <a:spcPts val="4700"/>
              </a:lnSpc>
            </a:pP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User Model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Requirements</a:t>
            </a:r>
          </a:p>
          <a:p>
            <a:pPr>
              <a:lnSpc>
                <a:spcPts val="475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05400" y="3225800"/>
            <a:ext cx="392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Architecture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0200" y="3886200"/>
            <a:ext cx="3619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Design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68900" y="4292600"/>
            <a:ext cx="38608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5600">
              <a:lnSpc>
                <a:spcPts val="4900"/>
              </a:lnSpc>
            </a:pP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Code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10" b="1" smtClean="0">
                <a:solidFill>
                  <a:srgbClr val="000000"/>
                </a:solidFill>
                <a:latin typeface="Arial Bold"/>
                <a:cs typeface="Arial Bold"/>
              </a:rPr>
              <a:t>Executable</a:t>
            </a:r>
          </a:p>
          <a:p>
            <a:pPr>
              <a:lnSpc>
                <a:spcPts val="4935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54900" y="6400800"/>
            <a:ext cx="168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0" i="1" smtClean="0">
                <a:solidFill>
                  <a:srgbClr val="000000"/>
                </a:solidFill>
                <a:latin typeface="Arial Italic"/>
                <a:cs typeface="Arial Italic"/>
              </a:rPr>
              <a:t>[Shaw, 2006]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SEVERAL DEFINITIONS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8034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2232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	“The fundamental organization of a system embodied in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146300"/>
            <a:ext cx="82550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232" spc="-10" smtClean="0">
                <a:solidFill>
                  <a:srgbClr val="000000"/>
                </a:solidFill>
                <a:latin typeface="Arial"/>
                <a:cs typeface="Arial"/>
              </a:rPr>
              <a:t>its components, their relations to each other, and to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environment, and the principles guiding its design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evolution.” [ISO/IEC/IEEE 42101]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4163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2232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	“The software architecture of a program or computing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3759200"/>
            <a:ext cx="82550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system is the structure or structures of the system, which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comprise software elements, the externally visible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properties of those elements, and the relationships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among them.” [Clements, 2003]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SEVERAL DEFINITIONS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8034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2232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2232" spc="-10" smtClean="0">
                <a:solidFill>
                  <a:srgbClr val="000000"/>
                </a:solidFill>
                <a:latin typeface="Arial"/>
                <a:cs typeface="Arial"/>
              </a:rPr>
              <a:t>	“A software system’s architecture is the set of principal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1590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32" spc="-10" smtClean="0">
                <a:solidFill>
                  <a:srgbClr val="000000"/>
                </a:solidFill>
                <a:latin typeface="Arial"/>
                <a:cs typeface="Arial"/>
              </a:rPr>
              <a:t>design decisions made about the system”. [Taylor, 2009]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2232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	“Architecture is what you get before you start adding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3048000"/>
            <a:ext cx="8255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32" spc="-10" smtClean="0">
                <a:solidFill>
                  <a:srgbClr val="000000"/>
                </a:solidFill>
                <a:latin typeface="Arial"/>
                <a:cs typeface="Arial"/>
              </a:rPr>
              <a:t>detail to the design.” [Clements et. Al]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45974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•   More than 10 definitions widely adopted.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6100" y="51054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32" smtClean="0">
                <a:solidFill>
                  <a:srgbClr val="000000"/>
                </a:solidFill>
                <a:latin typeface="Arial"/>
                <a:cs typeface="Arial"/>
              </a:rPr>
              <a:t>•   Discussion on software architecture definitions: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5613400"/>
            <a:ext cx="814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860" spc="-2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2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860" spc="-10" smtClean="0">
                <a:solidFill>
                  <a:srgbClr val="CC9800"/>
                </a:solidFill>
                <a:latin typeface="Arial"/>
                <a:cs typeface="Arial"/>
              </a:rPr>
              <a:t>	http://www.sei.cmu.edu/architecture/start/glossary/published.cfm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QUALITY X SOFTWARE ARCHITECTURE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907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1790700"/>
            <a:ext cx="2603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Software Architecture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235200"/>
            <a:ext cx="27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235200"/>
            <a:ext cx="6464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Backbone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 for any successful software-intensive system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25908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590800"/>
            <a:ext cx="601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Fundamental role in determining the system </a:t>
            </a: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quality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00" y="3416300"/>
            <a:ext cx="859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860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	ISO/IEC 25000:2014 (Systems and software engineering --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3708400"/>
            <a:ext cx="8255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Systems and software Quality Requirements and Evaluation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(SQuaRE) -- Guide to SQuaRE)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6100" y="5194300"/>
            <a:ext cx="859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860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	IMPORTANT: </a:t>
            </a: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Trade off among quality attributes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!!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ARCHITECTURE DESIGN PROCESS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388100" y="5702300"/>
            <a:ext cx="2755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[Gorton 2006]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GENERAL ARCHITECTURING PROCESS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54800" y="5575300"/>
            <a:ext cx="2489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[Hofmeister, 2005]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ARCHITECTURAL ANALYSIS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803400"/>
            <a:ext cx="859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CA" sz="1860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	Architectural analysis articulates architecturally significant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095500"/>
            <a:ext cx="82550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requirements (ASRs) based on the architectural concerns and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1860" smtClean="0">
                <a:solidFill>
                  <a:srgbClr val="000000"/>
                </a:solidFill>
                <a:latin typeface="Arial"/>
                <a:cs typeface="Arial"/>
              </a:rPr>
              <a:t>context.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857500"/>
            <a:ext cx="859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860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	Example of ASDs: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2766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6200" y="3276600"/>
            <a:ext cx="6553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A typical architecture requirement concerning </a:t>
            </a:r>
            <a:r>
              <a:rPr lang="en-CA" sz="1860" spc="-10" smtClean="0">
                <a:solidFill>
                  <a:srgbClr val="B4B292"/>
                </a:solidFill>
                <a:latin typeface="Arial"/>
                <a:cs typeface="Arial"/>
              </a:rPr>
              <a:t>reliability of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B4B292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3594100"/>
            <a:ext cx="7797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B4B292"/>
                </a:solidFill>
                <a:latin typeface="Arial"/>
                <a:cs typeface="Arial"/>
              </a:rPr>
              <a:t>communications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 is: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3949700"/>
            <a:ext cx="745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  <a:tabLst>
                <a:tab pos="342900" algn="l"/>
              </a:tabLst>
            </a:pPr>
            <a:r>
              <a:rPr lang="en-CA" sz="1674" spc="-2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674" spc="-2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674" smtClean="0">
                <a:solidFill>
                  <a:srgbClr val="000000"/>
                </a:solidFill>
                <a:latin typeface="Arial"/>
                <a:cs typeface="Arial"/>
              </a:rPr>
              <a:t>	“Communications between components must be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32000" y="4229100"/>
            <a:ext cx="7112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mtClean="0">
                <a:solidFill>
                  <a:srgbClr val="000000"/>
                </a:solidFill>
                <a:latin typeface="Arial"/>
                <a:cs typeface="Arial"/>
              </a:rPr>
              <a:t>guaranteed to succeed with no message loss”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ARCHITECTURAL ANALYSIS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81600" y="1803400"/>
            <a:ext cx="396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6FC0"/>
                </a:solidFill>
                <a:latin typeface="Arial Black"/>
                <a:cs typeface="Arial Black"/>
              </a:rPr>
              <a:t>Quality attributes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18200" y="3949700"/>
            <a:ext cx="3225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6FC0"/>
                </a:solidFill>
                <a:latin typeface="Arial Black"/>
                <a:cs typeface="Arial Black"/>
              </a:rPr>
              <a:t>Constraints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78600" y="6324600"/>
            <a:ext cx="256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[Gorton 2006]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ARCHITECTURAL SYNTHESIS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780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42900" algn="l"/>
              </a:tabLst>
            </a:pPr>
            <a:r>
              <a:rPr lang="en-CA" sz="1767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	Architectural synthesis results in candidate architectural solutions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057400"/>
            <a:ext cx="8255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that address these requirements.</a:t>
            </a:r>
          </a:p>
          <a:p>
            <a:pPr>
              <a:lnSpc>
                <a:spcPts val="196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4257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425700"/>
            <a:ext cx="5486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ISO/IEC 42010 (its previous version IEEE 1471)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28194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67" spc="-1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DC3E3B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819400"/>
            <a:ext cx="5549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provide a widely accepted conceptual definition of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46200" y="3073400"/>
            <a:ext cx="4864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architectural views, viewpoints and models</a:t>
            </a:r>
          </a:p>
          <a:p>
            <a:pPr>
              <a:lnSpc>
                <a:spcPts val="200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6100" y="33909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3390900"/>
            <a:ext cx="3416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Architectural/design decision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37846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67" spc="-1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DC3E3B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46200" y="3784600"/>
            <a:ext cx="6819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Radar of practitioners and researchers since the early days of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46200" y="4038600"/>
            <a:ext cx="2616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software architecture.</a:t>
            </a:r>
          </a:p>
          <a:p>
            <a:pPr>
              <a:lnSpc>
                <a:spcPts val="200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6100" y="43688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4368800"/>
            <a:ext cx="2578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Architecture patterns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3300" y="47625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67" spc="-1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DC3E3B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46200" y="4762500"/>
            <a:ext cx="65024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support design of the entire system and dictate a particular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46200" y="5016500"/>
            <a:ext cx="5473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high-level modular decomposition of the system.</a:t>
            </a:r>
          </a:p>
          <a:p>
            <a:pPr>
              <a:lnSpc>
                <a:spcPts val="200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46100" y="53467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89000" y="5346700"/>
            <a:ext cx="5676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Use of Architectural Description Languages (ADL)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03300" y="5740400"/>
            <a:ext cx="46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67" spc="-1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DC3E3B"/>
              </a:solidFill>
              <a:latin typeface="Arial"/>
              <a:cs typeface="Aria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46200" y="5740400"/>
            <a:ext cx="2705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pc="-10" smtClean="0">
                <a:solidFill>
                  <a:srgbClr val="000000"/>
                </a:solidFill>
                <a:latin typeface="Arial"/>
                <a:cs typeface="Arial"/>
              </a:rPr>
              <a:t>Formal or semi-formal</a:t>
            </a:r>
          </a:p>
          <a:p>
            <a:pPr>
              <a:lnSpc>
                <a:spcPts val="2185"/>
              </a:lnSpc>
            </a:pPr>
            <a:endParaRPr lang="en-CA" sz="1767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ARCHITECTURAL SYNTHESIS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35700" y="3035300"/>
            <a:ext cx="290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Selection of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84900" y="3213100"/>
            <a:ext cx="29591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Architectural</a:t>
            </a:r>
            <a:r>
              <a:rPr lang="en-CA" sz="1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	Patterns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81400" y="3581400"/>
            <a:ext cx="5562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  <a:tabLst>
                <a:tab pos="317500" algn="l"/>
              </a:tabLst>
            </a:pPr>
            <a:r>
              <a:rPr lang="en-CA" sz="1600" smtClean="0">
                <a:solidFill>
                  <a:srgbClr val="006FC0"/>
                </a:solidFill>
                <a:latin typeface="Arial Black"/>
                <a:cs typeface="Arial Black"/>
              </a:rPr>
              <a:t>Architecture</a:t>
            </a:r>
            <a:r>
              <a:rPr lang="en-CA" sz="1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smtClean="0">
                <a:solidFill>
                  <a:srgbClr val="006FC0"/>
                </a:solidFill>
                <a:latin typeface="Arial Black"/>
                <a:cs typeface="Arial Black"/>
              </a:rPr>
              <a:t>	Design</a:t>
            </a:r>
          </a:p>
          <a:p>
            <a:pPr>
              <a:lnSpc>
                <a:spcPts val="19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4000500"/>
            <a:ext cx="162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CA" sz="1600" smtClean="0">
                <a:solidFill>
                  <a:srgbClr val="006FC0"/>
                </a:solidFill>
                <a:latin typeface="Arial Black"/>
                <a:cs typeface="Arial Black"/>
              </a:rPr>
              <a:t>Architecture</a:t>
            </a:r>
          </a:p>
          <a:p>
            <a:pPr>
              <a:lnSpc>
                <a:spcPts val="1440"/>
              </a:lnSpc>
            </a:pPr>
            <a:endParaRPr lang="en-CA" sz="1600" smtClean="0">
              <a:solidFill>
                <a:srgbClr val="006FC0"/>
              </a:solidFill>
              <a:latin typeface="Arial Black"/>
              <a:cs typeface="Arial Blac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10300" y="4064000"/>
            <a:ext cx="11684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Selection of</a:t>
            </a:r>
          </a:p>
          <a:p>
            <a:pPr>
              <a:lnSpc>
                <a:spcPts val="1380"/>
              </a:lnSpc>
            </a:pPr>
            <a:endParaRPr lang="en-CA" sz="1200" smtClean="0">
              <a:solidFill>
                <a:srgbClr val="006FC0"/>
              </a:solidFill>
              <a:latin typeface="Arial Black"/>
              <a:cs typeface="Arial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6600" y="4241800"/>
            <a:ext cx="199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lang="en-CA" sz="1600" smtClean="0">
                <a:solidFill>
                  <a:srgbClr val="006FC0"/>
                </a:solidFill>
                <a:latin typeface="Arial Black"/>
                <a:cs typeface="Arial Black"/>
              </a:rPr>
              <a:t>Documentation</a:t>
            </a:r>
          </a:p>
          <a:p>
            <a:pPr>
              <a:lnSpc>
                <a:spcPts val="1605"/>
              </a:lnSpc>
            </a:pPr>
            <a:endParaRPr lang="en-CA" sz="1600" smtClean="0">
              <a:solidFill>
                <a:srgbClr val="006FC0"/>
              </a:solidFill>
              <a:latin typeface="Arial Black"/>
              <a:cs typeface="Arial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59500" y="4241800"/>
            <a:ext cx="12573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Architectural</a:t>
            </a:r>
          </a:p>
          <a:p>
            <a:pPr>
              <a:lnSpc>
                <a:spcPts val="1380"/>
              </a:lnSpc>
            </a:pPr>
            <a:endParaRPr lang="en-CA" sz="1200" smtClean="0">
              <a:solidFill>
                <a:srgbClr val="006FC0"/>
              </a:solidFill>
              <a:latin typeface="Arial Black"/>
              <a:cs typeface="Arial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51600" y="4457700"/>
            <a:ext cx="2692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lang="en-CA" sz="1200" smtClean="0">
                <a:solidFill>
                  <a:srgbClr val="006FC0"/>
                </a:solidFill>
                <a:latin typeface="Arial Black"/>
                <a:cs typeface="Arial Black"/>
              </a:rPr>
              <a:t>Views</a:t>
            </a:r>
          </a:p>
          <a:p>
            <a:pPr>
              <a:lnSpc>
                <a:spcPts val="11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88100" y="6261100"/>
            <a:ext cx="2755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[Gorton 2006]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INTRODUCTION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816100"/>
            <a:ext cx="8597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Nowaday…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38862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4305300"/>
            <a:ext cx="84582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ARCHITECTURAL EVALUATION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780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42900" algn="l"/>
              </a:tabLst>
            </a:pPr>
            <a:r>
              <a:rPr lang="en-CA" sz="1767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	Architectural evaluation ensures that the architectural decisions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057400"/>
            <a:ext cx="8255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used are the right ones.</a:t>
            </a:r>
          </a:p>
          <a:p>
            <a:pPr>
              <a:lnSpc>
                <a:spcPts val="196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4384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42900" algn="l"/>
              </a:tabLst>
            </a:pPr>
            <a:r>
              <a:rPr lang="en-CA" sz="1767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	Architecture reviews (or evaluations) are independent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717800"/>
            <a:ext cx="82550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examinations of the software architecture to identify potential</a:t>
            </a:r>
            <a:r>
              <a:rPr lang="en-CA" sz="19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smtClean="0">
                <a:solidFill>
                  <a:srgbClr val="000000"/>
                </a:solidFill>
                <a:latin typeface="Times New Roman"/>
              </a:rPr>
            </a:b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architecture problems.</a:t>
            </a:r>
          </a:p>
          <a:p>
            <a:pPr>
              <a:lnSpc>
                <a:spcPts val="200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3352800"/>
            <a:ext cx="8597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42900" algn="l"/>
              </a:tabLst>
            </a:pPr>
            <a:r>
              <a:rPr lang="en-CA" sz="1767" spc="-2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	Architectures are not inherently good or bad, they are only well-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632200"/>
            <a:ext cx="8255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suited or not with respect to a particular set of goals.</a:t>
            </a:r>
          </a:p>
          <a:p>
            <a:pPr>
              <a:lnSpc>
                <a:spcPts val="196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22600" y="4394200"/>
            <a:ext cx="6121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Architecture Evaluation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60800" y="4787900"/>
            <a:ext cx="5283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Checks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6500" y="5092700"/>
            <a:ext cx="66675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1384300" algn="l"/>
              </a:tabLst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Architectural-significant decisions</a:t>
            </a:r>
            <a:r>
              <a:rPr lang="en-CA" sz="19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smtClean="0">
                <a:solidFill>
                  <a:srgbClr val="000000"/>
                </a:solidFill>
                <a:latin typeface="Times New Roman"/>
              </a:rPr>
            </a:b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	Against</a:t>
            </a:r>
          </a:p>
          <a:p>
            <a:pPr>
              <a:lnSpc>
                <a:spcPts val="310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73300" y="5981700"/>
            <a:ext cx="6870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67" smtClean="0">
                <a:solidFill>
                  <a:srgbClr val="000000"/>
                </a:solidFill>
                <a:latin typeface="Arial"/>
                <a:cs typeface="Arial"/>
              </a:rPr>
              <a:t>Architectural-significant requirements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ARCHITECTURAL EVALUATION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907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1790700"/>
            <a:ext cx="1460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Examples: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235200"/>
            <a:ext cx="27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6200" y="2235200"/>
            <a:ext cx="6261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Scenario-Based Architecture Analysis Method (SAAM)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25908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46200" y="2590800"/>
            <a:ext cx="5346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Architecture Tradeoff Analysis Method (ATAM)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29591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6200" y="2959100"/>
            <a:ext cx="5448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Active Reviews for Intermediate Design (ARID)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33274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6200" y="3327400"/>
            <a:ext cx="554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Architecture-Level Modifiability Analysis (ALMA)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3300" y="36957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46200" y="3695700"/>
            <a:ext cx="6261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Architecture-Level Prediction of Software Maintenance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46200" y="4000500"/>
            <a:ext cx="1206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(ALPSM)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3300" y="4368800"/>
            <a:ext cx="27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46200" y="4368800"/>
            <a:ext cx="608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Scenario-Based Architecture Reeingineering (SBAR)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3300" y="47244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46200" y="4724400"/>
            <a:ext cx="6197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Design Decision Architecture Review Method (DCAR)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03300" y="50927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46200" y="5092700"/>
            <a:ext cx="44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…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REFERENCE ARCHITECTURE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90700"/>
            <a:ext cx="8597900" cy="486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  <a:tabLst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•   "A reference architecture refers to an architecture that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encompasses the knowledge about how to design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concrete architectures of systems of a given application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domain; therefore, it must address the business rules,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architectural styles (sometimes also defined as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architectural patterns that can also address quality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attributes in the reference architecture), best practices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software development (for instance, architectural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decisions, domain constraints, legislation, and standards),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and the software elements that support development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systems for that domain. All of this must be supported by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unified, unambiguous, and widely understood domain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	terminology.” [Nakagawa, 2011]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STATE OF THE ART/RESEARCH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907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1790700"/>
            <a:ext cx="492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Sustainability of software architectures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2352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2235200"/>
            <a:ext cx="4457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Variability in software architectures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26670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2667000"/>
            <a:ext cx="541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Software architecture for SoS, CPS, CES,…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00" y="31115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3111500"/>
            <a:ext cx="448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Multi Software Product Line (MSPL)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35560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6200" y="3556000"/>
            <a:ext cx="283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MSLP for SoS, CPS, …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6100" y="39243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3924300"/>
            <a:ext cx="3073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Reference architectures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03300" y="4368800"/>
            <a:ext cx="279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46200" y="4368800"/>
            <a:ext cx="201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Building process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3300" y="47244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46200" y="4724400"/>
            <a:ext cx="1257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Variability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03300" y="5092700"/>
            <a:ext cx="29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46200" y="5092700"/>
            <a:ext cx="1676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Sustainability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46100" y="54610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60" spc="-10" smtClean="0">
                <a:solidFill>
                  <a:srgbClr val="000000"/>
                </a:solidFill>
                <a:latin typeface="Arial"/>
                <a:cs typeface="Arial"/>
              </a:rPr>
              <a:t>• </a:t>
            </a:r>
          </a:p>
          <a:p>
            <a:pPr>
              <a:lnSpc>
                <a:spcPts val="2300"/>
              </a:lnSpc>
            </a:pPr>
            <a:endParaRPr lang="en-CA" sz="1860" spc="-1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89000" y="5461000"/>
            <a:ext cx="44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70" b="1" spc="-10" smtClean="0">
                <a:solidFill>
                  <a:srgbClr val="000000"/>
                </a:solidFill>
                <a:latin typeface="Arial Bold"/>
                <a:cs typeface="Arial Bold"/>
              </a:rPr>
              <a:t>…</a:t>
            </a:r>
          </a:p>
          <a:p>
            <a:pPr>
              <a:lnSpc>
                <a:spcPts val="2300"/>
              </a:lnSpc>
            </a:pPr>
            <a:endParaRPr lang="en-CA" sz="1870" b="1" spc="-10" smtClean="0">
              <a:solidFill>
                <a:srgbClr val="000000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INTRODUCTION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69100" y="2667000"/>
            <a:ext cx="2374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Arial"/>
                <a:cs typeface="Arial"/>
              </a:rPr>
              <a:t>http://www.siemens.co.za/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32766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695700"/>
            <a:ext cx="32004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0" smtClean="0">
                <a:solidFill>
                  <a:srgbClr val="000000"/>
                </a:solidFill>
                <a:latin typeface="Arial"/>
                <a:cs typeface="Arial"/>
              </a:rPr>
              <a:t>Domains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1600" y="6172200"/>
            <a:ext cx="2374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http://disney.com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25900" y="3771900"/>
            <a:ext cx="5003800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050" smtClean="0">
                <a:solidFill>
                  <a:srgbClr val="000000"/>
                </a:solidFill>
                <a:latin typeface="Arial"/>
                <a:cs typeface="Arial"/>
              </a:rPr>
              <a:t>http://www.2x.com/</a:t>
            </a:r>
          </a:p>
          <a:p>
            <a:pPr>
              <a:lnSpc>
                <a:spcPts val="1205"/>
              </a:lnSpc>
            </a:pPr>
            <a:endParaRPr lang="en-CA" sz="105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45300" y="5016500"/>
            <a:ext cx="2184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00" smtClean="0">
                <a:solidFill>
                  <a:srgbClr val="000000"/>
                </a:solidFill>
                <a:latin typeface="Arial"/>
                <a:cs typeface="Arial"/>
              </a:rPr>
              <a:t>http://jquerymobile.com/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60800" y="5842000"/>
            <a:ext cx="5168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00" smtClean="0">
                <a:solidFill>
                  <a:srgbClr val="000000"/>
                </a:solidFill>
                <a:latin typeface="Arial"/>
                <a:cs typeface="Arial"/>
              </a:rPr>
              <a:t>http://www.nasa.gov/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83400" y="6489700"/>
            <a:ext cx="2260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0" smtClean="0">
                <a:solidFill>
                  <a:srgbClr val="000000"/>
                </a:solidFill>
                <a:latin typeface="Arial"/>
                <a:cs typeface="Arial"/>
              </a:rPr>
              <a:t>http://www.coficpolo.com.br/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INTRODUCTION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600" y="1816100"/>
            <a:ext cx="7772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0" smtClean="0">
                <a:solidFill>
                  <a:srgbClr val="000000"/>
                </a:solidFill>
                <a:latin typeface="Arial"/>
                <a:cs typeface="Arial"/>
              </a:rPr>
              <a:t>Changes in the</a:t>
            </a:r>
          </a:p>
          <a:p>
            <a:pPr>
              <a:lnSpc>
                <a:spcPts val="3680"/>
              </a:lnSpc>
            </a:pPr>
            <a:endParaRPr lang="en-CA" sz="3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71800" y="2489200"/>
            <a:ext cx="617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36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 Complexity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71800" y="3149600"/>
            <a:ext cx="617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36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 Diversity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71800" y="3810000"/>
            <a:ext cx="617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36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 Scope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1800" y="4457700"/>
            <a:ext cx="617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36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3610" b="1" smtClean="0">
                <a:solidFill>
                  <a:srgbClr val="000000"/>
                </a:solidFill>
                <a:latin typeface="Arial Bold"/>
                <a:cs typeface="Arial Bold"/>
              </a:rPr>
              <a:t> Size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33900" y="5092700"/>
            <a:ext cx="4610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0" smtClean="0">
                <a:solidFill>
                  <a:srgbClr val="000000"/>
                </a:solidFill>
                <a:latin typeface="Arial"/>
                <a:cs typeface="Arial"/>
              </a:rPr>
              <a:t>of software systems.</a:t>
            </a:r>
          </a:p>
          <a:p>
            <a:pPr>
              <a:lnSpc>
                <a:spcPts val="3680"/>
              </a:lnSpc>
            </a:pPr>
            <a:endParaRPr lang="en-CA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INTRODUCTION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20900" y="1955800"/>
            <a:ext cx="7023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Software Systems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3733800"/>
            <a:ext cx="2146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Processes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6400" y="4584700"/>
            <a:ext cx="3314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Tools &amp; Environments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22700" y="3568700"/>
            <a:ext cx="52070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71661"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16700" y="4419600"/>
            <a:ext cx="2413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Approaches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60900" y="4724400"/>
            <a:ext cx="436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410" b="1" smtClean="0">
                <a:solidFill>
                  <a:srgbClr val="D1282E"/>
                </a:solidFill>
                <a:latin typeface="Arial Bold"/>
                <a:cs typeface="Arial Bold"/>
              </a:rPr>
              <a:t>Artifacts</a:t>
            </a:r>
          </a:p>
          <a:p>
            <a:pPr>
              <a:lnSpc>
                <a:spcPts val="192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" y="5854700"/>
            <a:ext cx="2197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Technologies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75000" y="5346700"/>
            <a:ext cx="5854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501900" algn="l"/>
              </a:tabLst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People	Activities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25900" y="5994400"/>
            <a:ext cx="5003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Arial"/>
                <a:cs typeface="Arial"/>
              </a:rPr>
              <a:t>Data, Information &amp; Knowledge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635000"/>
            <a:ext cx="8597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INTRODUCTION</a:t>
            </a:r>
          </a:p>
          <a:p>
            <a:pPr>
              <a:lnSpc>
                <a:spcPts val="322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20900" y="1955800"/>
            <a:ext cx="7023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Software Systems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6100" y="241300"/>
            <a:ext cx="8597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BRIEF HISTORY ON SOFTWARE</a:t>
            </a:r>
            <a:r>
              <a:rPr lang="en-CA" sz="2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ARCHITECTURE</a:t>
            </a:r>
          </a:p>
          <a:p>
            <a:pPr>
              <a:lnSpc>
                <a:spcPts val="330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54900" y="6400800"/>
            <a:ext cx="168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0" i="1" smtClean="0">
                <a:solidFill>
                  <a:srgbClr val="000000"/>
                </a:solidFill>
                <a:latin typeface="Arial Italic"/>
                <a:cs typeface="Arial Italic"/>
              </a:rPr>
              <a:t>[Shaw, 2006]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22300"/>
            <a:ext cx="8597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HISTORY: ORIGIN OF THE FIELD</a:t>
            </a:r>
            <a:r>
              <a:rPr lang="en-CA" sz="2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smtClean="0">
                <a:solidFill>
                  <a:srgbClr val="000000"/>
                </a:solidFill>
                <a:latin typeface="Times New Roman"/>
              </a:rPr>
            </a:br>
            <a:r>
              <a:rPr lang="en-CA" sz="2660" spc="-10" smtClean="0">
                <a:solidFill>
                  <a:srgbClr val="D1282E"/>
                </a:solidFill>
                <a:latin typeface="Arial Black"/>
                <a:cs typeface="Arial Black"/>
              </a:rPr>
              <a:t>“SOFTWARE ARCHITECTURES”</a:t>
            </a:r>
          </a:p>
          <a:p>
            <a:pPr>
              <a:lnSpc>
                <a:spcPts val="330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90700"/>
            <a:ext cx="8597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1992 - Dwayne Perry and Alexander Wolf “Foundations for the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Study of Software Architectures” in Software Engineering Notes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540000"/>
            <a:ext cx="85979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1993 - David Garlan and Mary Shaw “An Introduction to Software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Architecture” in Advances in Software Engineering and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Knowledge Engineering</a:t>
            </a:r>
          </a:p>
          <a:p>
            <a:pPr>
              <a:lnSpc>
                <a:spcPts val="235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3581400"/>
            <a:ext cx="8597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1994 - Special Issue on Software Architecture in IEEE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Transactions on Software Engineering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4343400"/>
            <a:ext cx="859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1995 - Special Issue on Software Architecture in IEEE Software</a:t>
            </a:r>
          </a:p>
          <a:p>
            <a:pPr>
              <a:lnSpc>
                <a:spcPts val="23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4775200"/>
            <a:ext cx="8597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2006  - Special Issue on Software Architecture in IEEE Software</a:t>
            </a:r>
            <a:r>
              <a:rPr lang="en-CA" sz="20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(in the 10</a:t>
            </a:r>
            <a:r>
              <a:rPr lang="en-CA" sz="1333" smtClean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CA" sz="2000" smtClean="0">
                <a:solidFill>
                  <a:srgbClr val="000000"/>
                </a:solidFill>
                <a:latin typeface="Arial"/>
                <a:cs typeface="Arial"/>
              </a:rPr>
              <a:t> anniversary of the 1995 special issue).</a:t>
            </a:r>
          </a:p>
          <a:p>
            <a:pPr>
              <a:lnSpc>
                <a:spcPts val="2400"/>
              </a:lnSpc>
            </a:pPr>
            <a:endParaRPr lang="en-CA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22300"/>
            <a:ext cx="8597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TODAY - VERY ACTIVE AND</a:t>
            </a:r>
            <a:r>
              <a:rPr lang="en-CA" sz="2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smtClean="0">
                <a:solidFill>
                  <a:srgbClr val="D1282E"/>
                </a:solidFill>
                <a:latin typeface="Arial Black"/>
                <a:cs typeface="Arial Black"/>
              </a:rPr>
              <a:t>ESTABLISHED FIELD</a:t>
            </a:r>
          </a:p>
          <a:p>
            <a:pPr>
              <a:lnSpc>
                <a:spcPts val="3300"/>
              </a:lnSpc>
            </a:pPr>
            <a:endParaRPr lang="en-CA" sz="2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752600"/>
            <a:ext cx="8331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9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900" smtClean="0">
                <a:solidFill>
                  <a:srgbClr val="000000"/>
                </a:solidFill>
                <a:latin typeface="Arial"/>
                <a:cs typeface="Arial"/>
              </a:rPr>
              <a:t> Dedicated conferences/symposiums/workshops: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500" y="2044700"/>
            <a:ext cx="7683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  WICSA (Working Conference on Software Architecture)</a:t>
            </a:r>
          </a:p>
          <a:p>
            <a:pPr>
              <a:lnSpc>
                <a:spcPts val="1955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0500" y="2298700"/>
            <a:ext cx="7683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  ECSA (European Conference on Software Architecture)</a:t>
            </a:r>
          </a:p>
          <a:p>
            <a:pPr>
              <a:lnSpc>
                <a:spcPts val="1955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0500" y="2565400"/>
            <a:ext cx="7683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  QoSA (Quality of Software Architecture)</a:t>
            </a:r>
          </a:p>
          <a:p>
            <a:pPr>
              <a:lnSpc>
                <a:spcPts val="1955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0500" y="2857500"/>
            <a:ext cx="7683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  SBCARS (Brazilian Symposium on Components, Architectures</a:t>
            </a:r>
            <a:r>
              <a:rPr lang="en-CA" sz="17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	and Reuse)</a:t>
            </a:r>
          </a:p>
          <a:p>
            <a:pPr>
              <a:lnSpc>
                <a:spcPts val="1600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0500" y="3327400"/>
            <a:ext cx="7683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  Workshops associated with most software engineering</a:t>
            </a:r>
            <a:r>
              <a:rPr lang="en-CA" sz="17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smtClean="0">
                <a:solidFill>
                  <a:srgbClr val="000000"/>
                </a:solidFill>
                <a:latin typeface="Arial"/>
                <a:cs typeface="Arial"/>
              </a:rPr>
              <a:t>	conferences</a:t>
            </a:r>
          </a:p>
          <a:p>
            <a:pPr>
              <a:lnSpc>
                <a:spcPts val="1600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038600"/>
            <a:ext cx="83312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9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9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900" smtClean="0">
                <a:solidFill>
                  <a:srgbClr val="000000"/>
                </a:solidFill>
                <a:latin typeface="Arial"/>
                <a:cs typeface="Arial"/>
              </a:rPr>
              <a:t> Permanent Section on Architecture, e.g., in JSS</a:t>
            </a:r>
          </a:p>
          <a:p>
            <a:pPr>
              <a:lnSpc>
                <a:spcPts val="2185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60500" y="4356100"/>
            <a:ext cx="76835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0"/>
              </a:lnSpc>
              <a:tabLst>
                <a:tab pos="228600" algn="l"/>
                <a:tab pos="228600" algn="l"/>
              </a:tabLst>
            </a:pPr>
            <a:r>
              <a:rPr lang="en-CA" sz="17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7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700" smtClean="0">
                <a:solidFill>
                  <a:srgbClr val="CC9800"/>
                </a:solidFill>
                <a:latin typeface="Arial"/>
                <a:cs typeface="Arial"/>
              </a:rPr>
              <a:t>  http://www.journals.elsevier.com/journal-of-systems-and-software/</a:t>
            </a:r>
            <a:r>
              <a:rPr lang="en-CA" sz="17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smtClean="0">
                <a:solidFill>
                  <a:srgbClr val="CC9800"/>
                </a:solidFill>
                <a:latin typeface="Arial"/>
                <a:cs typeface="Arial"/>
              </a:rPr>
              <a:t>	call-for-papers/special-issue-on-sustainability-and-longevity-of-</a:t>
            </a:r>
            <a:r>
              <a:rPr lang="en-CA" sz="17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smtClean="0">
                <a:solidFill>
                  <a:srgbClr val="CC9800"/>
                </a:solidFill>
                <a:latin typeface="Arial"/>
                <a:cs typeface="Arial"/>
              </a:rPr>
              <a:t>	systems/</a:t>
            </a:r>
          </a:p>
          <a:p>
            <a:pPr>
              <a:lnSpc>
                <a:spcPts val="1650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5295900"/>
            <a:ext cx="8331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900" smtClean="0">
                <a:solidFill>
                  <a:srgbClr val="D1282E"/>
                </a:solidFill>
                <a:latin typeface="Arial"/>
                <a:cs typeface="Arial"/>
              </a:rPr>
              <a:t>•</a:t>
            </a:r>
            <a:r>
              <a:rPr lang="en-CA" sz="1900" smtClean="0">
                <a:solidFill>
                  <a:srgbClr val="DC3E3B"/>
                </a:solidFill>
                <a:latin typeface="Arial"/>
                <a:cs typeface="Arial"/>
              </a:rPr>
              <a:t> </a:t>
            </a:r>
            <a:r>
              <a:rPr lang="en-CA" sz="1900" smtClean="0">
                <a:solidFill>
                  <a:srgbClr val="000000"/>
                </a:solidFill>
                <a:latin typeface="Arial"/>
                <a:cs typeface="Arial"/>
              </a:rPr>
              <a:t> Major buzzwords and trends related to the architectural field:</a:t>
            </a:r>
            <a:r>
              <a:rPr lang="en-CA" sz="19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smtClean="0">
                <a:solidFill>
                  <a:srgbClr val="000000"/>
                </a:solidFill>
                <a:latin typeface="Times New Roman"/>
              </a:rPr>
            </a:br>
            <a:r>
              <a:rPr lang="en-CA" sz="1900" smtClean="0">
                <a:solidFill>
                  <a:srgbClr val="000000"/>
                </a:solidFill>
                <a:latin typeface="Arial"/>
                <a:cs typeface="Arial"/>
              </a:rPr>
              <a:t>SOA, MDA, IoT, ADL, UML,  …</a:t>
            </a:r>
          </a:p>
          <a:p>
            <a:pPr>
              <a:lnSpc>
                <a:spcPts val="1800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Software Architecture and Quality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Quality Attributes </dc:title>
  <dc:creator>A2E_Engine</dc:creator>
  <cp:lastModifiedBy>mohsin</cp:lastModifiedBy>
  <cp:revision>1</cp:revision>
  <dcterms:created xsi:type="dcterms:W3CDTF">2017-01-23T03:49:29Z</dcterms:created>
  <dcterms:modified xsi:type="dcterms:W3CDTF">2017-01-23T08:52:34Z</dcterms:modified>
</cp:coreProperties>
</file>