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1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5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65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70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07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8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63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62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1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98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69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8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34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06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22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06D13B-322E-4472-975A-A613134CB98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81CB-EB7F-494C-9800-F529FA4C4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26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5C5-C775-45AF-B81C-D295A542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565" y="851218"/>
            <a:ext cx="8096250" cy="915987"/>
          </a:xfrm>
        </p:spPr>
        <p:txBody>
          <a:bodyPr>
            <a:normAutofit fontScale="90000"/>
          </a:bodyPr>
          <a:lstStyle/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Kasatria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E3170-F971-4885-A110-9BA6D7CC3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15" y="4170998"/>
            <a:ext cx="9144000" cy="1655762"/>
          </a:xfrm>
        </p:spPr>
        <p:txBody>
          <a:bodyPr/>
          <a:lstStyle/>
          <a:p>
            <a:pPr algn="just"/>
            <a:r>
              <a:rPr lang="en-AU" dirty="0"/>
              <a:t>Name: Van Hoang Nam Nguyen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6BFCDBC-6DCE-425D-A254-AD588F37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17345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1F6A-920E-4BF2-965B-AF4AB36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Recommendations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70ED-2E91-400C-8F88-D168999A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Roboto" panose="02000000000000000000" pitchFamily="2" charset="0"/>
              </a:rPr>
              <a:t>Improve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the company's delivery speed to </a:t>
            </a:r>
            <a:r>
              <a:rPr lang="vi-VN" b="0" i="0" dirty="0">
                <a:effectLst/>
                <a:latin typeface="Roboto" panose="02000000000000000000" pitchFamily="2" charset="0"/>
              </a:rPr>
              <a:t>increase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revenue</a:t>
            </a:r>
            <a:r>
              <a:rPr lang="vi-VN" b="0" i="0" dirty="0">
                <a:effectLst/>
                <a:latin typeface="Roboto" panose="02000000000000000000" pitchFamily="2" charset="0"/>
              </a:rPr>
              <a:t> (especially in North America)</a:t>
            </a:r>
          </a:p>
          <a:p>
            <a:r>
              <a:rPr lang="vi-VN" b="0" i="0" dirty="0">
                <a:effectLst/>
                <a:latin typeface="Roboto" panose="02000000000000000000" pitchFamily="2" charset="0"/>
              </a:rPr>
              <a:t>Carry out research &amp; development to improve the quality of household and office supplies </a:t>
            </a:r>
          </a:p>
          <a:p>
            <a:r>
              <a:rPr lang="vi-VN" b="0" i="0" dirty="0">
                <a:effectLst/>
                <a:latin typeface="Roboto" panose="02000000000000000000" pitchFamily="2" charset="0"/>
              </a:rPr>
              <a:t>Expand different online sale channels: SEO + onlineshop, marketplace, affiliate programs, google shopping,..... in Taiwan, Bangladesh</a:t>
            </a:r>
          </a:p>
          <a:p>
            <a:r>
              <a:rPr lang="vi-VN" dirty="0">
                <a:latin typeface="Roboto" panose="02000000000000000000" pitchFamily="2" charset="0"/>
              </a:rPr>
              <a:t>Create system of point reward for each purchase to loyal customers</a:t>
            </a:r>
          </a:p>
          <a:p>
            <a:r>
              <a:rPr lang="vi-VN" dirty="0">
                <a:latin typeface="Roboto" panose="02000000000000000000" pitchFamily="2" charset="0"/>
              </a:rPr>
              <a:t> Attach sample gift of low-profit products to increase in approaching to customers</a:t>
            </a:r>
          </a:p>
          <a:p>
            <a:endParaRPr lang="vi-VN" dirty="0">
              <a:latin typeface="Roboto" panose="02000000000000000000" pitchFamily="2" charset="0"/>
            </a:endParaRPr>
          </a:p>
          <a:p>
            <a:endParaRPr lang="vi-VN" dirty="0">
              <a:latin typeface="Roboto" panose="02000000000000000000" pitchFamily="2" charset="0"/>
            </a:endParaRPr>
          </a:p>
          <a:p>
            <a:endParaRPr lang="vi-VN" b="0" i="0" dirty="0">
              <a:effectLst/>
              <a:latin typeface="Roboto" panose="02000000000000000000" pitchFamily="2" charset="0"/>
            </a:endParaRPr>
          </a:p>
          <a:p>
            <a:endParaRPr lang="vi-VN" b="0" i="0" dirty="0">
              <a:effectLst/>
              <a:latin typeface="Roboto" panose="02000000000000000000" pitchFamily="2" charset="0"/>
            </a:endParaRPr>
          </a:p>
          <a:p>
            <a:endParaRPr lang="vi-VN" b="0" i="0" dirty="0">
              <a:effectLst/>
              <a:latin typeface="Roboto" panose="02000000000000000000" pitchFamily="2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9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CA11-5ECA-4419-AAD8-3C3B5F56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E1D4-6F45-4E7A-A64F-273EFCD0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 1: </a:t>
            </a:r>
            <a:r>
              <a:rPr lang="en-US" dirty="0"/>
              <a:t>Item type that gains max profit is in which countries?</a:t>
            </a:r>
          </a:p>
          <a:p>
            <a:r>
              <a:rPr lang="en-AU" dirty="0"/>
              <a:t>Question 2: </a:t>
            </a:r>
            <a:r>
              <a:rPr lang="en-US" dirty="0"/>
              <a:t>Total cost, revenue and profit by location and item type?</a:t>
            </a:r>
          </a:p>
          <a:p>
            <a:r>
              <a:rPr lang="en-US" dirty="0"/>
              <a:t>Question 3: How many orders of beverages are there in 2011?</a:t>
            </a:r>
          </a:p>
          <a:p>
            <a:r>
              <a:rPr lang="en-US" dirty="0"/>
              <a:t>Question 4:  Which region has longest average delivery time in 2016?</a:t>
            </a:r>
          </a:p>
          <a:p>
            <a:r>
              <a:rPr lang="en-US" dirty="0"/>
              <a:t>Question 5: Which item type contributes most profit in Jan?</a:t>
            </a:r>
          </a:p>
          <a:p>
            <a:r>
              <a:rPr lang="en-US" dirty="0"/>
              <a:t>Question 6: Total profit of top 5 countries by orders from online channel?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42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66298DF-3373-4A10-8FE9-0A7FA937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" y="1377893"/>
            <a:ext cx="7286167" cy="3918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2E4D3-D41C-4964-B77C-15AA62025026}"/>
              </a:ext>
            </a:extLst>
          </p:cNvPr>
          <p:cNvSpPr txBox="1"/>
          <p:nvPr/>
        </p:nvSpPr>
        <p:spPr>
          <a:xfrm>
            <a:off x="7668895" y="4073178"/>
            <a:ext cx="4429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u="sng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profits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in Europe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&amp; Asian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Household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office supplies accounted for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over 50% of total profits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The most profits was in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Taiwan and Grenada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The most profits of household products were in Grenada &amp; Bahrain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The most profits of office supplies were in Taiwan &amp; Rwanda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10C1F-087F-4246-9C3D-61457623F856}"/>
              </a:ext>
            </a:extLst>
          </p:cNvPr>
          <p:cNvSpPr txBox="1"/>
          <p:nvPr/>
        </p:nvSpPr>
        <p:spPr>
          <a:xfrm>
            <a:off x="7668895" y="1377893"/>
            <a:ext cx="4113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map to show profits of countries to define which country had the highest profit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Revenue =  unit_sale*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Profit = Revenue -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bar chart and funnel to show profits by countries and item type</a:t>
            </a:r>
            <a:endParaRPr lang="en-A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14ACFD-719F-40BB-B239-32322FCC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0" y="328658"/>
            <a:ext cx="9603275" cy="1049235"/>
          </a:xfrm>
        </p:spPr>
        <p:txBody>
          <a:bodyPr>
            <a:normAutofit/>
          </a:bodyPr>
          <a:lstStyle/>
          <a:p>
            <a:r>
              <a:rPr lang="en-AU" sz="2000" dirty="0"/>
              <a:t>Question 1: </a:t>
            </a:r>
            <a:r>
              <a:rPr lang="en-US" sz="2000" dirty="0"/>
              <a:t>Item type that gains max profit is in which countries?</a:t>
            </a:r>
            <a:br>
              <a:rPr lang="en-US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067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F760-34DD-4B79-9D8E-87C03E94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057"/>
            <a:ext cx="9404723" cy="1400530"/>
          </a:xfrm>
        </p:spPr>
        <p:txBody>
          <a:bodyPr>
            <a:normAutofit/>
          </a:bodyPr>
          <a:lstStyle/>
          <a:p>
            <a:r>
              <a:rPr lang="en-US" sz="2000" dirty="0"/>
              <a:t>Question 2: </a:t>
            </a:r>
            <a:r>
              <a:rPr lang="vi-VN" sz="2000" dirty="0"/>
              <a:t> </a:t>
            </a:r>
            <a:r>
              <a:rPr lang="en-US" sz="2000" dirty="0"/>
              <a:t>Total cost, revenue and profit by location and item type?</a:t>
            </a:r>
            <a:endParaRPr lang="en-AU" sz="2000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B552D82-F35F-4447-AE06-25171D91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" y="1760583"/>
            <a:ext cx="6981839" cy="393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3B12E-C07C-4FD0-A8D9-458C1149EDA7}"/>
              </a:ext>
            </a:extLst>
          </p:cNvPr>
          <p:cNvSpPr txBox="1"/>
          <p:nvPr/>
        </p:nvSpPr>
        <p:spPr>
          <a:xfrm>
            <a:off x="7345213" y="3943805"/>
            <a:ext cx="401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u="sng" dirty="0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in Europe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&amp; Asian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Household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office supplies accounted for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over 50% of total revenues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The most spending was in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Taiwan and Grenada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The most revenue of household products were in Grenada &amp; Bahrain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Renvenue was as 650 times as cost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vi-VN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9334A-150F-4971-9291-0FCAC067530B}"/>
              </a:ext>
            </a:extLst>
          </p:cNvPr>
          <p:cNvSpPr txBox="1"/>
          <p:nvPr/>
        </p:nvSpPr>
        <p:spPr>
          <a:xfrm>
            <a:off x="7345213" y="1028418"/>
            <a:ext cx="4255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Revenue =  unit_sale*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Profit = Revenue -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Use map to show profits of countries to define which country had the highest profit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Use bar chart and funnel to show profits by countries and item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Use table to show Revenue, Cost and profit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2841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5665-6893-43CD-83B2-E11B6C23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19" y="550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dirty="0"/>
              <a:t>Question 3: How many orders of beverages are there in 2011?</a:t>
            </a:r>
            <a:br>
              <a:rPr lang="en-US" sz="2000" dirty="0"/>
            </a:br>
            <a:endParaRPr lang="en-AU" sz="20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6E9F443-0508-4FC7-87A1-735B24AA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1910080"/>
            <a:ext cx="7257278" cy="3947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96FA4-0AFC-4DE3-AD2E-8866A0D4FCF6}"/>
              </a:ext>
            </a:extLst>
          </p:cNvPr>
          <p:cNvSpPr txBox="1"/>
          <p:nvPr/>
        </p:nvSpPr>
        <p:spPr>
          <a:xfrm>
            <a:off x="7808945" y="4553155"/>
            <a:ext cx="415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Analyses: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There were 1,344 orders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Beverage (109 orders) accounted for 8.1% in the total orders by item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5424D-EA1F-4300-898F-A436041CF7E5}"/>
              </a:ext>
            </a:extLst>
          </p:cNvPr>
          <p:cNvSpPr txBox="1"/>
          <p:nvPr/>
        </p:nvSpPr>
        <p:spPr>
          <a:xfrm>
            <a:off x="7965081" y="1091744"/>
            <a:ext cx="3996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map to show total orders of countries to define which or had the highest orders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bar chart to show total orders by countries and item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card to show total orders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slicers to show order date in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631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AB77-54B2-4643-9B81-0AAADD81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Question 4:  Which region has longest average delivery time in 2016?</a:t>
            </a:r>
            <a:br>
              <a:rPr lang="en-US" sz="2000" dirty="0"/>
            </a:br>
            <a:endParaRPr lang="en-AU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45153-491E-4413-8CEE-9E949459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6" y="1588611"/>
            <a:ext cx="7187412" cy="3680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4C711-9503-45BF-AA16-8415868C849B}"/>
              </a:ext>
            </a:extLst>
          </p:cNvPr>
          <p:cNvSpPr txBox="1"/>
          <p:nvPr/>
        </p:nvSpPr>
        <p:spPr>
          <a:xfrm>
            <a:off x="7699116" y="1152983"/>
            <a:ext cx="41134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Day difference = Ship date – Order 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Average day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add a conditional column to country to create region column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map to show average date difference of regions to define which region had the longest average date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bar chart and table show average date diffence by region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slicers to show order date in 2016</a:t>
            </a:r>
          </a:p>
          <a:p>
            <a:endParaRPr lang="vi-VN" dirty="0"/>
          </a:p>
          <a:p>
            <a:endParaRPr lang="vi-VN" dirty="0"/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BFB6-73AC-48B3-B07A-5D434ECE2ACE}"/>
              </a:ext>
            </a:extLst>
          </p:cNvPr>
          <p:cNvSpPr txBox="1"/>
          <p:nvPr/>
        </p:nvSpPr>
        <p:spPr>
          <a:xfrm>
            <a:off x="7884367" y="5365102"/>
            <a:ext cx="381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Analysis:</a:t>
            </a:r>
          </a:p>
          <a:p>
            <a:r>
              <a:rPr lang="vi-VN" dirty="0"/>
              <a:t>North America has the longest average delivery time in 2016 (27.86 days)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95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08D-03DA-4216-A8E8-3142B503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" y="167759"/>
            <a:ext cx="9598901" cy="1329429"/>
          </a:xfrm>
        </p:spPr>
        <p:txBody>
          <a:bodyPr/>
          <a:lstStyle/>
          <a:p>
            <a:r>
              <a:rPr lang="vi-VN" sz="3200" dirty="0"/>
              <a:t>Question 5: </a:t>
            </a:r>
            <a:r>
              <a:rPr lang="en-US" sz="3200" dirty="0"/>
              <a:t>Which item type contributes most profit in Jan?</a:t>
            </a:r>
            <a:endParaRPr lang="en-A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D3BB2-EB40-4914-9B70-8C2F6EC8DDA1}"/>
              </a:ext>
            </a:extLst>
          </p:cNvPr>
          <p:cNvSpPr txBox="1"/>
          <p:nvPr/>
        </p:nvSpPr>
        <p:spPr>
          <a:xfrm>
            <a:off x="5875660" y="14971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basic filter to choose January only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Revenue =  unit_sale*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Profit = Revenue -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tables show profits by item type, region and countries</a:t>
            </a:r>
            <a:endParaRPr lang="en-AU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17C3317-1F58-447A-B81E-3BC98D87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934916"/>
            <a:ext cx="5273040" cy="4472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91BC8-F210-4942-AE2C-74B7E0F1FC96}"/>
              </a:ext>
            </a:extLst>
          </p:cNvPr>
          <p:cNvSpPr txBox="1"/>
          <p:nvPr/>
        </p:nvSpPr>
        <p:spPr>
          <a:xfrm>
            <a:off x="5943600" y="3606488"/>
            <a:ext cx="5353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Analysis: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Household and office supplies contribute most profits in January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Sweeden and Israel contributes most profits in January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Europe and Sub Saharan Africa accounted for the highest profits in January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72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A27-C5DF-4644-BA29-801F6258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Question 6:</a:t>
            </a:r>
            <a:r>
              <a:rPr lang="en-US" sz="2800" dirty="0"/>
              <a:t>Total profit of top 5 countries by orders from online channel?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CE531-1279-4ECE-B910-85C48CFC585A}"/>
              </a:ext>
            </a:extLst>
          </p:cNvPr>
          <p:cNvSpPr txBox="1"/>
          <p:nvPr/>
        </p:nvSpPr>
        <p:spPr>
          <a:xfrm>
            <a:off x="8010524" y="1110615"/>
            <a:ext cx="3903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map to show profits of countries to define which country had the highest profit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Revenue =  unit_sale*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Profit = Revenue -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bar chart to show profits by coutry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Use pie chart to show profit by sales channel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Select Top N operator to choose 5 countries having the highest profit </a:t>
            </a:r>
            <a:endParaRPr lang="en-AU" dirty="0"/>
          </a:p>
          <a:p>
            <a:endParaRPr lang="en-AU" dirty="0"/>
          </a:p>
        </p:txBody>
      </p:sp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888F1ACC-5E16-4D34-98A1-294AF65F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1423333"/>
            <a:ext cx="7599577" cy="3682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60325-4301-4EF5-8253-9A7EC25050DB}"/>
              </a:ext>
            </a:extLst>
          </p:cNvPr>
          <p:cNvSpPr txBox="1"/>
          <p:nvPr/>
        </p:nvSpPr>
        <p:spPr>
          <a:xfrm>
            <a:off x="8172450" y="478155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Analyses:</a:t>
            </a:r>
          </a:p>
          <a:p>
            <a:r>
              <a:rPr lang="vi-VN" dirty="0"/>
              <a:t>Total profit of top 5 countries by orders from online channel includes: Taiwan, Grenada, Bahrain, Kirbati and Bangladesh</a:t>
            </a:r>
          </a:p>
        </p:txBody>
      </p:sp>
    </p:spTree>
    <p:extLst>
      <p:ext uri="{BB962C8B-B14F-4D97-AF65-F5344CB8AC3E}">
        <p14:creationId xmlns:p14="http://schemas.microsoft.com/office/powerpoint/2010/main" val="25732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845E-4227-4FA9-97ED-0F9CB51C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F28A-725F-4FB8-9D25-77AA0909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5878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 and 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be the markets that bring the highest 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and office supplies are the company's best-selling items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Household demand in Grenada and Bahrain, and demand for office supplies in Taiwan and Rwanda 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Beverages accounted for 8.1% of total orders by item. North America had the longest average delivery time in 2016.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Household and office furniture contributed the most profit in January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Sweed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Israel contributed the most profits in January 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 and Sub-Saharan Africa accounted for the highest profits in January </a:t>
            </a:r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Total profit of top 5 countries by orders from online channel includes: Taiwan, Grenada, Bahrain, Kirbati and Bangladesh</a:t>
            </a:r>
          </a:p>
          <a:p>
            <a:endParaRPr lang="vi-V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847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Roboto</vt:lpstr>
      <vt:lpstr>Times New Roman</vt:lpstr>
      <vt:lpstr>Wingdings</vt:lpstr>
      <vt:lpstr>Wingdings 3</vt:lpstr>
      <vt:lpstr>Ion</vt:lpstr>
      <vt:lpstr>Kasatria dashboard</vt:lpstr>
      <vt:lpstr>Content</vt:lpstr>
      <vt:lpstr>Question 1: Item type that gains max profit is in which countries? </vt:lpstr>
      <vt:lpstr>Question 2:  Total cost, revenue and profit by location and item type?</vt:lpstr>
      <vt:lpstr>Question 3: How many orders of beverages are there in 2011? </vt:lpstr>
      <vt:lpstr>Question 4:  Which region has longest average delivery time in 2016? </vt:lpstr>
      <vt:lpstr>Question 5: Which item type contributes most profit in Jan?</vt:lpstr>
      <vt:lpstr>Question 6:Total profit of top 5 countries by orders from online channel?</vt:lpstr>
      <vt:lpstr>Conclusions: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Kasatria dashboard</dc:title>
  <dc:creator>Nick Nguyen</dc:creator>
  <cp:lastModifiedBy>Nick Nguyen</cp:lastModifiedBy>
  <cp:revision>1</cp:revision>
  <dcterms:created xsi:type="dcterms:W3CDTF">2022-03-31T01:10:38Z</dcterms:created>
  <dcterms:modified xsi:type="dcterms:W3CDTF">2022-03-31T03:53:24Z</dcterms:modified>
</cp:coreProperties>
</file>