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FE163EB-284D-429A-A01D-9007954DB2F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7B0BF4B-7EB0-445D-BB99-020E0DFA7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24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63EB-284D-429A-A01D-9007954DB2F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BF4B-7EB0-445D-BB99-020E0DFA7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0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63EB-284D-429A-A01D-9007954DB2F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BF4B-7EB0-445D-BB99-020E0DFA7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474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63EB-284D-429A-A01D-9007954DB2F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BF4B-7EB0-445D-BB99-020E0DFA760A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509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63EB-284D-429A-A01D-9007954DB2F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BF4B-7EB0-445D-BB99-020E0DFA7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197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63EB-284D-429A-A01D-9007954DB2F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BF4B-7EB0-445D-BB99-020E0DFA7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198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63EB-284D-429A-A01D-9007954DB2F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BF4B-7EB0-445D-BB99-020E0DFA7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15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63EB-284D-429A-A01D-9007954DB2F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BF4B-7EB0-445D-BB99-020E0DFA7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359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63EB-284D-429A-A01D-9007954DB2F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BF4B-7EB0-445D-BB99-020E0DFA7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94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63EB-284D-429A-A01D-9007954DB2F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BF4B-7EB0-445D-BB99-020E0DFA7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9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63EB-284D-429A-A01D-9007954DB2F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BF4B-7EB0-445D-BB99-020E0DFA7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14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63EB-284D-429A-A01D-9007954DB2F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BF4B-7EB0-445D-BB99-020E0DFA7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71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63EB-284D-429A-A01D-9007954DB2F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BF4B-7EB0-445D-BB99-020E0DFA7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7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63EB-284D-429A-A01D-9007954DB2F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BF4B-7EB0-445D-BB99-020E0DFA7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00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63EB-284D-429A-A01D-9007954DB2F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BF4B-7EB0-445D-BB99-020E0DFA7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52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63EB-284D-429A-A01D-9007954DB2F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BF4B-7EB0-445D-BB99-020E0DFA7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02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63EB-284D-429A-A01D-9007954DB2F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BF4B-7EB0-445D-BB99-020E0DFA7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15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163EB-284D-429A-A01D-9007954DB2F6}" type="datetimeFigureOut">
              <a:rPr lang="ru-RU" smtClean="0"/>
              <a:t>12.01.2024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BF4B-7EB0-445D-BB99-020E0DFA76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399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03D40-350A-43C8-84BD-893DA84464FA}"/>
              </a:ext>
            </a:extLst>
          </p:cNvPr>
          <p:cNvSpPr txBox="1"/>
          <p:nvPr/>
        </p:nvSpPr>
        <p:spPr>
          <a:xfrm>
            <a:off x="143522" y="449363"/>
            <a:ext cx="11904955" cy="6199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381000" algn="l"/>
              </a:tabLst>
            </a:pPr>
            <a:r>
              <a:rPr lang="ru-RU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Ордена Трудового Красного Знамени федеральное государственное </a:t>
            </a:r>
          </a:p>
          <a:p>
            <a:pPr algn="ctr">
              <a:lnSpc>
                <a:spcPct val="150000"/>
              </a:lnSpc>
              <a:tabLst>
                <a:tab pos="381000" algn="l"/>
              </a:tabLst>
            </a:pPr>
            <a:r>
              <a:rPr lang="ru-RU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бюджетное образовательное учреждение </a:t>
            </a:r>
          </a:p>
          <a:p>
            <a:pPr algn="ctr">
              <a:lnSpc>
                <a:spcPct val="150000"/>
              </a:lnSpc>
            </a:pPr>
            <a:r>
              <a:rPr lang="ru-RU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высшего образования</a:t>
            </a:r>
          </a:p>
          <a:p>
            <a:pPr algn="ctr">
              <a:lnSpc>
                <a:spcPct val="150000"/>
              </a:lnSpc>
            </a:pPr>
            <a:r>
              <a:rPr lang="ru-RU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«Московский технический университет связи и информатики»</a:t>
            </a:r>
          </a:p>
          <a:p>
            <a:pPr algn="ctr">
              <a:lnSpc>
                <a:spcPct val="150000"/>
              </a:lnSpc>
            </a:pPr>
            <a:r>
              <a:rPr lang="ru-RU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(МТУСИ)  </a:t>
            </a:r>
          </a:p>
          <a:p>
            <a:pPr algn="ctr">
              <a:lnSpc>
                <a:spcPct val="150000"/>
              </a:lnSpc>
            </a:pPr>
            <a:r>
              <a:rPr lang="ru-RU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Кафедра </a:t>
            </a:r>
          </a:p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«Математическая кибернетика и информационные технологии»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Проектная работа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 дисциплине «Программирование на языке 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Python</a:t>
            </a:r>
            <a:r>
              <a:rPr lang="ru-R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» 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Выполнили студенты: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М092301(75) Леонов Николай</a:t>
            </a:r>
          </a:p>
          <a:p>
            <a:pPr algn="r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М092301(75) </a:t>
            </a:r>
            <a:r>
              <a:rPr lang="ru-RU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Бахышов</a:t>
            </a:r>
            <a:r>
              <a:rPr lang="ru-R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Фарид</a:t>
            </a:r>
          </a:p>
          <a:p>
            <a:pPr algn="r">
              <a:lnSpc>
                <a:spcPct val="150000"/>
              </a:lnSpc>
            </a:pP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Проверил: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ст. пр. Кузин А.А.  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Москва 2023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3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F727D65-C134-412A-9BF2-8F16D7A779E8}"/>
              </a:ext>
            </a:extLst>
          </p:cNvPr>
          <p:cNvSpPr/>
          <p:nvPr/>
        </p:nvSpPr>
        <p:spPr>
          <a:xfrm>
            <a:off x="3404985" y="577669"/>
            <a:ext cx="5400000" cy="923730"/>
          </a:xfrm>
          <a:prstGeom prst="roundRect">
            <a:avLst/>
          </a:prstGeom>
          <a:gradFill flip="none" rotWithShape="1">
            <a:gsLst>
              <a:gs pos="0">
                <a:srgbClr val="3575A5"/>
              </a:gs>
              <a:gs pos="100000">
                <a:srgbClr val="6EA8D0"/>
              </a:gs>
            </a:gsLst>
            <a:lin ang="16200000" scaled="1"/>
            <a:tileRect/>
          </a:gra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Цель и задачи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EDE08-B71C-40EF-9108-8D7C773EBDF4}"/>
              </a:ext>
            </a:extLst>
          </p:cNvPr>
          <p:cNvSpPr txBox="1"/>
          <p:nvPr/>
        </p:nvSpPr>
        <p:spPr>
          <a:xfrm>
            <a:off x="5026930" y="1782408"/>
            <a:ext cx="2156110" cy="57611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4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Цель</a:t>
            </a:r>
            <a:endParaRPr lang="ru-RU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FF57690-15F2-4F76-9099-512269B732DD}"/>
              </a:ext>
            </a:extLst>
          </p:cNvPr>
          <p:cNvSpPr/>
          <p:nvPr/>
        </p:nvSpPr>
        <p:spPr>
          <a:xfrm>
            <a:off x="1954394" y="2525282"/>
            <a:ext cx="8727311" cy="92373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000" i="1" dirty="0">
              <a:solidFill>
                <a:schemeClr val="tx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r>
              <a:rPr lang="ru-RU" sz="1800" spc="-25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Проектирование и разработка сервиса по поиску мастера и записи к нему на прием</a:t>
            </a:r>
            <a:endParaRPr lang="en-US" sz="1800" spc="-25" dirty="0">
              <a:solidFill>
                <a:schemeClr val="tx1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endParaRPr lang="ru-RU" sz="2000" i="1" dirty="0">
              <a:solidFill>
                <a:schemeClr val="tx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86974-8713-4A47-A089-8A97865CA92C}"/>
              </a:ext>
            </a:extLst>
          </p:cNvPr>
          <p:cNvSpPr txBox="1"/>
          <p:nvPr/>
        </p:nvSpPr>
        <p:spPr>
          <a:xfrm>
            <a:off x="5026930" y="3719219"/>
            <a:ext cx="2156110" cy="57611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4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</a:rPr>
              <a:t>Задачи</a:t>
            </a:r>
            <a:endParaRPr lang="ru-RU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963B2A7-4919-4B57-83C4-A266E2E73931}"/>
              </a:ext>
            </a:extLst>
          </p:cNvPr>
          <p:cNvSpPr/>
          <p:nvPr/>
        </p:nvSpPr>
        <p:spPr>
          <a:xfrm>
            <a:off x="1954394" y="4710668"/>
            <a:ext cx="8727311" cy="139716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600" i="1" dirty="0">
              <a:solidFill>
                <a:schemeClr val="tx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spc="-25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Провести анализ существующих решений</a:t>
            </a:r>
            <a:r>
              <a:rPr lang="en-US" sz="1600" spc="-25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;</a:t>
            </a:r>
            <a:endParaRPr lang="ru-RU" sz="1600" dirty="0">
              <a:solidFill>
                <a:schemeClr val="tx1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spc="-25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Спроектировать и разработать сервис по поиску мастера и записи к нему на прием</a:t>
            </a:r>
            <a:endParaRPr lang="ru-RU" sz="1600" dirty="0">
              <a:solidFill>
                <a:schemeClr val="tx1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endParaRPr lang="ru-RU" sz="2000" i="1" dirty="0">
              <a:solidFill>
                <a:schemeClr val="tx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8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A84351E-3C16-489A-8F62-B2632D016657}"/>
              </a:ext>
            </a:extLst>
          </p:cNvPr>
          <p:cNvSpPr/>
          <p:nvPr/>
        </p:nvSpPr>
        <p:spPr>
          <a:xfrm>
            <a:off x="3222593" y="577669"/>
            <a:ext cx="5726097" cy="923730"/>
          </a:xfrm>
          <a:prstGeom prst="roundRect">
            <a:avLst/>
          </a:prstGeom>
          <a:gradFill flip="none" rotWithShape="1">
            <a:gsLst>
              <a:gs pos="0">
                <a:srgbClr val="3575A5"/>
              </a:gs>
              <a:gs pos="100000">
                <a:srgbClr val="6EA8D0"/>
              </a:gs>
            </a:gsLst>
            <a:lin ang="16200000" scaled="1"/>
            <a:tileRect/>
          </a:gra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Существующие реализации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C037A05-B0EE-404E-9AD3-20E720BD2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978558"/>
              </p:ext>
            </p:extLst>
          </p:nvPr>
        </p:nvGraphicFramePr>
        <p:xfrm>
          <a:off x="2417423" y="2073376"/>
          <a:ext cx="7055313" cy="345875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50945">
                  <a:extLst>
                    <a:ext uri="{9D8B030D-6E8A-4147-A177-3AD203B41FA5}">
                      <a16:colId xmlns:a16="http://schemas.microsoft.com/office/drawing/2014/main" val="2246136222"/>
                    </a:ext>
                  </a:extLst>
                </a:gridCol>
                <a:gridCol w="2445389">
                  <a:extLst>
                    <a:ext uri="{9D8B030D-6E8A-4147-A177-3AD203B41FA5}">
                      <a16:colId xmlns:a16="http://schemas.microsoft.com/office/drawing/2014/main" val="3843808805"/>
                    </a:ext>
                  </a:extLst>
                </a:gridCol>
                <a:gridCol w="2458979">
                  <a:extLst>
                    <a:ext uri="{9D8B030D-6E8A-4147-A177-3AD203B41FA5}">
                      <a16:colId xmlns:a16="http://schemas.microsoft.com/office/drawing/2014/main" val="1320658773"/>
                    </a:ext>
                  </a:extLst>
                </a:gridCol>
              </a:tblGrid>
              <a:tr h="330933">
                <a:tc>
                  <a:txBody>
                    <a:bodyPr/>
                    <a:lstStyle/>
                    <a:p>
                      <a:pPr marL="0">
                        <a:lnSpc>
                          <a:spcPct val="150000"/>
                        </a:lnSpc>
                      </a:pPr>
                      <a:r>
                        <a:rPr lang="ru-RU" sz="1600" spc="-25" dirty="0">
                          <a:effectLst/>
                        </a:rPr>
                        <a:t>Особенности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ru-RU" sz="1600" spc="-25" dirty="0">
                          <a:effectLst/>
                        </a:rPr>
                        <a:t>ПИЛКИ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1600" spc="-25" dirty="0" err="1">
                          <a:effectLst/>
                        </a:rPr>
                        <a:t>Rubitime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398603"/>
                  </a:ext>
                </a:extLst>
              </a:tr>
              <a:tr h="330933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ru-RU" sz="1600" spc="-25">
                          <a:effectLst/>
                        </a:rPr>
                        <a:t>Платформа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en-US" sz="1600" spc="-25">
                          <a:effectLst/>
                        </a:rPr>
                        <a:t>Android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ru-RU" sz="1600" spc="-25">
                          <a:effectLst/>
                        </a:rPr>
                        <a:t>Мультиплатф.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6526654"/>
                  </a:ext>
                </a:extLst>
              </a:tr>
              <a:tr h="344829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ru-RU" sz="1600" spc="-25">
                          <a:effectLst/>
                        </a:rPr>
                        <a:t>Стоимость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ru-RU" sz="1600" spc="-25">
                          <a:effectLst/>
                        </a:rPr>
                        <a:t>Беспалтно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ru-RU" sz="1600" spc="-25">
                          <a:effectLst/>
                        </a:rPr>
                        <a:t>от 406 рублей в месяц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4228505"/>
                  </a:ext>
                </a:extLst>
              </a:tr>
              <a:tr h="1072058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ru-RU" sz="1600" spc="-25">
                          <a:effectLst/>
                        </a:rPr>
                        <a:t>Целевой сегмент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ru-RU" sz="1600" spc="-25" dirty="0" err="1">
                          <a:effectLst/>
                        </a:rPr>
                        <a:t>Бьюти</a:t>
                      </a:r>
                      <a:r>
                        <a:rPr lang="ru-RU" sz="1600" spc="-25" dirty="0">
                          <a:effectLst/>
                        </a:rPr>
                        <a:t>-индустрия (узкий)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ru-RU" sz="1600" spc="-25" dirty="0">
                          <a:effectLst/>
                        </a:rPr>
                        <a:t>Предприниматели, потребители (широкий)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7396874"/>
                  </a:ext>
                </a:extLst>
              </a:tr>
              <a:tr h="330933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ru-RU" sz="1600" spc="-25">
                          <a:effectLst/>
                        </a:rPr>
                        <a:t>Пользователи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ru-RU" sz="1600" spc="-25">
                          <a:effectLst/>
                        </a:rPr>
                        <a:t>Клиенты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ru-RU" sz="1600" spc="-25">
                          <a:effectLst/>
                        </a:rPr>
                        <a:t>Мастера и клиенты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02924"/>
                  </a:ext>
                </a:extLst>
              </a:tr>
              <a:tr h="701496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ru-RU" sz="1600" spc="-25" dirty="0">
                          <a:effectLst/>
                        </a:rPr>
                        <a:t>Принцип работы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ru-RU" sz="1600" spc="-25">
                          <a:effectLst/>
                        </a:rPr>
                        <a:t>Парсинг открытых источников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</a:pPr>
                      <a:r>
                        <a:rPr lang="ru-RU" sz="1600" spc="-25" dirty="0">
                          <a:effectLst/>
                        </a:rPr>
                        <a:t>Личная адаптация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682090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8B58CD-DDAE-414F-9517-597C5462C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149" y="1628346"/>
            <a:ext cx="1515685" cy="4095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C9781D-8784-413A-9F84-1D0110BBE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054" y="1628346"/>
            <a:ext cx="409518" cy="40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3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A404F24-DC5B-4271-A798-3489C691DB81}"/>
              </a:ext>
            </a:extLst>
          </p:cNvPr>
          <p:cNvSpPr/>
          <p:nvPr/>
        </p:nvSpPr>
        <p:spPr>
          <a:xfrm>
            <a:off x="3222593" y="577669"/>
            <a:ext cx="5726097" cy="923730"/>
          </a:xfrm>
          <a:prstGeom prst="roundRect">
            <a:avLst/>
          </a:prstGeom>
          <a:gradFill flip="none" rotWithShape="1">
            <a:gsLst>
              <a:gs pos="0">
                <a:srgbClr val="3575A5"/>
              </a:gs>
              <a:gs pos="100000">
                <a:srgbClr val="6EA8D0"/>
              </a:gs>
            </a:gsLst>
            <a:lin ang="16200000" scaled="1"/>
            <a:tileRect/>
          </a:gra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Проектирование системы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89B8B12-B6C1-449D-93DA-80FE528A870E}"/>
              </a:ext>
            </a:extLst>
          </p:cNvPr>
          <p:cNvSpPr/>
          <p:nvPr/>
        </p:nvSpPr>
        <p:spPr>
          <a:xfrm>
            <a:off x="5007360" y="2455176"/>
            <a:ext cx="246999" cy="239182"/>
          </a:xfrm>
          <a:prstGeom prst="roundRect">
            <a:avLst/>
          </a:prstGeom>
          <a:gradFill>
            <a:gsLst>
              <a:gs pos="0">
                <a:srgbClr val="717171"/>
              </a:gs>
              <a:gs pos="100000">
                <a:schemeClr val="dk1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/>
              <a:t>1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93013AC-EE60-4565-AB7B-21E2FC86508B}"/>
              </a:ext>
            </a:extLst>
          </p:cNvPr>
          <p:cNvSpPr/>
          <p:nvPr/>
        </p:nvSpPr>
        <p:spPr>
          <a:xfrm>
            <a:off x="5300078" y="2455176"/>
            <a:ext cx="1804336" cy="239182"/>
          </a:xfrm>
          <a:prstGeom prst="roundRect">
            <a:avLst/>
          </a:prstGeom>
          <a:gradFill>
            <a:gsLst>
              <a:gs pos="0">
                <a:srgbClr val="717171"/>
              </a:gs>
              <a:gs pos="100000">
                <a:schemeClr val="dk1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/>
              <a:t>Первый шаг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3B0D344-DA83-4498-9517-12B33B9BE483}"/>
              </a:ext>
            </a:extLst>
          </p:cNvPr>
          <p:cNvSpPr/>
          <p:nvPr/>
        </p:nvSpPr>
        <p:spPr>
          <a:xfrm>
            <a:off x="5254359" y="2500421"/>
            <a:ext cx="45719" cy="1486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1764A-2CEB-420E-9241-1F19613B46DD}"/>
              </a:ext>
            </a:extLst>
          </p:cNvPr>
          <p:cNvSpPr txBox="1"/>
          <p:nvPr/>
        </p:nvSpPr>
        <p:spPr>
          <a:xfrm>
            <a:off x="4475494" y="2713584"/>
            <a:ext cx="1524898" cy="27986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9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Мастер </a:t>
            </a:r>
            <a:endParaRPr lang="ru-RU" sz="9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AE64E-CCF5-450D-B307-DECE92DA490B}"/>
              </a:ext>
            </a:extLst>
          </p:cNvPr>
          <p:cNvSpPr txBox="1"/>
          <p:nvPr/>
        </p:nvSpPr>
        <p:spPr>
          <a:xfrm>
            <a:off x="6202246" y="2713584"/>
            <a:ext cx="1524898" cy="27986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9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Клиент </a:t>
            </a:r>
            <a:endParaRPr lang="ru-RU" sz="9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62B825D-C2EC-4001-8571-66D5C36D66B7}"/>
              </a:ext>
            </a:extLst>
          </p:cNvPr>
          <p:cNvSpPr/>
          <p:nvPr/>
        </p:nvSpPr>
        <p:spPr>
          <a:xfrm>
            <a:off x="2627340" y="3019291"/>
            <a:ext cx="246999" cy="239182"/>
          </a:xfrm>
          <a:prstGeom prst="roundRect">
            <a:avLst/>
          </a:prstGeom>
          <a:gradFill>
            <a:gsLst>
              <a:gs pos="0">
                <a:srgbClr val="717171"/>
              </a:gs>
              <a:gs pos="100000">
                <a:schemeClr val="dk1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/>
              <a:t>2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900727E-F490-43C1-8C6A-C4F5AFC8ABF0}"/>
              </a:ext>
            </a:extLst>
          </p:cNvPr>
          <p:cNvSpPr/>
          <p:nvPr/>
        </p:nvSpPr>
        <p:spPr>
          <a:xfrm>
            <a:off x="2920058" y="3019291"/>
            <a:ext cx="1804336" cy="239182"/>
          </a:xfrm>
          <a:prstGeom prst="roundRect">
            <a:avLst/>
          </a:prstGeom>
          <a:gradFill>
            <a:gsLst>
              <a:gs pos="0">
                <a:srgbClr val="717171"/>
              </a:gs>
              <a:gs pos="100000">
                <a:schemeClr val="dk1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/>
              <a:t>Клиент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9D428CD-DE80-437F-A979-242155338DC3}"/>
              </a:ext>
            </a:extLst>
          </p:cNvPr>
          <p:cNvSpPr/>
          <p:nvPr/>
        </p:nvSpPr>
        <p:spPr>
          <a:xfrm>
            <a:off x="2874339" y="3064536"/>
            <a:ext cx="45719" cy="1486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0D8D36-6326-4705-B7CF-8EF1C46F1485}"/>
              </a:ext>
            </a:extLst>
          </p:cNvPr>
          <p:cNvSpPr txBox="1"/>
          <p:nvPr/>
        </p:nvSpPr>
        <p:spPr>
          <a:xfrm>
            <a:off x="2095474" y="3277699"/>
            <a:ext cx="1524898" cy="27986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9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Найти мастера </a:t>
            </a:r>
            <a:endParaRPr lang="ru-RU" sz="9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C7F01-4AE3-4E63-ACA9-B1C4BD963A5F}"/>
              </a:ext>
            </a:extLst>
          </p:cNvPr>
          <p:cNvSpPr txBox="1"/>
          <p:nvPr/>
        </p:nvSpPr>
        <p:spPr>
          <a:xfrm>
            <a:off x="3822226" y="3277699"/>
            <a:ext cx="1524898" cy="27986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9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Текущие записи </a:t>
            </a:r>
            <a:endParaRPr lang="ru-RU" sz="9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2F0C778E-308C-44AD-92C8-D058DA53FE1D}"/>
              </a:ext>
            </a:extLst>
          </p:cNvPr>
          <p:cNvSpPr/>
          <p:nvPr/>
        </p:nvSpPr>
        <p:spPr>
          <a:xfrm>
            <a:off x="7434426" y="3020701"/>
            <a:ext cx="246999" cy="239182"/>
          </a:xfrm>
          <a:prstGeom prst="roundRect">
            <a:avLst/>
          </a:prstGeom>
          <a:gradFill>
            <a:gsLst>
              <a:gs pos="0">
                <a:srgbClr val="717171"/>
              </a:gs>
              <a:gs pos="100000">
                <a:schemeClr val="dk1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/>
              <a:t>2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18FC331E-0125-4C27-9A1F-05FE10012B47}"/>
              </a:ext>
            </a:extLst>
          </p:cNvPr>
          <p:cNvSpPr/>
          <p:nvPr/>
        </p:nvSpPr>
        <p:spPr>
          <a:xfrm>
            <a:off x="7727144" y="3020701"/>
            <a:ext cx="1804336" cy="239182"/>
          </a:xfrm>
          <a:prstGeom prst="roundRect">
            <a:avLst/>
          </a:prstGeom>
          <a:gradFill>
            <a:gsLst>
              <a:gs pos="0">
                <a:srgbClr val="717171"/>
              </a:gs>
              <a:gs pos="100000">
                <a:schemeClr val="dk1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/>
              <a:t>Мастер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29F1E688-D06F-424C-833A-A0150A946481}"/>
              </a:ext>
            </a:extLst>
          </p:cNvPr>
          <p:cNvSpPr/>
          <p:nvPr/>
        </p:nvSpPr>
        <p:spPr>
          <a:xfrm>
            <a:off x="7681425" y="3065946"/>
            <a:ext cx="45719" cy="1486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CAF9FD-B7A3-466E-BEA6-98C804B214B7}"/>
              </a:ext>
            </a:extLst>
          </p:cNvPr>
          <p:cNvSpPr txBox="1"/>
          <p:nvPr/>
        </p:nvSpPr>
        <p:spPr>
          <a:xfrm>
            <a:off x="6902560" y="3279109"/>
            <a:ext cx="1524898" cy="27986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900" i="1" dirty="0" err="1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Посм</a:t>
            </a:r>
            <a:r>
              <a:rPr lang="ru-RU" sz="9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. расписание</a:t>
            </a:r>
            <a:endParaRPr lang="ru-RU" sz="9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61508A-77B8-458E-8DFE-63F53636DA67}"/>
              </a:ext>
            </a:extLst>
          </p:cNvPr>
          <p:cNvSpPr txBox="1"/>
          <p:nvPr/>
        </p:nvSpPr>
        <p:spPr>
          <a:xfrm>
            <a:off x="8629312" y="3279109"/>
            <a:ext cx="1524898" cy="27986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9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Изм. расписание</a:t>
            </a:r>
            <a:endParaRPr lang="ru-RU" sz="9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18F6BFFC-4192-4519-BE08-23BD4C6C2F75}"/>
              </a:ext>
            </a:extLst>
          </p:cNvPr>
          <p:cNvSpPr/>
          <p:nvPr/>
        </p:nvSpPr>
        <p:spPr>
          <a:xfrm>
            <a:off x="5007360" y="3590023"/>
            <a:ext cx="246999" cy="239182"/>
          </a:xfrm>
          <a:prstGeom prst="roundRect">
            <a:avLst/>
          </a:prstGeom>
          <a:gradFill>
            <a:gsLst>
              <a:gs pos="0">
                <a:srgbClr val="717171"/>
              </a:gs>
              <a:gs pos="100000">
                <a:schemeClr val="dk1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/>
              <a:t>3</a:t>
            </a: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FBB7730C-2770-415D-BCAE-8872AFD43FCC}"/>
              </a:ext>
            </a:extLst>
          </p:cNvPr>
          <p:cNvSpPr/>
          <p:nvPr/>
        </p:nvSpPr>
        <p:spPr>
          <a:xfrm>
            <a:off x="5300078" y="3590023"/>
            <a:ext cx="1804336" cy="239182"/>
          </a:xfrm>
          <a:prstGeom prst="roundRect">
            <a:avLst/>
          </a:prstGeom>
          <a:gradFill>
            <a:gsLst>
              <a:gs pos="0">
                <a:srgbClr val="717171"/>
              </a:gs>
              <a:gs pos="100000">
                <a:schemeClr val="dk1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/>
              <a:t>Клиент</a:t>
            </a:r>
            <a:r>
              <a:rPr lang="en-US" sz="1400" dirty="0"/>
              <a:t>/</a:t>
            </a:r>
            <a:r>
              <a:rPr lang="ru-RU" sz="1400" dirty="0"/>
              <a:t>Мастер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8CA15E7E-1978-4DB7-90F4-87ADE14AD097}"/>
              </a:ext>
            </a:extLst>
          </p:cNvPr>
          <p:cNvSpPr/>
          <p:nvPr/>
        </p:nvSpPr>
        <p:spPr>
          <a:xfrm>
            <a:off x="5254359" y="3635268"/>
            <a:ext cx="45719" cy="1486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EFA7C3-B7D9-42F2-90E5-E1AF79AEEDDE}"/>
              </a:ext>
            </a:extLst>
          </p:cNvPr>
          <p:cNvSpPr txBox="1"/>
          <p:nvPr/>
        </p:nvSpPr>
        <p:spPr>
          <a:xfrm>
            <a:off x="4475494" y="3848431"/>
            <a:ext cx="1524898" cy="27986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9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Текущий</a:t>
            </a:r>
            <a:endParaRPr lang="ru-RU" sz="9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25B956-559C-4BAD-B8EC-E7C790725E6A}"/>
              </a:ext>
            </a:extLst>
          </p:cNvPr>
          <p:cNvSpPr txBox="1"/>
          <p:nvPr/>
        </p:nvSpPr>
        <p:spPr>
          <a:xfrm>
            <a:off x="6202246" y="3848431"/>
            <a:ext cx="1524898" cy="27986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9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Следующий</a:t>
            </a:r>
            <a:endParaRPr lang="ru-RU" sz="9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CCEA201F-4D58-4011-966E-D1D84A2FB064}"/>
              </a:ext>
            </a:extLst>
          </p:cNvPr>
          <p:cNvSpPr/>
          <p:nvPr/>
        </p:nvSpPr>
        <p:spPr>
          <a:xfrm>
            <a:off x="2627340" y="4154867"/>
            <a:ext cx="246999" cy="239182"/>
          </a:xfrm>
          <a:prstGeom prst="roundRect">
            <a:avLst/>
          </a:prstGeom>
          <a:gradFill>
            <a:gsLst>
              <a:gs pos="0">
                <a:srgbClr val="717171"/>
              </a:gs>
              <a:gs pos="100000">
                <a:schemeClr val="dk1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/>
              <a:t>4</a:t>
            </a: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B3FE6937-5108-4663-83C8-C20820F1DDBE}"/>
              </a:ext>
            </a:extLst>
          </p:cNvPr>
          <p:cNvSpPr/>
          <p:nvPr/>
        </p:nvSpPr>
        <p:spPr>
          <a:xfrm>
            <a:off x="2920058" y="4154867"/>
            <a:ext cx="1804336" cy="239182"/>
          </a:xfrm>
          <a:prstGeom prst="roundRect">
            <a:avLst/>
          </a:prstGeom>
          <a:gradFill>
            <a:gsLst>
              <a:gs pos="0">
                <a:srgbClr val="717171"/>
              </a:gs>
              <a:gs pos="100000">
                <a:schemeClr val="dk1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/>
              <a:t>Клиент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A32E4B98-550F-4D84-BE7A-DAF4D5B8A8B0}"/>
              </a:ext>
            </a:extLst>
          </p:cNvPr>
          <p:cNvSpPr/>
          <p:nvPr/>
        </p:nvSpPr>
        <p:spPr>
          <a:xfrm>
            <a:off x="2874339" y="4200112"/>
            <a:ext cx="45719" cy="1486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C601A0-73E2-44AD-8E67-16B23152044B}"/>
              </a:ext>
            </a:extLst>
          </p:cNvPr>
          <p:cNvSpPr txBox="1"/>
          <p:nvPr/>
        </p:nvSpPr>
        <p:spPr>
          <a:xfrm>
            <a:off x="2095474" y="4413275"/>
            <a:ext cx="1524898" cy="27986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9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Записаться</a:t>
            </a:r>
            <a:endParaRPr lang="ru-RU" sz="9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A25D47-09ED-4321-8C62-E8CC3E8849C3}"/>
              </a:ext>
            </a:extLst>
          </p:cNvPr>
          <p:cNvSpPr txBox="1"/>
          <p:nvPr/>
        </p:nvSpPr>
        <p:spPr>
          <a:xfrm>
            <a:off x="3822226" y="4413275"/>
            <a:ext cx="1524898" cy="27986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9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Текущие</a:t>
            </a:r>
            <a:endParaRPr lang="ru-RU" sz="9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9CBB5C3-9461-47E1-93A1-87DF33EE5780}"/>
              </a:ext>
            </a:extLst>
          </p:cNvPr>
          <p:cNvSpPr/>
          <p:nvPr/>
        </p:nvSpPr>
        <p:spPr>
          <a:xfrm>
            <a:off x="7434426" y="4155848"/>
            <a:ext cx="246999" cy="239182"/>
          </a:xfrm>
          <a:prstGeom prst="roundRect">
            <a:avLst/>
          </a:prstGeom>
          <a:gradFill>
            <a:gsLst>
              <a:gs pos="0">
                <a:srgbClr val="717171"/>
              </a:gs>
              <a:gs pos="100000">
                <a:schemeClr val="dk1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/>
              <a:t>4</a:t>
            </a: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CEB6905C-FA1E-4A2B-A4B8-6ADC5AF708A7}"/>
              </a:ext>
            </a:extLst>
          </p:cNvPr>
          <p:cNvSpPr/>
          <p:nvPr/>
        </p:nvSpPr>
        <p:spPr>
          <a:xfrm>
            <a:off x="7727144" y="4155848"/>
            <a:ext cx="1804336" cy="239182"/>
          </a:xfrm>
          <a:prstGeom prst="roundRect">
            <a:avLst/>
          </a:prstGeom>
          <a:gradFill>
            <a:gsLst>
              <a:gs pos="0">
                <a:srgbClr val="717171"/>
              </a:gs>
              <a:gs pos="100000">
                <a:schemeClr val="dk1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/>
              <a:t>Мастер</a:t>
            </a: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630D6B12-948D-4EC1-9209-444185EFE632}"/>
              </a:ext>
            </a:extLst>
          </p:cNvPr>
          <p:cNvSpPr/>
          <p:nvPr/>
        </p:nvSpPr>
        <p:spPr>
          <a:xfrm>
            <a:off x="7681425" y="4201093"/>
            <a:ext cx="45719" cy="1486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CC4EB6-8253-4703-850C-399D005B3B5B}"/>
              </a:ext>
            </a:extLst>
          </p:cNvPr>
          <p:cNvSpPr txBox="1"/>
          <p:nvPr/>
        </p:nvSpPr>
        <p:spPr>
          <a:xfrm>
            <a:off x="6902560" y="4414256"/>
            <a:ext cx="3251650" cy="27986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9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Ввод</a:t>
            </a:r>
            <a:endParaRPr lang="ru-RU" sz="9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49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14C1121-1634-47DF-8231-9DD74F2CB0C1}"/>
              </a:ext>
            </a:extLst>
          </p:cNvPr>
          <p:cNvSpPr/>
          <p:nvPr/>
        </p:nvSpPr>
        <p:spPr>
          <a:xfrm>
            <a:off x="3400148" y="577669"/>
            <a:ext cx="5362112" cy="923730"/>
          </a:xfrm>
          <a:prstGeom prst="roundRect">
            <a:avLst/>
          </a:prstGeom>
          <a:gradFill flip="none" rotWithShape="1">
            <a:gsLst>
              <a:gs pos="0">
                <a:srgbClr val="3575A5"/>
              </a:gs>
              <a:gs pos="100000">
                <a:srgbClr val="6EA8D0"/>
              </a:gs>
            </a:gsLst>
            <a:lin ang="16200000" scaled="1"/>
            <a:tileRect/>
          </a:gra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Реализация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01A194E-7564-4DD9-B616-CFE8F5063E2B}"/>
              </a:ext>
            </a:extLst>
          </p:cNvPr>
          <p:cNvSpPr/>
          <p:nvPr/>
        </p:nvSpPr>
        <p:spPr>
          <a:xfrm>
            <a:off x="1665622" y="5092312"/>
            <a:ext cx="3878235" cy="92373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Создается 31 строка, и данные подаются как объект с ключом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json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файл с соответствующим путем</a:t>
            </a:r>
            <a:endParaRPr lang="ru-RU" sz="1400" i="1" dirty="0">
              <a:solidFill>
                <a:schemeClr val="tx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9BC4C-E92E-410E-B363-A626974BEE6B}"/>
              </a:ext>
            </a:extLst>
          </p:cNvPr>
          <p:cNvSpPr txBox="1"/>
          <p:nvPr/>
        </p:nvSpPr>
        <p:spPr>
          <a:xfrm>
            <a:off x="1549254" y="3111419"/>
            <a:ext cx="718747" cy="27986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9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User ID</a:t>
            </a:r>
            <a:endParaRPr lang="ru-RU" sz="9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00B87E-8443-4748-84E6-BBF6B426F160}"/>
              </a:ext>
            </a:extLst>
          </p:cNvPr>
          <p:cNvSpPr txBox="1"/>
          <p:nvPr/>
        </p:nvSpPr>
        <p:spPr>
          <a:xfrm>
            <a:off x="2338585" y="3095207"/>
            <a:ext cx="2415941" cy="60477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1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Свободные дни:</a:t>
            </a:r>
          </a:p>
          <a:p>
            <a:pPr algn="ctr">
              <a:lnSpc>
                <a:spcPct val="130000"/>
              </a:lnSpc>
            </a:pPr>
            <a:r>
              <a:rPr lang="ru-RU" sz="1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1, 2, 3, 4 ,5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1F1B2-8FEB-4300-ABDC-1D13647FA86F}"/>
              </a:ext>
            </a:extLst>
          </p:cNvPr>
          <p:cNvSpPr txBox="1"/>
          <p:nvPr/>
        </p:nvSpPr>
        <p:spPr>
          <a:xfrm>
            <a:off x="4825110" y="3111419"/>
            <a:ext cx="718747" cy="27986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9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Месяц</a:t>
            </a:r>
            <a:endParaRPr lang="ru-RU" sz="9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9D37CA7-E231-4ABE-8BF0-B84C724FBA96}"/>
              </a:ext>
            </a:extLst>
          </p:cNvPr>
          <p:cNvCxnSpPr>
            <a:cxnSpLocks/>
          </p:cNvCxnSpPr>
          <p:nvPr/>
        </p:nvCxnSpPr>
        <p:spPr>
          <a:xfrm>
            <a:off x="3546557" y="3715259"/>
            <a:ext cx="0" cy="471051"/>
          </a:xfrm>
          <a:prstGeom prst="straightConnector1">
            <a:avLst/>
          </a:prstGeom>
          <a:ln w="28575"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E3DFD7-E01D-4F26-B432-78E421CF594F}"/>
              </a:ext>
            </a:extLst>
          </p:cNvPr>
          <p:cNvSpPr txBox="1"/>
          <p:nvPr/>
        </p:nvSpPr>
        <p:spPr>
          <a:xfrm>
            <a:off x="2997918" y="3677581"/>
            <a:ext cx="548639" cy="50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11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Если </a:t>
            </a:r>
            <a:r>
              <a:rPr lang="en-US" sz="11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True</a:t>
            </a:r>
            <a:endParaRPr lang="ru-RU" sz="11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9F7B8-A608-42CC-A5F2-1DD06DEEF9B9}"/>
              </a:ext>
            </a:extLst>
          </p:cNvPr>
          <p:cNvSpPr txBox="1"/>
          <p:nvPr/>
        </p:nvSpPr>
        <p:spPr>
          <a:xfrm>
            <a:off x="3546557" y="3676760"/>
            <a:ext cx="707809" cy="50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11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Статус </a:t>
            </a:r>
            <a:r>
              <a:rPr lang="en-US" sz="11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‘no’</a:t>
            </a:r>
            <a:endParaRPr lang="ru-RU" sz="11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9A6BF-8A35-4157-99CC-860FA57DF157}"/>
              </a:ext>
            </a:extLst>
          </p:cNvPr>
          <p:cNvSpPr txBox="1"/>
          <p:nvPr/>
        </p:nvSpPr>
        <p:spPr>
          <a:xfrm>
            <a:off x="2912715" y="4253335"/>
            <a:ext cx="1267683" cy="60477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1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Месяц:</a:t>
            </a:r>
          </a:p>
          <a:p>
            <a:pPr algn="ctr">
              <a:lnSpc>
                <a:spcPct val="130000"/>
              </a:lnSpc>
            </a:pPr>
            <a:r>
              <a:rPr lang="ru-RU" sz="1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1 – 31 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3BABF84A-C669-424A-A6DE-61C1DF52A32D}"/>
              </a:ext>
            </a:extLst>
          </p:cNvPr>
          <p:cNvSpPr/>
          <p:nvPr/>
        </p:nvSpPr>
        <p:spPr>
          <a:xfrm>
            <a:off x="2361476" y="2197438"/>
            <a:ext cx="2486525" cy="68883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>
                <a:solidFill>
                  <a:schemeClr val="tx1"/>
                </a:solidFill>
              </a:rPr>
              <a:t>createMonth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42435B34-FB3D-415E-9058-1B4DC5CA84C7}"/>
              </a:ext>
            </a:extLst>
          </p:cNvPr>
          <p:cNvSpPr/>
          <p:nvPr/>
        </p:nvSpPr>
        <p:spPr>
          <a:xfrm>
            <a:off x="7344001" y="2209606"/>
            <a:ext cx="2486525" cy="68883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>
                <a:solidFill>
                  <a:schemeClr val="tx1"/>
                </a:solidFill>
              </a:rPr>
              <a:t>getFreeDays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707A19-0985-44F2-82CE-82DF5EA90C9F}"/>
              </a:ext>
            </a:extLst>
          </p:cNvPr>
          <p:cNvSpPr txBox="1"/>
          <p:nvPr/>
        </p:nvSpPr>
        <p:spPr>
          <a:xfrm>
            <a:off x="6625254" y="3127631"/>
            <a:ext cx="718747" cy="27986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9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User ID</a:t>
            </a:r>
            <a:endParaRPr lang="ru-RU" sz="9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B158A0-DF42-4046-B003-A86C5D352B7C}"/>
              </a:ext>
            </a:extLst>
          </p:cNvPr>
          <p:cNvSpPr txBox="1"/>
          <p:nvPr/>
        </p:nvSpPr>
        <p:spPr>
          <a:xfrm>
            <a:off x="7414585" y="3111419"/>
            <a:ext cx="2415941" cy="60477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1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Свободные дни:</a:t>
            </a:r>
          </a:p>
          <a:p>
            <a:pPr algn="ctr">
              <a:lnSpc>
                <a:spcPct val="130000"/>
              </a:lnSpc>
            </a:pPr>
            <a:r>
              <a:rPr lang="ru-RU" sz="1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1, 2, 3, 4 ,5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380816-E9FB-44AF-8DE1-8F094B9E20F1}"/>
              </a:ext>
            </a:extLst>
          </p:cNvPr>
          <p:cNvSpPr txBox="1"/>
          <p:nvPr/>
        </p:nvSpPr>
        <p:spPr>
          <a:xfrm>
            <a:off x="9901110" y="3127631"/>
            <a:ext cx="718747" cy="279864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9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Месяц</a:t>
            </a:r>
            <a:endParaRPr lang="ru-RU" sz="9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BB79A77-1DA5-42CD-9E86-914CDA599440}"/>
              </a:ext>
            </a:extLst>
          </p:cNvPr>
          <p:cNvCxnSpPr>
            <a:cxnSpLocks/>
          </p:cNvCxnSpPr>
          <p:nvPr/>
        </p:nvCxnSpPr>
        <p:spPr>
          <a:xfrm>
            <a:off x="8622557" y="3731471"/>
            <a:ext cx="0" cy="471051"/>
          </a:xfrm>
          <a:prstGeom prst="straightConnector1">
            <a:avLst/>
          </a:prstGeom>
          <a:ln w="28575"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63C2E1-E15E-4FE1-BFCE-102EDE4B8B0C}"/>
              </a:ext>
            </a:extLst>
          </p:cNvPr>
          <p:cNvSpPr txBox="1"/>
          <p:nvPr/>
        </p:nvSpPr>
        <p:spPr>
          <a:xfrm>
            <a:off x="8073918" y="3693793"/>
            <a:ext cx="548639" cy="50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11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Если </a:t>
            </a:r>
            <a:r>
              <a:rPr lang="en-US" sz="11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True</a:t>
            </a:r>
            <a:endParaRPr lang="ru-RU" sz="11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673410-040A-4E96-9671-BED80375AE29}"/>
              </a:ext>
            </a:extLst>
          </p:cNvPr>
          <p:cNvSpPr txBox="1"/>
          <p:nvPr/>
        </p:nvSpPr>
        <p:spPr>
          <a:xfrm>
            <a:off x="7988715" y="4269547"/>
            <a:ext cx="1267683" cy="60477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1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Месяц:</a:t>
            </a:r>
          </a:p>
          <a:p>
            <a:pPr algn="ctr">
              <a:lnSpc>
                <a:spcPct val="130000"/>
              </a:lnSpc>
            </a:pPr>
            <a:r>
              <a:rPr lang="ru-RU" sz="1200" i="1" dirty="0">
                <a:solidFill>
                  <a:schemeClr val="bg1"/>
                </a:solidFill>
                <a:latin typeface="Century Gothic" panose="020B0502020202020204" pitchFamily="34" charset="0"/>
              </a:rPr>
              <a:t>1 – 31 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13E62E63-92E7-4AAC-A529-4074EBECE00A}"/>
              </a:ext>
            </a:extLst>
          </p:cNvPr>
          <p:cNvCxnSpPr>
            <a:cxnSpLocks/>
          </p:cNvCxnSpPr>
          <p:nvPr/>
        </p:nvCxnSpPr>
        <p:spPr>
          <a:xfrm>
            <a:off x="9309137" y="4572000"/>
            <a:ext cx="521389" cy="0"/>
          </a:xfrm>
          <a:prstGeom prst="straightConnector1">
            <a:avLst/>
          </a:prstGeom>
          <a:ln w="28575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37B0A9A-23F8-47C2-930C-6053C21F2779}"/>
              </a:ext>
            </a:extLst>
          </p:cNvPr>
          <p:cNvSpPr txBox="1"/>
          <p:nvPr/>
        </p:nvSpPr>
        <p:spPr>
          <a:xfrm>
            <a:off x="9901110" y="4415791"/>
            <a:ext cx="985063" cy="33917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12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В список</a:t>
            </a:r>
            <a:endParaRPr lang="ru-RU" sz="12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291A0DA0-F09D-4D7D-9AE5-0A2866D8511A}"/>
              </a:ext>
            </a:extLst>
          </p:cNvPr>
          <p:cNvSpPr/>
          <p:nvPr/>
        </p:nvSpPr>
        <p:spPr>
          <a:xfrm>
            <a:off x="6648143" y="5092312"/>
            <a:ext cx="3878235" cy="92373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истина, то к образующемуся списку присоединяется день из этого словаря</a:t>
            </a:r>
            <a:endParaRPr lang="ru-RU" sz="1600" i="1" dirty="0">
              <a:solidFill>
                <a:schemeClr val="tx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5AB8175B-AACD-4F29-870E-76C25C6BEA39}"/>
              </a:ext>
            </a:extLst>
          </p:cNvPr>
          <p:cNvSpPr/>
          <p:nvPr/>
        </p:nvSpPr>
        <p:spPr>
          <a:xfrm>
            <a:off x="4857476" y="1635998"/>
            <a:ext cx="2486525" cy="68883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>
                <a:solidFill>
                  <a:schemeClr val="tx1"/>
                </a:solidFill>
              </a:rPr>
              <a:t>DataManager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F6D22960-8200-466A-B3B6-57DB91577EB6}"/>
              </a:ext>
            </a:extLst>
          </p:cNvPr>
          <p:cNvCxnSpPr>
            <a:cxnSpLocks/>
            <a:stCxn id="32" idx="3"/>
            <a:endCxn id="17" idx="6"/>
          </p:cNvCxnSpPr>
          <p:nvPr/>
        </p:nvCxnSpPr>
        <p:spPr>
          <a:xfrm flipH="1">
            <a:off x="4848001" y="2223955"/>
            <a:ext cx="373618" cy="317900"/>
          </a:xfrm>
          <a:prstGeom prst="line">
            <a:avLst/>
          </a:prstGeom>
          <a:ln w="38100">
            <a:solidFill>
              <a:srgbClr val="FFFFFF">
                <a:alpha val="67843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949ABAA8-5E77-46BD-A54C-986353E866C6}"/>
              </a:ext>
            </a:extLst>
          </p:cNvPr>
          <p:cNvCxnSpPr>
            <a:cxnSpLocks/>
            <a:stCxn id="32" idx="5"/>
            <a:endCxn id="18" idx="2"/>
          </p:cNvCxnSpPr>
          <p:nvPr/>
        </p:nvCxnSpPr>
        <p:spPr>
          <a:xfrm>
            <a:off x="6979858" y="2223955"/>
            <a:ext cx="364143" cy="330068"/>
          </a:xfrm>
          <a:prstGeom prst="line">
            <a:avLst/>
          </a:prstGeom>
          <a:ln w="38100">
            <a:solidFill>
              <a:srgbClr val="FFFFFF">
                <a:alpha val="67843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8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6DD821D-FA25-44B5-8451-CE5835229D75}"/>
              </a:ext>
            </a:extLst>
          </p:cNvPr>
          <p:cNvSpPr/>
          <p:nvPr/>
        </p:nvSpPr>
        <p:spPr>
          <a:xfrm>
            <a:off x="3400148" y="577669"/>
            <a:ext cx="5362112" cy="923730"/>
          </a:xfrm>
          <a:prstGeom prst="roundRect">
            <a:avLst/>
          </a:prstGeom>
          <a:gradFill flip="none" rotWithShape="1">
            <a:gsLst>
              <a:gs pos="0">
                <a:srgbClr val="3575A5"/>
              </a:gs>
              <a:gs pos="100000">
                <a:srgbClr val="6EA8D0"/>
              </a:gs>
            </a:gsLst>
            <a:lin ang="16200000" scaled="1"/>
            <a:tileRect/>
          </a:gra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Реализация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72BBFC59-2F15-43B2-B0E4-9C8D98B49100}"/>
              </a:ext>
            </a:extLst>
          </p:cNvPr>
          <p:cNvSpPr/>
          <p:nvPr/>
        </p:nvSpPr>
        <p:spPr>
          <a:xfrm>
            <a:off x="4857476" y="1635998"/>
            <a:ext cx="2486525" cy="68883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>
                <a:solidFill>
                  <a:schemeClr val="tx1"/>
                </a:solidFill>
              </a:rPr>
              <a:t>BotTeleg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8B9A4D-733A-4CDD-ABE6-47F63597A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819" y="3405425"/>
            <a:ext cx="4072361" cy="22554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4F9821-2BA2-4C3B-BAD4-9D08379701E6}"/>
              </a:ext>
            </a:extLst>
          </p:cNvPr>
          <p:cNvSpPr txBox="1"/>
          <p:nvPr/>
        </p:nvSpPr>
        <p:spPr>
          <a:xfrm>
            <a:off x="5003149" y="2577070"/>
            <a:ext cx="2156110" cy="57611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‘/start’</a:t>
            </a:r>
            <a:endParaRPr lang="ru-RU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8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BFE28A0-715B-48B7-AE69-82D1DE3D53C6}"/>
              </a:ext>
            </a:extLst>
          </p:cNvPr>
          <p:cNvSpPr/>
          <p:nvPr/>
        </p:nvSpPr>
        <p:spPr>
          <a:xfrm>
            <a:off x="3400148" y="577669"/>
            <a:ext cx="5362112" cy="923730"/>
          </a:xfrm>
          <a:prstGeom prst="roundRect">
            <a:avLst/>
          </a:prstGeom>
          <a:gradFill flip="none" rotWithShape="1">
            <a:gsLst>
              <a:gs pos="0">
                <a:srgbClr val="3575A5"/>
              </a:gs>
              <a:gs pos="100000">
                <a:srgbClr val="6EA8D0"/>
              </a:gs>
            </a:gsLst>
            <a:lin ang="16200000" scaled="1"/>
            <a:tileRect/>
          </a:gra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Реализация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180B79A-13DE-4618-A76D-08CDA3319590}"/>
              </a:ext>
            </a:extLst>
          </p:cNvPr>
          <p:cNvSpPr/>
          <p:nvPr/>
        </p:nvSpPr>
        <p:spPr>
          <a:xfrm>
            <a:off x="4857476" y="1635998"/>
            <a:ext cx="2486525" cy="68883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Master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96F59-AB70-4C2F-B045-8CF58A209DA5}"/>
              </a:ext>
            </a:extLst>
          </p:cNvPr>
          <p:cNvSpPr txBox="1"/>
          <p:nvPr/>
        </p:nvSpPr>
        <p:spPr>
          <a:xfrm>
            <a:off x="5003149" y="2577070"/>
            <a:ext cx="2156110" cy="57611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‘text’</a:t>
            </a:r>
            <a:endParaRPr lang="ru-RU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DF68A3-7362-4431-A2F1-D35C7838B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83" y="3302000"/>
            <a:ext cx="3068955" cy="20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DA270F-F67D-4F86-B90C-0BC3B63E9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772" y="3302000"/>
            <a:ext cx="3227705" cy="20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15C9C4-A434-4CB5-8737-F50FD48DA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309" y="5654123"/>
            <a:ext cx="5939790" cy="381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46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E82DD38F-32A5-4672-8901-46E794531811}"/>
              </a:ext>
            </a:extLst>
          </p:cNvPr>
          <p:cNvSpPr/>
          <p:nvPr/>
        </p:nvSpPr>
        <p:spPr>
          <a:xfrm>
            <a:off x="3400148" y="577669"/>
            <a:ext cx="5362112" cy="923730"/>
          </a:xfrm>
          <a:prstGeom prst="roundRect">
            <a:avLst/>
          </a:prstGeom>
          <a:gradFill flip="none" rotWithShape="1">
            <a:gsLst>
              <a:gs pos="0">
                <a:srgbClr val="3575A5"/>
              </a:gs>
              <a:gs pos="100000">
                <a:srgbClr val="6EA8D0"/>
              </a:gs>
            </a:gsLst>
            <a:lin ang="16200000" scaled="1"/>
            <a:tileRect/>
          </a:gra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Реализация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573B4A-7A99-463A-BAA5-686319E5EDD1}"/>
              </a:ext>
            </a:extLst>
          </p:cNvPr>
          <p:cNvSpPr/>
          <p:nvPr/>
        </p:nvSpPr>
        <p:spPr>
          <a:xfrm>
            <a:off x="4857476" y="1635998"/>
            <a:ext cx="2486525" cy="68883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Client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E1FA9-8AF4-48B7-8D3E-FC02D17B6270}"/>
              </a:ext>
            </a:extLst>
          </p:cNvPr>
          <p:cNvSpPr txBox="1"/>
          <p:nvPr/>
        </p:nvSpPr>
        <p:spPr>
          <a:xfrm>
            <a:off x="5003149" y="2577070"/>
            <a:ext cx="2156110" cy="576116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i="1" dirty="0">
                <a:solidFill>
                  <a:schemeClr val="bg1"/>
                </a:solidFill>
                <a:latin typeface="Century Gothic" panose="020B0502020202020204" pitchFamily="34" charset="0"/>
                <a:ea typeface="Martel Sans" pitchFamily="34" charset="-122"/>
                <a:cs typeface="Martel Sans" pitchFamily="34" charset="-120"/>
              </a:rPr>
              <a:t>‘text’</a:t>
            </a:r>
            <a:endParaRPr lang="ru-RU" sz="24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3B0AA6-D42A-490B-BF64-DB1AE216E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180" y="3434276"/>
            <a:ext cx="4262047" cy="25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5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37F1D6E-AD54-4D21-BFA6-AEC3D82CDC4D}"/>
              </a:ext>
            </a:extLst>
          </p:cNvPr>
          <p:cNvSpPr/>
          <p:nvPr/>
        </p:nvSpPr>
        <p:spPr>
          <a:xfrm>
            <a:off x="3400148" y="577669"/>
            <a:ext cx="5362112" cy="923730"/>
          </a:xfrm>
          <a:prstGeom prst="roundRect">
            <a:avLst/>
          </a:prstGeom>
          <a:gradFill flip="none" rotWithShape="1">
            <a:gsLst>
              <a:gs pos="0">
                <a:srgbClr val="3575A5"/>
              </a:gs>
              <a:gs pos="100000">
                <a:srgbClr val="6EA8D0"/>
              </a:gs>
            </a:gsLst>
            <a:lin ang="16200000" scaled="1"/>
            <a:tileRect/>
          </a:gra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Вывод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F252D0-43D8-404E-8315-30D515118201}"/>
              </a:ext>
            </a:extLst>
          </p:cNvPr>
          <p:cNvSpPr/>
          <p:nvPr/>
        </p:nvSpPr>
        <p:spPr>
          <a:xfrm>
            <a:off x="1771514" y="2473693"/>
            <a:ext cx="9028031" cy="332071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spc="-25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Обмен сообщениями можно осуществить в социальной сети или в чуть менее </a:t>
            </a:r>
            <a:r>
              <a:rPr lang="ru-RU" sz="1800" spc="-25" dirty="0" err="1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мультисервисном</a:t>
            </a:r>
            <a:r>
              <a:rPr lang="ru-RU" sz="1800" spc="-25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решении – мессенджере. Однако, это требует монотонного повторения одних и тех же задач в общении с клиентом, процесс которых можно было бы автоматизировать. Для этого были разработаны сервисы по поиску мастеров и записи к ним на прием. Но такие сервисы имеют свои недостатки, которых было лишено разработанное в ходе данной проектной работы приложение. Для этого был проведен анализ существующих решений, спроектирован и разработан сервис по поиску мастера и записи к нему на прием</a:t>
            </a:r>
            <a:endParaRPr lang="ru-RU" sz="2000" i="1" dirty="0">
              <a:solidFill>
                <a:schemeClr val="tx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15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114</TotalTime>
  <Words>371</Words>
  <Application>Microsoft Office PowerPoint</Application>
  <PresentationFormat>Широкоэкранный</PresentationFormat>
  <Paragraphs>103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Леонов</dc:creator>
  <cp:lastModifiedBy>Николай Леонов</cp:lastModifiedBy>
  <cp:revision>33</cp:revision>
  <dcterms:created xsi:type="dcterms:W3CDTF">2023-12-25T15:26:11Z</dcterms:created>
  <dcterms:modified xsi:type="dcterms:W3CDTF">2024-01-12T09:12:20Z</dcterms:modified>
</cp:coreProperties>
</file>