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75" r:id="rId2"/>
    <p:sldId id="256" r:id="rId3"/>
    <p:sldId id="353" r:id="rId4"/>
    <p:sldId id="259" r:id="rId5"/>
    <p:sldId id="260" r:id="rId6"/>
    <p:sldId id="354" r:id="rId7"/>
    <p:sldId id="327" r:id="rId8"/>
    <p:sldId id="355" r:id="rId9"/>
    <p:sldId id="356" r:id="rId10"/>
    <p:sldId id="357" r:id="rId11"/>
    <p:sldId id="359" r:id="rId12"/>
    <p:sldId id="358" r:id="rId13"/>
    <p:sldId id="352" r:id="rId14"/>
    <p:sldId id="261" r:id="rId15"/>
    <p:sldId id="270" r:id="rId16"/>
    <p:sldId id="328" r:id="rId17"/>
    <p:sldId id="362" r:id="rId18"/>
    <p:sldId id="344" r:id="rId19"/>
    <p:sldId id="366" r:id="rId20"/>
    <p:sldId id="343" r:id="rId21"/>
    <p:sldId id="271" r:id="rId22"/>
    <p:sldId id="269" r:id="rId23"/>
    <p:sldId id="364" r:id="rId24"/>
    <p:sldId id="363" r:id="rId25"/>
    <p:sldId id="376" r:id="rId26"/>
    <p:sldId id="264" r:id="rId27"/>
    <p:sldId id="335" r:id="rId28"/>
    <p:sldId id="360" r:id="rId29"/>
    <p:sldId id="265" r:id="rId30"/>
    <p:sldId id="340" r:id="rId31"/>
    <p:sldId id="372" r:id="rId32"/>
    <p:sldId id="370" r:id="rId33"/>
    <p:sldId id="373" r:id="rId34"/>
    <p:sldId id="374"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14" y="-84"/>
      </p:cViewPr>
      <p:guideLst>
        <p:guide orient="horz" pos="2160"/>
        <p:guide pos="2880"/>
      </p:guideLst>
    </p:cSldViewPr>
  </p:slideViewPr>
  <p:notesTextViewPr>
    <p:cViewPr>
      <p:scale>
        <a:sx n="1" d="1"/>
        <a:sy n="1" d="1"/>
      </p:scale>
      <p:origin x="0" y="0"/>
    </p:cViewPr>
  </p:notesTextViewPr>
  <p:sorterViewPr>
    <p:cViewPr>
      <p:scale>
        <a:sx n="125" d="100"/>
        <a:sy n="125" d="100"/>
      </p:scale>
      <p:origin x="0" y="796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DFAB66-F2CF-4244-BF00-BB2BBB1D5B16}" type="datetimeFigureOut">
              <a:rPr lang="en-US" smtClean="0"/>
              <a:pPr/>
              <a:t>10/19/2012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51F7CE-023A-45C0-93AF-B3C5F58FE1C1}" type="slidenum">
              <a:rPr lang="en-US" smtClean="0"/>
              <a:pPr/>
              <a:t>‹#›</a:t>
            </a:fld>
            <a:endParaRPr lang="en-US" dirty="0"/>
          </a:p>
        </p:txBody>
      </p:sp>
    </p:spTree>
    <p:extLst>
      <p:ext uri="{BB962C8B-B14F-4D97-AF65-F5344CB8AC3E}">
        <p14:creationId xmlns:p14="http://schemas.microsoft.com/office/powerpoint/2010/main" xmlns="" val="379810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userDrawn="1"/>
        </p:nvSpPr>
        <p:spPr>
          <a:xfrm>
            <a:off x="838200" y="609600"/>
            <a:ext cx="8153400" cy="52133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825076D-3B03-4B32-83A6-6D80F5405F05}"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36911" y="6530025"/>
            <a:ext cx="270499" cy="337268"/>
          </a:xfrm>
          <a:prstGeom prst="rect">
            <a:avLst/>
          </a:prstGeom>
        </p:spPr>
      </p:pic>
      <p:pic>
        <p:nvPicPr>
          <p:cNvPr id="16" name="Picture 2" descr="http://styleguides.uark.edu/UA_Logo.jpg"/>
          <p:cNvPicPr>
            <a:picLocks noChangeAspect="1" noChangeArrowheads="1"/>
          </p:cNvPicPr>
          <p:nvPr userDrawn="1"/>
        </p:nvPicPr>
        <p:blipFill>
          <a:blip r:embed="rId3" cstate="email">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131014" y="685800"/>
            <a:ext cx="707186" cy="53773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25076D-3B03-4B32-83A6-6D80F5405F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25076D-3B03-4B32-83A6-6D80F5405F0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2400" y="6172200"/>
            <a:ext cx="457200" cy="457200"/>
          </a:xfrm>
        </p:spPr>
        <p:txBody>
          <a:bodyPr/>
          <a:lstStyle/>
          <a:p>
            <a:fld id="{1825076D-3B03-4B32-83A6-6D80F5405F05}" type="slidenum">
              <a:rPr lang="en-US" smtClean="0"/>
              <a:pPr/>
              <a:t>‹#›</a:t>
            </a:fld>
            <a:endParaRPr lang="en-US" dirty="0"/>
          </a:p>
        </p:txBody>
      </p:sp>
      <p:sp>
        <p:nvSpPr>
          <p:cNvPr id="7" name="Rectangle 6"/>
          <p:cNvSpPr/>
          <p:nvPr userDrawn="1"/>
        </p:nvSpPr>
        <p:spPr>
          <a:xfrm>
            <a:off x="914400" y="1416050"/>
            <a:ext cx="8153400" cy="52133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 name="Rectangle 2"/>
          <p:cNvSpPr/>
          <p:nvPr userDrawn="1"/>
        </p:nvSpPr>
        <p:spPr>
          <a:xfrm>
            <a:off x="457200" y="228600"/>
            <a:ext cx="8229600" cy="1219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Content Placeholder 7"/>
          <p:cNvSpPr>
            <a:spLocks noGrp="1"/>
          </p:cNvSpPr>
          <p:nvPr>
            <p:ph sz="quarter" idx="1"/>
          </p:nvPr>
        </p:nvSpPr>
        <p:spPr>
          <a:xfrm>
            <a:off x="990600" y="1447800"/>
            <a:ext cx="7772400" cy="4572000"/>
          </a:xfrm>
        </p:spPr>
        <p:txBody>
          <a:bodyPr vert="horz"/>
          <a:lstStyle>
            <a:lvl2pPr>
              <a:buClr>
                <a:schemeClr val="tx2">
                  <a:lumMod val="60000"/>
                  <a:lumOff val="40000"/>
                </a:schemeClr>
              </a:buClr>
              <a:defRPr>
                <a:solidFill>
                  <a:schemeClr val="accent4">
                    <a:lumMod val="75000"/>
                  </a:schemeClr>
                </a:solidFill>
              </a:defRPr>
            </a:lvl2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9" name="Picture 2" descr="http://styleguides.uark.edu/UA_Logo.jpg"/>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152400" y="1519667"/>
            <a:ext cx="707186" cy="53773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1825076D-3B03-4B32-83A6-6D80F5405F05}" type="slidenum">
              <a:rPr lang="en-US" smtClean="0"/>
              <a:pPr/>
              <a:t>‹#›</a:t>
            </a:fld>
            <a:endParaRPr lang="en-US" dirty="0"/>
          </a:p>
        </p:txBody>
      </p:sp>
      <p:pic>
        <p:nvPicPr>
          <p:cNvPr id="12" name="Picture 2" descr="http://styleguides.uark.edu/UA_Logo.jpg"/>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131014" y="152400"/>
            <a:ext cx="707186" cy="53773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25076D-3B03-4B32-83A6-6D80F5405F05}"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25076D-3B03-4B32-83A6-6D80F5405F05}"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25076D-3B03-4B32-83A6-6D80F5405F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25076D-3B03-4B32-83A6-6D80F5405F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25076D-3B03-4B32-83A6-6D80F5405F05}"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77576F-A730-4DF7-80CB-3675E9F2D94C}" type="datetimeFigureOut">
              <a:rPr lang="en-US" smtClean="0"/>
              <a:pPr/>
              <a:t>10/19/2012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1825076D-3B03-4B32-83A6-6D80F5405F05}"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977576F-A730-4DF7-80CB-3675E9F2D94C}" type="datetimeFigureOut">
              <a:rPr lang="en-US" smtClean="0"/>
              <a:pPr/>
              <a:t>10/19/2012</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228600" y="6128468"/>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825076D-3B03-4B32-83A6-6D80F5405F05}" type="slidenum">
              <a:rPr lang="en-US" smtClean="0"/>
              <a:pPr/>
              <a:t>‹#›</a:t>
            </a:fld>
            <a:endParaRPr lang="en-US" dirty="0"/>
          </a:p>
        </p:txBody>
      </p:sp>
      <p:pic>
        <p:nvPicPr>
          <p:cNvPr id="10" name="Picture 9"/>
          <p:cNvPicPr>
            <a:picLocks noChangeAspect="1"/>
          </p:cNvPicPr>
          <p:nvPr userDrawn="1"/>
        </p:nvPicPr>
        <p:blipFill rotWithShape="1">
          <a:blip r:embed="rId13" cstate="email">
            <a:lum bright="70000" contrast="-70000"/>
            <a:extLst>
              <a:ext uri="{28A0092B-C50C-407E-A947-70E740481C1C}">
                <a14:useLocalDpi xmlns:a14="http://schemas.microsoft.com/office/drawing/2010/main" xmlns=""/>
              </a:ext>
            </a:extLst>
          </a:blip>
          <a:srcRect/>
          <a:stretch/>
        </p:blipFill>
        <p:spPr>
          <a:xfrm>
            <a:off x="2282" y="6539317"/>
            <a:ext cx="270499" cy="33726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3.jpe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hyperlink" Target="http://www.tarterfarmandranch.com/switch.php?fn=catalog.details&amp;cod=TF4&amp;site=gsa&amp;emp=gsa" TargetMode="External"/><Relationship Id="rId2" Type="http://schemas.openxmlformats.org/officeDocument/2006/relationships/image" Target="../media/image37.jpe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2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2.jpeg"/><Relationship Id="rId4" Type="http://schemas.openxmlformats.org/officeDocument/2006/relationships/image" Target="../media/image51.jpeg"/></Relationships>
</file>

<file path=ppt/slides/_rels/slide2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 Id="rId6" Type="http://schemas.microsoft.com/office/2007/relationships/hdphoto" Target="../media/hdphoto13.wdp"/><Relationship Id="rId5" Type="http://schemas.openxmlformats.org/officeDocument/2006/relationships/image" Target="../media/image58.jpeg"/><Relationship Id="rId4" Type="http://schemas.openxmlformats.org/officeDocument/2006/relationships/image" Target="../media/image57.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jpeg"/><Relationship Id="rId5" Type="http://schemas.microsoft.com/office/2007/relationships/hdphoto" Target="../media/hdphoto3.wdp"/><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8" Type="http://schemas.openxmlformats.org/officeDocument/2006/relationships/image" Target="../media/image65.jpeg"/><Relationship Id="rId13" Type="http://schemas.openxmlformats.org/officeDocument/2006/relationships/image" Target="../media/image70.jpeg"/><Relationship Id="rId3" Type="http://schemas.openxmlformats.org/officeDocument/2006/relationships/image" Target="../media/image60.jpeg"/><Relationship Id="rId7" Type="http://schemas.openxmlformats.org/officeDocument/2006/relationships/image" Target="../media/image64.jpeg"/><Relationship Id="rId12" Type="http://schemas.openxmlformats.org/officeDocument/2006/relationships/image" Target="../media/image69.jpeg"/><Relationship Id="rId2" Type="http://schemas.openxmlformats.org/officeDocument/2006/relationships/image" Target="../media/image59.jpeg"/><Relationship Id="rId1" Type="http://schemas.openxmlformats.org/officeDocument/2006/relationships/slideLayout" Target="../slideLayouts/slideLayout2.xml"/><Relationship Id="rId6" Type="http://schemas.openxmlformats.org/officeDocument/2006/relationships/image" Target="../media/image63.jpeg"/><Relationship Id="rId11" Type="http://schemas.openxmlformats.org/officeDocument/2006/relationships/image" Target="../media/image68.jpeg"/><Relationship Id="rId5" Type="http://schemas.openxmlformats.org/officeDocument/2006/relationships/image" Target="../media/image62.jpeg"/><Relationship Id="rId10" Type="http://schemas.openxmlformats.org/officeDocument/2006/relationships/image" Target="../media/image67.jpeg"/><Relationship Id="rId4" Type="http://schemas.openxmlformats.org/officeDocument/2006/relationships/image" Target="../media/image61.jpeg"/><Relationship Id="rId9" Type="http://schemas.openxmlformats.org/officeDocument/2006/relationships/image" Target="../media/image66.jpeg"/><Relationship Id="rId14" Type="http://schemas.openxmlformats.org/officeDocument/2006/relationships/image" Target="../media/image71.jpeg"/></Relationships>
</file>

<file path=ppt/slides/_rels/slide31.xml.rels><?xml version="1.0" encoding="UTF-8" standalone="yes"?>
<Relationships xmlns="http://schemas.openxmlformats.org/package/2006/relationships"><Relationship Id="rId3" Type="http://schemas.microsoft.com/office/2007/relationships/hdphoto" Target="../media/hdphoto14.wdp"/><Relationship Id="rId7" Type="http://schemas.openxmlformats.org/officeDocument/2006/relationships/image" Target="../media/image3.jpeg"/><Relationship Id="rId2" Type="http://schemas.openxmlformats.org/officeDocument/2006/relationships/image" Target="../media/image72.jpeg"/><Relationship Id="rId1" Type="http://schemas.openxmlformats.org/officeDocument/2006/relationships/slideLayout" Target="../slideLayouts/slideLayout7.xml"/><Relationship Id="rId6" Type="http://schemas.openxmlformats.org/officeDocument/2006/relationships/image" Target="../media/image74.png"/><Relationship Id="rId5" Type="http://schemas.microsoft.com/office/2007/relationships/hdphoto" Target="../media/hdphoto15.wdp"/><Relationship Id="rId4" Type="http://schemas.openxmlformats.org/officeDocument/2006/relationships/image" Target="../media/image73.png"/></Relationships>
</file>

<file path=ppt/slides/_rels/slide32.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jpeg"/><Relationship Id="rId7" Type="http://schemas.openxmlformats.org/officeDocument/2006/relationships/image" Target="../media/image79.gif"/><Relationship Id="rId2" Type="http://schemas.openxmlformats.org/officeDocument/2006/relationships/image" Target="../media/image75.png"/><Relationship Id="rId1" Type="http://schemas.openxmlformats.org/officeDocument/2006/relationships/slideLayout" Target="../slideLayouts/slideLayout3.xml"/><Relationship Id="rId6" Type="http://schemas.openxmlformats.org/officeDocument/2006/relationships/image" Target="../media/image78.jpeg"/><Relationship Id="rId11" Type="http://schemas.microsoft.com/office/2007/relationships/hdphoto" Target="../media/hdphoto18.wdp"/><Relationship Id="rId5" Type="http://schemas.openxmlformats.org/officeDocument/2006/relationships/image" Target="../media/image77.gif"/><Relationship Id="rId10" Type="http://schemas.openxmlformats.org/officeDocument/2006/relationships/image" Target="../media/image81.jpeg"/><Relationship Id="rId4" Type="http://schemas.microsoft.com/office/2007/relationships/hdphoto" Target="../media/hdphoto16.wdp"/><Relationship Id="rId9" Type="http://schemas.microsoft.com/office/2007/relationships/hdphoto" Target="../media/hdphoto17.wdp"/></Relationships>
</file>

<file path=ppt/slides/_rels/slide33.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hyperlink" Target="https://attra.ncat.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nsi.okstate.edu/breeds/goats/" TargetMode="External"/><Relationship Id="rId7" Type="http://schemas.openxmlformats.org/officeDocument/2006/relationships/hyperlink" Target="http://www.sheepandgoat.com/articles/meatgoat.htm" TargetMode="External"/><Relationship Id="rId2" Type="http://schemas.openxmlformats.org/officeDocument/2006/relationships/hyperlink" Target="http://members.toast.net/dawog/Goats/national_goat_handbook.pdf" TargetMode="External"/><Relationship Id="rId1" Type="http://schemas.openxmlformats.org/officeDocument/2006/relationships/slideLayout" Target="../slideLayouts/slideLayout2.xml"/><Relationship Id="rId6" Type="http://schemas.openxmlformats.org/officeDocument/2006/relationships/hyperlink" Target="http://www.boergoatshome.com/" TargetMode="External"/><Relationship Id="rId5" Type="http://schemas.openxmlformats.org/officeDocument/2006/relationships/hyperlink" Target="http://www.dairygoatjournal.com/" TargetMode="External"/><Relationship Id="rId4" Type="http://schemas.openxmlformats.org/officeDocument/2006/relationships/hyperlink" Target="http://www.adga.org/"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2.jpeg"/><Relationship Id="rId5" Type="http://schemas.microsoft.com/office/2007/relationships/hdphoto" Target="../media/hdphoto7.wdp"/><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762000"/>
            <a:ext cx="8229600" cy="43434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tx2">
                  <a:lumMod val="60000"/>
                  <a:lumOff val="40000"/>
                </a:schemeClr>
              </a:buClr>
              <a:buSzPct val="85000"/>
              <a:buFont typeface="Wingdings 2"/>
              <a:buChar char=""/>
              <a:defRPr kumimoji="0" sz="2400" kern="1200">
                <a:solidFill>
                  <a:schemeClr val="accent4">
                    <a:lumMod val="75000"/>
                  </a:schemeClr>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109728" indent="0" algn="ctr">
              <a:buFont typeface="Wingdings 2"/>
              <a:buNone/>
            </a:pPr>
            <a:r>
              <a:rPr lang="en-US" sz="2000" dirty="0" smtClean="0"/>
              <a:t>This presentation is part of an educational modular program designed to provide new and beginning farmers and ranchers with relevant information to initiate, improve and run their agricultural operations</a:t>
            </a:r>
          </a:p>
          <a:p>
            <a:pPr marL="109728" indent="0" algn="ctr">
              <a:buFont typeface="Wingdings 2"/>
              <a:buNone/>
            </a:pPr>
            <a:endParaRPr lang="en-US" sz="2400" dirty="0" smtClean="0"/>
          </a:p>
        </p:txBody>
      </p:sp>
      <p:sp>
        <p:nvSpPr>
          <p:cNvPr id="5" name="Rectangle 4"/>
          <p:cNvSpPr/>
          <p:nvPr/>
        </p:nvSpPr>
        <p:spPr>
          <a:xfrm>
            <a:off x="3758146" y="4516441"/>
            <a:ext cx="4775666" cy="400110"/>
          </a:xfrm>
          <a:prstGeom prst="rect">
            <a:avLst/>
          </a:prstGeom>
        </p:spPr>
        <p:txBody>
          <a:bodyPr wrap="none">
            <a:spAutoFit/>
          </a:bodyPr>
          <a:lstStyle/>
          <a:p>
            <a:pPr algn="ctr"/>
            <a:r>
              <a:rPr lang="en-US" sz="2000" b="1" dirty="0">
                <a:latin typeface="+mj-lt"/>
              </a:rPr>
              <a:t>USDA-NIFA-BFRDP </a:t>
            </a:r>
            <a:r>
              <a:rPr lang="en-US" sz="2000" b="1" dirty="0" smtClean="0">
                <a:latin typeface="+mj-lt"/>
              </a:rPr>
              <a:t>2010-03143</a:t>
            </a:r>
            <a:endParaRPr lang="en-US" sz="2000" b="1" dirty="0">
              <a:latin typeface="+mj-lt"/>
            </a:endParaRPr>
          </a:p>
        </p:txBody>
      </p:sp>
      <p:pic>
        <p:nvPicPr>
          <p:cNvPr id="6" name="Picture 6" descr="http://psc.usu.edu/images/uploads/MacAdams/USDA%20NIFA%20Logo.jpg"/>
          <p:cNvPicPr>
            <a:picLocks noChangeAspect="1" noChangeArrowheads="1"/>
          </p:cNvPicPr>
          <p:nvPr/>
        </p:nvPicPr>
        <p:blipFill>
          <a:blip r:embed="rId2" cstate="email">
            <a:extLst>
              <a:ext uri="{BEBA8EAE-BF5A-486C-A8C5-ECC9F3942E4B}">
                <a14:imgProps xmlns:a14="http://schemas.microsoft.com/office/drawing/2010/main" xmlns="">
                  <a14:imgLayer r:embed="rId3">
                    <a14:imgEffect>
                      <a14:sharpenSoften amount="25000"/>
                    </a14:imgEffect>
                  </a14:imgLayer>
                </a14:imgProps>
              </a:ext>
              <a:ext uri="{28A0092B-C50C-407E-A947-70E740481C1C}">
                <a14:useLocalDpi xmlns:a14="http://schemas.microsoft.com/office/drawing/2010/main" xmlns=""/>
              </a:ext>
            </a:extLst>
          </a:blip>
          <a:srcRect/>
          <a:stretch>
            <a:fillRect/>
          </a:stretch>
        </p:blipFill>
        <p:spPr bwMode="auto">
          <a:xfrm>
            <a:off x="380999" y="2971800"/>
            <a:ext cx="3140149" cy="18770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3549724" y="3124200"/>
            <a:ext cx="4859079" cy="1015663"/>
          </a:xfrm>
          <a:prstGeom prst="rect">
            <a:avLst/>
          </a:prstGeom>
        </p:spPr>
        <p:txBody>
          <a:bodyPr wrap="square">
            <a:spAutoFit/>
          </a:bodyPr>
          <a:lstStyle/>
          <a:p>
            <a:pPr marL="109728" indent="0" algn="ctr">
              <a:buNone/>
            </a:pPr>
            <a:r>
              <a:rPr lang="en-US" sz="2000" b="1" dirty="0">
                <a:latin typeface="+mj-lt"/>
              </a:rPr>
              <a:t>This program is funded by the </a:t>
            </a:r>
            <a:endParaRPr lang="en-US" sz="2000" b="1" dirty="0" smtClean="0">
              <a:latin typeface="+mj-lt"/>
            </a:endParaRPr>
          </a:p>
          <a:p>
            <a:pPr marL="109728" indent="0" algn="ctr">
              <a:buNone/>
            </a:pPr>
            <a:r>
              <a:rPr lang="en-US" sz="2000" b="1" dirty="0" smtClean="0">
                <a:latin typeface="+mj-lt"/>
              </a:rPr>
              <a:t>Beginning </a:t>
            </a:r>
            <a:r>
              <a:rPr lang="en-US" sz="2000" b="1" dirty="0">
                <a:latin typeface="+mj-lt"/>
              </a:rPr>
              <a:t>Farmer and Rancher Development Program (BFRDP) </a:t>
            </a:r>
          </a:p>
        </p:txBody>
      </p:sp>
    </p:spTree>
    <p:extLst>
      <p:ext uri="{BB962C8B-B14F-4D97-AF65-F5344CB8AC3E}">
        <p14:creationId xmlns:p14="http://schemas.microsoft.com/office/powerpoint/2010/main" xmlns="" val="410897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handling</a:t>
            </a:r>
            <a:endParaRPr lang="en-US" dirty="0"/>
          </a:p>
        </p:txBody>
      </p:sp>
      <p:sp>
        <p:nvSpPr>
          <p:cNvPr id="3" name="Content Placeholder 2"/>
          <p:cNvSpPr>
            <a:spLocks noGrp="1"/>
          </p:cNvSpPr>
          <p:nvPr>
            <p:ph sz="quarter" idx="1"/>
          </p:nvPr>
        </p:nvSpPr>
        <p:spPr>
          <a:xfrm>
            <a:off x="914400" y="1752600"/>
            <a:ext cx="7772400" cy="4572000"/>
          </a:xfrm>
        </p:spPr>
        <p:txBody>
          <a:bodyPr>
            <a:normAutofit/>
          </a:bodyPr>
          <a:lstStyle/>
          <a:p>
            <a:r>
              <a:rPr lang="en-US" sz="2000" dirty="0" smtClean="0"/>
              <a:t>Caring for your goats is easier if your goats are used to being handled. </a:t>
            </a:r>
          </a:p>
          <a:p>
            <a:pPr lvl="1"/>
            <a:r>
              <a:rPr lang="en-US" sz="1800" dirty="0" smtClean="0"/>
              <a:t>There is nothing worse than having to chase down and capture a sick goat!</a:t>
            </a:r>
          </a:p>
          <a:p>
            <a:pPr lvl="1"/>
            <a:r>
              <a:rPr lang="en-US" sz="1800" dirty="0" smtClean="0"/>
              <a:t>They need regular handling so that you can do routine maintenance and care of the animals</a:t>
            </a:r>
          </a:p>
          <a:p>
            <a:pPr lvl="1"/>
            <a:endParaRPr lang="en-US" sz="2000" dirty="0"/>
          </a:p>
        </p:txBody>
      </p:sp>
      <p:sp>
        <p:nvSpPr>
          <p:cNvPr id="4" name="TextBox 3"/>
          <p:cNvSpPr txBox="1"/>
          <p:nvPr/>
        </p:nvSpPr>
        <p:spPr>
          <a:xfrm>
            <a:off x="4419600" y="4189712"/>
            <a:ext cx="3962399" cy="1323439"/>
          </a:xfrm>
          <a:prstGeom prst="rect">
            <a:avLst/>
          </a:prstGeom>
          <a:noFill/>
        </p:spPr>
        <p:txBody>
          <a:bodyPr wrap="square" rtlCol="0">
            <a:spAutoFit/>
          </a:bodyPr>
          <a:lstStyle/>
          <a:p>
            <a:pPr algn="ctr"/>
            <a:r>
              <a:rPr lang="en-US" sz="1600" dirty="0" smtClean="0"/>
              <a:t>Get the goats used to being on the milking stand, this way you can trim their hooves, give shots and other husbandry procedures without stressing them out</a:t>
            </a:r>
            <a:endParaRPr lang="en-US" sz="1600" dirty="0"/>
          </a:p>
        </p:txBody>
      </p:sp>
      <p:pic>
        <p:nvPicPr>
          <p:cNvPr id="13315" name="Picture 3" descr="C:\Users\reyesh\Pictures\farmer veteran retreat may 20-22\DSCN4490.JPG"/>
          <p:cNvPicPr>
            <a:picLocks noChangeAspect="1" noChangeArrowheads="1"/>
          </p:cNvPicPr>
          <p:nvPr/>
        </p:nvPicPr>
        <p:blipFill>
          <a:blip r:embed="rId2" cstate="email">
            <a:extLst>
              <a:ext uri="{BEBA8EAE-BF5A-486C-A8C5-ECC9F3942E4B}">
                <a14:imgProps xmlns:a14="http://schemas.microsoft.com/office/drawing/2010/main" xmlns="">
                  <a14:imgLayer r:embed="rId3">
                    <a14:imgEffect>
                      <a14:brightnessContrast bright="20000"/>
                    </a14:imgEffect>
                  </a14:imgLayer>
                </a14:imgProps>
              </a:ext>
              <a:ext uri="{28A0092B-C50C-407E-A947-70E740481C1C}">
                <a14:useLocalDpi xmlns:a14="http://schemas.microsoft.com/office/drawing/2010/main" xmlns=""/>
              </a:ext>
            </a:extLst>
          </a:blip>
          <a:srcRect/>
          <a:stretch>
            <a:fillRect/>
          </a:stretch>
        </p:blipFill>
        <p:spPr bwMode="auto">
          <a:xfrm>
            <a:off x="673640" y="4205051"/>
            <a:ext cx="1962150" cy="2616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3316" name="Picture 4" descr="C:\Users\reyesh\Pictures\farmer veteran retreat may 20-22\DSCN4491.JPG"/>
          <p:cNvPicPr>
            <a:picLocks noChangeAspect="1" noChangeArrowheads="1"/>
          </p:cNvPicPr>
          <p:nvPr/>
        </p:nvPicPr>
        <p:blipFill>
          <a:blip r:embed="rId4" cstate="email">
            <a:extLst>
              <a:ext uri="{BEBA8EAE-BF5A-486C-A8C5-ECC9F3942E4B}">
                <a14:imgProps xmlns:a14="http://schemas.microsoft.com/office/drawing/2010/main" xmlns="">
                  <a14:imgLayer r:embed="rId5">
                    <a14:imgEffect>
                      <a14:brightnessContrast bright="20000"/>
                    </a14:imgEffect>
                  </a14:imgLayer>
                </a14:imgProps>
              </a:ext>
              <a:ext uri="{28A0092B-C50C-407E-A947-70E740481C1C}">
                <a14:useLocalDpi xmlns:a14="http://schemas.microsoft.com/office/drawing/2010/main" xmlns=""/>
              </a:ext>
            </a:extLst>
          </a:blip>
          <a:srcRect/>
          <a:stretch>
            <a:fillRect/>
          </a:stretch>
        </p:blipFill>
        <p:spPr bwMode="auto">
          <a:xfrm>
            <a:off x="2514600" y="3838039"/>
            <a:ext cx="1600200" cy="2133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87132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handling</a:t>
            </a:r>
            <a:endParaRPr lang="en-US" dirty="0"/>
          </a:p>
        </p:txBody>
      </p:sp>
      <p:sp>
        <p:nvSpPr>
          <p:cNvPr id="3" name="Content Placeholder 2"/>
          <p:cNvSpPr>
            <a:spLocks noGrp="1"/>
          </p:cNvSpPr>
          <p:nvPr>
            <p:ph sz="quarter" idx="1"/>
          </p:nvPr>
        </p:nvSpPr>
        <p:spPr>
          <a:xfrm>
            <a:off x="914400" y="1752600"/>
            <a:ext cx="7772400" cy="4572000"/>
          </a:xfrm>
        </p:spPr>
        <p:txBody>
          <a:bodyPr>
            <a:normAutofit fontScale="92500" lnSpcReduction="10000"/>
          </a:bodyPr>
          <a:lstStyle/>
          <a:p>
            <a:pPr marL="0" indent="0">
              <a:buNone/>
            </a:pPr>
            <a:r>
              <a:rPr lang="en-US" sz="2000" dirty="0"/>
              <a:t>There are some important things to remember when you start handling a goat:</a:t>
            </a:r>
          </a:p>
          <a:p>
            <a:pPr lvl="1"/>
            <a:r>
              <a:rPr lang="en-US" sz="1800" dirty="0" smtClean="0"/>
              <a:t>Goats duck their heads to get away, so keep the goat’s head up with one hand under the chin and one on the top of the neck or by holding the collar up</a:t>
            </a:r>
          </a:p>
          <a:p>
            <a:pPr lvl="1"/>
            <a:endParaRPr lang="en-US" sz="900" dirty="0" smtClean="0"/>
          </a:p>
          <a:p>
            <a:pPr lvl="1"/>
            <a:r>
              <a:rPr lang="en-US" sz="1800" dirty="0" smtClean="0"/>
              <a:t>To catch a fleeing goat, grab the back leg. The front legs are very delicate and can be hurt or broken very easily</a:t>
            </a:r>
          </a:p>
          <a:p>
            <a:pPr lvl="1"/>
            <a:endParaRPr lang="en-US" sz="900" dirty="0" smtClean="0"/>
          </a:p>
          <a:p>
            <a:pPr lvl="1"/>
            <a:r>
              <a:rPr lang="en-US" sz="1800" dirty="0" smtClean="0"/>
              <a:t>To handle a horned goat, firmly grasp the base of the horns to lead her</a:t>
            </a:r>
          </a:p>
          <a:p>
            <a:pPr lvl="1"/>
            <a:endParaRPr lang="en-US" sz="900" dirty="0" smtClean="0"/>
          </a:p>
          <a:p>
            <a:pPr lvl="1"/>
            <a:r>
              <a:rPr lang="en-US" sz="1800" dirty="0" smtClean="0"/>
              <a:t>Never push on a goat’s head, pushing stimulates butting and teaches the goats that butting humans is all right</a:t>
            </a:r>
          </a:p>
          <a:p>
            <a:pPr lvl="1"/>
            <a:endParaRPr lang="en-US" sz="900" dirty="0" smtClean="0"/>
          </a:p>
          <a:p>
            <a:pPr lvl="1"/>
            <a:r>
              <a:rPr lang="en-US" sz="1800" dirty="0" smtClean="0"/>
              <a:t>Never let a goat kid jump on you or anyone else</a:t>
            </a:r>
          </a:p>
          <a:p>
            <a:pPr lvl="1"/>
            <a:endParaRPr lang="en-US" sz="900" dirty="0" smtClean="0"/>
          </a:p>
          <a:p>
            <a:pPr lvl="1"/>
            <a:r>
              <a:rPr lang="en-US" sz="1800" dirty="0"/>
              <a:t>D</a:t>
            </a:r>
            <a:r>
              <a:rPr lang="en-US" sz="1800" dirty="0" smtClean="0"/>
              <a:t>on’t let children chase or ride the goats. They will become afraid of people and they can get hurt or break their backs.</a:t>
            </a:r>
            <a:endParaRPr lang="en-US" sz="1800" dirty="0"/>
          </a:p>
        </p:txBody>
      </p:sp>
    </p:spTree>
    <p:extLst>
      <p:ext uri="{BB962C8B-B14F-4D97-AF65-F5344CB8AC3E}">
        <p14:creationId xmlns:p14="http://schemas.microsoft.com/office/powerpoint/2010/main" xmlns="" val="2407062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Goat handling</a:t>
            </a:r>
            <a:endParaRPr lang="en-US" dirty="0"/>
          </a:p>
        </p:txBody>
      </p:sp>
      <p:sp>
        <p:nvSpPr>
          <p:cNvPr id="3" name="Content Placeholder 2"/>
          <p:cNvSpPr>
            <a:spLocks noGrp="1"/>
          </p:cNvSpPr>
          <p:nvPr>
            <p:ph sz="quarter" idx="1"/>
          </p:nvPr>
        </p:nvSpPr>
        <p:spPr/>
        <p:txBody>
          <a:bodyPr/>
          <a:lstStyle/>
          <a:p>
            <a:pPr lvl="1"/>
            <a:r>
              <a:rPr lang="en-US" dirty="0"/>
              <a:t>Collars are a useful tool for handling, moving or milking </a:t>
            </a:r>
            <a:r>
              <a:rPr lang="en-US" dirty="0" smtClean="0"/>
              <a:t>goats</a:t>
            </a:r>
          </a:p>
          <a:p>
            <a:pPr lvl="1"/>
            <a:endParaRPr lang="en-US" sz="800" dirty="0"/>
          </a:p>
          <a:p>
            <a:pPr lvl="2"/>
            <a:r>
              <a:rPr lang="en-US" sz="1800" dirty="0"/>
              <a:t>Remember that collars can get stuck in plants or fences, so make sure to check the area where your animals are housed to make sure they are </a:t>
            </a:r>
            <a:r>
              <a:rPr lang="en-US" sz="1800" dirty="0" smtClean="0"/>
              <a:t>safe</a:t>
            </a:r>
          </a:p>
          <a:p>
            <a:pPr lvl="2"/>
            <a:endParaRPr lang="en-US" sz="700" dirty="0" smtClean="0"/>
          </a:p>
          <a:p>
            <a:pPr lvl="2"/>
            <a:r>
              <a:rPr lang="en-US" sz="1800" dirty="0" smtClean="0"/>
              <a:t>Only put the collars on when you will be working with them, or around to keep and eye on them</a:t>
            </a:r>
            <a:endParaRPr lang="en-US" sz="1800" dirty="0"/>
          </a:p>
          <a:p>
            <a:endParaRPr lang="en-US" dirty="0"/>
          </a:p>
        </p:txBody>
      </p:sp>
      <p:pic>
        <p:nvPicPr>
          <p:cNvPr id="1026" name="Picture 2" descr="http://4.bp.blogspot.com/_kaLbrzrCbp8/SiHjDM4sHCI/AAAAAAAAB-Q/B4U3MVNqmjg/s400/May30GoatsSugarPop00938.jpg"/>
          <p:cNvPicPr>
            <a:picLocks noChangeAspect="1" noChangeArrowheads="1"/>
          </p:cNvPicPr>
          <p:nvPr/>
        </p:nvPicPr>
        <p:blipFill>
          <a:blip r:embed="rId2" cstate="email">
            <a:extLst>
              <a:ext uri="{BEBA8EAE-BF5A-486C-A8C5-ECC9F3942E4B}">
                <a14:imgProps xmlns:a14="http://schemas.microsoft.com/office/drawing/2010/main" xmlns="">
                  <a14:imgLayer r:embed="rId3">
                    <a14:imgEffect>
                      <a14:brightnessContrast bright="20000"/>
                    </a14:imgEffect>
                  </a14:imgLayer>
                </a14:imgProps>
              </a:ext>
              <a:ext uri="{28A0092B-C50C-407E-A947-70E740481C1C}">
                <a14:useLocalDpi xmlns:a14="http://schemas.microsoft.com/office/drawing/2010/main" xmlns=""/>
              </a:ext>
            </a:extLst>
          </a:blip>
          <a:srcRect/>
          <a:stretch>
            <a:fillRect/>
          </a:stretch>
        </p:blipFill>
        <p:spPr bwMode="auto">
          <a:xfrm>
            <a:off x="4419600" y="4407980"/>
            <a:ext cx="2819400" cy="21356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4038600" y="6604084"/>
            <a:ext cx="4572000" cy="230832"/>
          </a:xfrm>
          <a:prstGeom prst="rect">
            <a:avLst/>
          </a:prstGeom>
        </p:spPr>
        <p:txBody>
          <a:bodyPr>
            <a:spAutoFit/>
          </a:bodyPr>
          <a:lstStyle/>
          <a:p>
            <a:r>
              <a:rPr lang="en-US" sz="900" dirty="0"/>
              <a:t>http://boonedockswilcox.blogspot.com/2009/05/goat-boys.html</a:t>
            </a:r>
          </a:p>
        </p:txBody>
      </p:sp>
    </p:spTree>
    <p:extLst>
      <p:ext uri="{BB962C8B-B14F-4D97-AF65-F5344CB8AC3E}">
        <p14:creationId xmlns:p14="http://schemas.microsoft.com/office/powerpoint/2010/main" xmlns="" val="405239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Goat Nutrition</a:t>
            </a:r>
            <a:endParaRPr lang="en-US" dirty="0"/>
          </a:p>
        </p:txBody>
      </p:sp>
      <p:pic>
        <p:nvPicPr>
          <p:cNvPr id="2050" name="Picture 2" descr="http://images.northrup.org/picture/xl/crap/animals2/baby-goat1.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2514600" y="3200400"/>
            <a:ext cx="3810000" cy="27912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2286000" y="6248400"/>
            <a:ext cx="4572000" cy="261610"/>
          </a:xfrm>
          <a:prstGeom prst="rect">
            <a:avLst/>
          </a:prstGeom>
        </p:spPr>
        <p:txBody>
          <a:bodyPr>
            <a:spAutoFit/>
          </a:bodyPr>
          <a:lstStyle/>
          <a:p>
            <a:r>
              <a:rPr lang="en-US" sz="1100" dirty="0"/>
              <a:t>http://www.northrup.org/photos/goat/?page=7</a:t>
            </a:r>
          </a:p>
        </p:txBody>
      </p:sp>
    </p:spTree>
    <p:extLst>
      <p:ext uri="{BB962C8B-B14F-4D97-AF65-F5344CB8AC3E}">
        <p14:creationId xmlns:p14="http://schemas.microsoft.com/office/powerpoint/2010/main" xmlns="" val="16088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Goats are ruminants</a:t>
            </a:r>
            <a:endParaRPr lang="en-US" sz="3600" dirty="0"/>
          </a:p>
        </p:txBody>
      </p:sp>
      <p:sp>
        <p:nvSpPr>
          <p:cNvPr id="3" name="Content Placeholder 2"/>
          <p:cNvSpPr>
            <a:spLocks noGrp="1"/>
          </p:cNvSpPr>
          <p:nvPr>
            <p:ph idx="1"/>
          </p:nvPr>
        </p:nvSpPr>
        <p:spPr>
          <a:xfrm>
            <a:off x="914400" y="1600200"/>
            <a:ext cx="7772400" cy="4572000"/>
          </a:xfrm>
        </p:spPr>
        <p:txBody>
          <a:bodyPr>
            <a:normAutofit fontScale="92500" lnSpcReduction="20000"/>
          </a:bodyPr>
          <a:lstStyle/>
          <a:p>
            <a:r>
              <a:rPr lang="en-US" sz="1800" dirty="0" smtClean="0"/>
              <a:t>Ruminants are those animals that have several compartments in their stomach to digest large quantities of forages</a:t>
            </a:r>
          </a:p>
          <a:p>
            <a:pPr lvl="1">
              <a:buClr>
                <a:schemeClr val="tx2">
                  <a:lumMod val="60000"/>
                  <a:lumOff val="40000"/>
                </a:schemeClr>
              </a:buClr>
              <a:buFont typeface="Arial" pitchFamily="34" charset="0"/>
              <a:buChar char="•"/>
            </a:pPr>
            <a:r>
              <a:rPr lang="en-US" sz="1600" dirty="0" smtClean="0">
                <a:solidFill>
                  <a:schemeClr val="accent4">
                    <a:lumMod val="75000"/>
                  </a:schemeClr>
                </a:solidFill>
              </a:rPr>
              <a:t>The </a:t>
            </a:r>
            <a:r>
              <a:rPr lang="en-US" sz="1600" dirty="0">
                <a:solidFill>
                  <a:schemeClr val="accent4">
                    <a:lumMod val="75000"/>
                  </a:schemeClr>
                </a:solidFill>
              </a:rPr>
              <a:t>ruminants get their name from their rumen, which is the largest compartment of the stomach and serves as a fermentation </a:t>
            </a:r>
            <a:r>
              <a:rPr lang="en-US" sz="1600" dirty="0" smtClean="0">
                <a:solidFill>
                  <a:schemeClr val="accent4">
                    <a:lumMod val="75000"/>
                  </a:schemeClr>
                </a:solidFill>
              </a:rPr>
              <a:t>vat </a:t>
            </a:r>
            <a:endParaRPr lang="en-US" sz="1600" dirty="0">
              <a:solidFill>
                <a:schemeClr val="accent4">
                  <a:lumMod val="75000"/>
                </a:schemeClr>
              </a:solidFill>
            </a:endParaRPr>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a:p>
          <a:p>
            <a:endParaRPr lang="en-US" sz="1800" dirty="0" smtClean="0"/>
          </a:p>
          <a:p>
            <a:pPr marL="0" indent="0">
              <a:buNone/>
            </a:pPr>
            <a:endParaRPr lang="en-US" sz="1800" dirty="0" smtClean="0"/>
          </a:p>
          <a:p>
            <a:pPr marL="0" indent="0">
              <a:buNone/>
            </a:pPr>
            <a:endParaRPr lang="en-US" sz="900" dirty="0"/>
          </a:p>
          <a:p>
            <a:r>
              <a:rPr lang="en-US" sz="1800" dirty="0" smtClean="0"/>
              <a:t>Ruminants eat quickly and swallow their food and thoroughly chew it and swallow </a:t>
            </a:r>
          </a:p>
          <a:p>
            <a:r>
              <a:rPr lang="en-US" sz="1800" dirty="0" smtClean="0"/>
              <a:t>This regurgitated food is called the cud, and healthy ruminants spend as much time chewing as they do grazing or eating hay</a:t>
            </a:r>
          </a:p>
        </p:txBody>
      </p:sp>
      <p:pic>
        <p:nvPicPr>
          <p:cNvPr id="4104" name="Picture 8" descr="Goat digestive system"/>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3364653" y="2559278"/>
            <a:ext cx="2438400" cy="20495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2895600" y="4608852"/>
            <a:ext cx="3622040" cy="215444"/>
          </a:xfrm>
          <a:prstGeom prst="rect">
            <a:avLst/>
          </a:prstGeom>
        </p:spPr>
        <p:txBody>
          <a:bodyPr wrap="square">
            <a:spAutoFit/>
          </a:bodyPr>
          <a:lstStyle/>
          <a:p>
            <a:r>
              <a:rPr lang="en-US" sz="800" dirty="0"/>
              <a:t>http://www.animalcorner.co.uk/farm/goats/goat_anatomy.html</a:t>
            </a:r>
          </a:p>
        </p:txBody>
      </p:sp>
    </p:spTree>
    <p:extLst>
      <p:ext uri="{BB962C8B-B14F-4D97-AF65-F5344CB8AC3E}">
        <p14:creationId xmlns:p14="http://schemas.microsoft.com/office/powerpoint/2010/main" xmlns="" val="213269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goats</a:t>
            </a:r>
            <a:endParaRPr lang="en-US" dirty="0"/>
          </a:p>
        </p:txBody>
      </p:sp>
      <p:sp>
        <p:nvSpPr>
          <p:cNvPr id="3" name="Content Placeholder 2"/>
          <p:cNvSpPr>
            <a:spLocks noGrp="1"/>
          </p:cNvSpPr>
          <p:nvPr>
            <p:ph idx="1"/>
          </p:nvPr>
        </p:nvSpPr>
        <p:spPr>
          <a:xfrm>
            <a:off x="914400" y="1600200"/>
            <a:ext cx="7772400" cy="4572000"/>
          </a:xfrm>
        </p:spPr>
        <p:txBody>
          <a:bodyPr>
            <a:normAutofit/>
          </a:bodyPr>
          <a:lstStyle/>
          <a:p>
            <a:r>
              <a:rPr lang="en-US" sz="1600" dirty="0" smtClean="0"/>
              <a:t>Goats have the ability to select the more nutritious parts of a plant</a:t>
            </a:r>
          </a:p>
          <a:p>
            <a:endParaRPr lang="en-US" sz="200" dirty="0" smtClean="0"/>
          </a:p>
          <a:p>
            <a:r>
              <a:rPr lang="en-US" sz="1600" dirty="0" smtClean="0"/>
              <a:t>Therefore, they typically will consume a higher quality diet if they have the opportunity to be selective</a:t>
            </a:r>
          </a:p>
          <a:p>
            <a:endParaRPr lang="en-US" sz="200" dirty="0" smtClean="0"/>
          </a:p>
          <a:p>
            <a:r>
              <a:rPr lang="en-US" sz="1600" dirty="0" smtClean="0"/>
              <a:t>With the exception of dairy goats, goats grazing a high quality pasture can usually meet their protein requirements without supplemental feeding</a:t>
            </a:r>
            <a:endParaRPr lang="en-US" sz="1600" dirty="0"/>
          </a:p>
          <a:p>
            <a:endParaRPr lang="en-US" sz="200" dirty="0" smtClean="0"/>
          </a:p>
          <a:p>
            <a:r>
              <a:rPr lang="en-US" sz="1600" dirty="0" smtClean="0"/>
              <a:t>In some cases an energy supplement (grain) may be  necessary</a:t>
            </a:r>
            <a:endParaRPr lang="en-US" sz="1600" dirty="0"/>
          </a:p>
        </p:txBody>
      </p:sp>
      <p:grpSp>
        <p:nvGrpSpPr>
          <p:cNvPr id="5" name="Group 4"/>
          <p:cNvGrpSpPr/>
          <p:nvPr/>
        </p:nvGrpSpPr>
        <p:grpSpPr>
          <a:xfrm>
            <a:off x="1234440" y="4648200"/>
            <a:ext cx="2133600" cy="1625600"/>
            <a:chOff x="1234440" y="4648200"/>
            <a:chExt cx="2133600" cy="1625600"/>
          </a:xfrm>
        </p:grpSpPr>
        <p:pic>
          <p:nvPicPr>
            <p:cNvPr id="4098" name="Picture 2" descr="http://migrationbrewing.com/assets/migration/images/goats(1).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1234440" y="4648200"/>
              <a:ext cx="2133600"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234440" y="5935246"/>
              <a:ext cx="2133600" cy="338554"/>
            </a:xfrm>
            <a:prstGeom prst="rect">
              <a:avLst/>
            </a:prstGeom>
          </p:spPr>
          <p:txBody>
            <a:bodyPr wrap="square">
              <a:spAutoFit/>
            </a:bodyPr>
            <a:lstStyle/>
            <a:p>
              <a:r>
                <a:rPr lang="en-US" sz="800" dirty="0">
                  <a:solidFill>
                    <a:schemeClr val="bg1"/>
                  </a:solidFill>
                </a:rPr>
                <a:t>http://migrationbrewing.com/blog/2011/11/02/brewers-who-talk-to-goats</a:t>
              </a:r>
            </a:p>
          </p:txBody>
        </p:sp>
      </p:grpSp>
      <p:pic>
        <p:nvPicPr>
          <p:cNvPr id="4100" name="Picture 4" descr="http://farm2.static.flickr.com/1200/1419861143_d2b52c7bb2.jp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3733800" y="3971925"/>
            <a:ext cx="2527300" cy="1895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706705" y="5448300"/>
            <a:ext cx="2551007" cy="338554"/>
          </a:xfrm>
          <a:prstGeom prst="rect">
            <a:avLst/>
          </a:prstGeom>
        </p:spPr>
        <p:txBody>
          <a:bodyPr wrap="square">
            <a:spAutoFit/>
          </a:bodyPr>
          <a:lstStyle/>
          <a:p>
            <a:r>
              <a:rPr lang="en-US" sz="800" dirty="0">
                <a:solidFill>
                  <a:schemeClr val="bg1"/>
                </a:solidFill>
              </a:rPr>
              <a:t>http://www.sheepandgoat.com/articles/feedingsmallruminants.html</a:t>
            </a:r>
          </a:p>
        </p:txBody>
      </p:sp>
      <p:pic>
        <p:nvPicPr>
          <p:cNvPr id="4102" name="Picture 6" descr="http://www.thatlldofarm.com/images/gallery/w500/1283011648_78b3051fd2d5.jp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6324600" y="4263662"/>
            <a:ext cx="2533251" cy="18290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6341533" y="5858302"/>
            <a:ext cx="2657688" cy="215444"/>
          </a:xfrm>
          <a:prstGeom prst="rect">
            <a:avLst/>
          </a:prstGeom>
        </p:spPr>
        <p:txBody>
          <a:bodyPr wrap="square">
            <a:spAutoFit/>
          </a:bodyPr>
          <a:lstStyle/>
          <a:p>
            <a:r>
              <a:rPr lang="en-US" sz="800" dirty="0">
                <a:solidFill>
                  <a:schemeClr val="bg1"/>
                </a:solidFill>
              </a:rPr>
              <a:t>http://thatlldofarm.com/slideshow/1268</a:t>
            </a:r>
          </a:p>
        </p:txBody>
      </p:sp>
    </p:spTree>
    <p:extLst>
      <p:ext uri="{BB962C8B-B14F-4D97-AF65-F5344CB8AC3E}">
        <p14:creationId xmlns:p14="http://schemas.microsoft.com/office/powerpoint/2010/main" xmlns="" val="397171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752600"/>
            <a:ext cx="8077200" cy="4572000"/>
          </a:xfrm>
        </p:spPr>
        <p:txBody>
          <a:bodyPr>
            <a:normAutofit/>
          </a:bodyPr>
          <a:lstStyle/>
          <a:p>
            <a:r>
              <a:rPr lang="en-US" sz="1600" dirty="0"/>
              <a:t>The health and productivity of the goat as with all ruminants depends on the rumen (as with all ruminants) depends on the rumen function; microorganisms in the rumen digest fiber and carbohydrates and protein to supply the animal with </a:t>
            </a:r>
            <a:r>
              <a:rPr lang="en-US" sz="1600" dirty="0" smtClean="0"/>
              <a:t>nutrients</a:t>
            </a:r>
          </a:p>
          <a:p>
            <a:pPr lvl="1">
              <a:buClr>
                <a:schemeClr val="tx2">
                  <a:lumMod val="60000"/>
                  <a:lumOff val="40000"/>
                </a:schemeClr>
              </a:buClr>
            </a:pPr>
            <a:r>
              <a:rPr lang="en-US" sz="1400" dirty="0" smtClean="0">
                <a:solidFill>
                  <a:schemeClr val="accent4">
                    <a:lumMod val="75000"/>
                  </a:schemeClr>
                </a:solidFill>
              </a:rPr>
              <a:t>Without </a:t>
            </a:r>
            <a:r>
              <a:rPr lang="en-US" sz="1400" dirty="0">
                <a:solidFill>
                  <a:schemeClr val="accent4">
                    <a:lumMod val="75000"/>
                  </a:schemeClr>
                </a:solidFill>
              </a:rPr>
              <a:t>those microorganisms, the goat will become very sick and </a:t>
            </a:r>
            <a:r>
              <a:rPr lang="en-US" sz="1400" dirty="0" smtClean="0">
                <a:solidFill>
                  <a:schemeClr val="accent4">
                    <a:lumMod val="75000"/>
                  </a:schemeClr>
                </a:solidFill>
              </a:rPr>
              <a:t>may die</a:t>
            </a:r>
          </a:p>
          <a:p>
            <a:pPr lvl="1">
              <a:buClr>
                <a:schemeClr val="tx2">
                  <a:lumMod val="60000"/>
                  <a:lumOff val="40000"/>
                </a:schemeClr>
              </a:buClr>
            </a:pPr>
            <a:r>
              <a:rPr lang="en-US" sz="1400" dirty="0" smtClean="0">
                <a:solidFill>
                  <a:schemeClr val="accent4">
                    <a:lumMod val="75000"/>
                  </a:schemeClr>
                </a:solidFill>
              </a:rPr>
              <a:t>It </a:t>
            </a:r>
            <a:r>
              <a:rPr lang="en-US" sz="1400" dirty="0">
                <a:solidFill>
                  <a:schemeClr val="accent4">
                    <a:lumMod val="75000"/>
                  </a:schemeClr>
                </a:solidFill>
              </a:rPr>
              <a:t>is very important that the animal </a:t>
            </a:r>
            <a:r>
              <a:rPr lang="en-US" sz="1400" dirty="0" smtClean="0">
                <a:solidFill>
                  <a:schemeClr val="accent4">
                    <a:lumMod val="75000"/>
                  </a:schemeClr>
                </a:solidFill>
              </a:rPr>
              <a:t>is </a:t>
            </a:r>
            <a:r>
              <a:rPr lang="en-US" sz="1400" dirty="0" smtClean="0"/>
              <a:t>appropriately </a:t>
            </a:r>
            <a:r>
              <a:rPr lang="en-US" sz="1400" dirty="0" smtClean="0">
                <a:solidFill>
                  <a:schemeClr val="accent4">
                    <a:lumMod val="75000"/>
                  </a:schemeClr>
                </a:solidFill>
              </a:rPr>
              <a:t>fed so </a:t>
            </a:r>
            <a:r>
              <a:rPr lang="en-US" sz="1400" dirty="0">
                <a:solidFill>
                  <a:schemeClr val="accent4">
                    <a:lumMod val="75000"/>
                  </a:schemeClr>
                </a:solidFill>
              </a:rPr>
              <a:t>that the ruminal organisms stay </a:t>
            </a:r>
            <a:r>
              <a:rPr lang="en-US" sz="1400" dirty="0" smtClean="0">
                <a:solidFill>
                  <a:schemeClr val="accent4">
                    <a:lumMod val="75000"/>
                  </a:schemeClr>
                </a:solidFill>
              </a:rPr>
              <a:t>healthy</a:t>
            </a:r>
          </a:p>
          <a:p>
            <a:endParaRPr lang="en-US" sz="1600" dirty="0"/>
          </a:p>
          <a:p>
            <a:r>
              <a:rPr lang="en-US" sz="1600" dirty="0"/>
              <a:t>The rumen microorganisms are healthier when goats are eating good-quality forages, such as vegetative </a:t>
            </a:r>
            <a:r>
              <a:rPr lang="en-US" sz="1600" dirty="0" smtClean="0"/>
              <a:t>pasture</a:t>
            </a:r>
          </a:p>
          <a:p>
            <a:pPr lvl="1"/>
            <a:r>
              <a:rPr lang="en-US" sz="1400" dirty="0" smtClean="0"/>
              <a:t>However </a:t>
            </a:r>
            <a:r>
              <a:rPr lang="en-US" sz="1400" dirty="0"/>
              <a:t>it is difficult (if not impossible) to provide good-quality forages year round. </a:t>
            </a:r>
            <a:r>
              <a:rPr lang="en-US" sz="1400" dirty="0" smtClean="0"/>
              <a:t>Thus, supplementation with </a:t>
            </a:r>
            <a:r>
              <a:rPr lang="en-US" sz="1400" dirty="0"/>
              <a:t>concentrates may </a:t>
            </a:r>
            <a:r>
              <a:rPr lang="en-US" sz="1400" dirty="0" smtClean="0"/>
              <a:t>be necessary</a:t>
            </a:r>
            <a:endParaRPr lang="en-US" sz="1400" dirty="0"/>
          </a:p>
          <a:p>
            <a:endParaRPr lang="en-US" sz="2400" dirty="0"/>
          </a:p>
        </p:txBody>
      </p:sp>
      <p:sp>
        <p:nvSpPr>
          <p:cNvPr id="4" name="Title 1"/>
          <p:cNvSpPr>
            <a:spLocks noGrp="1"/>
          </p:cNvSpPr>
          <p:nvPr>
            <p:ph type="title"/>
          </p:nvPr>
        </p:nvSpPr>
        <p:spPr/>
        <p:txBody>
          <a:bodyPr>
            <a:normAutofit/>
          </a:bodyPr>
          <a:lstStyle/>
          <a:p>
            <a:r>
              <a:rPr lang="en-US" sz="3600" dirty="0" smtClean="0"/>
              <a:t>Goats are ruminants</a:t>
            </a:r>
            <a:endParaRPr lang="en-US" sz="3600" dirty="0"/>
          </a:p>
        </p:txBody>
      </p:sp>
      <p:pic>
        <p:nvPicPr>
          <p:cNvPr id="6146" name="Picture 2" descr="http://www.thegoatlady.org/files/QuickSiteImages/goats_003.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6248400" y="5181600"/>
            <a:ext cx="2133600" cy="15979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210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Diet</a:t>
            </a:r>
            <a:endParaRPr lang="en-US" dirty="0"/>
          </a:p>
        </p:txBody>
      </p:sp>
      <p:sp>
        <p:nvSpPr>
          <p:cNvPr id="3" name="Content Placeholder 2"/>
          <p:cNvSpPr>
            <a:spLocks noGrp="1"/>
          </p:cNvSpPr>
          <p:nvPr>
            <p:ph sz="quarter" idx="1"/>
          </p:nvPr>
        </p:nvSpPr>
        <p:spPr>
          <a:xfrm>
            <a:off x="910424" y="1880036"/>
            <a:ext cx="7772400" cy="2006164"/>
          </a:xfrm>
        </p:spPr>
        <p:txBody>
          <a:bodyPr>
            <a:normAutofit/>
          </a:bodyPr>
          <a:lstStyle/>
          <a:p>
            <a:r>
              <a:rPr lang="en-US" sz="2000" dirty="0"/>
              <a:t>Goats can be picky eaters and they may not immediately accept new </a:t>
            </a:r>
            <a:r>
              <a:rPr lang="en-US" sz="2000" dirty="0" smtClean="0"/>
              <a:t>feeds</a:t>
            </a:r>
          </a:p>
          <a:p>
            <a:pPr lvl="1"/>
            <a:r>
              <a:rPr lang="en-US" sz="1600" dirty="0" smtClean="0"/>
              <a:t>However once they decide to eat something they will try everything to get it</a:t>
            </a:r>
          </a:p>
          <a:p>
            <a:pPr lvl="1"/>
            <a:r>
              <a:rPr lang="en-US" sz="1600" dirty="0" smtClean="0"/>
              <a:t>Also if there is nothing around that they like they will start to look around for something to eat</a:t>
            </a:r>
            <a:endParaRPr lang="en-US" sz="1600" dirty="0"/>
          </a:p>
          <a:p>
            <a:endParaRPr lang="en-US" sz="2000" dirty="0"/>
          </a:p>
        </p:txBody>
      </p:sp>
      <p:grpSp>
        <p:nvGrpSpPr>
          <p:cNvPr id="6" name="Group 5"/>
          <p:cNvGrpSpPr/>
          <p:nvPr/>
        </p:nvGrpSpPr>
        <p:grpSpPr>
          <a:xfrm>
            <a:off x="838200" y="4273255"/>
            <a:ext cx="2925417" cy="2128057"/>
            <a:chOff x="1447800" y="4272742"/>
            <a:chExt cx="2925417" cy="2128057"/>
          </a:xfrm>
        </p:grpSpPr>
        <p:pic>
          <p:nvPicPr>
            <p:cNvPr id="4" name="Picture 2" descr="http://www.brusorchards.com/images/goats_eating.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1447800" y="4272742"/>
              <a:ext cx="2438400" cy="21280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1469003" y="6144491"/>
              <a:ext cx="2904214" cy="230832"/>
            </a:xfrm>
            <a:prstGeom prst="rect">
              <a:avLst/>
            </a:prstGeom>
          </p:spPr>
          <p:txBody>
            <a:bodyPr wrap="square">
              <a:spAutoFit/>
            </a:bodyPr>
            <a:lstStyle/>
            <a:p>
              <a:r>
                <a:rPr lang="en-US" sz="900" dirty="0">
                  <a:solidFill>
                    <a:schemeClr val="bg1"/>
                  </a:solidFill>
                </a:rPr>
                <a:t>http://www.brusorchards.com/goat.php</a:t>
              </a:r>
            </a:p>
          </p:txBody>
        </p:sp>
      </p:grpSp>
      <p:grpSp>
        <p:nvGrpSpPr>
          <p:cNvPr id="10" name="Group 9"/>
          <p:cNvGrpSpPr/>
          <p:nvPr/>
        </p:nvGrpSpPr>
        <p:grpSpPr>
          <a:xfrm>
            <a:off x="3501224" y="4587751"/>
            <a:ext cx="2590800" cy="1849464"/>
            <a:chOff x="3276600" y="4070946"/>
            <a:chExt cx="2590800" cy="1849464"/>
          </a:xfrm>
        </p:grpSpPr>
        <p:pic>
          <p:nvPicPr>
            <p:cNvPr id="8196" name="Picture 4" descr="http://us.123rf.com/400wm/400/400/yannikap/yannikap1009/yannikap100900120/7699530-goats-eating-round-a-tree.jp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3276600" y="4070946"/>
              <a:ext cx="2457759" cy="1849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3276600" y="5520300"/>
              <a:ext cx="2590800" cy="400110"/>
            </a:xfrm>
            <a:prstGeom prst="rect">
              <a:avLst/>
            </a:prstGeom>
          </p:spPr>
          <p:txBody>
            <a:bodyPr wrap="square">
              <a:spAutoFit/>
            </a:bodyPr>
            <a:lstStyle/>
            <a:p>
              <a:r>
                <a:rPr lang="en-US" sz="1000" dirty="0">
                  <a:solidFill>
                    <a:schemeClr val="bg1"/>
                  </a:solidFill>
                </a:rPr>
                <a:t>http://www.123rf.com/photo_7699530_goats-eating-round-a-tree.html</a:t>
              </a:r>
            </a:p>
          </p:txBody>
        </p:sp>
      </p:grpSp>
      <p:grpSp>
        <p:nvGrpSpPr>
          <p:cNvPr id="12" name="Group 11"/>
          <p:cNvGrpSpPr/>
          <p:nvPr/>
        </p:nvGrpSpPr>
        <p:grpSpPr>
          <a:xfrm>
            <a:off x="6172200" y="4205028"/>
            <a:ext cx="2362200" cy="1720111"/>
            <a:chOff x="6172200" y="4205028"/>
            <a:chExt cx="2362200" cy="1720111"/>
          </a:xfrm>
        </p:grpSpPr>
        <p:pic>
          <p:nvPicPr>
            <p:cNvPr id="8198" name="Picture 6" descr="http://ikoupon.com/images/p_37_Goats-Eating_268.jpg"/>
            <p:cNvPicPr>
              <a:picLocks noChangeAspect="1" noChangeArrowheads="1"/>
            </p:cNvPicPr>
            <p:nvPr/>
          </p:nvPicPr>
          <p:blipFill rotWithShape="1">
            <a:blip r:embed="rId4" cstate="email">
              <a:extLst>
                <a:ext uri="{28A0092B-C50C-407E-A947-70E740481C1C}">
                  <a14:useLocalDpi xmlns:a14="http://schemas.microsoft.com/office/drawing/2010/main" xmlns=""/>
                </a:ext>
              </a:extLst>
            </a:blip>
            <a:srcRect/>
            <a:stretch/>
          </p:blipFill>
          <p:spPr bwMode="auto">
            <a:xfrm>
              <a:off x="6172200" y="4205028"/>
              <a:ext cx="2362200" cy="17201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6286500" y="5617362"/>
              <a:ext cx="2133600" cy="307777"/>
            </a:xfrm>
            <a:prstGeom prst="rect">
              <a:avLst/>
            </a:prstGeom>
          </p:spPr>
          <p:txBody>
            <a:bodyPr wrap="square">
              <a:spAutoFit/>
            </a:bodyPr>
            <a:lstStyle/>
            <a:p>
              <a:r>
                <a:rPr lang="en-US" sz="700" dirty="0">
                  <a:solidFill>
                    <a:schemeClr val="bg1"/>
                  </a:solidFill>
                </a:rPr>
                <a:t>http://ikoupon.com/Funny-Pics/Animal-World/Goats-Eating-515.html</a:t>
              </a:r>
            </a:p>
          </p:txBody>
        </p:sp>
      </p:grpSp>
    </p:spTree>
    <p:extLst>
      <p:ext uri="{BB962C8B-B14F-4D97-AF65-F5344CB8AC3E}">
        <p14:creationId xmlns:p14="http://schemas.microsoft.com/office/powerpoint/2010/main" xmlns="" val="305521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Diet</a:t>
            </a:r>
            <a:endParaRPr lang="en-US" dirty="0"/>
          </a:p>
        </p:txBody>
      </p:sp>
      <p:sp>
        <p:nvSpPr>
          <p:cNvPr id="3" name="Content Placeholder 2"/>
          <p:cNvSpPr>
            <a:spLocks noGrp="1"/>
          </p:cNvSpPr>
          <p:nvPr>
            <p:ph sz="quarter" idx="1"/>
          </p:nvPr>
        </p:nvSpPr>
        <p:spPr/>
        <p:txBody>
          <a:bodyPr>
            <a:normAutofit/>
          </a:bodyPr>
          <a:lstStyle/>
          <a:p>
            <a:pPr marL="0" indent="0" algn="ctr">
              <a:buNone/>
            </a:pPr>
            <a:r>
              <a:rPr lang="en-US" sz="1800" u="sng" dirty="0" smtClean="0"/>
              <a:t>Feeding is usually the highest expense of any livestock operation</a:t>
            </a:r>
          </a:p>
          <a:p>
            <a:r>
              <a:rPr lang="en-US" sz="1800" dirty="0" smtClean="0"/>
              <a:t>It is important to remember that goats are not little goats</a:t>
            </a:r>
          </a:p>
          <a:p>
            <a:pPr lvl="1"/>
            <a:r>
              <a:rPr lang="en-US" sz="1600" dirty="0" smtClean="0"/>
              <a:t>Goats have shorter digestive tracts which limits their ability to digest the cell walls of plants, such as grass or hay, in comparison to cattle</a:t>
            </a:r>
          </a:p>
          <a:p>
            <a:pPr lvl="1"/>
            <a:r>
              <a:rPr lang="en-US" sz="1600" dirty="0" smtClean="0"/>
              <a:t>Then again, their narrow muzzle and highly motile, prehensile lips allows them to choose the tender leaves and buds from trees and shrubs that cattle cannot fully use as a food source</a:t>
            </a:r>
          </a:p>
          <a:p>
            <a:pPr lvl="1"/>
            <a:r>
              <a:rPr lang="en-US" sz="1600" dirty="0" smtClean="0"/>
              <a:t>Goats have a perfect feeding strategy as intermediate feeder, eating grass when it is at its peak and shrubs when those have the best nutrients available</a:t>
            </a:r>
          </a:p>
          <a:p>
            <a:pPr lvl="1"/>
            <a:endParaRPr lang="en-US" sz="1600" dirty="0" smtClean="0"/>
          </a:p>
          <a:p>
            <a:endParaRPr lang="en-US" sz="1800" dirty="0"/>
          </a:p>
          <a:p>
            <a:endParaRPr lang="en-US" sz="1800" dirty="0"/>
          </a:p>
          <a:p>
            <a:endParaRPr lang="en-US" sz="1800" dirty="0"/>
          </a:p>
        </p:txBody>
      </p:sp>
      <p:grpSp>
        <p:nvGrpSpPr>
          <p:cNvPr id="5" name="Group 4"/>
          <p:cNvGrpSpPr/>
          <p:nvPr/>
        </p:nvGrpSpPr>
        <p:grpSpPr>
          <a:xfrm>
            <a:off x="3200400" y="4495800"/>
            <a:ext cx="4572000" cy="2252361"/>
            <a:chOff x="3200400" y="4495800"/>
            <a:chExt cx="4572000" cy="2252361"/>
          </a:xfrm>
        </p:grpSpPr>
        <p:pic>
          <p:nvPicPr>
            <p:cNvPr id="11266" name="Picture 2" descr="http://mcaaron.files.wordpress.com/2008/10/goat2.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3200400" y="4495800"/>
              <a:ext cx="3352800" cy="22523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3200400" y="6324600"/>
              <a:ext cx="4572000" cy="246221"/>
            </a:xfrm>
            <a:prstGeom prst="rect">
              <a:avLst/>
            </a:prstGeom>
          </p:spPr>
          <p:txBody>
            <a:bodyPr>
              <a:spAutoFit/>
            </a:bodyPr>
            <a:lstStyle/>
            <a:p>
              <a:r>
                <a:rPr lang="en-US" sz="1000" dirty="0">
                  <a:solidFill>
                    <a:schemeClr val="bg1"/>
                  </a:solidFill>
                </a:rPr>
                <a:t>http://mcaaron.wordpress.com/tag/dylan-mckay/</a:t>
              </a:r>
            </a:p>
          </p:txBody>
        </p:sp>
      </p:grpSp>
    </p:spTree>
    <p:extLst>
      <p:ext uri="{BB962C8B-B14F-4D97-AF65-F5344CB8AC3E}">
        <p14:creationId xmlns:p14="http://schemas.microsoft.com/office/powerpoint/2010/main" xmlns="" val="191009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Diet </a:t>
            </a:r>
            <a:endParaRPr lang="en-US" dirty="0"/>
          </a:p>
        </p:txBody>
      </p:sp>
      <p:sp>
        <p:nvSpPr>
          <p:cNvPr id="3" name="Content Placeholder 2"/>
          <p:cNvSpPr>
            <a:spLocks noGrp="1"/>
          </p:cNvSpPr>
          <p:nvPr>
            <p:ph sz="quarter" idx="1"/>
          </p:nvPr>
        </p:nvSpPr>
        <p:spPr>
          <a:xfrm>
            <a:off x="914400" y="1676400"/>
            <a:ext cx="7772400" cy="4572000"/>
          </a:xfrm>
        </p:spPr>
        <p:txBody>
          <a:bodyPr>
            <a:normAutofit/>
          </a:bodyPr>
          <a:lstStyle/>
          <a:p>
            <a:r>
              <a:rPr lang="en-US" sz="2400" dirty="0" smtClean="0"/>
              <a:t>Feeding good quality hay or pasture is usually sufficient to sustain your goats, but during production they will need supplements</a:t>
            </a:r>
          </a:p>
          <a:p>
            <a:endParaRPr lang="en-US" sz="2400" dirty="0" smtClean="0"/>
          </a:p>
        </p:txBody>
      </p:sp>
      <p:sp>
        <p:nvSpPr>
          <p:cNvPr id="4" name="Rectangle 3"/>
          <p:cNvSpPr/>
          <p:nvPr/>
        </p:nvSpPr>
        <p:spPr>
          <a:xfrm>
            <a:off x="4267200" y="3048000"/>
            <a:ext cx="4343400" cy="2585323"/>
          </a:xfrm>
          <a:prstGeom prst="rect">
            <a:avLst/>
          </a:prstGeom>
        </p:spPr>
        <p:txBody>
          <a:bodyPr wrap="square">
            <a:spAutoFit/>
          </a:bodyPr>
          <a:lstStyle/>
          <a:p>
            <a:pPr algn="just"/>
            <a:r>
              <a:rPr lang="en-US" dirty="0"/>
              <a:t>The more productive goats should be fed high quality feed, especially kids being prepared for market, young replacement </a:t>
            </a:r>
            <a:r>
              <a:rPr lang="en-US" dirty="0" err="1"/>
              <a:t>doelings</a:t>
            </a:r>
            <a:r>
              <a:rPr lang="en-US" dirty="0"/>
              <a:t> and does in late gestation and early lactation. Also, does lactating twins or triplets have greater nutritional requirements than does lactating a single kid</a:t>
            </a:r>
          </a:p>
        </p:txBody>
      </p:sp>
      <p:pic>
        <p:nvPicPr>
          <p:cNvPr id="6" name="Picture 2" descr="http://t3.gstatic.com/images?q=tbn:ANd9GcSfKrsyqxBUF9blN8LWs7LoAjXatPsqGQzCj9dQApdCezl1dkWAIf0VgN5Avg"/>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718181" y="3403677"/>
            <a:ext cx="3291112" cy="26161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685800" y="5353061"/>
            <a:ext cx="3323493" cy="541315"/>
          </a:xfrm>
          <a:prstGeom prst="rect">
            <a:avLst/>
          </a:prstGeom>
        </p:spPr>
        <p:txBody>
          <a:bodyPr wrap="square">
            <a:spAutoFit/>
          </a:bodyPr>
          <a:lstStyle/>
          <a:p>
            <a:r>
              <a:rPr lang="en-US" sz="900" dirty="0">
                <a:solidFill>
                  <a:schemeClr val="bg1"/>
                </a:solidFill>
              </a:rPr>
              <a:t>http://www.takeawalk.com/catherine-renzi-articles/2009/4/2/nubian-dairy-goats-triplets-born.html</a:t>
            </a:r>
          </a:p>
        </p:txBody>
      </p:sp>
    </p:spTree>
    <p:extLst>
      <p:ext uri="{BB962C8B-B14F-4D97-AF65-F5344CB8AC3E}">
        <p14:creationId xmlns:p14="http://schemas.microsoft.com/office/powerpoint/2010/main" xmlns="" val="415872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772400" cy="1470025"/>
          </a:xfrm>
        </p:spPr>
        <p:txBody>
          <a:bodyPr/>
          <a:lstStyle/>
          <a:p>
            <a:r>
              <a:rPr lang="en-US" b="1" dirty="0" smtClean="0">
                <a:solidFill>
                  <a:schemeClr val="tx1"/>
                </a:solidFill>
              </a:rPr>
              <a:t>Goat production</a:t>
            </a:r>
            <a:endParaRPr lang="en-US" b="1" dirty="0">
              <a:solidFill>
                <a:schemeClr val="tx1"/>
              </a:solidFill>
            </a:endParaRPr>
          </a:p>
        </p:txBody>
      </p:sp>
      <p:pic>
        <p:nvPicPr>
          <p:cNvPr id="4" name="Picture 6" descr="francine99"/>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3638903" y="3121160"/>
            <a:ext cx="1923697" cy="28956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http://www.oldredbarnco.com/goat2a.bmp"/>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1219200" y="4267199"/>
            <a:ext cx="2286000" cy="1659039"/>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http://t1.gstatic.com/images?q=tbn:ANd9GcTxz1X76l9YkQGSqN7WZ5gmuzmwN8eztYF42MClmFrE_UaxeVVsA2L7EpMSXA"/>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5791200" y="4098715"/>
            <a:ext cx="2362200" cy="185601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8" descr="http://blog.arkansasalumni.org/files/2009/03/university_arkansas_logo.jpg"/>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3809068" y="319030"/>
            <a:ext cx="1547206" cy="8703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 name="Picture 10" descr="http://bumperscollege.uark.edu/images/UA-color-AFLS.png"/>
          <p:cNvPicPr>
            <a:picLocks noChangeAspect="1" noChangeArrowheads="1"/>
          </p:cNvPicPr>
          <p:nvPr/>
        </p:nvPicPr>
        <p:blipFill>
          <a:blip r:embed="rId6" cstate="email">
            <a:extLst>
              <a:ext uri="{28A0092B-C50C-407E-A947-70E740481C1C}">
                <a14:useLocalDpi xmlns:a14="http://schemas.microsoft.com/office/drawing/2010/main" xmlns=""/>
              </a:ext>
            </a:extLst>
          </a:blip>
          <a:srcRect/>
          <a:stretch>
            <a:fillRect/>
          </a:stretch>
        </p:blipFill>
        <p:spPr bwMode="auto">
          <a:xfrm>
            <a:off x="2577913" y="754182"/>
            <a:ext cx="1193386" cy="66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9" name="Picture 16" descr="http://www.phytophthoradb.org/img/link/USDA-ARS.png"/>
          <p:cNvPicPr>
            <a:picLocks noChangeAspect="1" noChangeArrowheads="1"/>
          </p:cNvPicPr>
          <p:nvPr/>
        </p:nvPicPr>
        <p:blipFill rotWithShape="1">
          <a:blip r:embed="rId7" cstate="email">
            <a:extLst>
              <a:ext uri="{28A0092B-C50C-407E-A947-70E740481C1C}">
                <a14:useLocalDpi xmlns:a14="http://schemas.microsoft.com/office/drawing/2010/main" xmlns=""/>
              </a:ext>
            </a:extLst>
          </a:blip>
          <a:srcRect/>
          <a:stretch/>
        </p:blipFill>
        <p:spPr bwMode="auto">
          <a:xfrm>
            <a:off x="5356274" y="1001207"/>
            <a:ext cx="1196926" cy="4197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1447800" y="6016760"/>
            <a:ext cx="6348650" cy="276999"/>
          </a:xfrm>
          <a:prstGeom prst="rect">
            <a:avLst/>
          </a:prstGeom>
          <a:noFill/>
        </p:spPr>
        <p:txBody>
          <a:bodyPr wrap="square" rtlCol="0">
            <a:spAutoFit/>
          </a:bodyPr>
          <a:lstStyle/>
          <a:p>
            <a:pPr algn="ctr"/>
            <a:r>
              <a:rPr lang="en-US" sz="1200" b="1" dirty="0" smtClean="0"/>
              <a:t>This project is partly sponsored by USDA-NIFA-BFRDP 2010-03143.</a:t>
            </a:r>
            <a:endParaRPr lang="en-US" sz="1200" b="1" dirty="0"/>
          </a:p>
        </p:txBody>
      </p:sp>
    </p:spTree>
    <p:extLst>
      <p:ext uri="{BB962C8B-B14F-4D97-AF65-F5344CB8AC3E}">
        <p14:creationId xmlns:p14="http://schemas.microsoft.com/office/powerpoint/2010/main" xmlns="" val="3568470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feeding</a:t>
            </a:r>
            <a:endParaRPr lang="en-US" dirty="0"/>
          </a:p>
        </p:txBody>
      </p:sp>
      <p:sp>
        <p:nvSpPr>
          <p:cNvPr id="3" name="Content Placeholder 2"/>
          <p:cNvSpPr>
            <a:spLocks noGrp="1"/>
          </p:cNvSpPr>
          <p:nvPr>
            <p:ph sz="quarter" idx="1"/>
          </p:nvPr>
        </p:nvSpPr>
        <p:spPr>
          <a:xfrm>
            <a:off x="609600" y="1524000"/>
            <a:ext cx="8382000" cy="4572000"/>
          </a:xfrm>
        </p:spPr>
        <p:txBody>
          <a:bodyPr>
            <a:normAutofit/>
          </a:bodyPr>
          <a:lstStyle/>
          <a:p>
            <a:pPr lvl="1"/>
            <a:r>
              <a:rPr lang="en-US" sz="1400" dirty="0"/>
              <a:t>Grain is the concentrate most often fed to goats; cereal grains such as oats, corn, barley and wheat are high in energy (carbohydrates/fat</a:t>
            </a:r>
            <a:r>
              <a:rPr lang="en-US" sz="1400" dirty="0" smtClean="0"/>
              <a:t>)</a:t>
            </a:r>
          </a:p>
          <a:p>
            <a:pPr lvl="1"/>
            <a:endParaRPr lang="en-US" sz="200" dirty="0"/>
          </a:p>
          <a:p>
            <a:pPr lvl="1"/>
            <a:r>
              <a:rPr lang="en-US" sz="1400" dirty="0"/>
              <a:t>Less commonplace are grains such as amaranth or buckwheat are also used </a:t>
            </a:r>
            <a:r>
              <a:rPr lang="en-US" sz="1400" dirty="0" smtClean="0"/>
              <a:t>sometimes</a:t>
            </a:r>
          </a:p>
          <a:p>
            <a:pPr lvl="1"/>
            <a:endParaRPr lang="en-US" sz="200" dirty="0"/>
          </a:p>
          <a:p>
            <a:pPr lvl="1"/>
            <a:r>
              <a:rPr lang="en-US" sz="1400" dirty="0"/>
              <a:t>Soybean meal and cottonseed meal are high protein </a:t>
            </a:r>
            <a:r>
              <a:rPr lang="en-US" sz="1400" dirty="0" smtClean="0"/>
              <a:t>supplements</a:t>
            </a:r>
          </a:p>
          <a:p>
            <a:pPr lvl="1"/>
            <a:endParaRPr lang="en-US" sz="200" dirty="0"/>
          </a:p>
          <a:p>
            <a:pPr lvl="1"/>
            <a:r>
              <a:rPr lang="en-US" sz="1400" dirty="0"/>
              <a:t>The choice of concentrate is determined by the composition of the forage </a:t>
            </a:r>
            <a:r>
              <a:rPr lang="en-US" sz="1400" dirty="0" smtClean="0"/>
              <a:t>available</a:t>
            </a:r>
          </a:p>
          <a:p>
            <a:pPr lvl="1"/>
            <a:endParaRPr lang="en-US" sz="200" dirty="0"/>
          </a:p>
          <a:p>
            <a:pPr lvl="1"/>
            <a:r>
              <a:rPr lang="en-US" sz="1400" dirty="0"/>
              <a:t>High-quality forages usually have adequate or even excess protein, animals eating these will need a higher-energy concentrate to utilize the protein present in the </a:t>
            </a:r>
            <a:r>
              <a:rPr lang="en-US" sz="1400" dirty="0" smtClean="0"/>
              <a:t>pasture</a:t>
            </a:r>
          </a:p>
          <a:p>
            <a:pPr lvl="1"/>
            <a:endParaRPr lang="en-US" sz="200" dirty="0"/>
          </a:p>
          <a:p>
            <a:pPr lvl="1"/>
            <a:r>
              <a:rPr lang="en-US" sz="1400" dirty="0"/>
              <a:t>Lower-quality forages or hays will require a higher protein supplement to meet the goats’ protein requirement</a:t>
            </a:r>
          </a:p>
          <a:p>
            <a:endParaRPr lang="en-US" sz="2800" dirty="0"/>
          </a:p>
        </p:txBody>
      </p:sp>
      <p:sp>
        <p:nvSpPr>
          <p:cNvPr id="4" name="AutoShape 2" descr="data:image/jpeg;base64,/9j/4AAQSkZJRgABAQAAAQABAAD/2wCEAAkGBhMSERQUExMWFRUUGRwYGBgYFx0cGRoaGxseHxgaGhwYHSYfHB8jGhgaIC8hIycpLC0sGB8yNTAqNyksLCkBCQoKDgwOGg8PGiwcHB8sKSwpKSkpLCkpLCwpLCwpKSkpKSwpKSkpKSkpKSksNSwpKSwsLiwsKSwsLCwsKSwpLP/AABEIAMABAAMBIgACEQEDEQH/xAAbAAACAwEBAQAAAAAAAAAAAAAEBQIDBgEAB//EAD0QAQACAQMCBAQEBQMDBAIDAQECESEDEjEAQQQiUWEFEzJxBoGR8EKhscHRFFLxI2LhBzNykhVDJILDFv/EABgBAAMBAQAAAAAAAAAAAAAAAAABAgME/8QAIhEBAQACAgIDAAMBAAAAAAAAAAECESExEkEDE1EiYXGB/9oADAMBAAIRAxEAPwCFfn9uuxPbv/Pql1beP3X8v+epva+P5fl+fXLOWlic3nHXoyMenUI8/br0fvj3+z2/TpkIlVUPGeofLD+n5Vx6X9vTqNYex/bqWnNDPfsnN/tenvRa5Vkc8lep/P8Afv1ZV+9Z9sC/v9OuZMnPXTVT36WV3Dx4dzX2/df369pmfbm30/b/AC6nqDRj3rH511TFcVbdf+P056mGvjVY+/2/x36hIrHXXVavHpf3/wCevE7/AL9aYoqGzvz/AI6ugF5L/fP8uoMv/HVujHnH/Hr/ACellBE9Exb3/f5fvHUIx7Y/f5evXtyFenfqzhvv+/15Os9aVtZGSd79uo6umc1z/nqWa9X+v3z+668w4ax9/YT+SdVjNJtRjp9FaZRgP379R0w+51HVWscd6c9qfzz+p08tHFPioxPvXtWO339PX8ugtSZnji6/p/a+eOrfEaic3n0bx6e/Lj36Vaut6f1x7J/X7V1EjRLVz7ff2yn8v59UMO5b++/5W56ka3AV+p7qfyCuqSYVbx/Uv39X+p9nTgfVkY9v/Lj3Opz1l8uew8uclXnNBw+vVulrwp4K7rdYaujH3730N80V/h3WMvSy0C+9pXN9sV0aPbxOON1l8UPsH2vd6vH26o8VRbBlLa2kbMfkNB/uTjFGKJ11I/TW52jR7dhVxI9Dir4AvnWG5QoO+5pGvXylVyF//GltcVwkNLQUuTl5Ckzddr+49V6juRH6kzXlGVcUZrnHPaqzZrxiRGZ/7j5fNxAEjdAB2vvni81ae1km3y7ms3jsg/aT+fBXVTordDvh3ydzvPmGMi0YbU71d0CrHFW9c1/FXGM2EJEjbyjEjFKp4N1T4twcdV6UJDKEIzKlsYziyRFwYHiLJGuO+2+g/EzmSbVR55PuOXk/U9c9AnLWac26/p3O3HUyVuc/pn9r1Cb92j8wv/jqcPERwMY4rsi21yN8p36cjG12E8X+/t12UrDj74x6/wCPz6oj9P79f3+vXH+fP7/V6dIVF4e32/t1yUea/fr1QX3/AHxX9evOX2OmXsTGJ/x/fqcYdnqiEv3/AH67Faw+3SsGxG7HqP8AU6gw21iRj3v911Gx/p+/y6mxNo3Y2enYvHPCZ96M2dSNofNt5Pen0ezeT0ep6UNzR7tHNBb/ACF/LqEfDpJF+nCmTuCU0inb+uOmfwn4dulu3+WObzTFG078Djt3qnrTpPamHh5S+mKlXjNF455/W+PU6o0fC63zqB2yjcYnrYSSs/fsd6svRf6WISN6BwsdsbC8JueBbLyMg8yEPE+GkMYu6Uaz5K3EQzhSPIVeSsuOo8iKTw7m+Quvau35Pb+vV8dFdu2t0uKoGg8wrw1d8c9HngdXSlSykV9Tyt0bcYkb8NX/ADuyHhtTaTiEZSC81GElLzExlku4xjhx1Ny0qAXwWpFpivZoaLGuOyXZ6durXwaIMbI1uClL4ixi808uD1ynV8NPWI2Mt2d2x3Eu61YXiTZzYXgZe1oSGTljAeB8ncJKOCTWIqMeWr6mW2bMu1dDUJMH6hB9i6z7e/v+XVWpqEaN27+Xbiv7/b8z9JOCyNboxkyGK2VcjYqxbOKHCWg+v8M1ElKt222aobZ03e5ze2/e8OUDat/pV4mKhRhxwB3KeLc4r1rs0t12m1q+Hg/s98+775Y+I0Gi/LJ8qXlr8nP/AG3R5arjoeGk5byJ2xm7qkwZADhxSHVnsu1c298HCfcxj+3VGluUjwN5tq/XH2rorxmltQy7hDaZ4DnNvH6e+KdWMYWThfHdz3e4Lw/b06DlUaunPmWLaM08Xjhqlvi83nqenPZsmmYmVyss1Rwdqx2HPV0YQfMx2cYJzLtrNrjv7Fvfq35mlHjThSYtrtnC57c25M56KqdgdbxkiFuM+Wm/aWXPaPm/zZBDUAZkPNCPm9Mt7aqi0vjKHL1zXluumm8+mLvL2PZxurv0I3HAr2rJxLJxxz788YuY1s098QiMr3CZo7mWrrBxX8+/VvhLjVp6kllEG0JA0OSj/wCPJ1TPVGRigCJfequ6MFX68Ztz1yEo75cV68LV3/WqXty4OqTv9PvgMJH1zqNLtOFKbQKoKc1yPso9fTqDxhu+/wBu3dCj+nV2ppaZW/5m5Y7CDFM2x3MjF2NB/E/boWWoTdhZz3xVjWIjVff8+je+ETtp5wXLg9k/f59S0I3IH7/z/lx1Bm39vbt13TnSS7A/2x+d8dVGS6UG5eV5e3vjqPyX/a/o49Ouampa+/8AVzfVU5P83989L2W108Xf2/f69R22j91/t1EPXq01G6tP1O3VEmTOK9v39+ubz197/f8AR6jPVap9P+ffrnh9XutZ9zs5r0/ydAX7wD7+tdHfCY7mTRUS8hyXiVi1tZ8e2bpKdANSUSOm6je3MmOeRw4dsW/MjijGSvCxZzjGMZMnMdu66cHI+Xvbw03UeppJaHgV36fy6dTMdobrOYsWIxj5jIsrMBadPPD6JpaaQjcgJYkvBU0ulzfB/FCrt6V/ENL5MRwXUW4hMZX5UXkB8wZ2ucNIT45qQveqS37Zbv4oeZL9pSW27WQ8tTzTra6sQtCUpkozDckJtlAkQvLQl8XgNpGp4vIcwrdngoG28Ma9HN5l5t3WI+KfiqdUY2u6kEJVd99rZ3tq7c4v8L+IZVGbbG6rFGymKSpxa0VaYo7opK1zrwJFwue4VKY2fViuwFKWrFxSlMfEn1Ytaw+VaWqGVmByYrluusUfEZVJzGJ5f4tyvOS3DRwN93HU/FfHY/LjKifLiNu8G1uyRtb2uNsZOc7SaGq03iPGxkRjJ3bh+ir7yjMWtxbL1w8uehZ+KjtzI2o/TFULyh2aHK8NY4MrP42JGRS7sjbJVsZESkltQ9zylRBr/wDy87o2VtkoyEjxiQ3x5Lr0556fA8W5hqkdxBJU3YsbaLsqW2kqhpP1jXD4pGEdRYylDIRkAg/SXuLqX+5Go2Gc5LU+LKsYmxUVMQbQndKrdXfpkvDfo/EH5d+Xfpx+rarKII81L80xfrb0tKmJ9p+A09XfqbfoCUkaKI3goajSLRSSvt0n8bGO023b254vc2U4qOEMX6NtPwl4yGpJ09hDdpylgBSMQkVVVgSTh3Fj0u+IISuOzFGLvHD+dOa/Reqhe9BJ/UP3o/49nqGvoQ+qRfJ+XP79Pu31XPWvirp7X+noh3eq92pLyz2sYvLEvP58PFZq8V07w0xm1WtrRNuyMZS+2D9e3u4LMdT09Hde+9xIl2q8cezQf/1aq25T0g7V61jmwv8AL9euEvM5CNjfr3fWzjgtH9Y1+rlnUDeL0GT9IZaxcrzd/eVerz0s15ZfMYPLy45K9B5v1b9+nPi2imISIjkfTP1N5Gy/UrtSjxct0subznv/AE4Onjo+dbU6O+Sy5kqr3P4l9q5XtjJ1KJsYOzikvjFgp9+z6HUvCaOXLEqmsXjJbgaX154erPkzuPlOALy4oOfsIdiueenTlK/HOYwO39cX+n/m+mfw34aRM5sqzlLD298d2z067JhB+XshNYrvbWOaoL9DF+r1A1dt2cFHPCPolDZfR2Wmol4Glz/L9eh9QBreYCsLm/t7HWh/037r/wA9JvF6MY6zzW1lxfovcvD0pkx0q1PCy5rHfqr5LaH+Onnh9fTlDyTJ0U08Oav77X9OufKL/f6dT9irjq6KI+Ee/wC7/Lr09JOw1fr7e3rfTf5fHq/59uvfJyJ26vyTqE8QUy/pfpy3+66rr0v1PU/r+vTd8Bafvn/jrmp4A/Jfz5vp+ULQPwEvORJMd1iBV32+ovPHBYZKs3el8R8PoaIENRkqmpIjKW+Ridkj24T+vWR0PD7ZRrGQwcgtL/8Ab2uhrEUafGMQO7f9l/nfbp28FMd2SrtV0pkt2rPzlTXQGaVR596idnNV60irxHwjQZR/6m6uZShKDdxb8ruvFWNFmOeqNOV5qq9TmvTD1bCv339+O3WPlXR9UDT+C1sl88Kb2xg1eB3Lfldp+vfjqGt8Ed6w1dMi15WNFFNWZ7ZlR2q3gmegZ4z68W/3sf5565CDef37ZXu/zOjyP656B+H/AArPTJhq6ZJQ9QiGBvTtlz6OA9eoeF/DurHHztLa7R2raR+nduEuyOW6rC8dMQO4e38/6f367KXrX6/+On5D6i/w3wDV09wami3dZqmxX6S7AHAYj6V1RH8H0387Sqmjcre6zODjDkyd8vTVQP6f2q+umpF/dfeyv69HmPrhW/h+UY7Y6+m3jnZRjHlG6rv/AG6IPg85/LlLV0ycblLzxrcsd7gbcc1XbFlMNg89Ssr6b47f+ejyH1wd+HPAeH0dTfq6kcUju3XIvtGNqHC82nD0J+MIab4rdp1smDYNbq7UY+3elTNpHgYDJUqi7r3OlX4glu1ucEbrnv6ft561x6c2WOsgTpRqyQ363d1fvhpz2rtg6hPn/PtVdRsKzx/P+WeuSa4f3ir6Z7e1JGMlPfcf4456q1IS3MmcW1sXNrdt97u3PUdTVVza93vbdv8AR/PrhDt+/sfl+89Rra5lpDxBKVy3H29c4suu7znpL4gfm5a5tx/t9MHHT6Wnnkw+v3/eL6QeIhU3Pf8AP0/PpzHSrn5Rb4OD5nNmcfnfHaq/Tq80EkKGbOMPbPrlXnh79d+EY317f3/yY9+jYpf/ADfBZ+89FxKfJoHp+DmT3yj5JRok15qRoVW8OfQ966I/03mD3XBYObo7Xfvxlx1fP4TKEnUlVau1jTbRyPNXujjPphOrWJSD+R+R6Vx6+vUY/wAue1fZptPEa8YNMW8/ScBy/pXrw9Z38QP/AFiQ7doXj+1Hth9DorX/ABBrYHQlaiEZNqOKSPa/fP59DfEdGWqxdu241GJnvLnjadv4rcetY4SRHjrlR+GfBkfF+I0wIwDdXpSbQ/OSfrz038b4nR0mglKeKDBkxckrvmlfZ6z/AMd+Z4eenPTlKMpQ2y2pflo9OG45rl/PpTLXkmbZSLcKP3Vtv+nWnjztevLlo5/HYxZJtluV2ylLGAoYhgq+B68fHpBnSju4xq1XpicF7+rx1mvDy53Z9vTtWX+vRs43x/j+/wCvVah+MPtH49p//sjKHvQxLfWOa9VDpr4VjqabPTScOFiiHpecPs5z1hoSTPFff7fvP9OozzLcMoTzUo2SyepTS+vOelSvx/je7KeLr1P89q6jrXKi3HGDnJnGeHn16y0PxD4onJ+bHlNjpkyNr5S/Rsu+3c69D8d6uk3qQhqxPbYnqjFr3yYrokyR4Wcp/E/jWtpQZRILgqUAG/0/r36UP4n1YSb0tLK3ZLDZa03lDtiuOnPxzw4wkLUe+C6vHNDw2W/V7N53W8NGK0+WXNFzoGvLtC8v/wBhvv0Yz9aZZfjQ/D/iutraRJhGPODdXPorYn8/bHRjoTq6jnnD/nqj8Mx//jx5drKJ7m6xLPT9nWgI0BVGf3Xvcun4J+yxgvD/AIz1Ihfh9NJZt3cD6rnj8upv45kHm8JBOLJSDji6q/bpfBY6Uc3mQUYTyyR9neqfbiuqdX4RFlfZyNkWPDL+X63fVanseVP/AIT8fj4jUIHhyKxW99uPbafr9nv08j4ar8kr9N/88x6VfgrTPnzoA+W0Ahe6Fueea78H262vyf37dTcJT+2xgfjHxl8PqbZaTKyypVd2N1H+nUvB/jFl/wDprNUTt/I2WhT+n2uX4v0SXiqwMYgP3tpzg81iekrvsF4PwVThyCjtsXBz5cYzfNCc4tTGQ78lvbV+C+IyRmacpY7blCwv6eD1aM+/V3hPhGp4zUmxDTjCO2U5ZiZyX3XPBgC6xar4t8Yj4aMZtKktsXMVKxKs44K4c2VS4+N/inVPhelqaQadEBIy/wDai8patuOchK3rb48duf5cuQPxj4PLw0g1BbBJB5W+xLdyU9u3p0s1Ij3T8hxjnJ0H8E/E+t4rUlpa/i5RiQmxlJgW+VYzUBEhw96c8daB+GXGPLX8Vc9+2Pyxx7dGXBTfspmggNmHhPT0Xnj8+oyjxm+P8dumkvgcqvbJLw7GvRz9z1M36dDeI+HNZKDmzsXz75OpV6ARSjJ/n+XSrxOhHeu8G3FS9ft1oNTwzUQoz+dA9u9f26QeJ0knL2v/AB+/c6qHF/w3SxKn0OH7n9eOjtLSAeMrn19sn6ffoT4VHyyr1OPX39XH9OjNOGMH8/3V/wB/y6KlVo+GYy1JboO+Qm2V0AUNfS2tnPRG37c/v71XUn4dp6edLWjqx1F1NxGgvKVcu1fb2p6lAY3mra59Pc/Pv1GOXGzNTX1pOzUY3WTDHhHJ5bwmHmzCdU+L8bIkq/MUBIyW6ONxg81fajjHROtoeVVw52zSzA2pziuziCNLkafgoyiagEtpduEMEbokHNYexzjrHwlazKwp/EfOlK4z2x2y2y3LvyLxWcccvSnU1a7v5dz9/wBetH4/wOkrGRtmDtjmIqPETynlrNU+9dZvxcKj7mff8nrSRpK9HV73x+XY7/r1dDxRVXfr+316S+F8bSkvtfU9Xxkbq3+35XxjqrjTlh1HW3Zz9z+Vv5dR0g9qODGXkwpZ6uTGb3Ah+F8T/P1zXP7/AC6u19TP249+1/n78XXUmr1JU5zXH86r06C8ZFeH7I5v2rN2XZx1a6hJSv32/p1ca1u2O4hJ80RW4WXvDbuwF8FxKI9nKd6aDxWs1pf90Cl53MTbX3LKEvHY6U6eiAsttLwLaCryOOQu63N+zj4hG9GMakrGKebL5Qbdufewtri+k8bbqUrhXmI1HvTz7Kc92ziRj058u2i+AaAaWneW5eZvie1TlaZRO/YcZOtNKRR6/v8Ax+nWZ+B6bspl9M0/+rTWOLGvYHHHTt12WAs4Uf1K7fnnPv1SK+eaI6bHDcPNIFGO44WLcXacdu9NgV/pqZEzAGbrcg4L3O63mrqD2vr2mtSqUWUs7iWIy+6iLUuaqpduKzWqDBuUZSbMVRlecXl2ufM5EFW1HH4Kn/19QJCbFj9mWmZzeQK+zxWdz6fv7dYn8F+HY6+pK7iadXVGZRlYUPZ7U/02upFrGGn9c9v06aaxPx2F+L1Fqgid917e1HOL/Lh6HhCOzbEe2nG3yjhV24lIcXd0jjCEfG9Yj4nUZWxCC4u7A9qaVy1eG8VZpeHcOEjKINllKqx4PqOFRsqs9TDyEeM+F6evp/KmnPlrmKBWeyXy/wC4Mm56R/iLwmrDw8NDSjuNbVZy2iDKjYQLcNLZio59m/4h0NbbCWhOcC5b9ixZ/RtNxwtIYl2wh0D4P48OrofNdRlOU5TVlEnuR0UP44xraRwYMJ1p8cqcgvwb/wBPw0paninZiyP+0P4peYt4xdc9+IfCvw3o7jV0/EagEpVswpwBLC36bSxzV55/6j/iWU5/6fTlUAGdfxLkH7fzX26yPgvH6mm+WUg60yxt6qcd65fRNbT1ZIQ1NTc4SrtKMI2uSq54xWZviZxkDrahxiWHa3tuw23Z+/Mr/wAOaPi/EabKOjCcY1mZtZ12j2X37NdPtL4B4ycoaZDR0YmZIkg+4VuwcBXOfXLwyG4q8TIhEfnxlJiBtZZl6lgXn1rOL8vQOlra5FY62pGSrW5PVxS24M08vr1rPhH4OhpyJ+I1ZauK20RiOA4W6PevW+tdHx+mcacD7RO3Hbt0fVd9oyznph/wR4DTlu0/Eamu6toPzZZjGzaf7tuXbbQuKU6Z/Gfwm1cNbUmRlFTUluCJIsleHDyVcbyJcsh+L/x5qaXi5xdOO0I7ZQuEwG6WLUi+0jt265+Gv/VabrOlrBKGoUTI0kuzKK7e/PHd70/HKL5vML/CaOpD/pQgzqTivQtRQc/Vz24Oepa/jLiMS8LIC6u2HbhBrbX0336b+L14TyEoxbSySSb/AI5OODcnqyq+ehdbwL813rzTcuULsJGStvntuznHUL65MoePJQiygIg3cQKcKyqqKxfAPuHutpR3pppqSsfOU4FKU8r3gZDHaxX4PVk6cL+jbGTkxHa+Ys7Z5c5y8dFR8QxlHbRvKs49txLCCr5sc3z1n001tzx2npw0PmEbnONtSxcmcQKolUoy+/leSR1gfH6i0RyyaiHKrj+2en34k8URm6enJRN0/ZawWtnlj+kfRuP4J8MaupPU2MmJs0scSny+o1w//LOOnL7X1GS+JfANbQWzdDndEuNYfSzHr0vnrfv+nX2jU8aGncDcEmFagYUHEWsXKNZlFJ9gFUQ+Aacvma2r4b5qbt81Yxw1JkSo3bkt3Er9M9XM2T5bpeOREUpsppPT9+3TKHxArm+D/H+Drcz/AAr4LUkbNFsGKRmVu/hxlTs8Xiqvrnw/wHhvCz+ksuyYim3FS5buqsqvYUucXjuMhGNxyJRkTPHcep/C/CT1dUIwZfZo47ycF08+2Hjp/wDiWESejqMNsZ1caqiMge/eLzXf36n8AZacNKlJSZKPl8skDMq2wkyhK7qpd9zKMbXcuHPjjEnHb5Y7fp+mo9uc5AptrF32D8NBjPMJeWmVbmtsxnatrUZY9Bsal00+IeGk6orSjUcMq2grxGNXzfms7GVvg9xqQ20EYpKmI7Yw7XxgjX/PVTpjo5/DWmfKiYalMw2NSSz14s60elpEYgH2PSvT/P3XpP8AA/BkIR3MZ5kkgw5ol9n1H0beOnTdfvB2Pfq/SL2+b+FnF2korW3iwQtLpE5Y4GrvI9Wamg3jzZo8pG0qttcySOIhn15eqvA6G4juiseMRLklJa8plx6+5XZfSlyLu6MX2u5Cnb14wKPUtNtJ+CoxZ60i8kOW2vN3AG6G6OOtfXWS/BEblrPtp/8A+hzxwH6/brXP6lU9NGTCfHPExNfUsbxi6GIZ44wKLfFm7IS0/ESjr6emUQZlR7XSkoRwx+1yS85t6p8VrRPE6m7arO+1cm5817bwLmz16P0PD+bQlVsdpK4i7qbyfTGt1Rba/NZ0dM/iU4kIRl9MmRQGaIVycHpi+MdZbx3g9UuTqykBZGUSRF9RldcnH/bd1jYeM+E/PIBOMZEpBdXmMbMtlkawcpxXWc8bNjh9G+fSl/Q/8dXgmzgd4Oel47dLW8PpSnHLKcbk7g8yiSeKtuu3SHwv4Y8Lpau7V1ozFlKMQqJtykvtgrjFdV6WpKM1jZIfLsrPInDzd328xm66W63wgmxiEoW8WorXracRLyGMHW+2cj6B8S+La0YaJ4TTJEsrjaR2iYs5sB7ZfTpV8N+C+J1Q1NXUlpTnLdq+siK7Y4cFL5brP5dT/D3jQ0yCR09mIx3RzG8IqXe1/wDr246fyhMKRNx3HhvJjJ9up2mzQzwP4r8Pr6stGEx1IcnrXNKZp5O19EOs3R36+e/hb8La+j435uox2l5s824/l79bmOtn9/vv002SXh82/wDU3RDxMH/dC3ntJD+nt0q/BvhIy12UuIxu6urQv0vOLxx08/8AUzxo6mnDmRG38/pP6v5HVf4AjtNWfA1C6MxrdMb4HyW1isvqZ9Ncemol4ODujLUb22ruVZFUu28V6evtfdD4PBZXKR57LgHdtTfZ5ayGMWvVkdWnzDLaLg8s7XNdmyJXlqjlqPVXjohtS4DK6Rr3xLPf91bztBX4W8Zfh9C0QiQ+Wxy7mt0ZMhiDRuO+MJ1Dxvw/Q05MYaRu2knZK4NYiSpQqlaUr1K6yPwvx5GESS0R5YjE71b/ABMiOAVBMUU41vikEtgRpIdpImWiKIG5c2eV/h8vU2rk9sX8d+IPzdaJndJVea9Of2dan8GaJ/p9JixlPLcZbpbpS+mUd1wajI3UlJbjrOfCPCHiP9QSlKDqMfMRZFMmTu4rzEG1zXq9M/wr8ddC/D6kSoyYk9tmV5yLnhpQAKzelnGhtrdTWjulE1NGUrk+bcSk7S/MOGnLk8wtVXV6bZaTLVjqMOIyqTGFUx3VcQLebqXczFdoy0ozJD82TcndndLNbs2lHsc5rrimGGjLUJS/hslKwsPLujiY5i1d5cmYFfEPxDp6UgVS5W7asasL3Mb+2KL9wdL4kak/m6rYeZBkEVtbZPmr2XMUMjLpnrxJRiaVfMR1dWmLKJQpGJUXOpJrl8rzZ0k0NAkSFNpD6qkRiERuhaMVzhY5OVaEynpD454iOvouwIyhK5t+Uuy1a7Z4XyI8F++EaJramgygaRpEoXGOKAkNbqZSLtWVA1flYqPiOkQhrR5YDHFSjxm2NiUmb9KetH+EPDaur4bT1Zsn5Swl8y1AsjGO2NvKVLchRZujtrXCsrID+JMZ6k4y+qBv4jF3BAcXQZwRt49cLdOcgnMkVPbuJi4+ZGVu9bFgZvNU1fTr4oQ+Tq1VboQ84UNyzIbu6pkHPrt6WQKqUXyywtrLPD5TdY79pKnOeXpRJ/8AC5Hl28Cl3y7S5NKWt3Tlttz06u8dZ78NwXTFv/3J3f1Crz73z1pGHF/89XEV888ND5i7cSh/DasaysdooRY3gXGaUWOgTkVjzMQMRteVjF5Ay1dhjIdF+DJOlJBNpGJ/DujtnvOclEWgoGqN27oHwpv3kRk7J1GJJznzSwXWfunAdAaP8Gz8+sF1HYZrP15Qo4iZr09Otbqy8rbXe3tgt9jrL/hTTZb8yqoA23hmJSoFnBjnLz1pdTSalbY324u/tfJ27ct4J0WXbBT1Pm682sPqLHNAGGq3IBy8Vz0f8Mi/MgrGVjHgGX0/TbjaEWz1q80hukM2mP1So2o0pGTK037b3VmxPuE/DdFPFw37WUhvnGHyxqqqttORHhDqV6azwvwU17fmxgmKmOarjPH68ZOs5+K9GtRY6jPNEm90msyvhd18P+3vb0+j4phZW6NGRMtomZHoZ9Vvt1lvxT8Vj/qPlUxVlLccSpY2UYGMbx65V6MRdh/DaW0/S/vn14rH6dMISjhRqhFH+9eqffHv0rtCo+gfy+/8/wDHVkZ3+SvGf3/n8+ttouJ1ZXlCuW6W7rPvi774vv0V4D4m0mncFM1JBx3i2NIc3hroPw47QXk/nWa9O7z989ehpkJi/wBf16pn2YfiHxM5+E1paESGtpx3oGJRPqYx7JS1xVnaz5z+G/xbPT1RnJlFAc/bP8vz63ev4yUXfpyIyi39kTKV/LHPOOsXq+H8Poam/T092+qjNJbe9BXF9+SqaR3VssZxoF+Mtcn4qUhvyx/p+/16e/gjwFaM5P8AE4vBGu/osjAc8A2vQ/4u+DacNDT1IQNOS0kRO+VVeMY7W89tH8H1D/TaTpgilqDt4p5KDjD2lzUnrLO8NMR2tqbrlue+Y44DAj3jYR8zI3KG3obS8O3UoEh2u6kzm9vcwRziqjlzUtYWQsKijKIx8px5JD7jhQ8pRi+jNDQjrVtjLbVbYkJJyhC57qwl4rb246xUyv4f8EuhDUY3Gm83cSdSoPZr1lSeWi7nwMGMoaQXTFRZIoG6tokaJV9VZ79bbxn4e0NLwmppQim0kgr/ABck5OduVr9EtesbqwIB8kiSWrjuksjd3RjZdXVyxWAHH4vlny/yxaTiarM/APFsDV04yytlNcYaxeajV8F8dPdHRJM7YTlTSeams42zbvdd33vt0JD4dHdc5KWz2kmmwjVXYgMQadon2J8MunBtYskjE7UtMSVgBHFNHFRzR0W/gNNDUNsR8slqOrqlRpSxQqNJVy2nvzRHitLUIOR02dVGWdxVHzYXCGpnFKha4+pVpyhOO9kks7fMWxjirvdDjkc7U9UjpeEgEZF1uYxQjPytjHbyiEsvNNcITuD2a+Fn4Ulcdc0pQIpv0CMTtS714wpG0lkprqrxfjdD5lwYSD6TbK4mApXzG1Oym2rAKj/+Qjvhv8OzbMxn8s2xDLBhM3MXmKKSjXZ6jN0mbLR0NePBKEpRIlxFqTu3ElaWMcR+9P8AxPsL47xX+o09XT3w3SwpfLKrNrSOVk97FuRJL+GfF4aOj4fwxpR243Nyu9Rjc7xcvZKKOeOgfFfBSU/NcdSLKUqj3s3VuqPfj29MNngvD1PTH+GcM+tyHLzf69s89G1alafxP4Y0ZW1MVHEsCEttFcFv3voPQ/CmnGbzUhpa3f8AxEPKAvGaknHT/wCdF79cNUeez+/37daajDkJ8O+B6WibRlttQUfS+1ue95XsdMPEShwRb/r9+/ZMdVS1+OP7ln/dxbivfrkJner5f5YyX/x0FyR+I/CGm/TPUiAVHEiNXSbvvLN27pLfXT8G6eVnO2roDhHHLTXHbnkHp/8AOOuHiD1/n0xdgvh3wmHh4SIs5C23Ee7YEa/3P5du3Rn+suGaLqkyZDvjHudkfbrrqH7r9OoTnY+jf7K+/wDPpUyfwnwGMZL83DLcXpZM4BJvlyuM2cgp0V4b4foGtHU3YgSNuxysYCsmXbb73d4ydGwAOT9/n+66gSM0npz+/XpaNb/+S8HCdpWDBpoP5GKwFcGcOb+afG9WOt8U19XTjJ0YK/S1mN00Wbpr2a5pp62XxGNytLx2Pv3z6Z9us/VaurLyrt2g15Sr4RHsq83m6pny00mOoGZMa8rbJj6+p25xeO3v0V4CcJuGn074+36ZfXpX8R+IMJFCbd0oWbb26ZSiqc3lv9cUfBNSOppzlu+XTQ7qpImVzi5GNubOFHq/7K/jYaGXb/I9v+P59Ea3hYhuk8Z/Sj/HWe+HE4ytlbaNdsh6fcvH246d6jKSGLf74c+9+3V4WVlnLCfV8JrOqQhHaaiSZtYjVSA7O6+3OexVX4k8caPh1jGG5YkLyxtV3Cdw7v8AtpzXTLw34gjPxmykjpxq3vttU9gDl9Osv+MNPU1WCBE8yQzE5Aqzb9ONt3UbSO4Ey7GJT8U+J6+vp6c9aVxWUYxCohGskQO7Iv2ft1sfwluj4I2sanvUnAnw4I/S3d+Vl5myn6TNfHfD/K8L4fSrMdzJOLkKepkWnuQ4senXwP4vLT8JGBTjFjUeTdhLq1b/ANpyczld4rk5aR+N2hsgzdxsqpPl2xSZuHLG4yjwZllv3hfiTXzIDpyoRJRVVKqX8VxWVh2MGOlvifF6kJVqaMSR5WtxEL42zUgFqeUAusNB/hfEwgXqRnPdKOZuebZCjUll/FWYx9bMuVG/4m+JspunGnyG8bxeRw16H6PWa02axJRjJorzCG3/ANsjvztIyaiOOX3TfAvFy13VlqylLUlMlvQ2jVea3F4CjgyxOWvKNsbLd2BbTZvo3NKFhYe69YfF8U+HGYLt8uRBKcYhEZ43S8qF2iuapjmqxnnD0H4zQhHUgTIbpm7GoSK42ltA+ahvjH/cvl4maS1PM5jxLZEVcqveWnyVe2V2uAJfF9UdSMZzsbp3Ni9iRgpvzdngvG0m/Y0bx+IURjviRiFxIG2d1diASs5S8RtADoyeoyIvGWV7iRuoyKEY8Sbzir7Uu8JPUYslJGOIm7dZ5bIXbyFxBwK56K+HkNso/L/6djP+GMSmpYsxcQvPnxwoan6FvztTdH5khVNpWMBnyqcxvBj3IjGuUtVWMpGezhchEJSalQ1btDN85J+WIEoSYlRtm9kJRIzvejXle1pht662jtldZGUkBe7ZIrJ5i/dO7b0nZY+PaxOZGVXkw47WXIsx/MwpkvDbVd7aAyqmLQTScG/U/LA9+auvporrSitvmgX5sWU1he10rkyk9TWGADpSqjPr6spRG8Dxdue3T1T2E+MeEKsNqJTx/EXm+OMenr1HViwpjvaIjiT5uU5wtVWHyv8AtenHi/BbtIoF2xSpRcNdxpx3MPPSbW8JqRSM9J8kUPlikQL7xpv2cr69ElHkF0NbVB/6mpTkdzeBau+/3qsZ7UPjNRy6s8BRufamoyvOWkvD6dVeN8dHTZAyvgGLce0qe7gzZkxwba9WM3TjJHbVKrXluiN//JwWZ9MD0rezOPxXVd23VQjJup3I5QpuUqB8xZ5X79D/AP8A02oRf+tOb2bKM3XGeA5zeO/SVhG6xXrxXa+Pf3wfob4XRhuFmnvvp5x2A9+eb9elYJNjdH4/r7s6sqMr9RVlYoFynJ+VdMPDfiDWkBuO1r2v+FUALupOMvpjMhMXdEdzd4l65ulMX71S8dFeB1yNsoQlABPMRTlsEkn8V2c1YHT0TR6HxjxM2O1+YUSdoC3VXdAsljxyNXz1d4bW1nW+W6nmBGim4qLz61gsRHpBp6MxYSjsmSHajFi3iyeTEu7kq7ux1+H/AAkY61xezRjAON3cUprPP5EUxPxHxWpoyDkS1x2uqJfU3tT9McIGr4pNvlltrG7LRYMaurx+mG+Wv4i0R1IqeXZzttJO4gvGC177bur+pMeDwxiamnGB5v4hAbUsYqnq1eV56E7IfjHxT/rQT/8AXB73hEM/av15ei/wVqxiahKJO6qKKLkfayLLvZeO6c8V8Dj5lIlyTCXYccGLeb9MvRHhdOMK2w/iEZPOaE7cxbxw8AI67mtJ1umviXTwfLI7Ylx3/U+kb3NVxjnAXfU9T4g6NSXeQ+pLwJhHkuOOcUOb6H1JWpOI3QUbef4scSu74Pd81rvjXxGtB27vriO5Vp3IXdFpaAdLHsWcFWr8fm+Ijq6dE2RTXovHand2xV9azXjqQlIncY35QHbQ/TLISKo3PFo9+sF4WR8zSoySFrl89+3sc/mdbnxcbZ26cpIykxg7b/juglaycnZb7XWZYp+L8DoydMnKc2d/Shplv0wkXKQ478/wlCU+F8dD5MdOV+W9soAbo3wxrIKhQuWlb6p8PpFQ8jk25e6UXfJd+W8uLKvonTkuNoR9CLJ3GZN82iOUwD69QoZPxZLYs5ISdwzJadkawXQhWIqg/wDc9Xx1AZMmoXQcqhyZKLAMl3QVnoDYz02MxIlFVRbdCDtcQvcJlqzPV/gvH6WiAk15CLFkDJAz5Qp9zN5Gul2X+M1+H50TtoxeDvdVY8NPDi31FnGc9sRYoDcqlyViW48zha9HL6AfhHRnOWqRrELkKgg8VHnNdyu6daPxOhE0yM5aelGQYQvzF7paeWXJ2CiyrDp548jC8FEvEQnN3Fh5Y7laW9rnjdKux2B4prpeGjHzEZSkqznK95Pfuj9W7cmmXcjOa3UkRNLS0pylH5mnaFyuBEJVFbQx3qKJVZtBx4c09B+XGZHVkYGVRBDdEYqsZeVCSPkimeZ8VUqfC7WEnUGojHdHJEJbYTFSMdytSeQBwvRmtowlp1FjsKZbLhLcEVlbujcbRlVu3tZ0Rr/Dv9RqbvlSdxb5mhxsNNhOtkRlUVqohbXVMfCz05xjDarN0yQO8kylBjJ4jWbq+bs3HT0SZoynpumqO8AaaG1jXpVBisubsBZeEBrUXYRqQTvbbayaWpYzFFvmVoH/AAb4kS1COoVGZGEIhHKFeWMSqw2mBQ+w/wCJ9bSnqFbFuUpJqM8xKdxFNuHiuI4bNq5C9lk4R3eU8g5Y7m+au4xJrux6U8XfUdPxcIGnKUJ6kNyG5dt4ZEpBzmV/VQYxK+r9kZNRLZ2+Y8tg1KS5Aw3i8+ldCS8LrkWVFGXblHNFCK9wjjAYvpaWfeJQ0JpeIx4bwuMpnjlM96vrPR8VOWoyi7UxUZNFywfa3iXavv078SVpMJUVGMe9LH0e3A4MX2x0khDHmkKfTtbS8hGfcLUtbtzw9MpdLfF+O1YSYmoltI5lnBiV7rK9e/BXQmr8XWMSXy5pyS04OLaTGe72y3i+rJ+HiZjKW6i5SsdoI83hcUt+WOe3UP8ASobl4xgHdJG3OKvvy1SlX1Wy4Cw8TH6peH0lktlMeGv4UzlM4y+/VUdfS3q+HMV5YymHPGV9+2aDHRWp4QJMZvll6833RG6soeKXB5hJ0/AaXkIxKzhrNc+y8lct+19PY0AhLwzV6c4xlhCcZNYbzD++K6u1tLQTbGU4990tOMu9eWpCmK75i0nHUfE/DvLFY/UWVbfYt5VP1K8pz13XlKDNi2ybzLcPvIbu88+vfsthLV8PpykbdcuuZRkY9Vz3r9Hnpv8Ahfw9a8v+ppzCCYXncObM/wAWffpZoafzdK+CqZXaJHirFq7t9a8tKn/BNFhrzi3H/ptCjLM4IS/IDg7ex1N1rof9N/jmiurpkT+EbKeJSwi9ub9/bpdqfD5RkDCX3I8PFNVjC25qmjhv+MeKNTVlFHEIlgOFW/N282XBwMi7RPD64QNrDBe0vbKiWd2A5jHGe4l9GoXLup8PjKMUlUrGXaRd8DWQb7UH2unW8JtCoyLTljTK8J51cy4xmi+KYR8UmCctOY/TtXDk3Es5rtffjy3zU+IS+USkRnK6lFIy+mk9bKkYSnbJxZ0TRkBCUiJG5ZZSqzAvmas+lAk3WfzWfENCcpRhMpkiNVEJhtzRlK+2fV27XS+kYhIb7BEQu13NO1vJFqLxm6oeJiO6WmxZVfIm19eX1pz5jOOqmom21m/D/hvY7rN0a+qFhjNheD1yfbh0vhfhUCBOWoMJSJX8ssk2IKtCypjRwVRjoXwOvor5iUWDdKOZXnzR2y3PfL5h5pI7NPVlO5SjfmtI5Hjh+7YfxZODou6c/s019bTi7IsrIilNJzZtElSPrWO9UJGenNbkBSFlxdoDDaSIn13i+3OEH8P8PjUmGpb9Iy3AOOUeQeH04w1f4Pw872upFj/ClW7q3bcWGVCueTL0tU74rTxBGNiwCJI3USlGuUIpUm2jj1bzx04sljElgqDLbxVm4Kvh4CXb2p1fCrWpIdTFAyjEGs8qZq7Eb7Xb0XoacobHZKMbMRjWeEnWbhYJFpGNt46WqncZT8NSrUl5mMmOKns3Nx8sninOHHWi8X8FjASEo6hGO7FAw7Pml3tRFH0xjM/AdRNV2lu2R/LP7K+/Wt8N4qM4jLTFHJ8w7fTQt2/SF52yShXq804dIaPw/RCYm3U2hKNIOB2XvWrD6ct8FdXeGZ6YMZEbd3/txkxs8sYxXFsUfNzJcywUPg5Q3HzKi3UZJuLD6XMWyht73eGynTSMg+XGU5E9sJ8bot1n/p25rOCuLGNrX+N+I60kYa8dKcFix0/4rBgu2Us3CTWHyN0uQdPRjHyiSZRiu+JaNtQ82RKnKOXzBwC+1dVlpyuRpb2U2E62ruistLFNu6JGsbJt5rqvS8KyHTnqTk6UZV9UT+LbdnIyll4dx5sUDW0NfwWjcrH1avuf7q3PIuWzUMllmR8BGSySgic7N0CMaJbto/SfU2G3J3PQIxGvpjGqq4+XkI/Utzbbt3PsNXifiGrcSGpGEgr6f+mtsooSpjZfmp5j5uWIA+vpx+ZAI6kWX0yaVKZeUG5b92Azc44vqcJsIxISjGM123Ch/wC6L9Pe6SJRyZCOnqm4dWdzItbrqSek6cjdRyxw5SgbX1WUHcsowcXmYIlvEt3pFtvPt0xsTqeFjKUyerlokSpiIKSWMkKcZum1PSjUlLyu5eRtzdYi08gqp68vPRGjqu0djt4JVgy2jGTSYbXiJxixvFaKsZMOOJREkFyPPZfcowVCizMTg1e6U2RiuWiqKabC7oarLV9muaHw+VLbcalPbt8ueZVKpWU8lG6nDfdXV+XEZCFZ2285Sq8uHtfaXL0X4SUm/ly2pLab3bJslu8tWI15aL3NL0f4dCOkyKlKoxrbca3N0o7qPqlZwVaWHVmr4ZjHU8pKsJX0piIghdU+lEcS56LloFEZeUldeaVAGW54XlHLksz0B4n4Tvo8swa3blt4b2SlCNYttxt5ORIbW8VuZQiyPWTHN0WyfMm6lS+MNhZZLQU3HnKs5Cjab6vkea2/QXfYvw+jpG2Uc8G2LtOd1WG6LfI2d0iOLpeOYu3YRMb6Zwg3lMS5+lMMgW3t0DfAC2CRjgBJNVEFQUVyXtNxhszRIth4+VVVbd2CPlJy2koBWKkFntwPJMIhFdNsq6DzTOKUBLsLOLFHPXtHTjUTY2CbZWEk4xI7VLKubzR0uAo8VrMo7XespSU3YkVDaxj/ABeVcm124XuEf6PdHCk7uldu+jLJXMWLhazZlTqjxEZJXMgeC+E2nuUy7Vny4wc3R/ial5gQkojQEcNFqsQAvAkjoC7wvw3aZkvlWruC27FIeXmorYxZXV3XZ+IN12q8N1TGUr3HMVoacCyELk9W/MpqzzcSJZQ54M5eSNf/ABo6n4nXBjuRvH8IFAR2h5ey+aq2PFdKCqoXFGcdrdrKWDcXGySZQGmnFU1JGPwnw2nq6sIxYS0li0pnJ5fK+jHzO3n2tXQ0VIuwrbHi7jyhtk4z6ONzfL174dIGLxKKSqNNJmKxJXXL2u5f7g6Ds45MJ/CImpCFaOTUt04VqRiQkrhxfFPrW7Ddel8IiRfrjN03WpPJgurxPKyu+eKO0fBR+XDfusiS7kYpPG1pcfUNJzhcvRWr8YDT1NPbP6CM5lXVnljcGrw0yxTQYOq2lfpfBIx+bcqIz1BYnm2x3JT3lJjfKC9uXsfhCad6bGLTMuWnUqcLCibJDhELq8iAnxfVlKUGcwOUgXLceeUrGWYpl9W6wHH4lKLAjMI2cwRRk4HDG2xLY+vfo4LS7wLBnKWrCLcJSU4i7JSpS3bcZUMdvIWPQZ42ODTkzqJHzHJRbcc8HN+UziyyjxMdu6MiolSbqQSEl5U+qhG9vPv0NGOm5lpyhG6bWlkYxmLXJ6UXIa6Nr0//2Q=="/>
          <p:cNvSpPr>
            <a:spLocks noChangeAspect="1" noChangeArrowheads="1"/>
          </p:cNvSpPr>
          <p:nvPr/>
        </p:nvSpPr>
        <p:spPr bwMode="auto">
          <a:xfrm>
            <a:off x="63500" y="-882650"/>
            <a:ext cx="2438400" cy="1828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p:cNvGrpSpPr/>
          <p:nvPr/>
        </p:nvGrpSpPr>
        <p:grpSpPr>
          <a:xfrm>
            <a:off x="1371600" y="4724401"/>
            <a:ext cx="2223347" cy="1452880"/>
            <a:chOff x="1371600" y="4724401"/>
            <a:chExt cx="2223347" cy="1452880"/>
          </a:xfrm>
        </p:grpSpPr>
        <p:pic>
          <p:nvPicPr>
            <p:cNvPr id="5124" name="Picture 4" descr="http://www.goatworld.com/articles/graphics/feeder.jpg"/>
            <p:cNvPicPr>
              <a:picLocks noChangeAspect="1" noChangeArrowheads="1"/>
            </p:cNvPicPr>
            <p:nvPr/>
          </p:nvPicPr>
          <p:blipFill rotWithShape="1">
            <a:blip r:embed="rId2" cstate="email">
              <a:extLst>
                <a:ext uri="{28A0092B-C50C-407E-A947-70E740481C1C}">
                  <a14:useLocalDpi xmlns:a14="http://schemas.microsoft.com/office/drawing/2010/main" xmlns=""/>
                </a:ext>
              </a:extLst>
            </a:blip>
            <a:srcRect/>
            <a:stretch/>
          </p:blipFill>
          <p:spPr bwMode="auto">
            <a:xfrm>
              <a:off x="1371600" y="4724401"/>
              <a:ext cx="2133600" cy="14528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1385147" y="6008004"/>
              <a:ext cx="2209800" cy="169277"/>
            </a:xfrm>
            <a:prstGeom prst="rect">
              <a:avLst/>
            </a:prstGeom>
          </p:spPr>
          <p:txBody>
            <a:bodyPr wrap="square">
              <a:spAutoFit/>
            </a:bodyPr>
            <a:lstStyle/>
            <a:p>
              <a:r>
                <a:rPr lang="en-US" sz="500" dirty="0">
                  <a:solidFill>
                    <a:schemeClr val="bg1"/>
                  </a:solidFill>
                </a:rPr>
                <a:t>http://www.goatworld.com/articles/feeders/feeder.shtml</a:t>
              </a:r>
            </a:p>
          </p:txBody>
        </p:sp>
      </p:grpSp>
      <p:grpSp>
        <p:nvGrpSpPr>
          <p:cNvPr id="7" name="Group 6"/>
          <p:cNvGrpSpPr/>
          <p:nvPr/>
        </p:nvGrpSpPr>
        <p:grpSpPr>
          <a:xfrm>
            <a:off x="4114800" y="4764021"/>
            <a:ext cx="2333625" cy="1676400"/>
            <a:chOff x="4724400" y="4724401"/>
            <a:chExt cx="2333625" cy="1676400"/>
          </a:xfrm>
        </p:grpSpPr>
        <p:pic>
          <p:nvPicPr>
            <p:cNvPr id="5128" name="Picture 8" descr="http://www.tartergate.com/productimages/all/medium/TF4.jpg">
              <a:hlinkClick r:id="rId3"/>
            </p:cNvPr>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4724400" y="4724401"/>
              <a:ext cx="2333625" cy="1676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4824412" y="6205954"/>
              <a:ext cx="2133600" cy="184666"/>
            </a:xfrm>
            <a:prstGeom prst="rect">
              <a:avLst/>
            </a:prstGeom>
          </p:spPr>
          <p:txBody>
            <a:bodyPr wrap="square">
              <a:spAutoFit/>
            </a:bodyPr>
            <a:lstStyle/>
            <a:p>
              <a:r>
                <a:rPr lang="en-US" sz="600" dirty="0">
                  <a:solidFill>
                    <a:schemeClr val="bg1"/>
                  </a:solidFill>
                </a:rPr>
                <a:t>http://www.tartergate.com/news/bgg_trough.php</a:t>
              </a:r>
            </a:p>
          </p:txBody>
        </p:sp>
      </p:grpSp>
      <p:pic>
        <p:nvPicPr>
          <p:cNvPr id="5130" name="Picture 10" descr="http://farm1.static.flickr.com/174/384226152_179e7cc9df.jpg"/>
          <p:cNvPicPr>
            <a:picLocks noChangeAspect="1" noChangeArrowheads="1"/>
          </p:cNvPicPr>
          <p:nvPr/>
        </p:nvPicPr>
        <p:blipFill rotWithShape="1">
          <a:blip r:embed="rId5" cstate="email">
            <a:extLst>
              <a:ext uri="{28A0092B-C50C-407E-A947-70E740481C1C}">
                <a14:useLocalDpi xmlns:a14="http://schemas.microsoft.com/office/drawing/2010/main" xmlns=""/>
              </a:ext>
            </a:extLst>
          </a:blip>
          <a:srcRect/>
          <a:stretch/>
        </p:blipFill>
        <p:spPr bwMode="auto">
          <a:xfrm>
            <a:off x="6562186" y="4495799"/>
            <a:ext cx="2161867" cy="16814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6545253" y="5934421"/>
            <a:ext cx="2262691" cy="184666"/>
          </a:xfrm>
          <a:prstGeom prst="rect">
            <a:avLst/>
          </a:prstGeom>
        </p:spPr>
        <p:txBody>
          <a:bodyPr wrap="square">
            <a:spAutoFit/>
          </a:bodyPr>
          <a:lstStyle/>
          <a:p>
            <a:r>
              <a:rPr lang="en-US" sz="600" dirty="0">
                <a:solidFill>
                  <a:schemeClr val="bg1"/>
                </a:solidFill>
              </a:rPr>
              <a:t>http://www.flickr.com/photos/baalands/384226152/</a:t>
            </a:r>
          </a:p>
        </p:txBody>
      </p:sp>
    </p:spTree>
    <p:extLst>
      <p:ext uri="{BB962C8B-B14F-4D97-AF65-F5344CB8AC3E}">
        <p14:creationId xmlns:p14="http://schemas.microsoft.com/office/powerpoint/2010/main" xmlns="" val="261893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Supplemental </a:t>
            </a:r>
            <a:r>
              <a:rPr lang="en-US" dirty="0" smtClean="0"/>
              <a:t>feeding</a:t>
            </a:r>
            <a:endParaRPr lang="en-US" dirty="0"/>
          </a:p>
        </p:txBody>
      </p:sp>
      <p:sp>
        <p:nvSpPr>
          <p:cNvPr id="3" name="Content Placeholder 2"/>
          <p:cNvSpPr>
            <a:spLocks noGrp="1"/>
          </p:cNvSpPr>
          <p:nvPr>
            <p:ph idx="1"/>
          </p:nvPr>
        </p:nvSpPr>
        <p:spPr>
          <a:xfrm>
            <a:off x="914400" y="1600200"/>
            <a:ext cx="7772400" cy="4572000"/>
          </a:xfrm>
        </p:spPr>
        <p:txBody>
          <a:bodyPr>
            <a:noAutofit/>
          </a:bodyPr>
          <a:lstStyle/>
          <a:p>
            <a:r>
              <a:rPr lang="en-US" sz="1400" dirty="0" smtClean="0"/>
              <a:t>While good quality forages are usually adequate, goats may sometimes need supplemental feeding, especially during the winter</a:t>
            </a:r>
          </a:p>
          <a:p>
            <a:endParaRPr lang="en-US" sz="300" dirty="0" smtClean="0"/>
          </a:p>
          <a:p>
            <a:r>
              <a:rPr lang="en-US" sz="1400" dirty="0" smtClean="0"/>
              <a:t>Goats need a proper balance of energy in the form of roughage or grain, as well as protein, vitamins, minerals and clean water</a:t>
            </a:r>
          </a:p>
          <a:p>
            <a:endParaRPr lang="en-US" sz="300" dirty="0" smtClean="0"/>
          </a:p>
          <a:p>
            <a:r>
              <a:rPr lang="en-US" sz="1400" dirty="0" smtClean="0"/>
              <a:t>There is a rule of thumb for all goats:</a:t>
            </a:r>
          </a:p>
          <a:p>
            <a:pPr lvl="1"/>
            <a:r>
              <a:rPr lang="en-US" sz="1200" dirty="0" smtClean="0"/>
              <a:t>Browse and pasture in the summer</a:t>
            </a:r>
          </a:p>
          <a:p>
            <a:pPr lvl="1"/>
            <a:r>
              <a:rPr lang="en-US" sz="1200" dirty="0" smtClean="0"/>
              <a:t>Hay and grain in the winter</a:t>
            </a:r>
          </a:p>
          <a:p>
            <a:pPr lvl="1"/>
            <a:r>
              <a:rPr lang="en-US" sz="1200" dirty="0" smtClean="0"/>
              <a:t>Trace mineralized salts all the time</a:t>
            </a:r>
          </a:p>
          <a:p>
            <a:pPr lvl="1"/>
            <a:r>
              <a:rPr lang="en-US" sz="1200" dirty="0" smtClean="0"/>
              <a:t>The mineral mixture should be fortified with selenium if you live in an area of the country with selenium-poor soils (Check with your Extension agent or veterinarian)</a:t>
            </a:r>
          </a:p>
          <a:p>
            <a:pPr lvl="1"/>
            <a:endParaRPr lang="en-US" sz="1200" dirty="0"/>
          </a:p>
          <a:p>
            <a:pPr lvl="1"/>
            <a:endParaRPr lang="en-US" sz="1200" dirty="0" smtClean="0"/>
          </a:p>
          <a:p>
            <a:pPr lvl="1"/>
            <a:endParaRPr lang="en-US" sz="1200" dirty="0"/>
          </a:p>
        </p:txBody>
      </p:sp>
      <p:pic>
        <p:nvPicPr>
          <p:cNvPr id="3074" name="Picture 2" descr="http://www.bjmanufacturing.com/images/large/Goat-Bunk.jpg"/>
          <p:cNvPicPr>
            <a:picLocks noChangeAspect="1" noChangeArrowheads="1"/>
          </p:cNvPicPr>
          <p:nvPr/>
        </p:nvPicPr>
        <p:blipFill rotWithShape="1">
          <a:blip r:embed="rId2" cstate="email">
            <a:extLst>
              <a:ext uri="{28A0092B-C50C-407E-A947-70E740481C1C}">
                <a14:useLocalDpi xmlns:a14="http://schemas.microsoft.com/office/drawing/2010/main" xmlns=""/>
              </a:ext>
            </a:extLst>
          </a:blip>
          <a:srcRect/>
          <a:stretch/>
        </p:blipFill>
        <p:spPr bwMode="auto">
          <a:xfrm>
            <a:off x="2438400" y="4253309"/>
            <a:ext cx="4991431" cy="21183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2514600" y="6368520"/>
            <a:ext cx="4572000" cy="261610"/>
          </a:xfrm>
          <a:prstGeom prst="rect">
            <a:avLst/>
          </a:prstGeom>
        </p:spPr>
        <p:txBody>
          <a:bodyPr>
            <a:spAutoFit/>
          </a:bodyPr>
          <a:lstStyle/>
          <a:p>
            <a:r>
              <a:rPr lang="en-US" sz="1100" dirty="0"/>
              <a:t>http://www.bjmanufacturing.com/feeders.htm</a:t>
            </a:r>
          </a:p>
        </p:txBody>
      </p:sp>
    </p:spTree>
    <p:extLst>
      <p:ext uri="{BB962C8B-B14F-4D97-AF65-F5344CB8AC3E}">
        <p14:creationId xmlns:p14="http://schemas.microsoft.com/office/powerpoint/2010/main" xmlns="" val="102946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Minerals</a:t>
            </a:r>
            <a:endParaRPr lang="en-US" dirty="0"/>
          </a:p>
        </p:txBody>
      </p:sp>
      <p:sp>
        <p:nvSpPr>
          <p:cNvPr id="3" name="Content Placeholder 2"/>
          <p:cNvSpPr>
            <a:spLocks noGrp="1"/>
          </p:cNvSpPr>
          <p:nvPr>
            <p:ph idx="1"/>
          </p:nvPr>
        </p:nvSpPr>
        <p:spPr>
          <a:xfrm>
            <a:off x="914400" y="1524000"/>
            <a:ext cx="7772400" cy="4572000"/>
          </a:xfrm>
        </p:spPr>
        <p:txBody>
          <a:bodyPr>
            <a:normAutofit/>
          </a:bodyPr>
          <a:lstStyle/>
          <a:p>
            <a:r>
              <a:rPr lang="en-US" sz="1800" dirty="0" smtClean="0"/>
              <a:t>It is very important that you consistently offer this mix (preferably in a loose form), monitor its consumption and ensure that all goats are in fact eating adequate amounts of the mineral supplements</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p:txBody>
      </p:sp>
      <p:grpSp>
        <p:nvGrpSpPr>
          <p:cNvPr id="7" name="Group 6"/>
          <p:cNvGrpSpPr/>
          <p:nvPr/>
        </p:nvGrpSpPr>
        <p:grpSpPr>
          <a:xfrm>
            <a:off x="5774266" y="4343400"/>
            <a:ext cx="2988734" cy="2209800"/>
            <a:chOff x="1280160" y="4724400"/>
            <a:chExt cx="2286000" cy="1427033"/>
          </a:xfrm>
        </p:grpSpPr>
        <p:pic>
          <p:nvPicPr>
            <p:cNvPr id="2050" name="Picture 2" descr="http://farm2.static.flickr.com/1148/1077596225_5e2b00f75d.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1568027" y="4724400"/>
              <a:ext cx="1971040" cy="14270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1280160" y="5812879"/>
              <a:ext cx="2286000" cy="338554"/>
            </a:xfrm>
            <a:prstGeom prst="rect">
              <a:avLst/>
            </a:prstGeom>
          </p:spPr>
          <p:txBody>
            <a:bodyPr wrap="square">
              <a:spAutoFit/>
            </a:bodyPr>
            <a:lstStyle/>
            <a:p>
              <a:r>
                <a:rPr lang="en-US" sz="800" dirty="0">
                  <a:solidFill>
                    <a:schemeClr val="bg1"/>
                  </a:solidFill>
                </a:rPr>
                <a:t>http://www.sheepandgoat.com/articles/generalfeedingguidelines.html</a:t>
              </a:r>
            </a:p>
          </p:txBody>
        </p:sp>
      </p:grpSp>
      <p:grpSp>
        <p:nvGrpSpPr>
          <p:cNvPr id="9" name="Group 8"/>
          <p:cNvGrpSpPr/>
          <p:nvPr/>
        </p:nvGrpSpPr>
        <p:grpSpPr>
          <a:xfrm>
            <a:off x="750049" y="4113070"/>
            <a:ext cx="2954866" cy="2114995"/>
            <a:chOff x="1260687" y="2369820"/>
            <a:chExt cx="1981200" cy="1447549"/>
          </a:xfrm>
        </p:grpSpPr>
        <p:pic>
          <p:nvPicPr>
            <p:cNvPr id="2052" name="Picture 4" descr="http://www.theikga.org/images/resources/Loose_Mineral_Feeder_202.jp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1298787" y="2369820"/>
              <a:ext cx="1905000" cy="1428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1260687" y="3478815"/>
              <a:ext cx="1981200" cy="338554"/>
            </a:xfrm>
            <a:prstGeom prst="rect">
              <a:avLst/>
            </a:prstGeom>
          </p:spPr>
          <p:txBody>
            <a:bodyPr wrap="square">
              <a:spAutoFit/>
            </a:bodyPr>
            <a:lstStyle/>
            <a:p>
              <a:r>
                <a:rPr lang="en-US" sz="800" dirty="0">
                  <a:solidFill>
                    <a:schemeClr val="bg1"/>
                  </a:solidFill>
                </a:rPr>
                <a:t>http://www.theikga.org/goat_feeders.html</a:t>
              </a:r>
            </a:p>
          </p:txBody>
        </p:sp>
      </p:grpSp>
      <p:grpSp>
        <p:nvGrpSpPr>
          <p:cNvPr id="11" name="Group 10"/>
          <p:cNvGrpSpPr/>
          <p:nvPr/>
        </p:nvGrpSpPr>
        <p:grpSpPr>
          <a:xfrm>
            <a:off x="3429000" y="2819400"/>
            <a:ext cx="2545080" cy="2067485"/>
            <a:chOff x="304800" y="3714750"/>
            <a:chExt cx="1752600" cy="1314450"/>
          </a:xfrm>
        </p:grpSpPr>
        <p:pic>
          <p:nvPicPr>
            <p:cNvPr id="2054" name="Picture 6" descr="http://www.hippityhooves.com/Mineral_Feeders.jp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304800" y="3714750"/>
              <a:ext cx="1752600" cy="1314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316653" y="4639512"/>
              <a:ext cx="1740747" cy="307777"/>
            </a:xfrm>
            <a:prstGeom prst="rect">
              <a:avLst/>
            </a:prstGeom>
          </p:spPr>
          <p:txBody>
            <a:bodyPr wrap="square">
              <a:spAutoFit/>
            </a:bodyPr>
            <a:lstStyle/>
            <a:p>
              <a:r>
                <a:rPr lang="en-US" sz="700" dirty="0">
                  <a:solidFill>
                    <a:schemeClr val="bg1"/>
                  </a:solidFill>
                </a:rPr>
                <a:t>http://www.hippityhooves.com/HerdManagement.html</a:t>
              </a:r>
            </a:p>
          </p:txBody>
        </p:sp>
      </p:grpSp>
    </p:spTree>
    <p:extLst>
      <p:ext uri="{BB962C8B-B14F-4D97-AF65-F5344CB8AC3E}">
        <p14:creationId xmlns:p14="http://schemas.microsoft.com/office/powerpoint/2010/main" xmlns="" val="68321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Diet</a:t>
            </a:r>
            <a:endParaRPr lang="en-US" dirty="0"/>
          </a:p>
        </p:txBody>
      </p:sp>
      <p:sp>
        <p:nvSpPr>
          <p:cNvPr id="3" name="Content Placeholder 2"/>
          <p:cNvSpPr>
            <a:spLocks noGrp="1"/>
          </p:cNvSpPr>
          <p:nvPr>
            <p:ph sz="quarter" idx="1"/>
          </p:nvPr>
        </p:nvSpPr>
        <p:spPr>
          <a:xfrm>
            <a:off x="914400" y="1600200"/>
            <a:ext cx="7772400" cy="4572000"/>
          </a:xfrm>
        </p:spPr>
        <p:txBody>
          <a:bodyPr>
            <a:normAutofit/>
          </a:bodyPr>
          <a:lstStyle/>
          <a:p>
            <a:r>
              <a:rPr lang="en-US" sz="1800" dirty="0" smtClean="0"/>
              <a:t>Goats must consume a more concentrated diet than cattle </a:t>
            </a:r>
          </a:p>
          <a:p>
            <a:pPr lvl="1"/>
            <a:r>
              <a:rPr lang="en-US" sz="1800" dirty="0" smtClean="0"/>
              <a:t>Goats grazing poor quality areas will also have higher nutritional requirements than goats on better pastures</a:t>
            </a:r>
          </a:p>
          <a:p>
            <a:pPr lvl="1"/>
            <a:endParaRPr lang="en-US" sz="1800" dirty="0"/>
          </a:p>
          <a:p>
            <a:pPr lvl="1"/>
            <a:endParaRPr lang="en-US" sz="1800" dirty="0" smtClean="0"/>
          </a:p>
          <a:p>
            <a:pPr lvl="1"/>
            <a:endParaRPr lang="en-US" sz="1800" dirty="0" smtClean="0"/>
          </a:p>
          <a:p>
            <a:endParaRPr lang="en-US" sz="1800" dirty="0" smtClean="0"/>
          </a:p>
        </p:txBody>
      </p:sp>
      <p:pic>
        <p:nvPicPr>
          <p:cNvPr id="9222" name="Picture 6" descr="http://faintinggoatguild.com/Images/pasture.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4929809" y="2819400"/>
            <a:ext cx="2895600" cy="20439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4098" name="Picture 2" descr="http://www.organic-gardening-and-homesteading.com/images/at_the_feeding_trough.jp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2133600" y="3509632"/>
            <a:ext cx="2819400" cy="2420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2057400" y="5955909"/>
            <a:ext cx="4572000" cy="200055"/>
          </a:xfrm>
          <a:prstGeom prst="rect">
            <a:avLst/>
          </a:prstGeom>
        </p:spPr>
        <p:txBody>
          <a:bodyPr>
            <a:spAutoFit/>
          </a:bodyPr>
          <a:lstStyle/>
          <a:p>
            <a:r>
              <a:rPr lang="en-US" sz="700" dirty="0"/>
              <a:t>http://www.organic-gardening-and-homesteading.com/how-to-raise-goats.html</a:t>
            </a:r>
          </a:p>
        </p:txBody>
      </p:sp>
    </p:spTree>
    <p:extLst>
      <p:ext uri="{BB962C8B-B14F-4D97-AF65-F5344CB8AC3E}">
        <p14:creationId xmlns:p14="http://schemas.microsoft.com/office/powerpoint/2010/main" xmlns="" val="112033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Meat, dairy, hair?</a:t>
            </a:r>
            <a:endParaRPr lang="en-US" sz="3600" dirty="0"/>
          </a:p>
        </p:txBody>
      </p:sp>
      <p:sp>
        <p:nvSpPr>
          <p:cNvPr id="3" name="Content Placeholder 2"/>
          <p:cNvSpPr>
            <a:spLocks noGrp="1"/>
          </p:cNvSpPr>
          <p:nvPr>
            <p:ph sz="quarter" idx="1"/>
          </p:nvPr>
        </p:nvSpPr>
        <p:spPr>
          <a:xfrm>
            <a:off x="914400" y="1524000"/>
            <a:ext cx="7772400" cy="4572000"/>
          </a:xfrm>
        </p:spPr>
        <p:txBody>
          <a:bodyPr>
            <a:normAutofit/>
          </a:bodyPr>
          <a:lstStyle/>
          <a:p>
            <a:r>
              <a:rPr lang="en-US" sz="1600" dirty="0"/>
              <a:t>Adult meat goats should be fed a maximum of 1% of bodyweight in supplemental grain, with lactating does reaching a maximum of 1.5%</a:t>
            </a:r>
          </a:p>
          <a:p>
            <a:endParaRPr lang="en-US" sz="800" dirty="0"/>
          </a:p>
          <a:p>
            <a:r>
              <a:rPr lang="en-US" sz="1600" dirty="0"/>
              <a:t>Dairy goats need both high quality forage and supplemental grain to reach their full potential, especially during peak lactation or growth</a:t>
            </a:r>
          </a:p>
          <a:p>
            <a:endParaRPr lang="en-US" sz="800" dirty="0"/>
          </a:p>
          <a:p>
            <a:r>
              <a:rPr lang="en-US" sz="1600" dirty="0"/>
              <a:t>Fiber goats on the other hand may not do well with supplemental grain, because feeding too much protein to angora goats can make mohair fiber coarser and reduce its value and feeding beyond maintenance requirements will not improve the fiber production of cashmere goats</a:t>
            </a:r>
          </a:p>
          <a:p>
            <a:endParaRPr lang="en-US" sz="1400" dirty="0"/>
          </a:p>
        </p:txBody>
      </p:sp>
      <p:pic>
        <p:nvPicPr>
          <p:cNvPr id="5122" name="Picture 2" descr="http://www.theanimalagency.com/animals/barnyard/images/1Santa.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6044639" y="4419600"/>
            <a:ext cx="1929194" cy="1447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715000" y="6193364"/>
            <a:ext cx="2743200" cy="338554"/>
          </a:xfrm>
          <a:prstGeom prst="rect">
            <a:avLst/>
          </a:prstGeom>
        </p:spPr>
        <p:txBody>
          <a:bodyPr wrap="square">
            <a:spAutoFit/>
          </a:bodyPr>
          <a:lstStyle/>
          <a:p>
            <a:r>
              <a:rPr lang="en-US" sz="800" dirty="0"/>
              <a:t>http://www.theanimalagency.com/animals/barnyard/barnyard.htm</a:t>
            </a:r>
          </a:p>
        </p:txBody>
      </p:sp>
      <p:pic>
        <p:nvPicPr>
          <p:cNvPr id="5124" name="Picture 4" descr="http://tsanda.files.wordpress.com/2010/11/cashmere-goats-6.jp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2286000" y="4605130"/>
            <a:ext cx="2438400"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2743200" y="6433930"/>
            <a:ext cx="1843774" cy="200055"/>
          </a:xfrm>
          <a:prstGeom prst="rect">
            <a:avLst/>
          </a:prstGeom>
        </p:spPr>
        <p:txBody>
          <a:bodyPr wrap="none">
            <a:spAutoFit/>
          </a:bodyPr>
          <a:lstStyle/>
          <a:p>
            <a:r>
              <a:rPr lang="en-US" sz="700" dirty="0"/>
              <a:t>http://tsandawesome.com/2010/11/</a:t>
            </a:r>
          </a:p>
        </p:txBody>
      </p:sp>
      <p:sp>
        <p:nvSpPr>
          <p:cNvPr id="6" name="TextBox 5"/>
          <p:cNvSpPr txBox="1"/>
          <p:nvPr/>
        </p:nvSpPr>
        <p:spPr>
          <a:xfrm>
            <a:off x="2260158" y="6194027"/>
            <a:ext cx="2209800" cy="307777"/>
          </a:xfrm>
          <a:prstGeom prst="rect">
            <a:avLst/>
          </a:prstGeom>
          <a:noFill/>
        </p:spPr>
        <p:txBody>
          <a:bodyPr wrap="square" rtlCol="0">
            <a:spAutoFit/>
          </a:bodyPr>
          <a:lstStyle/>
          <a:p>
            <a:r>
              <a:rPr lang="en-US" sz="1400" dirty="0" smtClean="0"/>
              <a:t>Cashmere goats</a:t>
            </a:r>
            <a:endParaRPr lang="en-US" sz="1400" dirty="0"/>
          </a:p>
        </p:txBody>
      </p:sp>
      <p:sp>
        <p:nvSpPr>
          <p:cNvPr id="9" name="TextBox 8"/>
          <p:cNvSpPr txBox="1"/>
          <p:nvPr/>
        </p:nvSpPr>
        <p:spPr>
          <a:xfrm>
            <a:off x="6171036" y="5855473"/>
            <a:ext cx="2209800" cy="307777"/>
          </a:xfrm>
          <a:prstGeom prst="rect">
            <a:avLst/>
          </a:prstGeom>
          <a:noFill/>
        </p:spPr>
        <p:txBody>
          <a:bodyPr wrap="square" rtlCol="0">
            <a:spAutoFit/>
          </a:bodyPr>
          <a:lstStyle/>
          <a:p>
            <a:r>
              <a:rPr lang="en-US" sz="1400" dirty="0" smtClean="0"/>
              <a:t>Angora goat</a:t>
            </a:r>
            <a:endParaRPr lang="en-US" sz="1400" dirty="0"/>
          </a:p>
        </p:txBody>
      </p:sp>
    </p:spTree>
    <p:extLst>
      <p:ext uri="{BB962C8B-B14F-4D97-AF65-F5344CB8AC3E}">
        <p14:creationId xmlns:p14="http://schemas.microsoft.com/office/powerpoint/2010/main" xmlns="" val="3142763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Most common breeds of goats in the USA</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xmlns="" val="3467200597"/>
              </p:ext>
            </p:extLst>
          </p:nvPr>
        </p:nvGraphicFramePr>
        <p:xfrm>
          <a:off x="1371600" y="2194560"/>
          <a:ext cx="6781801" cy="2966720"/>
        </p:xfrm>
        <a:graphic>
          <a:graphicData uri="http://schemas.openxmlformats.org/drawingml/2006/table">
            <a:tbl>
              <a:tblPr firstRow="1" bandCol="1">
                <a:tableStyleId>{5C22544A-7EE6-4342-B048-85BDC9FD1C3A}</a:tableStyleId>
              </a:tblPr>
              <a:tblGrid>
                <a:gridCol w="2458403"/>
                <a:gridCol w="2543175"/>
                <a:gridCol w="1780223"/>
              </a:tblGrid>
              <a:tr h="370840">
                <a:tc>
                  <a:txBody>
                    <a:bodyPr/>
                    <a:lstStyle/>
                    <a:p>
                      <a:pPr algn="ctr"/>
                      <a:r>
                        <a:rPr lang="en-US" sz="1600" dirty="0" smtClean="0"/>
                        <a:t>Dairy goats</a:t>
                      </a:r>
                      <a:endParaRPr lang="en-US" sz="1600" b="1" dirty="0"/>
                    </a:p>
                  </a:txBody>
                  <a:tcPr/>
                </a:tc>
                <a:tc>
                  <a:txBody>
                    <a:bodyPr/>
                    <a:lstStyle/>
                    <a:p>
                      <a:pPr algn="ctr"/>
                      <a:r>
                        <a:rPr lang="en-US" sz="1600" dirty="0" smtClean="0"/>
                        <a:t>Meat goats</a:t>
                      </a:r>
                      <a:endParaRPr lang="en-US" sz="1600" b="1" dirty="0"/>
                    </a:p>
                  </a:txBody>
                  <a:tcPr/>
                </a:tc>
                <a:tc>
                  <a:txBody>
                    <a:bodyPr/>
                    <a:lstStyle/>
                    <a:p>
                      <a:pPr algn="ctr"/>
                      <a:r>
                        <a:rPr lang="en-US" sz="1600" dirty="0" smtClean="0"/>
                        <a:t>Hair/Fiber</a:t>
                      </a:r>
                      <a:endParaRPr lang="en-US" sz="1600" b="1" dirty="0"/>
                    </a:p>
                  </a:txBody>
                  <a:tcPr/>
                </a:tc>
              </a:tr>
              <a:tr h="370840">
                <a:tc>
                  <a:txBody>
                    <a:bodyPr/>
                    <a:lstStyle/>
                    <a:p>
                      <a:pPr algn="ctr"/>
                      <a:r>
                        <a:rPr lang="en-US" sz="1400" dirty="0" smtClean="0"/>
                        <a:t>Alpine</a:t>
                      </a:r>
                      <a:endParaRPr lang="en-US" sz="1400" dirty="0"/>
                    </a:p>
                  </a:txBody>
                  <a:tcPr/>
                </a:tc>
                <a:tc>
                  <a:txBody>
                    <a:bodyPr/>
                    <a:lstStyle/>
                    <a:p>
                      <a:pPr algn="ctr"/>
                      <a:r>
                        <a:rPr lang="en-US" sz="1400" dirty="0" smtClean="0"/>
                        <a:t>Boer</a:t>
                      </a:r>
                      <a:endParaRPr lang="en-US" sz="1400" dirty="0"/>
                    </a:p>
                  </a:txBody>
                  <a:tcPr/>
                </a:tc>
                <a:tc>
                  <a:txBody>
                    <a:bodyPr/>
                    <a:lstStyle/>
                    <a:p>
                      <a:pPr algn="ctr"/>
                      <a:r>
                        <a:rPr lang="en-US" sz="1400" dirty="0" smtClean="0"/>
                        <a:t>Angora</a:t>
                      </a:r>
                      <a:endParaRPr lang="en-US" sz="1400" dirty="0"/>
                    </a:p>
                  </a:txBody>
                  <a:tcPr/>
                </a:tc>
              </a:tr>
              <a:tr h="370840">
                <a:tc>
                  <a:txBody>
                    <a:bodyPr/>
                    <a:lstStyle/>
                    <a:p>
                      <a:pPr algn="ctr"/>
                      <a:r>
                        <a:rPr lang="en-US" sz="1400" dirty="0" smtClean="0"/>
                        <a:t>La Mancha</a:t>
                      </a:r>
                      <a:r>
                        <a:rPr lang="en-US" sz="1400" baseline="0" dirty="0" smtClean="0"/>
                        <a:t> </a:t>
                      </a:r>
                      <a:endParaRPr lang="en-US" sz="1400" dirty="0"/>
                    </a:p>
                  </a:txBody>
                  <a:tcPr/>
                </a:tc>
                <a:tc>
                  <a:txBody>
                    <a:bodyPr/>
                    <a:lstStyle/>
                    <a:p>
                      <a:pPr algn="ctr"/>
                      <a:r>
                        <a:rPr lang="en-US" sz="1400" dirty="0" err="1" smtClean="0"/>
                        <a:t>Kiko</a:t>
                      </a:r>
                      <a:endParaRPr lang="en-US" sz="1400" dirty="0"/>
                    </a:p>
                  </a:txBody>
                  <a:tcPr/>
                </a:tc>
                <a:tc>
                  <a:txBody>
                    <a:bodyPr/>
                    <a:lstStyle/>
                    <a:p>
                      <a:pPr algn="ctr"/>
                      <a:r>
                        <a:rPr lang="en-US" sz="1400" dirty="0" smtClean="0"/>
                        <a:t>Cashmere</a:t>
                      </a:r>
                      <a:endParaRPr lang="en-US" sz="1400" dirty="0"/>
                    </a:p>
                  </a:txBody>
                  <a:tcPr/>
                </a:tc>
              </a:tr>
              <a:tr h="370840">
                <a:tc>
                  <a:txBody>
                    <a:bodyPr/>
                    <a:lstStyle/>
                    <a:p>
                      <a:pPr algn="ctr"/>
                      <a:r>
                        <a:rPr lang="en-US" sz="1400" dirty="0" smtClean="0"/>
                        <a:t>Nigerian Dwarf</a:t>
                      </a:r>
                      <a:endParaRPr lang="en-US" sz="1400" dirty="0"/>
                    </a:p>
                  </a:txBody>
                  <a:tcPr/>
                </a:tc>
                <a:tc>
                  <a:txBody>
                    <a:bodyPr/>
                    <a:lstStyle/>
                    <a:p>
                      <a:pPr algn="ctr"/>
                      <a:r>
                        <a:rPr lang="en-US" sz="1400" dirty="0" smtClean="0"/>
                        <a:t>Spanish Meat goat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Pygora</a:t>
                      </a:r>
                      <a:endParaRPr lang="en-US" sz="1400" dirty="0" smtClean="0"/>
                    </a:p>
                  </a:txBody>
                  <a:tcPr/>
                </a:tc>
              </a:tr>
              <a:tr h="370840">
                <a:tc>
                  <a:txBody>
                    <a:bodyPr/>
                    <a:lstStyle/>
                    <a:p>
                      <a:pPr algn="ctr"/>
                      <a:r>
                        <a:rPr lang="en-US" sz="1400" dirty="0" smtClean="0"/>
                        <a:t>Nubian</a:t>
                      </a:r>
                      <a:endParaRPr lang="en-US" sz="1400" dirty="0"/>
                    </a:p>
                  </a:txBody>
                  <a:tcPr/>
                </a:tc>
                <a:tc>
                  <a:txBody>
                    <a:bodyPr/>
                    <a:lstStyle/>
                    <a:p>
                      <a:pPr algn="ctr"/>
                      <a:r>
                        <a:rPr lang="en-US" sz="1400" dirty="0" smtClean="0"/>
                        <a:t>Tennessee Fainting</a:t>
                      </a:r>
                      <a:r>
                        <a:rPr lang="en-US" sz="1400" baseline="0" dirty="0" smtClean="0"/>
                        <a:t> goat</a:t>
                      </a:r>
                      <a:endParaRPr lang="en-US" sz="1400" dirty="0"/>
                    </a:p>
                  </a:txBody>
                  <a:tcPr/>
                </a:tc>
                <a:tc>
                  <a:txBody>
                    <a:bodyPr/>
                    <a:lstStyle/>
                    <a:p>
                      <a:pPr algn="ctr"/>
                      <a:endParaRPr lang="en-US" sz="1400" dirty="0"/>
                    </a:p>
                  </a:txBody>
                  <a:tcPr/>
                </a:tc>
              </a:tr>
              <a:tr h="370840">
                <a:tc>
                  <a:txBody>
                    <a:bodyPr/>
                    <a:lstStyle/>
                    <a:p>
                      <a:pPr algn="ctr"/>
                      <a:r>
                        <a:rPr lang="en-US" sz="1400" dirty="0" err="1" smtClean="0"/>
                        <a:t>Oberhasli</a:t>
                      </a: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ctr"/>
                      <a:r>
                        <a:rPr lang="en-US" sz="1400" dirty="0" smtClean="0"/>
                        <a:t>Saanen</a:t>
                      </a:r>
                      <a:endParaRPr lang="en-US" sz="1400" dirty="0"/>
                    </a:p>
                  </a:txBody>
                  <a:tcPr/>
                </a:tc>
                <a:tc>
                  <a:txBody>
                    <a:bodyPr/>
                    <a:lstStyle/>
                    <a:p>
                      <a:pPr algn="ctr"/>
                      <a:endParaRPr lang="en-US" sz="1400"/>
                    </a:p>
                  </a:txBody>
                  <a:tcPr/>
                </a:tc>
                <a:tc>
                  <a:txBody>
                    <a:bodyPr/>
                    <a:lstStyle/>
                    <a:p>
                      <a:pPr algn="ctr"/>
                      <a:endParaRPr lang="en-US" sz="1400" dirty="0"/>
                    </a:p>
                  </a:txBody>
                  <a:tcPr/>
                </a:tc>
              </a:tr>
              <a:tr h="370840">
                <a:tc>
                  <a:txBody>
                    <a:bodyPr/>
                    <a:lstStyle/>
                    <a:p>
                      <a:pPr algn="ctr"/>
                      <a:r>
                        <a:rPr lang="en-US" sz="1400" dirty="0" err="1" smtClean="0"/>
                        <a:t>Toggenburg</a:t>
                      </a:r>
                      <a:endParaRPr lang="en-US" sz="1400" dirty="0"/>
                    </a:p>
                  </a:txBody>
                  <a:tcPr/>
                </a:tc>
                <a:tc>
                  <a:txBody>
                    <a:bodyPr/>
                    <a:lstStyle/>
                    <a:p>
                      <a:pPr algn="ctr"/>
                      <a:endParaRPr lang="en-US" sz="1400"/>
                    </a:p>
                  </a:txBody>
                  <a:tcPr/>
                </a:tc>
                <a:tc>
                  <a:txBody>
                    <a:bodyPr/>
                    <a:lstStyle/>
                    <a:p>
                      <a:pPr algn="ctr"/>
                      <a:endParaRPr lang="en-US" sz="1400" dirty="0"/>
                    </a:p>
                  </a:txBody>
                  <a:tcPr/>
                </a:tc>
              </a:tr>
            </a:tbl>
          </a:graphicData>
        </a:graphic>
      </p:graphicFrame>
      <p:sp>
        <p:nvSpPr>
          <p:cNvPr id="6" name="Rectangle 5"/>
          <p:cNvSpPr/>
          <p:nvPr/>
        </p:nvSpPr>
        <p:spPr>
          <a:xfrm>
            <a:off x="5943600" y="4267200"/>
            <a:ext cx="2514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Pets</a:t>
            </a:r>
          </a:p>
          <a:p>
            <a:pPr algn="ctr"/>
            <a:r>
              <a:rPr lang="en-US" dirty="0" smtClean="0"/>
              <a:t>Nigerian Dwarf</a:t>
            </a:r>
          </a:p>
          <a:p>
            <a:pPr algn="ctr"/>
            <a:r>
              <a:rPr lang="en-US" dirty="0" smtClean="0"/>
              <a:t>Pygmy</a:t>
            </a:r>
          </a:p>
          <a:p>
            <a:pPr algn="ctr"/>
            <a:r>
              <a:rPr lang="en-US" dirty="0" smtClean="0"/>
              <a:t>Fainting goat</a:t>
            </a:r>
            <a:endParaRPr lang="en-US" dirty="0"/>
          </a:p>
        </p:txBody>
      </p:sp>
    </p:spTree>
    <p:extLst>
      <p:ext uri="{BB962C8B-B14F-4D97-AF65-F5344CB8AC3E}">
        <p14:creationId xmlns:p14="http://schemas.microsoft.com/office/powerpoint/2010/main" xmlns="" val="3569652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Fencing </a:t>
            </a:r>
            <a:endParaRPr lang="en-US" dirty="0"/>
          </a:p>
        </p:txBody>
      </p:sp>
      <p:sp>
        <p:nvSpPr>
          <p:cNvPr id="3" name="Content Placeholder 2"/>
          <p:cNvSpPr>
            <a:spLocks noGrp="1"/>
          </p:cNvSpPr>
          <p:nvPr>
            <p:ph idx="1"/>
          </p:nvPr>
        </p:nvSpPr>
        <p:spPr>
          <a:xfrm>
            <a:off x="947737" y="1981200"/>
            <a:ext cx="7772400" cy="2819400"/>
          </a:xfrm>
        </p:spPr>
        <p:txBody>
          <a:bodyPr>
            <a:normAutofit/>
          </a:bodyPr>
          <a:lstStyle/>
          <a:p>
            <a:r>
              <a:rPr lang="en-US" sz="1800" b="1" dirty="0" smtClean="0"/>
              <a:t>Fencing is the most critical</a:t>
            </a:r>
          </a:p>
          <a:p>
            <a:pPr marL="0" indent="0">
              <a:buNone/>
            </a:pPr>
            <a:r>
              <a:rPr lang="en-US" sz="1800" b="1" dirty="0" smtClean="0"/>
              <a:t>   factor in raising goats on pasture</a:t>
            </a:r>
          </a:p>
          <a:p>
            <a:endParaRPr lang="en-US" sz="800" dirty="0" smtClean="0"/>
          </a:p>
          <a:p>
            <a:r>
              <a:rPr lang="en-US" sz="1800" dirty="0" smtClean="0"/>
              <a:t>There is nothing more frustrating than having to constantly chase goats back into the pasture</a:t>
            </a:r>
          </a:p>
          <a:p>
            <a:endParaRPr lang="en-US" sz="700" dirty="0" smtClean="0"/>
          </a:p>
          <a:p>
            <a:r>
              <a:rPr lang="en-US" sz="1800" dirty="0" smtClean="0"/>
              <a:t>Fencing will also be the greatest expense, other than the initial cost of the animals</a:t>
            </a:r>
          </a:p>
          <a:p>
            <a:endParaRPr lang="en-US" sz="1800" dirty="0" smtClean="0"/>
          </a:p>
        </p:txBody>
      </p:sp>
      <p:pic>
        <p:nvPicPr>
          <p:cNvPr id="14348" name="Picture 12" descr="http://t1.gstatic.com/images?q=tbn:ANd9GcTCddh9rFiZJq3mRe2vDbpOUV-LJzLbin3y8J5oycffkk0BGHR2"/>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5791200" y="762000"/>
            <a:ext cx="2466975" cy="1857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grpSp>
        <p:nvGrpSpPr>
          <p:cNvPr id="9" name="Group 8"/>
          <p:cNvGrpSpPr/>
          <p:nvPr/>
        </p:nvGrpSpPr>
        <p:grpSpPr>
          <a:xfrm>
            <a:off x="2743200" y="4572000"/>
            <a:ext cx="4181475" cy="1752600"/>
            <a:chOff x="990600" y="4953000"/>
            <a:chExt cx="4181475" cy="1752600"/>
          </a:xfrm>
        </p:grpSpPr>
        <p:pic>
          <p:nvPicPr>
            <p:cNvPr id="14346" name="Picture 10" descr="http://www.louispage.com/Portals/10240/images/fixedknotsheep_03-resized-600.JP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990600" y="4953000"/>
              <a:ext cx="4181475"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1134836" y="6474768"/>
              <a:ext cx="4037239" cy="230832"/>
            </a:xfrm>
            <a:prstGeom prst="rect">
              <a:avLst/>
            </a:prstGeom>
          </p:spPr>
          <p:txBody>
            <a:bodyPr wrap="square">
              <a:spAutoFit/>
            </a:bodyPr>
            <a:lstStyle/>
            <a:p>
              <a:r>
                <a:rPr lang="en-US" sz="900" dirty="0">
                  <a:solidFill>
                    <a:schemeClr val="bg1"/>
                  </a:solidFill>
                </a:rPr>
                <a:t>http://www.louispage.com/blog/?Tag=woven%20wire%20mesh</a:t>
              </a:r>
            </a:p>
          </p:txBody>
        </p:sp>
      </p:grpSp>
    </p:spTree>
    <p:extLst>
      <p:ext uri="{BB962C8B-B14F-4D97-AF65-F5344CB8AC3E}">
        <p14:creationId xmlns:p14="http://schemas.microsoft.com/office/powerpoint/2010/main" xmlns="" val="22904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447800"/>
            <a:ext cx="8229600" cy="4572000"/>
          </a:xfrm>
        </p:spPr>
        <p:txBody>
          <a:bodyPr>
            <a:normAutofit/>
          </a:bodyPr>
          <a:lstStyle/>
          <a:p>
            <a:r>
              <a:rPr lang="en-US" sz="1600" dirty="0" smtClean="0"/>
              <a:t>There are several different options for fencing</a:t>
            </a:r>
          </a:p>
          <a:p>
            <a:pPr lvl="1"/>
            <a:r>
              <a:rPr lang="en-US" sz="1300" dirty="0" smtClean="0">
                <a:solidFill>
                  <a:schemeClr val="tx2">
                    <a:lumMod val="75000"/>
                  </a:schemeClr>
                </a:solidFill>
              </a:rPr>
              <a:t>One of </a:t>
            </a:r>
            <a:r>
              <a:rPr lang="en-US" sz="1300" dirty="0">
                <a:solidFill>
                  <a:schemeClr val="tx2">
                    <a:lumMod val="75000"/>
                  </a:schemeClr>
                </a:solidFill>
              </a:rPr>
              <a:t>t</a:t>
            </a:r>
            <a:r>
              <a:rPr lang="en-US" sz="1300" dirty="0" smtClean="0">
                <a:solidFill>
                  <a:schemeClr val="tx2">
                    <a:lumMod val="75000"/>
                  </a:schemeClr>
                </a:solidFill>
              </a:rPr>
              <a:t>he </a:t>
            </a:r>
            <a:r>
              <a:rPr lang="en-US" sz="1300" dirty="0">
                <a:solidFill>
                  <a:schemeClr val="tx2">
                    <a:lumMod val="75000"/>
                  </a:schemeClr>
                </a:solidFill>
              </a:rPr>
              <a:t>best permanent </a:t>
            </a:r>
            <a:r>
              <a:rPr lang="en-US" sz="1300" dirty="0" smtClean="0">
                <a:solidFill>
                  <a:schemeClr val="tx2">
                    <a:lumMod val="75000"/>
                  </a:schemeClr>
                </a:solidFill>
              </a:rPr>
              <a:t>fencing solutions </a:t>
            </a:r>
            <a:r>
              <a:rPr lang="en-US" sz="1300" dirty="0">
                <a:solidFill>
                  <a:schemeClr val="tx2">
                    <a:lumMod val="75000"/>
                  </a:schemeClr>
                </a:solidFill>
              </a:rPr>
              <a:t>is 4-foot woven wire with barbed wire along the </a:t>
            </a:r>
            <a:r>
              <a:rPr lang="en-US" sz="1300" dirty="0" smtClean="0">
                <a:solidFill>
                  <a:schemeClr val="tx2">
                    <a:lumMod val="75000"/>
                  </a:schemeClr>
                </a:solidFill>
              </a:rPr>
              <a:t>top</a:t>
            </a:r>
          </a:p>
          <a:p>
            <a:pPr lvl="1"/>
            <a:endParaRPr lang="en-US" sz="300" dirty="0" smtClean="0">
              <a:solidFill>
                <a:schemeClr val="tx2">
                  <a:lumMod val="75000"/>
                </a:schemeClr>
              </a:solidFill>
            </a:endParaRPr>
          </a:p>
          <a:p>
            <a:pPr lvl="1"/>
            <a:r>
              <a:rPr lang="en-US" sz="1300" dirty="0" smtClean="0">
                <a:solidFill>
                  <a:schemeClr val="tx2">
                    <a:lumMod val="75000"/>
                  </a:schemeClr>
                </a:solidFill>
              </a:rPr>
              <a:t>Some producers use </a:t>
            </a:r>
            <a:r>
              <a:rPr lang="en-US" sz="1300" dirty="0">
                <a:solidFill>
                  <a:schemeClr val="tx2">
                    <a:lumMod val="75000"/>
                  </a:schemeClr>
                </a:solidFill>
              </a:rPr>
              <a:t>four or five strands of high-tensile electric </a:t>
            </a:r>
            <a:r>
              <a:rPr lang="en-US" sz="1300" dirty="0" smtClean="0">
                <a:solidFill>
                  <a:schemeClr val="tx2">
                    <a:lumMod val="75000"/>
                  </a:schemeClr>
                </a:solidFill>
              </a:rPr>
              <a:t>wire</a:t>
            </a:r>
          </a:p>
          <a:p>
            <a:pPr lvl="1"/>
            <a:endParaRPr lang="en-US" sz="300" dirty="0" smtClean="0">
              <a:solidFill>
                <a:schemeClr val="tx2">
                  <a:lumMod val="75000"/>
                </a:schemeClr>
              </a:solidFill>
            </a:endParaRPr>
          </a:p>
          <a:p>
            <a:pPr lvl="1"/>
            <a:r>
              <a:rPr lang="en-US" sz="1300" dirty="0" smtClean="0">
                <a:solidFill>
                  <a:schemeClr val="tx2">
                    <a:lumMod val="75000"/>
                  </a:schemeClr>
                </a:solidFill>
              </a:rPr>
              <a:t>Electric netting (usually </a:t>
            </a:r>
            <a:r>
              <a:rPr lang="en-US" sz="1300" dirty="0">
                <a:solidFill>
                  <a:schemeClr val="tx2">
                    <a:lumMod val="75000"/>
                  </a:schemeClr>
                </a:solidFill>
              </a:rPr>
              <a:t>4x4 </a:t>
            </a:r>
            <a:r>
              <a:rPr lang="en-US" sz="1300" dirty="0" smtClean="0">
                <a:solidFill>
                  <a:schemeClr val="tx2">
                    <a:lumMod val="75000"/>
                  </a:schemeClr>
                </a:solidFill>
              </a:rPr>
              <a:t>inches) is also used as temporary or permanent fencing options, however some animals can get their horns tangled in the netting</a:t>
            </a:r>
          </a:p>
          <a:p>
            <a:pPr lvl="1"/>
            <a:endParaRPr lang="en-US" sz="300" dirty="0" smtClean="0">
              <a:solidFill>
                <a:schemeClr val="tx2">
                  <a:lumMod val="75000"/>
                </a:schemeClr>
              </a:solidFill>
            </a:endParaRPr>
          </a:p>
          <a:p>
            <a:pPr lvl="1"/>
            <a:r>
              <a:rPr lang="en-US" sz="1300" dirty="0" smtClean="0">
                <a:solidFill>
                  <a:schemeClr val="tx2">
                    <a:lumMod val="75000"/>
                  </a:schemeClr>
                </a:solidFill>
              </a:rPr>
              <a:t>Electric wires can be used in combination with standard fences, however goats need to be trained to this</a:t>
            </a:r>
          </a:p>
          <a:p>
            <a:pPr lvl="1"/>
            <a:endParaRPr lang="en-US" sz="300" dirty="0" smtClean="0">
              <a:solidFill>
                <a:schemeClr val="tx2">
                  <a:lumMod val="75000"/>
                </a:schemeClr>
              </a:solidFill>
            </a:endParaRPr>
          </a:p>
          <a:p>
            <a:pPr lvl="1"/>
            <a:r>
              <a:rPr lang="en-US" sz="1300" dirty="0" smtClean="0">
                <a:solidFill>
                  <a:schemeClr val="tx2">
                    <a:lumMod val="75000"/>
                  </a:schemeClr>
                </a:solidFill>
              </a:rPr>
              <a:t>It is very important to keep </a:t>
            </a:r>
            <a:r>
              <a:rPr lang="en-US" sz="1300" dirty="0">
                <a:solidFill>
                  <a:schemeClr val="tx2">
                    <a:lumMod val="75000"/>
                  </a:schemeClr>
                </a:solidFill>
              </a:rPr>
              <a:t>electric fences charged to 4,500 volts or </a:t>
            </a:r>
            <a:r>
              <a:rPr lang="en-US" sz="1300" dirty="0" smtClean="0">
                <a:solidFill>
                  <a:schemeClr val="tx2">
                    <a:lumMod val="75000"/>
                  </a:schemeClr>
                </a:solidFill>
              </a:rPr>
              <a:t>more</a:t>
            </a:r>
          </a:p>
          <a:p>
            <a:pPr lvl="1"/>
            <a:endParaRPr lang="en-US" sz="300" dirty="0">
              <a:solidFill>
                <a:schemeClr val="tx2">
                  <a:lumMod val="75000"/>
                </a:schemeClr>
              </a:solidFill>
            </a:endParaRPr>
          </a:p>
          <a:p>
            <a:pPr lvl="1"/>
            <a:r>
              <a:rPr lang="en-US" sz="1300" dirty="0">
                <a:solidFill>
                  <a:schemeClr val="tx2">
                    <a:lumMod val="75000"/>
                  </a:schemeClr>
                </a:solidFill>
              </a:rPr>
              <a:t> </a:t>
            </a:r>
            <a:r>
              <a:rPr lang="en-US" sz="1300" dirty="0" smtClean="0">
                <a:solidFill>
                  <a:schemeClr val="tx2">
                    <a:lumMod val="75000"/>
                  </a:schemeClr>
                </a:solidFill>
              </a:rPr>
              <a:t>Regular </a:t>
            </a:r>
            <a:r>
              <a:rPr lang="en-US" sz="1300" dirty="0">
                <a:solidFill>
                  <a:schemeClr val="tx2">
                    <a:lumMod val="75000"/>
                  </a:schemeClr>
                </a:solidFill>
              </a:rPr>
              <a:t>checking and </a:t>
            </a:r>
            <a:r>
              <a:rPr lang="en-US" sz="1300" dirty="0" smtClean="0">
                <a:solidFill>
                  <a:schemeClr val="tx2">
                    <a:lumMod val="75000"/>
                  </a:schemeClr>
                </a:solidFill>
              </a:rPr>
              <a:t>testing </a:t>
            </a:r>
            <a:r>
              <a:rPr lang="en-US" sz="1300" dirty="0">
                <a:solidFill>
                  <a:schemeClr val="tx2">
                    <a:lumMod val="75000"/>
                  </a:schemeClr>
                </a:solidFill>
              </a:rPr>
              <a:t>are necessary and any problems must be fixed promptly, or goats will escape.</a:t>
            </a:r>
          </a:p>
          <a:p>
            <a:pPr lvl="1"/>
            <a:endParaRPr lang="en-US" sz="1600" dirty="0" smtClean="0"/>
          </a:p>
          <a:p>
            <a:endParaRPr lang="en-US" sz="1600" dirty="0"/>
          </a:p>
        </p:txBody>
      </p:sp>
      <p:sp>
        <p:nvSpPr>
          <p:cNvPr id="10" name="Title 1"/>
          <p:cNvSpPr>
            <a:spLocks noGrp="1"/>
          </p:cNvSpPr>
          <p:nvPr>
            <p:ph type="title"/>
          </p:nvPr>
        </p:nvSpPr>
        <p:spPr/>
        <p:txBody>
          <a:bodyPr/>
          <a:lstStyle/>
          <a:p>
            <a:r>
              <a:rPr lang="en-US" dirty="0" smtClean="0"/>
              <a:t>Fencing </a:t>
            </a:r>
            <a:endParaRPr lang="en-US" dirty="0"/>
          </a:p>
        </p:txBody>
      </p:sp>
      <p:pic>
        <p:nvPicPr>
          <p:cNvPr id="15362" name="Picture 2" descr="http://redbrand.com/images/1348-4_lg.png"/>
          <p:cNvPicPr>
            <a:picLocks noChangeAspect="1" noChangeArrowheads="1"/>
          </p:cNvPicPr>
          <p:nvPr/>
        </p:nvPicPr>
        <p:blipFill rotWithShape="1">
          <a:blip r:embed="rId2" cstate="email">
            <a:duotone>
              <a:prstClr val="black"/>
              <a:srgbClr val="D9C3A5">
                <a:tint val="50000"/>
                <a:satMod val="180000"/>
              </a:srgbClr>
            </a:duotone>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a:ext>
            </a:extLst>
          </a:blip>
          <a:srcRect/>
          <a:stretch/>
        </p:blipFill>
        <p:spPr bwMode="auto">
          <a:xfrm>
            <a:off x="4419600" y="4534042"/>
            <a:ext cx="1330778" cy="20410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1" name="AutoShape 4" descr="data:image/jpeg;base64,/9j/4AAQSkZJRgABAQAAAQABAAD/2wCEAAkGBhMSERQUExQWFRUWFRoZFhgYGBcYGBkaGhwYGBgYGRoYGyYeFxsjGhocHy8gIycpLCwsFx4xNTAqNSYrLCkBCQoKDgwOGg8PGiwdHxwpLCksKSwpLCkpLCksKSkpKSkpKSkpKSwpKSksKSwsKSkpKSksKSksLCkpLCwpKSwsKf/AABEIAMgA+wMBIgACEQEDEQH/xAAaAAACAwEBAAAAAAAAAAAAAAADBAECBQAG/8QAPRAAAQMDAgQDBwIFBAEEAwAAAQIRIQADMRJBBFFhcSKBkQUTMqGxwfDR4QYUQlLxI2JyghWissLSQ4OS/8QAGQEAAwEBAQAAAAAAAAAAAAAAAAECAwQF/8QAJBEAAgICAgIDAAMBAAAAAAAAAAECERIhMUEDUQQiYRMycRT/2gAMAwEAAhEDEQA/AMJXAA6F3Ue7tEOA5Dp1Bwl5UA8kRSntf2IhN1rNzXaUWRcVCMAtqwo1pezuEs37KfeXBaNtKh/yJIKCXBL5djgDq+d7VvWUot20lJV4ipQdgcJCcOG6d6cqo41yLo4o+7AALpBd5fqNw1SjiiouT/VnrSNni9DiCVbl3ar8OS7Dn/iuSavY2jWFwwCDzfb8etqzdV7rS0PnbkZ/MVk/zKtKRvvz/IplF8sxDOZz8xtNcztbQhy3xRS4nwtircX7dXfUldxWtkhOA5Dn6UESkACRs/49LM3h0FmBDCR2/et/E1Qj0Ps/27d4dKyhWnUMBjzmdw5rL9q+3laUoKnSSSoeTfegovJ2VIkE4LyR0isTjbg1E5BUSDt2atFadjoYR7WIvhZJUrnvAYbyG2oN67qQHOGAyw5gefSlUM/5FSq+8AkjPQ9xVNDG+JvpKBpBBdm6fejWbTJHMFx16PWeeIKgkFmBDDE4aneHWFKZXy5fp51O0gPR+x/bN6wq4sL1KW7kgPMxykvQP4r9t3eItMtQ0hhgeoaXJD+ZpayBoBBfvDjbb70j7U4tY1pTbZJAcmGHQPLc6nxzbe2Iz/Z10FkqUoamcBs7dhvWza4BKLiTp+ETmesYJNZPA2QoA6bZkbkH1GK1LdkpYKVl8KcZYBjPnWkq4KH08R/U7R89gX9aLcvKcqLeI8gB6Ck+It6DCgdoLsKYCgzbbP8ANudRvgQ9ZvFLsSI2gPSpUX8O7eW70K4FqhM5LDI60vxBNuSd26iK1jVP2TQ+L6rd3Uk8jyfnR7/tUrJUX1OznMBg9ZX88+7QPzM1W9dDud8d6rnRLN/ivaqlTrL/AFkn6kml+J469fuIQtSiAnwEtG5fntWPw/tMajzwxwe1aaL5UHDsMfcP2ptuIItw5IcEBKjLCWMAnNXQsSklgWfqZ9YpO7qLff5eTvRbKSxD6iDgGZwz57Vm2WDuI0tnTh2zypUskw7HnLdO1aZughlDIH7RnPLlWFx5KSkKDPPVi7EgYq1K0S0NMkgj860nc4cuWZuuaFbvkMYeWeijjlbken7ULyOPBWJh2VDQSokHbv8ATFCTpJLgdzU+J2ZhqduXrUnhlKMDbkahxLxK3bDK2LfenODsO/PI+dCs8OpLkpd+h55p/gbC3BCSGny+rVE7rQmmXVcCxpUCFpAVMxyBp3g7MEkyOUu23ekbnDLNzEEEBzzDx50S9bVaQ6gUt0UQX2DQDWK8eVbCjRt21hiAZxGd3xFPL4NSdJSd20yNQmC9YHs/2mp7fjV8aXk16JKdRAKyJfd4Jf5Vt/z+mPEzuOs20usOkKHiHYhwlssQ/rWBxrIJSlWtJ337HlNezTatsQS4G2ktse9YvFfw6hSVG0ouS4CsdulRDyJaZOjzhgJPOiaem3nWsP4aUSlGtHhdyScFjHm9O2f4W3UsEjEmY7RWr8kStHnEIfGyh3p3hl6ss7MDHM/QGtqx/DyHliX/AKX+dOp/h1AEBQ61lLyRoKRkIQo6UgsA/LahcVwdwpXIZpO/hr0Vn2QlPwu8Zb0otz2akp0tzf8AHrLNR2hJI8ZwHsoEMXDiOu/zrYs+ybIZhLOCSSMAsRyrX/8AEtpYs32oyPZaWYknkY8quXki3YqPN3eG0iQQGbqeprS/8YopBLhmDHHXq9aN/wBk21HxPA5s5mi2rKQQ0+tJ+VdBpGX/ACJEA52ESdzzEVHGfw5fuBOkdQ60s0R8607fCBK9WrsCMfrWkni0w0BII33bFS/Ni7QaPIj+E+KGEp//AKFA4z+G+KLf6YgbKH616/2h7ZTbSCxMswIf5tQeD9vIUA4Uk4ZTuY5B6uPyPI9pIWNniB7F4hJc2lR05c6dCiISTO2BvGcV6n/zCAFDkTJB3PIisa5ctXVOlYD4DFy0QGcA1p/LOWmkGIvY4psyN5qtnjTq8KYUMfX6/KtGx7IUpDgQRAJnVI3er8P7HupABAVpSBnyoySATVxibagFsSQ8kfLl+9ec4vjRqLFwZkuQXivY8b7HVctqBSH0x3bYkRXk0/whxBnSCdxqTHeaqEovkaYp77+6S7/5ppXEpOQaYs/wzxSVMbYIIl1Ij50b/wADfH/40nrqH6020OzVNpH9qMvI/X61ZSbZyLcD/bFPm4nkD3NQq2l5SmMhq85yfszv9FUp2BHqG/ajISRv846tRElMsEjyzUuTtiIFK37C/wBKW7Qy+3L5yKU9tp/05ZtQGOb0wlGXdjt350h/EPApNhTD4WV6Gr8ckpJ2CaswLSAG6XEHydvvXpOFV/rI6CfT968tbthI/wCyf/dFeitWP9dHiVOGV0+c16xubC27VyVFv0Y/SlRZZvEqI5udyXzVdCtULhxBH0INePJ/ZnOOkiq6szShRcB/ob/s/wAquNYTgK3g/rUptgHVaHT0j5VcYggeTec0mi6p2Nsj/sk/eqXuLAJcLYO/hLR1EU7Yx1JP9x/PKuUrmX9fvSyOPt41D0P0oqr4EEgPzYR51P2EEUzZMciRU2lN/Ur/ALEn5GqJuAjrVDbUTBHpRkwthlrfmD0+s1CFQJJPl9hUCweVWVYUBj50ZsWyQXI8Qfz+c0W2lviUD2BoNu2rcfnLrUpfypXIYVdpKhISscj+4rrPCWzmzbAGICvMBqqkHmKOVh9LvVW0NMqhSUksh+ybbN50Yofkl+g+1ULAD70Xwtv1NGTHYLUEBtSgOgPzYTU2rIyHI8x9RUhW7mipW0OW59ad/grBHQI1AebVKbQy8HeaKtaS4IBIEYP2igm2CMnGNqbl6Cy6LQyP0+tD93/t+QoSbOn4WHNquLCuZqV5H7EZ2vDt6VybpCiIAI5Z83ipTdGkyByw9XVeCWd+2XBq8WgKG+ZYCA7Y+1T/ADhh07f0kN86uq6HDONpoV3BJBDYZ6Qiv8wqHQQ8S360p7U4lRtXBoLaTukbRkvTLCM8/n+hq3GW3t3DBZCu8g00toEtni/fOnDeJOehevU2wfe2jEkN3x9q8wqLSoeY8iDXolXRrtk8+zivZR0myRmN+n4KHpJHIj6frU27Dlg8NOXnd81a9YKSAGLmZMAS7H0rx5+P7MwaB+7LOcVKgCcVNu5B8JIHKfk9FhyZDAEghmBAzDD1qcGSLuB6fSrhb5x8qIzyGPWPmaKsZER60sAFteW/PtVU2UuSpKSw3Dj50yqydyG7MKKqxEtVKNBsRRaSA2kY2AH2oaeCDuAuJi4SB1aad/lw8HHnXfy5BBBbyp8BsWSgwy7md2P/AMcUG4b2oNcTpd5Q8coWPVq0Li3ApW4oyJ6RtSbHbLLvLaAl33Kk/MA1KuILkEEAB3JSQ/rqPpQCl/6m6dfKrCyssoGOVLIVkWPbFtYcBY//AFrj0G9GHGIYFSgAcO6T6K+9WSmHjqxq+hJYkYp0n0Oytvj0EgBSSdgCFF+wNHSX/wANQL3DWlNqQlRG5AP2iqK4BOhkgJf+w6foxptIQ6ni0iW5Y+lVVeCi4J8/Wk7dgJSzrfY6lHzkz2oV7grz+G+OZCkD0hqrG+GBo5ORUMrID+r+lJ6rwaLazux0DyzRPfLBB92RD+FQU7dIap/iAOlJfBfrUmx1A9aV/wDKnCrdwNL6CQfNLz3rrPttKgCkFjzSf0p/xsCL/AEHxI32DYDnNU/lVAeEgKEeIt2NVv3MAkmDLkuWaRVFLGOZAl3eqckaNoOu2UpD6Xg/Ew/P0oly4hIJ1wBjQS/UUrZYA995+RqPfGAz7D5idhSyXomxpXu8B1R0Dlvz0oNyypSIDOJc9BLbUpbO5ADdG8nP2qbRLAAkEdY6uT0oyGns81cD2rg3Bf8APOtm4HTbPYeorC40FKryXglvnH0rbtX/APSQ4wz/AEr1YvRqbCOLKQ55Cro4x1QWcFo6uQfl6UtwygpJLiDgTALmjpYJcA/f9gxbzrzZv7tGb5GLFzQYYmKKwUPE5fIaPPakULYbGX2HeoFxTOT+ZrLJehIetWQUiNiD8gauizaQIOkAhyCe0vs9KWOLIBYQ5z1l+rE0W5cdoG228GfWqy2Mtx4UkgBaSlT/ABJ3yJEihcVfISIcuzggdyxqvEIIAVCi4LHk5DfOp0F9RAaR0FDb6EybaxpA8R/4h29KqjiEFwk6tOXhm670H3bCDLbc6v7ktIDYPnmO1Tm+yR5CGdQILswd6EpRpK23u0gu2nSRjEGRORRlq0h0uXASE5A5HDv3JobQBVrcsYFQV+EmenWs8XiSZ7Ahm9P0qVccsZAMOAD/APaBU6AatogEuA/L7UYLBPTlSnCe1kqcMsFyCG374ogvSTORO36UU+hMaQkGRMHpXa9PLzoJvuPiYYJIYHbfPlVzbYBzvzFVgIp70uSz71dHGp3Ev5VUKTMnLECX6V1y6h4CnoSYFrvEQYh4Oar/ADAP5POpuLbAPX/FVuWwBAfywJp/boBu3xXXPOOe29ckPIUlvIfKk7F4KCiBIO4xXEJGw+X6085CM1CVOFlXhJZt8Aek0ywJLEHeNtvxqRVecQkOMZkH4XbDNXXbniBZgTj6maTVLRtWhs22DAlxHOOr71CAtvMyO5288zVEXzMNA8zO21WQvIU3IAPuJPSodCIspcEAy55/hx86HdCUAFgl9hhsT3L+lFtpJccnjOedATwgBUSVcwIaMD1NWtAYftEf65mFH7Aj71q8MgGyOcfb9KzfbY03LUQw77jfvTnCAKt6SWmNv7h9q9Tx7imaLg2OHSnxCHTLYM52z+tFLsYON3OYI3cQYDYpLhOE1LJLlTaVSWOnBzGBitApUkQr+0853nNef5aU2S0LoHgDgFkjl8Q+KO30qziHOmd3A235y0dahag+liJLEMRId4qlxaWSHfsdw48qxbJa5JTxTEiMgh+RcecJFHscQVKA6gud6zhwitXhDQ4cuzQWfu7fpTXA21J0uBk5PqZ5Z60J7HQe6PjJIhJ/bahniA5BJKWDxAjaqXuIR4lMU8yQZLN6V1u6kjQRLN27jFKUkkDCe/R/UZjl3+goV9ZJASSzwPv3o1sHYJ3fz2mPzagHiyVHwgEPHkN/tUp3ogGm0ZcsArr3n1HpTKFsc82+g2il7V5KiXYMxLkjZs+Q9KKoiP7QOcN96EgL3skk8mxI8qIAGJDv+GkeIsqYAKAD+Y5TmpRbYAkucGelGhF/fJ1qDf1D/wBqen49F996H5NtSSiHVBy7E7FIAL74qVX1YEkN0xEU3Q5D6r7Bn2xt6VUWwU8js0ScvLHu1Z5urDuAHEefP0q/BcUFuSltgepGPLpzq8mKhu2ooSS2sZGQSMZZifSps+0EEJJSU7Tl8ksCQOTmg++Z/CdJxLgtmk06vESGAVgZG/0NWpa4EbHvw8H5u53xipt8Y284A+eKx7I2UkhyWLZnMYPWmH8SCAWEN8TnuZDPWbaT0Bpquh9i7Fw0vjtNQSNhD0lY4teqEj/axY4Zzzqyrqf9/p+9FIdAl8OBjkxbd3qqbAGmAxE+dW96xI5kMHHd6ok4AMGJostOg9l3YAOxDb/vU6NJYbt4iRv+CgKvK3Ib+n/kO+8PULWDcZTqYAF3d/id05mexpisYsr/ANQtOphIx9iJ+VW994w8GQ2f7SfKQPKs9XEq1Kdk6hhioAJhgVEkcoPOjWkB2DqS0HB1EBRgklu/Sq/0ZmfxTaCVW2bJ3/3fpTHBtpL8mHWSfWlf4jSoIQf93z5fKmOAWDaOzqH5hudeh8d/RGvRpcKr/UdMiYyBnVHNvrRE3vH3EjvhvKlxc0HDg57xyowUoEqZLBL88gfeuDzP7slsrYuEqWGDJDGS/bpRilCkhw5y30ofutSi7AHSS8EAj1muIYgA6pYNmTlwGLen1rGmySb1/Stk8+4nwt88VRHGH+2XkielQb6XZTuVu5w4MsQelE9wAASdySBOluZ6yWq3pC7AcZaCgfE7uDymPqarY4Nyk7nDPn1mntCcESZB5EswM4OX2pO0FaUsQIZjI6K5/OswbsubSkhpcKwzx3yKEkqA2fTMgRAl2Y+dM6lDICu0ttVbekpOlzDkdOzOO9Kl6EKuk3C4bAYuP7vWPrTV5GkbgElo9MwalFvxlxsM43H6VRVuCRjfYeYEHzq2kIX/AJ6ZSYHKRs8d6aSo6QWhW8ty9Kq6gmCTl8YLQIDDvUXUkaAsEO/wmG77N2pUuhFUK8Z6gElup50woai0Z/zWehlFYFwEhPhhufh2lxR7AgyWnIn/AD+tDi0NoKwDvL8xVkM/hEZjfvQuJ4qD4ZAZwP3g9qV/nzEbnMPnr8s0YvkkfXxJfSzMBIx6mg8JdClL1A5G+fCMetBRxsqAwHIiCHGCQZotq4y1f2hXi8mEdYotgGt22G8kkPmevPvRV8OlQyx2JyTOwDenSge+cREP889KL/MH4ju/6d6lSQAmWWABlgGI7E86ErhZwf8A1eVE9/MMBHqe9CTe7+taZJcgTrJyGdj1mfrVkulOzR13qUNLAkYHMRQZD8vPJw9QXQcoS4L8/WJ6Gh6QFQ0hRJbfn+cqstAOksMu3m3pVfdFJkEiXBwzF6pBRe2ghQd8GY5E/eqpUQAkBwDyxq/PkK67aAKSPyPrQr2pRGnJLcxAJ+9NNsdAP4jY2mhwXM9gCPU1b2ar/T9HpT2rYV7o6nOM8gXo3scn3R/DtXo/H/qWuBu7dKS6XcpPUCZcbExNGt8Uw5HQMSkhLliO4+tLO+piXcw7f2hsYLTR7agEgAmQB/n9zXL5qU2JoBx3HDUTLafQucdqYtcUpSiSoCIAjKQxHJ2Y96zrJVqU3xBTHBE8x0ae9NLSHlI3YsoB8OxrF+0T2WSACzCTLOdsg4iPnT1i9/SAXS7pDFKsqcvIyfI0l4mCQWDOYggZeIwfWjkFgQBqZyHzn7UJ0NCVzjVO41FW5GA7v2DN6UxwN9K0gFyOjEkuphzOHqiFhSjDJLlSSpknOlnhnMedC4fhNQKnAKTPibBwGmBu80rjsgeA0ls7Dq8uOX71dVxIACgFMfFAcgzLZFKW1Tq1CIbIMYYjlU3wF5By5ZnO0F49KnECty6StRCiBMZbCh5SziifzB0g848sORuKzVoCVAIWrlyIAYaTg4q3FcWlCkiCIcxAcO+zBz96bjLoZoWeMSkfEyhBD+I9JhqOq+DLGQD35R2pEWgsOGI7OfNoai8Pw7kBKtI25CBLc+j1m11wLlghxgQtTBJLJEZEaW9AKatKEhPhg4IbYyN6Xt8GVFcOlJBLQQGz4iDk461BTAAJE7wWx+HFaU12DLXUYBaQJLvnpD0EoBHxYU8kZ2AooQNzLxM/vVQsEEJSRkuG5h3h6YEr4FnVPNhOW8h5UBHE6QmWdy7Hcu59aj3B0uVFOxY9QNRPaK0bdpwE/ECzCdUDA60aYaER7ZyhhE/vFM2eJSXM6sgFsfrQPcWiCNOlam1ameHLDBAmiI4UanChpZhknDDfb5VLigoutRV8Q0xH9tM275IEq/8ATSVu2Wc+IerMWHqc85psLAgIj/jUpKPJINyHKS3PJ+ROaJ7xvMR60C1eEwDLcpq9kyxAYvOfJz6tW1aNUFCSNneeneoTeOoHY7k4f96Cb6WaIiMgfm/Wr2bqSkkRsNt8/nKhKxvZNy3I1EM/lg111aT6g/baqJWhRBfC8bHm9F4gA6ZAkEPDB21VKsOBP23q90sCRpY4Zhil/Yd57ZIhq0PbAa2p2OpJIbty71kewV/6am5Yrt+K/q0VHgf4ZINxT4yecF4oltYJbI2AzAodm0VrYHI8+vyo1uwgB0ly22XcvtWHyJV5GKToUTfIV4WdwHA06dmBBwxfnRF8SBgJITyEfR2qyrqXBZoD7FiBQ18G58D4xnZ2mufLIgItZNw3FHSAlxiRuaKviPECWJJL7Eb47VTh+D1JYtjuMif2qE+yksSDn0zkPPSm1qmPg5VsFlMGyS+/l0qthBKXSJYEhy0erip4rgwUtq0NHOdvWi2biwnxlwAlucUKCaoSQqOFWoKhRYvmGwBuaMmyoA+NlSzTEFU5G3rRreQEkvuCWeJeKmxadKob69d6qgxoRu2CLhVqIV4VawWMgviW60tf4NSQlSg8qLtjInmJHetNCh4n8KgqNsASd96m4gFzq3+NO4Lc6rLFjZnWuNuJAKQwBEbM29HQSlQaNQcTzDvjamDY0k6g4MHkcMT+bmpSAvUytP8AxdxtO37NWMsZckpIrw/EnUvU5loywA28qi1dBEnJbScDn6VSzwTpC9QGp32LkQzQOzbVbw6QSlsAw4JDvh2VhwOhqcH0wo5YSDD4kbD9v1oN32uNJDjUdg4YAehoyQkkRzyAR86ofZwUYGXBefXl3q048ML9iR4gKUxIYrmW3x1gVqpumGYMGSewj6GgXOBTqA0u5LPlwCH7g/Sqo4QIUGJDP+kj7VX1rQaGeKAUJ0vy79ftUItgiIIDAcvJ26UsSXVAO457T5VbhT4gHLmQ7uWk/fvWbb6EW1EBhPilQ2jcZ83oBUZ8TSdv3ppVrU60sxOAcj7hqX4hGlREnyqosQ8q2AqZAD7DH7/SgJ40gfCS5G3Mj0zVvEFEndw3eBjp9as7Hfn6VqmjoejO9wt+Ug5Bd8H60a5wUMxyG0mAJfOe3amrlwvCQGf71C7gADnIkdYcDyob9EN7FU2CEl3YpUQTu370RHD6g5J9XBhh+cmol7i5Bhh0wP0/eiJAB2CSGbZiJMYipyCwaUKUgpIJOx5YNZX8P4UNwfx62+FvlBkvGnM9w1YfsYNeupdi5+Reuz4/ZUTV4dgtjB5dG/xTSkAq8LhvmWbFJW7gJ8XIYOdog5imlEhLy4hidR+T/SsPkJueiZkW+GBUXyB/UfigMQ/06UQcOMvDAnmWOU86qLpYskYMyXdmJ7Gi6p1jo6XMFpAcvs9ZCEUXEpuKcMuOb/1CdsbUYXnDliPhX13SVDbLeVBXaWVKxH9zk7nyy/49Esvhl6WDko5d8xFNqynG9suUr0nSfCRuASJoqFFk+EzE7ywPaGbrSlxOSzHUmOYlwGwWblTI41UBixZUuWLx2k450sSaI4qwfFIfDPJ/4zFWKDbTEtqd5DgRPl5ua61dSpR1gjG7dziOVSt9JElKiZcNAVgfKmtjBcNdcKG6pL5cuUgHcAGWqRZSAZ5ONx2J2oNsFIIJDBLDnzHP5V1y0CNQUVF55DDVD2D2HHDJ/qchmeH5x50U+EkgQe+OVJXuIYJJPhB8IckOCXYf0t4Xx8VNC66VKQXdOxeRJ+HqRTSbFTBcPZGlILpAY+bN5703a4ZAkuVD9OQ8hFBsXInfnDNt3JqVFSfEHdSXG7M8v5U+BcC122Ar4gJEb/oxMVxWoxGdofm9Le5W5Kjt4d8+dTw/CqTyOOXX9azm72TVsseLSS+qRDjIL/p9aIQFBxJAE4BzJHN6WVYBcx8R5hnA5TzxXK4lnAdm7A8g7cpmhxQ6HPdgCH1Pz+TUG3xDBJZn54hqBZ4zU7ZDu+1QpJUZOM9fUj8FSlvaCguogE48TumH5fgqy+KLwqP+D96VtYWCZYRBZ5y/pREoQQHUQeQNOTknoQ2pYBd3f/DDtUXVqKWcAmQW23fk2Kou4HdXoOR58qIq4B43J09HLtJbcdK2RplZe1BdRKiDjEetQpX9OmGfVsHaA3UVBUFAKIYZmCD57Va+UuCC25Lt9M9hVKNhyU/lkpBIBJPcAgNt+b0neuND742AfAP3o/FXS7anGQxEhpeazl2lExuPiwBO3SjAHE5XFkjdwx7yx7zSvAXv9e4T/UTiH5Y8qhIPzg7GMVe1wChcCv6SR92Y7YrojLEtGnw3EO0SObTJBz026U+lZTLuNuh371lBIBZtQfUH5F+fLHlTqeIUC+lvmzHbnDVjJqT2EtoZ4fJhnmJd4n0+dN2LQKmUSH3Aw3LnSCLp1rU4+TYaeU7U7w1+ADAxzmfSseHozWhj+WtpJ0krYzsVQl+00E8Qs51aSwYOdtPlS44kuol9IOWDsIfrRuDusqCrcc4E/SryKyAXrQBg/EHBbUxY77VWyMhU7g9Jf7elB42yyiAs/CSJh3ACQNixeeVD4Uj3jh0udLO+0+VKQpc6HfdeMMRu6SIZtyT8qEu81sgO5UAPNxnembnFhu6ZjcRQSlLDcBXJ2YKlu9SmgB2S6lw/XZixD0VV5LkJZohgR51CkwSnq7mDyFL/AM3bPh1M4gn6Pilb5iPjaDFJLhISw1MMtI8P771CmIQCGOo/DGAXD0vxJWNC8cpEjDkbD9KOu2AQUkkeJc7agA3qPnTjdhFbGuJtKVKcFL6TtJccv81HtHi/hHIBMAAY59s0FHFLwHbIjJ3+U+VMXrmdTSBhi3QjeKHK1/omAFqC7ElI3Ibr1ihhKsO2cjn18qsHYsqSZOY/xVVcWEMVfDszydszWdJ6QA7dpOlJU8lWO5auu8IliHLZ+Q/POlXcAFwwAPemkqYaB4oefL1in2TLYC1YKS7AB5YbFocT1pocHLOxzgATIjFV97uQNsnf/FEt3HI78nJ5+cvUu09C4M7iOGZTgO+Rz2h9mmglBTAKY5ifpWpxqAQMwZZg+Cx3Ztqzr14BRdVt+qgczWl3yrGtjQ4VIdRJwGTjJYu+c1W+oZRs8w3Wag2yoM57+WGy+9VVYBLB2YB49a6NDIvccVF2YwDsMnPzq120S0sJafR55z50WxYZLkvqZ0wfhMeUs3epWhy4YF8Sw6B5zSbrgTAHhQlnJIPU96M4UEE+IBvpD+YejpICWJYCC8eZO1DXcAJKVBoAInOxDD1qLbZVWRxPAPJYOHDCHO+0iqG0Slg7kOO+3YUe0sLuaRhWCOjuzwzT5Gr3lEN3xD88hjtUyUnwD/ClvhUpAKi/MCP2G1AuWTpSEu8M4ckMzd+lMulQlyMnmOn5zpXiy+8gwZDUou2NcUFu3XKWAfTPmwALCYFD4gqQrSxLkS7s+TjlGdqClRZiJ3PLzpq6QpJaHLDLk5AnFU1Q2dduG4V7RnbAYnq21MqWR8PIBx2mBzG9Z44ge8ZvhgnfZx3+1FtXSFzgHsP3qH+ENBjeSrL4d509GNTxifFId2bSGESB5fOoRbdQD5CiMbB29A3nV7JGqegLjc8j0BqqDspd4JSkg5hmLvzx3qtnUkKS3iGkGcfFkbGmELOskkCXG0YAqty6lQUVZUpJn/s30ai9bL12Rw91KksA4Dyd3b1ql2QwAbbs+BG1DTcIHcnYDTg+YrhxMgAvz+kVCdcEp6K3uFcFIIUIZ/6ZMR1qtpStCXDBIVkMZIAS++HHeiX4ZTOSRLnYbnY4q6LrBCG8JGCMFmL8hs4xmrUubCynC3yCCByLNu4eaPbIPxESxnkZ26x5UopGjUBCpg7c/P8AWp4RAUWVASYefi26y0Vk/SBId4W5beSRJxLddopTirLqASp0hiX5y2/ei3eBYAvkR89hs8UPh70q5apGxlvIdaVY7KpI5fDOHSZjk2AzhnmoSFAgqDYESOTfOjlMQcfDPQOOtTdQyyB4taQQNySHbv1qot0RbEhbeVpOTzDD70cBsbP+jVcoeFOCN3chgzHtQUXS5fBDRzfPyrPYIKu3rG7ifUjr1pVHs4LdT5Jbs5AHkIpm3dTpJBhml3y+PKp4S2sISxGH9ZreOtlxKou6i52xP13oq0AjwrTrfG/Jh9POurq2pCgtE+7dwxYA7Yk46O1dcWHDCSH82E9H2rq6ouxMBetlZ1KBL7mH5nrVhw6XBAgljzJ5/T511dSTJst/L4YMQDgjk0h6pcBkBjuNXPlXV1a2WDUCgB4jxcmMj7+oogtkoCQxDu4mDzfymprqVKrLS02CRwwTcUAjUSkKSXy/IelVNov8Kg+XP0/uDhoqK6okjORdNllRJjIdTiXjtVBxA1lk5IxgbmDXV1JIHtDNy5p9ypWEsHEw+/r86atcMSkx4QUh9h8f1eurqqKvka4sVWkmVD4mZ8AA1RRLKCkuHSgNyYmRszt611dUrgfKCIslwCXILfKBPKaEuyUTq3VhvL0+1dXVm1TpEPgLd4nwgMfFIUzgFvED5B6MpIIBlnZ+u1dXUS0kXWiOL4bUkM5UIxBD/UD8xQ0XgGiVNjeZjyeorqT5TAFeUUvsQFdeZL8u9AtJA0lWDvIl8D966urRrJNMJKxsKJS6EuAZPIf5otq6kscRnz+kxXV1ZQM6oElCdWl8epw/rzpe4l38JyG3fl+lRXUVdouKKm2FIYOCSCGyILnqwc1bXpgAlt9RHyrq6rbxihn/2Q=="/>
          <p:cNvSpPr>
            <a:spLocks noChangeAspect="1" noChangeArrowheads="1"/>
          </p:cNvSpPr>
          <p:nvPr/>
        </p:nvSpPr>
        <p:spPr bwMode="auto">
          <a:xfrm>
            <a:off x="63500" y="-920750"/>
            <a:ext cx="2390775" cy="19050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1532164" y="4670103"/>
            <a:ext cx="2582636" cy="1883855"/>
            <a:chOff x="1532165" y="4691259"/>
            <a:chExt cx="2389414" cy="1883855"/>
          </a:xfrm>
        </p:grpSpPr>
        <p:pic>
          <p:nvPicPr>
            <p:cNvPr id="15366" name="Picture 6" descr="http://www.agry.purdue.edu/ext/forages/images/rotational/fence/NUHwoven_wire2.JP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1559379" y="4691259"/>
              <a:ext cx="2362200" cy="18838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2" name="Rectangle 11"/>
            <p:cNvSpPr/>
            <p:nvPr/>
          </p:nvSpPr>
          <p:spPr>
            <a:xfrm>
              <a:off x="1532165" y="6248143"/>
              <a:ext cx="2362200" cy="307777"/>
            </a:xfrm>
            <a:prstGeom prst="rect">
              <a:avLst/>
            </a:prstGeom>
          </p:spPr>
          <p:txBody>
            <a:bodyPr wrap="square">
              <a:spAutoFit/>
            </a:bodyPr>
            <a:lstStyle/>
            <a:p>
              <a:r>
                <a:rPr lang="en-US" sz="700" dirty="0">
                  <a:solidFill>
                    <a:schemeClr val="bg1"/>
                  </a:solidFill>
                </a:rPr>
                <a:t>http://www.agry.purdue.edu/ext/forages/rotational/fencing/wovenwire.htm</a:t>
              </a:r>
            </a:p>
          </p:txBody>
        </p:sp>
      </p:grpSp>
      <p:pic>
        <p:nvPicPr>
          <p:cNvPr id="15368" name="Picture 8" descr="http://www.mysouthernheart.com/wp-content/uploads/2011/06/foundus3-1024x768.jpg"/>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5943600" y="4409975"/>
            <a:ext cx="2743200" cy="20586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4" name="Rectangle 13"/>
          <p:cNvSpPr/>
          <p:nvPr/>
        </p:nvSpPr>
        <p:spPr>
          <a:xfrm>
            <a:off x="5943600" y="6226987"/>
            <a:ext cx="3200400" cy="230832"/>
          </a:xfrm>
          <a:prstGeom prst="rect">
            <a:avLst/>
          </a:prstGeom>
        </p:spPr>
        <p:txBody>
          <a:bodyPr wrap="square">
            <a:spAutoFit/>
          </a:bodyPr>
          <a:lstStyle/>
          <a:p>
            <a:r>
              <a:rPr lang="en-US" sz="900" dirty="0">
                <a:solidFill>
                  <a:schemeClr val="bg1"/>
                </a:solidFill>
              </a:rPr>
              <a:t>http://www.mysouthernheart.com/?cat=28</a:t>
            </a:r>
          </a:p>
        </p:txBody>
      </p:sp>
    </p:spTree>
    <p:extLst>
      <p:ext uri="{BB962C8B-B14F-4D97-AF65-F5344CB8AC3E}">
        <p14:creationId xmlns:p14="http://schemas.microsoft.com/office/powerpoint/2010/main" xmlns="" val="2520264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Fencing</a:t>
            </a:r>
            <a:endParaRPr lang="en-US" dirty="0"/>
          </a:p>
        </p:txBody>
      </p:sp>
      <p:sp>
        <p:nvSpPr>
          <p:cNvPr id="3" name="Content Placeholder 2"/>
          <p:cNvSpPr>
            <a:spLocks noGrp="1"/>
          </p:cNvSpPr>
          <p:nvPr>
            <p:ph sz="quarter" idx="1"/>
          </p:nvPr>
        </p:nvSpPr>
        <p:spPr/>
        <p:txBody>
          <a:bodyPr>
            <a:normAutofit/>
          </a:bodyPr>
          <a:lstStyle/>
          <a:p>
            <a:r>
              <a:rPr lang="en-US" sz="1800" dirty="0" smtClean="0"/>
              <a:t>Goats are famous scape artists and will definitely try to get through fences if they can see something good on the other side</a:t>
            </a:r>
          </a:p>
          <a:p>
            <a:endParaRPr lang="en-US" sz="1800" dirty="0" smtClean="0"/>
          </a:p>
          <a:p>
            <a:r>
              <a:rPr lang="en-US" sz="1800" dirty="0" smtClean="0"/>
              <a:t>Here is something that I have seen to teach “scape prone goats” to stay inside their pens</a:t>
            </a:r>
          </a:p>
          <a:p>
            <a:pPr lvl="1"/>
            <a:r>
              <a:rPr lang="en-US" sz="1600" dirty="0" smtClean="0"/>
              <a:t>This is called the “naughty collar”, they get it on everyday before they go out to pasture and it is taken off in the afternoon</a:t>
            </a:r>
          </a:p>
          <a:p>
            <a:pPr lvl="1"/>
            <a:endParaRPr lang="en-US" sz="800" dirty="0" smtClean="0"/>
          </a:p>
          <a:p>
            <a:pPr lvl="1"/>
            <a:r>
              <a:rPr lang="en-US" sz="1600" dirty="0" smtClean="0"/>
              <a:t>It doesn’t hurt them and they learn quickly that they can’t get through the fence</a:t>
            </a:r>
            <a:endParaRPr lang="en-US" sz="1600" dirty="0"/>
          </a:p>
        </p:txBody>
      </p:sp>
      <p:grpSp>
        <p:nvGrpSpPr>
          <p:cNvPr id="4" name="Group 3"/>
          <p:cNvGrpSpPr/>
          <p:nvPr/>
        </p:nvGrpSpPr>
        <p:grpSpPr>
          <a:xfrm>
            <a:off x="5257800" y="4064442"/>
            <a:ext cx="3505200" cy="2335496"/>
            <a:chOff x="5257800" y="4064442"/>
            <a:chExt cx="3505200" cy="2335496"/>
          </a:xfrm>
        </p:grpSpPr>
        <p:pic>
          <p:nvPicPr>
            <p:cNvPr id="4100" name="Picture 4" descr="http://farmlet.co.nz/images/goatcollar1.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5257800" y="4647337"/>
              <a:ext cx="2336800" cy="17526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4098" name="Picture 2" descr="http://farmlet.co.nz/images/goatcollar2.jp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010400" y="4064442"/>
              <a:ext cx="1752600" cy="23354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grpSp>
      <p:sp>
        <p:nvSpPr>
          <p:cNvPr id="5" name="Rectangle 4"/>
          <p:cNvSpPr/>
          <p:nvPr/>
        </p:nvSpPr>
        <p:spPr>
          <a:xfrm>
            <a:off x="5743292" y="6138328"/>
            <a:ext cx="2127505" cy="261610"/>
          </a:xfrm>
          <a:prstGeom prst="rect">
            <a:avLst/>
          </a:prstGeom>
        </p:spPr>
        <p:txBody>
          <a:bodyPr wrap="none">
            <a:spAutoFit/>
          </a:bodyPr>
          <a:lstStyle/>
          <a:p>
            <a:r>
              <a:rPr lang="en-US" sz="1100" dirty="0">
                <a:solidFill>
                  <a:schemeClr val="bg1"/>
                </a:solidFill>
              </a:rPr>
              <a:t>http://farmlet.co.nz/?p=59</a:t>
            </a:r>
          </a:p>
        </p:txBody>
      </p:sp>
    </p:spTree>
    <p:extLst>
      <p:ext uri="{BB962C8B-B14F-4D97-AF65-F5344CB8AC3E}">
        <p14:creationId xmlns:p14="http://schemas.microsoft.com/office/powerpoint/2010/main" xmlns="" val="3906808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Shelter</a:t>
            </a:r>
            <a:endParaRPr lang="en-US" dirty="0"/>
          </a:p>
        </p:txBody>
      </p:sp>
      <p:sp>
        <p:nvSpPr>
          <p:cNvPr id="3" name="Content Placeholder 2"/>
          <p:cNvSpPr>
            <a:spLocks noGrp="1"/>
          </p:cNvSpPr>
          <p:nvPr>
            <p:ph idx="1"/>
          </p:nvPr>
        </p:nvSpPr>
        <p:spPr/>
        <p:txBody>
          <a:bodyPr>
            <a:normAutofit/>
          </a:bodyPr>
          <a:lstStyle/>
          <a:p>
            <a:r>
              <a:rPr lang="en-US" sz="1600" dirty="0" smtClean="0"/>
              <a:t>Goats can tolerate cold weather, but will get chilled by wet cold conditions</a:t>
            </a:r>
          </a:p>
          <a:p>
            <a:r>
              <a:rPr lang="en-US" sz="1600" dirty="0"/>
              <a:t>Buildings used for shelter may be minimal, but they should be well-ventilated and clean</a:t>
            </a:r>
          </a:p>
          <a:p>
            <a:endParaRPr lang="en-US" sz="100" dirty="0" smtClean="0"/>
          </a:p>
          <a:p>
            <a:r>
              <a:rPr lang="en-US" sz="1600" dirty="0" smtClean="0"/>
              <a:t>The necessary shelter or shelters depend on the producers’ operation</a:t>
            </a:r>
          </a:p>
          <a:p>
            <a:pPr lvl="1"/>
            <a:r>
              <a:rPr lang="en-US" sz="1400" dirty="0" smtClean="0"/>
              <a:t>A dairy operation will usually have extensive barn and pen set-ups while a large meat goat operation may use only trees in the pasture as shelter</a:t>
            </a:r>
          </a:p>
          <a:p>
            <a:endParaRPr lang="en-US" sz="1600" dirty="0" smtClean="0"/>
          </a:p>
          <a:p>
            <a:endParaRPr lang="en-US" sz="1600" dirty="0" smtClean="0"/>
          </a:p>
          <a:p>
            <a:endParaRPr lang="en-US" sz="1600" dirty="0" smtClean="0"/>
          </a:p>
          <a:p>
            <a:endParaRPr lang="en-US" sz="1600" dirty="0" smtClean="0"/>
          </a:p>
        </p:txBody>
      </p:sp>
      <p:sp>
        <p:nvSpPr>
          <p:cNvPr id="4" name="Rectangle 3"/>
          <p:cNvSpPr/>
          <p:nvPr/>
        </p:nvSpPr>
        <p:spPr>
          <a:xfrm>
            <a:off x="1206500" y="5766278"/>
            <a:ext cx="5505450" cy="584775"/>
          </a:xfrm>
          <a:prstGeom prst="rect">
            <a:avLst/>
          </a:prstGeom>
        </p:spPr>
        <p:txBody>
          <a:bodyPr wrap="square">
            <a:spAutoFit/>
          </a:bodyPr>
          <a:lstStyle/>
          <a:p>
            <a:r>
              <a:rPr lang="en-US" sz="1600" dirty="0">
                <a:solidFill>
                  <a:schemeClr val="accent3">
                    <a:lumMod val="50000"/>
                  </a:schemeClr>
                </a:solidFill>
                <a:latin typeface="Arial" pitchFamily="34" charset="0"/>
                <a:cs typeface="Arial" pitchFamily="34" charset="0"/>
              </a:rPr>
              <a:t>There are portable shelters, moveable shades and even old hog huts that can be used as shelters for your animals</a:t>
            </a:r>
          </a:p>
        </p:txBody>
      </p:sp>
      <p:sp>
        <p:nvSpPr>
          <p:cNvPr id="5" name="AutoShape 2" descr="data:image/jpeg;base64,/9j/4AAQSkZJRgABAQAAAQABAAD/2wCEAAkGBhQSERUUExQVFRUUGBwXGBcYFRcXFRgaGBQVGBgUFxUYHCYeGBojGhUXHy8gIycpLCwsFx4xNTAqNSYrLCkBCQoKDgwOGg8PGiwlHx8pKSwpKSkpKSkpLCwsKSwsKSwsKSwpLCksKSksKSkpLCwpKSwsLCwsKSkpLCwsKSwsLP/AABEIAKAA8AMBIgACEQEDEQH/xAAcAAACAgMBAQAAAAAAAAAAAAADBAIFAAEGBwj/xAA9EAABAgQEBAMGBAYBBAMAAAABAhEAAyExBBJBUQVhcYEikbEGEzKhwfAUQtHhByNSgpLxomJystIWM0P/xAAaAQADAQEBAQAAAAAAAAAAAAAAAQIDBAUG/8QAKREAAgICAgECBQUBAAAAAAAAAAECERIhAzETQVEEIjJhkVJxgaGxI//aAAwDAQACEQMRAD8AJLOb4QCORETmODXKHJuRvHHfhiKDNry01DQWbLObQGm+wjk8pz0dUuYBQrTb+pP6xWongYl84ylJq/hpk1EVM2UWT4mpsNCd4xCFfC+9XrVINCOkOPLYzpfxktj4xQ8/0jX46XXxhmex3jnUYOhDl2c1Oh0o0GlYBIsbizNp1iPMxltheISxmDk1JDJJozxqZxeUBcg6Olvu8VMrDh2enM0vuIFNw4aoTTWpbv8ASE+Z2I6CXxVAcMq+jMzkeihBJvEgA4SSzfmGigC/nFMJeYkv4SKb1QHre4MMIBHQm9viSK+Yhz5WmSmHlcWW3wCmYXOj/rBJuNXlLBL+E3NXal4UpfKCVMS5qAfCr51jfuAxBNCCG/7Vfo0ZPlfuO0CxeMmOolh4hYaOqkHXipuRJC0+Jakjwh/CRTm7xubLQxqz5T1+zBcqMgNDlmmralIP0g8grKY8Smu5Ua6pt0aCK4vOUGzOHGidPnDsxSAoaNM+o/SNylIaod1N8qCM3N/cLKfATlIVMIJdxbq8WE3ik4i6qtvBvw8tOZQTc77k/pBEXLAFuWgDmnSFLkbeh5CczFTDV1V++8BUpT1UbNVVaRdKSGZQ2uIFNwyCdKHzf0jPye4WVBlqVcuRoS/lGl4E0Y89aP8A6i1m4Z3yqSHNaRKVgqAODSr61eH5CXZXS8AWNX0aBSMI1B4d7FqG/eLWXJqbCjcu0RzIBYs9iO+pg8j6FsWODIFC4PIP1faADCFgKvejeVoeQAddTy3gy8MNHpX/AH5QsqHTRWpwfNQGvio/SNTMEdXIFPiNOcWSZQAIv16XiBCaONP9w1NitlR+BNyQ/raNYvhuciqQwJp98ouM6SLa7bRBkpUCKGum8V5GtodsSmzQFGty9qVcxqZPZjWoBvtSEMRKXTwmwH07QxLwSykMU0fmNGHIxpS9ytoPMxQKS5sfW3oYilYcnkLXpz6GAJw5BIWojMBZB38uUHl8OS7lSiG1v6wrSHROVxBL5WO1+ULTMWxBowNRcnesFGBlFVEqpVwrnE5uESHyoJ/u+kJOK6DoSXxJnIo5owHyiC8apT3PLSsOplOKoSOlfpGzL2+oeLyXsMSk4xSctLfTN+sPS+K0YP8AkfSx2gBw+bT76wpNwpajiKtT7JotpWOBpyUKHvaDSsWH6lPbMGNNqCKBKMpLsaEecNyMaCaCoKfkK1gcF6CxLdE4KFB+UtyZUEMv+Wu4ImS13pVCw0V/vD/5hg2ziDS8QsyptyUplFtaLI+sRiSNYbg6p0z3aQHz5nJLN4jVq/7i7w/sWpbhM6X4Vl8oUrKdUkhmMOew3B1TDiZ2vu8kt6MtSCXPTw+cWXsVwibJE1U1wZjMk3DAuS2pJ+UbQhdaKSKXjP8ADyZKws2d74LyePLkNgahyrQHbSOWTilGYoMxCO3wpAvyMe74dAVLKFBwoMRuCGI8o8T9oeCqw2JmySXAT4CbkFPhPVgPKHzcaj0hyXTATVLeWQQ+v+ReFFYtScwUKgg73JBrBBh1lIuDXnZVPWITZTZ3J32oFfoY50kQHws8qKnJB92VtzF78ngQx6ilxUO3PuPKkGwj++lhviCkHuFsH7iEygCWpLfmB3tmD/8AEQ8YtDRCZxNRo1H1Hy84hutzsza70sIkskqWwcEZqf2qt5xqUEgpJo7g9lXboRFOKXQw0qfya2tLNDuHxtwQwuDydvWESkEqSCPC97XZn61gs4nLagF2+Q+RjJxAd/EggkaeX27xEzgQXNnfvY/KKNK1NfZ6VD/vDuAwz1fVujODA4UKhsT0s1SRc9IJNxCS7DnCsrCmrXrV31+bkmJpwSmBDPXfl+7RNIkYkklLu5rWgci2tHgXuy5UhszVFKc4ZErL8IQdwUg1AZ6awCZJDAjySkt6xFo3oPLxFCFEuN7ebNA0pDvRzyAevKJywVJsbOxo/wCkDzM1QgpH/VTQ9YBmlSiS9jpUfpWNSMO7+EZjzY2fUc4Olndw5Dhj9h4h70AvlNL2fqIdiE8laFSNa2I3rEsVKVQuljcZn2rvDa0uzJO4JYduUCMlQHhyB7gvR7B9Kw0xUJoy2UXNKpcXNwde8bVKF2UoHcp2iww2EmzDkCUKtRIJpY9IvMH7FE1mryj+lAAP+Rt2jfj45cn0oHSORmS0lmR5VJh/B+x02bVKFIFwVMkd3qfKPQsDwiXK+BAB3uo9SYsEojth8NX1MhyOMwP8PGb3k49EJAFQ11P6Rc4f2JkJBB94rMAC69i4sN4vmiSTHR4YexNmuE4VOHl+7lDKkly5cuwFSeQENoSICkxMGKUVHodjiFtakDmSEqLlIJ3IBPmREEqggVA0KwiQNI0vDpUGUlKuqQfURiTE0mFSKKyd7K4VSgoyEBQLgpGU/wDEh7RS4/8AhpJXmMta0FW7KS4OlAfnrHXgxJJjOXHF9oZ5Zj/4c4mWXTlmjLldJZTMR8J7WMcfj+EzZYImJKShRooUZQFa10j6GEBxmAlzU5ZiErSdFAEft2jF8P6QxPDMNJRUBLFQCr2JSL94aMsBNGpXzF27fOO/4p/DmWTmkKyEAMhTlFNHHiHzjhuLcKXh1KRNQpGZ8pIdCmDjKsU3peOSfHNPZLTALSjNmyguA7cqH0iKZKS6S7h/+JsH5OYSXjGRQ0tuz1tzIMDHEWUlbaAnqCx9G7xGLJHlyS5IIAtu1KNAU40S6EnzHz7wGWouQ/hNASN6ptzaBSJClKQ4scwBqCPzIO4IEC416gWkqdcV7v3iXuiLBKk2qS4BhcYpqlJAru332iEvGklk5g+jA1jHFmqdDqpAHwpAJ/6v2tEJr0yk0FaFXYbxCZiyQwLFu7vEZc0mhUtwdKP12hJMd2TUkKcMp2ehy0fyECTIyn/9E7EqBB8tIdRLUzFWbZzXn2rAJswEVKRRtfswk/YpWElIUWq78gXPINvFtgPZXMHnGh/KmgI57RY8K4emWlNHU3xa9otULEehw/DRW5/glv0MwWCRKSEy0hKRoB6nXvDKUwMTRE0zhHoJpdEUGESCoF7zZz5RvMdoqxUEzxsLgWc8owTDuIMgoMFQRM2FveHceUSGLOyT2hZjURr3sESuFzMBllQDKCm5M14X94d4nMeJZhUESuKpKzvEgqFlYUW6VwQLG4iqQYZlxDkOixRWColmF8OqHUmFkaJWa91AcXgULQUrSFJNwQCD2hqIrhy6Ko+cMbgPdzZkklmUpAfcK8P6d4XRLPu2cOmtKuC2buCAfOLj+JMkyuITmepC+y0ggj+7N8o59U3xBYAOapApWyx9R1jmxMKLIY9Il/8Ab4TSr3B63HaMXj0eFdalvhFxfqDQxWhJzqSXZYZyKWdKvNjGSwS6CBWwerg0o92cRHjEkr2XBlzAKDzo9BrtG5cpTupKUkM5Bfpr6wzmSQWcbV9doVmrUFEC2rgsQGjkTYfsMe7aimKb0Ad+sZMKSCbE3NASO20aXmUHbndvWFkzWctszkbsRXlBTY0mMpV4WcsLGhO92eJfjQT8RJGtjzpC6MQqhSBU7101PWIJxniFASWFTzY2gUWxnocqw6QZMCSYIkx6ieigjxomNCIqMDbHRv3pjPeGB5ox4zyY6CpmGChcLvBEmFkx0HSYLlDQCWYOmDJlYolhleFQ6GIvGsJ8RHIiMeNkyGTETBgQMTBhkMZQYYlmFJZhmWYTGPSjFhLNIrJSosJSoRUQ8aVGRoxT6LPGv4z4YoxUlYJAmylJNNZanHyUI86M8qSQS7Vu3X6R7N/GTh5Xh5EwCsucB2mJIrycJjxzEYUyjlKQQHDpVmS4d2Iux0iFRDj6kBNcAvYtWvT6iMmLdlUJO1DmGvyeIS5mlBr3DbxgWcp6vT527Q6JOjmY8KTmBY76HrzgcmY5vcGuVXqYn7tH9IBfRTgAcu0AnyAVPUDcq/aPPSRA0ZdvEDW5Om1IVXglG1eT0vUeUEOHQmgU1nuQ/RqRnuAakkPbK9WsejQlopMHKwJIVmKkh3DkAuLWhjD8PJmJzAEFSWUDU+IRCRg0Fi6nCjQsAWrQK5PBuHYNHvpdVPnSWoPzCkXasej0BMTBgQVE0mO1PQwoMQOsY8aWaRLZSRGNiIiNiM20UkEiaYHApue6SnooGv8AcC4ibGkNiaAQDcu3NtOsNImCOYxHtFLAUiYCFpuEsSCNQXjfBvadExLTDlUCzml/hfYmFKWKs0jFvo6SSr+YOvrGL+IwJK69ILiaLMdCekzFrbJJVE0qhdKoIDFpkUMy1QzLMJIMMJVA2A9JVFhKMVcpUWEhdIkaHgYwwOWqCGKss5z26wPvsDPSKkJzBrughTjyjwnDoTMBWSwV8SWZyPzB7HY3j6NxksFKgdQR5ho+cZ+C/mFKkspJIWWocqmJGxbeDi8bfz/kx5ZSivlAzMMgGhoN3jSUJd3SB97QWZgjsPCBpcOzvGhg3Kg7Aa7By7+VI72/g1G6/tnD/wBW+/8ACylkUuXNKNygiMEmpc2162G8KrwS2D1KRoA5BNx+salT1ZVJygKsHB5HzpHz+PsdYaXwqvhI1q7ONN4cHC5ikqWMlA5qoEpdnteFkHKEuQ52plrbnWOz9m8AkSAuZVSgVcgCH/eNOODm6CzkESkliQlz1vy5UvDXC5KDPQ18wO4tYbRz2N4yJk9kEypWZhUUD0V9WMdBwwKl40S1KzBiUK3DHaj0h+CUd/c1wejsgYmDCKsQ0TRiKPGyZeI08ZMLsBf9oAic8UHEPaEjHSZCT4QoGY2pJoh+QbuRDjUgprR3OG4SyfEC5s45PeEsVIymK32h9ocQkyfw6v5iitKUKYpUQUliDumnpGSeMqnSBMWnKrVgRUXobGDkcLx/BUFLHIczCEuLcTEiWV3LgAbk2EIJ4q5Z6s99Ip/aniB/lB6FRf8Axb6xyp3o2SRzvE5pKyo0BOvnX5wfh2O8QRQ5mD6FJsDvWIccOaWlVsoSm7nwpIipwwLuCX6xpgpw2aKbTPX+GKKc8qpCGyE6oU7DtaLjEqsdwI5v2fx/vJaSb5WVu4MdAtTpT09DGnH9COaf1m3aJJVC5VGCbDzSJcRxC4ZlzIrveuIPJmQ3PdBjosUTIsMLNilC6w7IWxDwnIMS8lrgzwhJmAw4lUGTQ0KY1dI8W9qB7vGTgxHifsoAv6iPa8ShxHk/8QsKRiUlviRX+0kGvlSMZ7I5FooETEswqLU6Up0jJclDDL+Z09qV8yYTQL3Au3Zn+sYlSlgB2d+j8uTsIzpHPQP8UUsKvu1WFABGlzjmBNPKh07xXrxJJHyPeNGe4A0HP73jXxFUOTJzmlS7eb6R6JLWVYbKi6pWVOl0NHmAnR3fBuIZpcsJIJCUuKOwFWHaOnhjjaJla2ec4jD5RlYhYJSpJNXsKabR2ImZzhwElCpcvMmYb5gA6CNRBOPYGXNWFqoR+YXvY7wGbjPGhIbVvID6xHI8E0dMXnTLb3pJi0Sf5YEVeGl0rDskMC/aMYWv5NZUzFrVlOQAqNBVgOZ5RTYPg+X3oUcy1hK1LFCGmAjK9QHEXoLCEeFozTysnwmWU5SNc4U45RrxpJqzOdtOgyMRJmLlEEZ5MxepfMU+EHk9ewhnjZKZSppUG1DO6rODpzipncKKZ+VJZJL3ehqfSHvbDDlWHRKlkBy9SWYBoclabkTFtdHC4jH+J30I6VvAp/ETNZC7UDvYigMNJ9kJx/NL/wAj/wCsFHsPPIfNK/yP/rEKEe0XkynnzFqPuiXylgGq4oKx0vCPZ9HuiF3AKswNQQDRJiX/AMRnOFe8lPqXVt0izwXBFIlFCpqXIUHAUQHtdoJotTsV9kpiEKCAT4jXuBppaO3lf/V0V6j9o4vBezIkzETDOzFBdkoIc1uSbR2HDpmaWsbZT5GvrCi6dEyj6mi8TQ0aeNARVUxWmFSqGEQomGEKikiWxhEOSFwkkwxJVBQrZaYdcPIUWirlLrzF4dwyqdC3z/QxBWQZad486/inIyiTMBZlqS+lUhQp/bHf4z4TVmrZ7WLbPHE+3/8AMwanZwpC6eIHxNmHIhUQTJ2jzMY92BIS+2/LlDOcJrUkfLuPioYQlS/MUrtYjq8NTFUDEG4tsWqe4jJoxZQZjGBdImuWXPQ+d4gE01faO5DNFRf7aLL2ex4lzkKVVjXoqkVZTEkGpbbvDsbO29ocQoFLFIlqB0rQEnvFBhJuaeGqAG82JMMJ4kZsoBXiISSX0ypo3Mh4rsNLyLCn+I2eoETP5mOGkd1hjSG0GKfCY0Fw9m+cPS54hxWhWNTKiFGLsml6wRWIqO58hApswM96H7+UKcVZUXqjU9C1FLqObKziN8XSQpANWQPrC0rGuMxSoAC11MLwTF40TMpAIAS3iFb7d4xnFNGkJUTkyoOJetac6QGRNG+/yvGsSslOWoqxb+kPmc8x6xmoIt8geWMwB0Jp00MMBAIB0gCFMlI2Z4mJwAApqG5MT+0PBeovI6Gvcinn6RYcKFSP6kq9HHpFGjHMSKBgwelxrDOB4sErSSWa+7a/J4fyrYvJa2WBNREs0VEziQCqkguQU7NUA9jeJyuJgqFQAz35tXmG+cb5pmHqWoVBJUx/vWKQcZSzg3Hooj6RtfGAlJ3Ftjz5QskOzofxADB7/S/rG0zwTcbNvVx9RHKL4xVJeiC55+Fm7kQmr2iUpZKTS7cqaxk+VegWd3I4oAlyQFMTW1HFfKF5ntPlKiCCEqSxch7gku7uQX5NHnM/j5KXAYKJJDu1U05vrAk4olOaxKnPfWIcmJs9C457VZFBaCPEkOHcFkgpJexBcRxuP9oyoFNgrxMLA1ByvoTWKnFYk0cmhqW2FK9rwlLQoqUdQKa03+ZhbfYnIOvEM7VcX5vQmMnzVFL7FyR1t5iIyjYW5EkA7Ej70g+UZFJd8z7669aQ+ibKsyql7MCaVYxtUqtLeg5Q5PRVWztzICQ3yaMRQvooD9x1o4jRzYCRw2jVbvcN9YhKl1yt4m+ZDD1ixxCPGWqQ5HNLOOlxGpcgEgipZxyAykPvr5QLk9x2J4ZCkFrb7Wp6wESyHr8NeTOB6tFwuUAlFWc1PIg3GhcQlOwilOQBTTkoU75gYcZ29hYXh+JUBQ1s2tnFOkNSeKkAn56XFICnCkFLM2UBxoSLnWB/hSxqwbZ2oRbeE+SgLJfGnysC7G9ufygU3i5Fi4F0k6WbrApMkKkuWdJYNfxZtPn3hRODDuBo2+tXrvDfJYJlkeJOA2zMbj9aRIYtTAtyvat2+UJycKAoNdVAA1TZn6webMDcwQnQgEGgU25BEZN7Hkw44kR1cuALgkgt2aCr4gSGZzQHqzu/IkDtCcoJJFR4gwYF+ebnGlTGWauP90iXJisbxHEyAwNRTXlUHq941P4pUaA189B0rCGMmBJIcOba316QNLuEg+JLN6a8hD7QWWK8coEB2Y67Bw3pGTcWUJrcDvQs79x84UnSjmfU688oL/esaSXLGrUL11c6/dYihDy8f/MJ1Jej1N6xkriB1d8waurOT3ZoTLBTi1uz0r5QRaAXcWro76FzA+wNSpxU5evxdBy7wZUwlKK3DEPzPipyhMTGTkfodwTb1jM/jOWzltmf6PDoBxM5IDF3JPpbq4MLKSdqgZTVvy6ecbQPCauWdrsyi7b7xvELsHckVHNwe5tEiATsKAL600Jo+nL0gslDHLcEEHlt8wYjMYUNgzcwQa8oPLWFGpFOxqWH3zim2+w7FZySCb0J6XY+o84ktJCnA8OZgXoWU3q8NqUaMkPmNGcsxpAcMKpRbxGhuL/OBS0FkZiGV0YitGLDL6RpRqBrmJps9OtgRGpxZSuTggjYu/KoiM1QKyzZhuzUar9IWwR//9k="/>
          <p:cNvSpPr>
            <a:spLocks noChangeAspect="1" noChangeArrowheads="1"/>
          </p:cNvSpPr>
          <p:nvPr/>
        </p:nvSpPr>
        <p:spPr bwMode="auto">
          <a:xfrm>
            <a:off x="63500" y="-738188"/>
            <a:ext cx="2286000" cy="15240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304800" y="3603709"/>
            <a:ext cx="5470525" cy="1905000"/>
            <a:chOff x="920750" y="3857625"/>
            <a:chExt cx="5470525" cy="1905000"/>
          </a:xfrm>
        </p:grpSpPr>
        <p:pic>
          <p:nvPicPr>
            <p:cNvPr id="16388" name="Picture 4" descr="http://www.extension.org/mediawiki/files/e/eb/GoatGrazing-Shelter-1.jpg"/>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3533775" y="3857625"/>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6390" name="Picture 6" descr="Goat Shelter"/>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920750" y="4067174"/>
              <a:ext cx="2857500" cy="16954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926193" y="5508709"/>
              <a:ext cx="4572000" cy="253916"/>
            </a:xfrm>
            <a:prstGeom prst="rect">
              <a:avLst/>
            </a:prstGeom>
          </p:spPr>
          <p:txBody>
            <a:bodyPr>
              <a:spAutoFit/>
            </a:bodyPr>
            <a:lstStyle/>
            <a:p>
              <a:r>
                <a:rPr lang="en-US" sz="1000" dirty="0">
                  <a:solidFill>
                    <a:schemeClr val="bg1"/>
                  </a:solidFill>
                </a:rPr>
                <a:t>http://www.extension.org/pages/19427/goat-pastures-shelter</a:t>
              </a:r>
            </a:p>
          </p:txBody>
        </p:sp>
      </p:grpSp>
      <p:grpSp>
        <p:nvGrpSpPr>
          <p:cNvPr id="9" name="Group 8"/>
          <p:cNvGrpSpPr/>
          <p:nvPr/>
        </p:nvGrpSpPr>
        <p:grpSpPr>
          <a:xfrm>
            <a:off x="5931141" y="3505200"/>
            <a:ext cx="2376473" cy="1560739"/>
            <a:chOff x="6462727" y="3947970"/>
            <a:chExt cx="2376473" cy="1560739"/>
          </a:xfrm>
        </p:grpSpPr>
        <p:pic>
          <p:nvPicPr>
            <p:cNvPr id="16392" name="Picture 8" descr="http://goatseeker.com/sites/goatseeker.com/files/images/quonset-hut-assembly-photo-finished-hut-013.jpg"/>
            <p:cNvPicPr>
              <a:picLocks noChangeAspect="1" noChangeArrowheads="1"/>
            </p:cNvPicPr>
            <p:nvPr/>
          </p:nvPicPr>
          <p:blipFill rotWithShape="1">
            <a:blip r:embed="rId4" cstate="email">
              <a:extLst>
                <a:ext uri="{28A0092B-C50C-407E-A947-70E740481C1C}">
                  <a14:useLocalDpi xmlns:a14="http://schemas.microsoft.com/office/drawing/2010/main" xmlns=""/>
                </a:ext>
              </a:extLst>
            </a:blip>
            <a:srcRect/>
            <a:stretch/>
          </p:blipFill>
          <p:spPr bwMode="auto">
            <a:xfrm>
              <a:off x="6462727" y="3947970"/>
              <a:ext cx="2376473" cy="15607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6474973" y="3947970"/>
              <a:ext cx="2351980" cy="338554"/>
            </a:xfrm>
            <a:prstGeom prst="rect">
              <a:avLst/>
            </a:prstGeom>
          </p:spPr>
          <p:txBody>
            <a:bodyPr wrap="square">
              <a:spAutoFit/>
            </a:bodyPr>
            <a:lstStyle/>
            <a:p>
              <a:r>
                <a:rPr lang="en-US" sz="800" dirty="0">
                  <a:solidFill>
                    <a:schemeClr val="bg1"/>
                  </a:solidFill>
                </a:rPr>
                <a:t>http://goatseeker.com/guides/quonset-hut-goat-shelters</a:t>
              </a:r>
            </a:p>
          </p:txBody>
        </p:sp>
      </p:grpSp>
      <p:pic>
        <p:nvPicPr>
          <p:cNvPr id="16394" name="Picture 10" descr="http://4.bp.blogspot.com/_26Ph3drOC-0/TM-z5l9SmcI/AAAAAAAAACQ/O44JHEu2k9Y/s1600/igloo-11-1-10.jpg"/>
          <p:cNvPicPr>
            <a:picLocks noChangeAspect="1" noChangeArrowheads="1"/>
          </p:cNvPicPr>
          <p:nvPr/>
        </p:nvPicPr>
        <p:blipFill>
          <a:blip r:embed="rId5" cstate="email">
            <a:extLst>
              <a:ext uri="{BEBA8EAE-BF5A-486C-A8C5-ECC9F3942E4B}">
                <a14:imgProps xmlns:a14="http://schemas.microsoft.com/office/drawing/2010/main" xmlns="">
                  <a14:imgLayer r:embed="rId6">
                    <a14:imgEffect>
                      <a14:sharpenSoften amount="50000"/>
                    </a14:imgEffect>
                  </a14:imgLayer>
                </a14:imgProps>
              </a:ext>
              <a:ext uri="{28A0092B-C50C-407E-A947-70E740481C1C}">
                <a14:useLocalDpi xmlns:a14="http://schemas.microsoft.com/office/drawing/2010/main" xmlns=""/>
              </a:ext>
            </a:extLst>
          </a:blip>
          <a:srcRect/>
          <a:stretch>
            <a:fillRect/>
          </a:stretch>
        </p:blipFill>
        <p:spPr bwMode="auto">
          <a:xfrm>
            <a:off x="7010400" y="4970776"/>
            <a:ext cx="1923143" cy="17707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7010400" y="5023960"/>
            <a:ext cx="1982333" cy="461665"/>
          </a:xfrm>
          <a:prstGeom prst="rect">
            <a:avLst/>
          </a:prstGeom>
        </p:spPr>
        <p:txBody>
          <a:bodyPr wrap="square">
            <a:spAutoFit/>
          </a:bodyPr>
          <a:lstStyle/>
          <a:p>
            <a:r>
              <a:rPr lang="en-US" sz="800" dirty="0"/>
              <a:t>http://blog.henrymilker.com/2010/11/alaskan-goat-igloos-perfect-winter-home.html</a:t>
            </a:r>
          </a:p>
        </p:txBody>
      </p:sp>
    </p:spTree>
    <p:extLst>
      <p:ext uri="{BB962C8B-B14F-4D97-AF65-F5344CB8AC3E}">
        <p14:creationId xmlns:p14="http://schemas.microsoft.com/office/powerpoint/2010/main" xmlns="" val="13793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production </a:t>
            </a:r>
            <a:endParaRPr lang="en-US" dirty="0"/>
          </a:p>
        </p:txBody>
      </p:sp>
      <p:sp>
        <p:nvSpPr>
          <p:cNvPr id="3" name="Content Placeholder 2"/>
          <p:cNvSpPr>
            <a:spLocks noGrp="1"/>
          </p:cNvSpPr>
          <p:nvPr>
            <p:ph sz="quarter" idx="1"/>
          </p:nvPr>
        </p:nvSpPr>
        <p:spPr/>
        <p:txBody>
          <a:bodyPr>
            <a:normAutofit/>
          </a:bodyPr>
          <a:lstStyle/>
          <a:p>
            <a:pPr algn="ctr"/>
            <a:r>
              <a:rPr lang="en-US" sz="2400" dirty="0" smtClean="0"/>
              <a:t>In general goats can be raised for meat, milk or fiber production </a:t>
            </a:r>
            <a:endParaRPr lang="en-US" sz="2400" dirty="0"/>
          </a:p>
        </p:txBody>
      </p:sp>
      <p:grpSp>
        <p:nvGrpSpPr>
          <p:cNvPr id="7" name="Group 6"/>
          <p:cNvGrpSpPr/>
          <p:nvPr/>
        </p:nvGrpSpPr>
        <p:grpSpPr>
          <a:xfrm>
            <a:off x="500550" y="2299487"/>
            <a:ext cx="2514600" cy="2631371"/>
            <a:chOff x="1097418" y="2895600"/>
            <a:chExt cx="2000250" cy="2286001"/>
          </a:xfrm>
        </p:grpSpPr>
        <p:pic>
          <p:nvPicPr>
            <p:cNvPr id="1026" name="Picture 2" descr="http://t0.gstatic.com/images?q=tbn:ANd9GcRr579qLABzD59PO4s9CCS_apfz1F6APTL97LLL1YvVWzfNHFbF"/>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bright="20000" contrast="-20000"/>
                      </a14:imgEffect>
                    </a14:imgLayer>
                  </a14:imgProps>
                </a:ext>
                <a:ext uri="{28A0092B-C50C-407E-A947-70E740481C1C}">
                  <a14:useLocalDpi xmlns:a14="http://schemas.microsoft.com/office/drawing/2010/main" xmlns=""/>
                </a:ext>
              </a:extLst>
            </a:blip>
            <a:srcRect/>
            <a:stretch>
              <a:fillRect/>
            </a:stretch>
          </p:blipFill>
          <p:spPr bwMode="auto">
            <a:xfrm>
              <a:off x="1097418" y="2895600"/>
              <a:ext cx="2000250" cy="2286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221243" y="4812269"/>
              <a:ext cx="1752600" cy="369332"/>
            </a:xfrm>
            <a:prstGeom prst="rect">
              <a:avLst/>
            </a:prstGeom>
          </p:spPr>
          <p:txBody>
            <a:bodyPr wrap="square">
              <a:spAutoFit/>
            </a:bodyPr>
            <a:lstStyle/>
            <a:p>
              <a:r>
                <a:rPr lang="en-US" sz="900" dirty="0">
                  <a:solidFill>
                    <a:schemeClr val="bg1"/>
                  </a:solidFill>
                </a:rPr>
                <a:t>http://www.ansi.okstate.edu/breeds/goats/boer/</a:t>
              </a:r>
            </a:p>
          </p:txBody>
        </p:sp>
      </p:grpSp>
      <p:grpSp>
        <p:nvGrpSpPr>
          <p:cNvPr id="6" name="Group 5"/>
          <p:cNvGrpSpPr/>
          <p:nvPr/>
        </p:nvGrpSpPr>
        <p:grpSpPr>
          <a:xfrm>
            <a:off x="2842327" y="3495805"/>
            <a:ext cx="3429001" cy="1992869"/>
            <a:chOff x="3581400" y="2609850"/>
            <a:chExt cx="4572000" cy="2715166"/>
          </a:xfrm>
        </p:grpSpPr>
        <p:pic>
          <p:nvPicPr>
            <p:cNvPr id="1028" name="Picture 4" descr="http://www.veteriner.cc/images/kecis/saanen4.jpg"/>
            <p:cNvPicPr>
              <a:picLocks noChangeAspect="1" noChangeArrowheads="1"/>
            </p:cNvPicPr>
            <p:nvPr/>
          </p:nvPicPr>
          <p:blipFill rotWithShape="1">
            <a:blip r:embed="rId4" cstate="email">
              <a:extLst>
                <a:ext uri="{BEBA8EAE-BF5A-486C-A8C5-ECC9F3942E4B}">
                  <a14:imgProps xmlns:a14="http://schemas.microsoft.com/office/drawing/2010/main" xmlns="">
                    <a14:imgLayer r:embed="rId5">
                      <a14:imgEffect>
                        <a14:brightnessContrast bright="20000"/>
                      </a14:imgEffect>
                    </a14:imgLayer>
                  </a14:imgProps>
                </a:ext>
                <a:ext uri="{28A0092B-C50C-407E-A947-70E740481C1C}">
                  <a14:useLocalDpi xmlns:a14="http://schemas.microsoft.com/office/drawing/2010/main" xmlns=""/>
                </a:ext>
              </a:extLst>
            </a:blip>
            <a:srcRect/>
            <a:stretch/>
          </p:blipFill>
          <p:spPr bwMode="auto">
            <a:xfrm>
              <a:off x="3657600" y="2609850"/>
              <a:ext cx="3810000" cy="2571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3581400" y="4919992"/>
              <a:ext cx="4572000" cy="405024"/>
            </a:xfrm>
            <a:prstGeom prst="rect">
              <a:avLst/>
            </a:prstGeom>
          </p:spPr>
          <p:txBody>
            <a:bodyPr>
              <a:spAutoFit/>
            </a:bodyPr>
            <a:lstStyle/>
            <a:p>
              <a:r>
                <a:rPr lang="en-US" sz="1000" dirty="0">
                  <a:solidFill>
                    <a:schemeClr val="bg1"/>
                  </a:solidFill>
                </a:rPr>
                <a:t>http://www.veteriner.cc/keci/saanen.asp</a:t>
              </a:r>
            </a:p>
          </p:txBody>
        </p:sp>
      </p:grpSp>
      <p:sp>
        <p:nvSpPr>
          <p:cNvPr id="8" name="TextBox 7"/>
          <p:cNvSpPr txBox="1"/>
          <p:nvPr/>
        </p:nvSpPr>
        <p:spPr>
          <a:xfrm>
            <a:off x="718268" y="5012730"/>
            <a:ext cx="2000250" cy="646331"/>
          </a:xfrm>
          <a:prstGeom prst="rect">
            <a:avLst/>
          </a:prstGeom>
          <a:noFill/>
        </p:spPr>
        <p:txBody>
          <a:bodyPr wrap="square" rtlCol="0">
            <a:spAutoFit/>
          </a:bodyPr>
          <a:lstStyle/>
          <a:p>
            <a:pPr algn="ctr"/>
            <a:r>
              <a:rPr lang="en-US" dirty="0" smtClean="0"/>
              <a:t>Boer is a meat breed</a:t>
            </a:r>
            <a:endParaRPr lang="en-US" dirty="0"/>
          </a:p>
        </p:txBody>
      </p:sp>
      <p:sp>
        <p:nvSpPr>
          <p:cNvPr id="9" name="TextBox 8"/>
          <p:cNvSpPr txBox="1"/>
          <p:nvPr/>
        </p:nvSpPr>
        <p:spPr>
          <a:xfrm>
            <a:off x="3376461" y="5399505"/>
            <a:ext cx="2026969" cy="1200329"/>
          </a:xfrm>
          <a:prstGeom prst="rect">
            <a:avLst/>
          </a:prstGeom>
          <a:noFill/>
        </p:spPr>
        <p:txBody>
          <a:bodyPr wrap="square" rtlCol="0">
            <a:spAutoFit/>
          </a:bodyPr>
          <a:lstStyle/>
          <a:p>
            <a:pPr algn="ctr"/>
            <a:r>
              <a:rPr lang="en-US" dirty="0" err="1" smtClean="0"/>
              <a:t>Saanens</a:t>
            </a:r>
            <a:r>
              <a:rPr lang="en-US" dirty="0" smtClean="0"/>
              <a:t> are among the highest milk producers</a:t>
            </a:r>
            <a:endParaRPr lang="en-US" dirty="0"/>
          </a:p>
        </p:txBody>
      </p:sp>
      <p:sp>
        <p:nvSpPr>
          <p:cNvPr id="10" name="TextBox 9"/>
          <p:cNvSpPr txBox="1"/>
          <p:nvPr/>
        </p:nvSpPr>
        <p:spPr>
          <a:xfrm>
            <a:off x="6082096" y="4594206"/>
            <a:ext cx="2553871" cy="646331"/>
          </a:xfrm>
          <a:prstGeom prst="rect">
            <a:avLst/>
          </a:prstGeom>
          <a:noFill/>
        </p:spPr>
        <p:txBody>
          <a:bodyPr wrap="square" rtlCol="0">
            <a:spAutoFit/>
          </a:bodyPr>
          <a:lstStyle/>
          <a:p>
            <a:pPr algn="ctr"/>
            <a:r>
              <a:rPr lang="en-US" dirty="0" smtClean="0"/>
              <a:t>Angora goats produce mohair</a:t>
            </a:r>
            <a:endParaRPr lang="en-US" dirty="0"/>
          </a:p>
        </p:txBody>
      </p:sp>
      <p:grpSp>
        <p:nvGrpSpPr>
          <p:cNvPr id="12" name="Group 11"/>
          <p:cNvGrpSpPr/>
          <p:nvPr/>
        </p:nvGrpSpPr>
        <p:grpSpPr>
          <a:xfrm>
            <a:off x="5486400" y="2384406"/>
            <a:ext cx="3278751" cy="2209800"/>
            <a:chOff x="5334000" y="2406134"/>
            <a:chExt cx="3659751" cy="2209800"/>
          </a:xfrm>
        </p:grpSpPr>
        <p:pic>
          <p:nvPicPr>
            <p:cNvPr id="1030" name="Picture 6" descr="http://www.angoragoat.com/images/images/angora_goat_11_12.jpg"/>
            <p:cNvPicPr>
              <a:picLocks noChangeAspect="1" noChangeArrowheads="1"/>
            </p:cNvPicPr>
            <p:nvPr/>
          </p:nvPicPr>
          <p:blipFill rotWithShape="1">
            <a:blip r:embed="rId6" cstate="email">
              <a:extLst>
                <a:ext uri="{28A0092B-C50C-407E-A947-70E740481C1C}">
                  <a14:useLocalDpi xmlns:a14="http://schemas.microsoft.com/office/drawing/2010/main" xmlns=""/>
                </a:ext>
              </a:extLst>
            </a:blip>
            <a:srcRect/>
            <a:stretch/>
          </p:blipFill>
          <p:spPr bwMode="auto">
            <a:xfrm>
              <a:off x="5334000" y="2406134"/>
              <a:ext cx="3659751" cy="2209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5403430" y="4332596"/>
              <a:ext cx="2284600" cy="261610"/>
            </a:xfrm>
            <a:prstGeom prst="rect">
              <a:avLst/>
            </a:prstGeom>
          </p:spPr>
          <p:txBody>
            <a:bodyPr wrap="none">
              <a:spAutoFit/>
            </a:bodyPr>
            <a:lstStyle/>
            <a:p>
              <a:r>
                <a:rPr lang="en-US" sz="1100" dirty="0">
                  <a:solidFill>
                    <a:schemeClr val="bg1"/>
                  </a:solidFill>
                </a:rPr>
                <a:t>http://www.angoragoat.com/</a:t>
              </a:r>
            </a:p>
          </p:txBody>
        </p:sp>
      </p:grpSp>
    </p:spTree>
    <p:extLst>
      <p:ext uri="{BB962C8B-B14F-4D97-AF65-F5344CB8AC3E}">
        <p14:creationId xmlns:p14="http://schemas.microsoft.com/office/powerpoint/2010/main" xmlns="" val="1670850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039" y="475325"/>
            <a:ext cx="3028677" cy="872736"/>
          </a:xfrm>
        </p:spPr>
        <p:txBody>
          <a:bodyPr>
            <a:noAutofit/>
          </a:bodyPr>
          <a:lstStyle/>
          <a:p>
            <a:r>
              <a:rPr lang="en-US" sz="2800" dirty="0" smtClean="0"/>
              <a:t>Shelter</a:t>
            </a:r>
            <a:br>
              <a:rPr lang="en-US" sz="2800" dirty="0" smtClean="0"/>
            </a:br>
            <a:r>
              <a:rPr lang="en-US" sz="2800" dirty="0" smtClean="0"/>
              <a:t>and climbing</a:t>
            </a:r>
            <a:endParaRPr lang="en-US" sz="2800" dirty="0"/>
          </a:p>
        </p:txBody>
      </p:sp>
      <p:grpSp>
        <p:nvGrpSpPr>
          <p:cNvPr id="17" name="Group 16"/>
          <p:cNvGrpSpPr/>
          <p:nvPr/>
        </p:nvGrpSpPr>
        <p:grpSpPr>
          <a:xfrm>
            <a:off x="5267043" y="3476717"/>
            <a:ext cx="2460507" cy="1551301"/>
            <a:chOff x="5715557" y="863338"/>
            <a:chExt cx="2971800" cy="2063685"/>
          </a:xfrm>
        </p:grpSpPr>
        <p:pic>
          <p:nvPicPr>
            <p:cNvPr id="24578" name="Picture 2" descr="http://www.mysouthernheart.com/wp-content/uploads/2011/08/goatsclimber1-1024x841.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5753100" y="863338"/>
              <a:ext cx="2705100" cy="20636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715557" y="2465359"/>
              <a:ext cx="2971800" cy="230832"/>
            </a:xfrm>
            <a:prstGeom prst="rect">
              <a:avLst/>
            </a:prstGeom>
          </p:spPr>
          <p:txBody>
            <a:bodyPr wrap="square">
              <a:spAutoFit/>
            </a:bodyPr>
            <a:lstStyle/>
            <a:p>
              <a:r>
                <a:rPr lang="en-US" sz="900" dirty="0">
                  <a:solidFill>
                    <a:schemeClr val="bg1"/>
                  </a:solidFill>
                </a:rPr>
                <a:t>http://www.mysouthernheart.com/?cat=28</a:t>
              </a:r>
            </a:p>
          </p:txBody>
        </p:sp>
      </p:grpSp>
      <p:grpSp>
        <p:nvGrpSpPr>
          <p:cNvPr id="24" name="Group 23"/>
          <p:cNvGrpSpPr/>
          <p:nvPr/>
        </p:nvGrpSpPr>
        <p:grpSpPr>
          <a:xfrm>
            <a:off x="3813590" y="2609240"/>
            <a:ext cx="1624163" cy="1734955"/>
            <a:chOff x="4404877" y="2882661"/>
            <a:chExt cx="1624163" cy="1734955"/>
          </a:xfrm>
        </p:grpSpPr>
        <p:pic>
          <p:nvPicPr>
            <p:cNvPr id="1028" name="Picture 4" descr="http://cdn.corkin.com/listingimages/123042-w170.jp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4495799" y="2882661"/>
              <a:ext cx="1442321" cy="17349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4404877" y="3010048"/>
              <a:ext cx="1624163" cy="215444"/>
            </a:xfrm>
            <a:prstGeom prst="rect">
              <a:avLst/>
            </a:prstGeom>
          </p:spPr>
          <p:txBody>
            <a:bodyPr wrap="none">
              <a:spAutoFit/>
            </a:bodyPr>
            <a:lstStyle/>
            <a:p>
              <a:r>
                <a:rPr lang="en-US" sz="800" dirty="0"/>
                <a:t>www.logcabinpethouse.com</a:t>
              </a:r>
            </a:p>
          </p:txBody>
        </p:sp>
      </p:grpSp>
      <p:grpSp>
        <p:nvGrpSpPr>
          <p:cNvPr id="12" name="Group 11"/>
          <p:cNvGrpSpPr/>
          <p:nvPr/>
        </p:nvGrpSpPr>
        <p:grpSpPr>
          <a:xfrm>
            <a:off x="3343547" y="270264"/>
            <a:ext cx="2209800" cy="1657350"/>
            <a:chOff x="609600" y="3584377"/>
            <a:chExt cx="2209800" cy="1657350"/>
          </a:xfrm>
        </p:grpSpPr>
        <p:pic>
          <p:nvPicPr>
            <p:cNvPr id="1030" name="Picture 6" descr="http://www.steelmasterusa.com/wp-content/uploads/2010/07/metal-goat-shelter.jp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609600" y="3584377"/>
              <a:ext cx="2209800" cy="1657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666750" y="3658218"/>
              <a:ext cx="2095500" cy="415498"/>
            </a:xfrm>
            <a:prstGeom prst="rect">
              <a:avLst/>
            </a:prstGeom>
          </p:spPr>
          <p:txBody>
            <a:bodyPr wrap="square">
              <a:spAutoFit/>
            </a:bodyPr>
            <a:lstStyle/>
            <a:p>
              <a:r>
                <a:rPr lang="en-US" sz="700" dirty="0">
                  <a:solidFill>
                    <a:schemeClr val="bg1"/>
                  </a:solidFill>
                </a:rPr>
                <a:t>http://www.steelmasterusa.com/got-milk-steel-buildings-have-it-covered/metal-goat-shelter</a:t>
              </a:r>
            </a:p>
          </p:txBody>
        </p:sp>
      </p:grpSp>
      <p:grpSp>
        <p:nvGrpSpPr>
          <p:cNvPr id="15" name="Group 14"/>
          <p:cNvGrpSpPr/>
          <p:nvPr/>
        </p:nvGrpSpPr>
        <p:grpSpPr>
          <a:xfrm>
            <a:off x="6854707" y="4969411"/>
            <a:ext cx="2079861" cy="1496105"/>
            <a:chOff x="6268932" y="3276600"/>
            <a:chExt cx="2006600" cy="1390650"/>
          </a:xfrm>
        </p:grpSpPr>
        <p:pic>
          <p:nvPicPr>
            <p:cNvPr id="1032" name="Picture 8" descr="http://t0.gstatic.com/images?q=tbn:ANd9GcS8lbdRPdfzpzjmrP53sc_uqdDQ-X_MRXy5nQqDqw0TnXyENdN6Yw"/>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348307" y="3276600"/>
              <a:ext cx="1847850" cy="1390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6268932" y="4328696"/>
              <a:ext cx="2006600" cy="338554"/>
            </a:xfrm>
            <a:prstGeom prst="rect">
              <a:avLst/>
            </a:prstGeom>
          </p:spPr>
          <p:txBody>
            <a:bodyPr wrap="square">
              <a:spAutoFit/>
            </a:bodyPr>
            <a:lstStyle/>
            <a:p>
              <a:r>
                <a:rPr lang="en-US" sz="800" dirty="0">
                  <a:solidFill>
                    <a:schemeClr val="bg1"/>
                  </a:solidFill>
                </a:rPr>
                <a:t>http://wilamarfarm.blogspot.com/2007_03_01_archive.html</a:t>
              </a:r>
            </a:p>
          </p:txBody>
        </p:sp>
      </p:grpSp>
      <p:grpSp>
        <p:nvGrpSpPr>
          <p:cNvPr id="14" name="Group 13"/>
          <p:cNvGrpSpPr/>
          <p:nvPr/>
        </p:nvGrpSpPr>
        <p:grpSpPr>
          <a:xfrm>
            <a:off x="7399290" y="3694188"/>
            <a:ext cx="1523999" cy="1228841"/>
            <a:chOff x="5953597" y="4955232"/>
            <a:chExt cx="2321935" cy="1666876"/>
          </a:xfrm>
        </p:grpSpPr>
        <p:pic>
          <p:nvPicPr>
            <p:cNvPr id="1034" name="Picture 10" descr="http://www.strangefarmer.com/images/content/111266.jpg"/>
            <p:cNvPicPr>
              <a:picLocks noChangeAspect="1" noChangeArrowheads="1"/>
            </p:cNvPicPr>
            <p:nvPr/>
          </p:nvPicPr>
          <p:blipFill>
            <a:blip r:embed="rId6" cstate="email">
              <a:extLst>
                <a:ext uri="{28A0092B-C50C-407E-A947-70E740481C1C}">
                  <a14:useLocalDpi xmlns:a14="http://schemas.microsoft.com/office/drawing/2010/main" xmlns=""/>
                </a:ext>
              </a:extLst>
            </a:blip>
            <a:srcRect/>
            <a:stretch>
              <a:fillRect/>
            </a:stretch>
          </p:blipFill>
          <p:spPr bwMode="auto">
            <a:xfrm>
              <a:off x="5953597" y="4955232"/>
              <a:ext cx="2304105" cy="16668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5967684" y="6243038"/>
              <a:ext cx="2307848" cy="307777"/>
            </a:xfrm>
            <a:prstGeom prst="rect">
              <a:avLst/>
            </a:prstGeom>
          </p:spPr>
          <p:txBody>
            <a:bodyPr wrap="square">
              <a:spAutoFit/>
            </a:bodyPr>
            <a:lstStyle/>
            <a:p>
              <a:r>
                <a:rPr lang="en-US" sz="700" dirty="0">
                  <a:solidFill>
                    <a:schemeClr val="bg1"/>
                  </a:solidFill>
                </a:rPr>
                <a:t>http://www.strangefarmer.com/content/item/111266.html</a:t>
              </a:r>
            </a:p>
          </p:txBody>
        </p:sp>
      </p:grpSp>
      <p:grpSp>
        <p:nvGrpSpPr>
          <p:cNvPr id="21" name="Group 20"/>
          <p:cNvGrpSpPr/>
          <p:nvPr/>
        </p:nvGrpSpPr>
        <p:grpSpPr>
          <a:xfrm>
            <a:off x="533400" y="4791881"/>
            <a:ext cx="2034637" cy="1879974"/>
            <a:chOff x="2858348" y="1503045"/>
            <a:chExt cx="2157307" cy="2081332"/>
          </a:xfrm>
        </p:grpSpPr>
        <p:pic>
          <p:nvPicPr>
            <p:cNvPr id="1040" name="Picture 16" descr="http://thegoat.backcountry.com/files/2009/06/tree-goats-1.jpg"/>
            <p:cNvPicPr>
              <a:picLocks noChangeAspect="1" noChangeArrowheads="1"/>
            </p:cNvPicPr>
            <p:nvPr/>
          </p:nvPicPr>
          <p:blipFill>
            <a:blip r:embed="rId7" cstate="email">
              <a:extLst>
                <a:ext uri="{28A0092B-C50C-407E-A947-70E740481C1C}">
                  <a14:useLocalDpi xmlns:a14="http://schemas.microsoft.com/office/drawing/2010/main" xmlns=""/>
                </a:ext>
              </a:extLst>
            </a:blip>
            <a:srcRect/>
            <a:stretch>
              <a:fillRect/>
            </a:stretch>
          </p:blipFill>
          <p:spPr bwMode="auto">
            <a:xfrm>
              <a:off x="2981626" y="1503045"/>
              <a:ext cx="2034029" cy="2011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20" name="Rectangle 19"/>
            <p:cNvSpPr/>
            <p:nvPr/>
          </p:nvSpPr>
          <p:spPr>
            <a:xfrm>
              <a:off x="2858348" y="3076546"/>
              <a:ext cx="2133600" cy="507831"/>
            </a:xfrm>
            <a:prstGeom prst="rect">
              <a:avLst/>
            </a:prstGeom>
          </p:spPr>
          <p:txBody>
            <a:bodyPr wrap="square">
              <a:spAutoFit/>
            </a:bodyPr>
            <a:lstStyle/>
            <a:p>
              <a:r>
                <a:rPr lang="en-US" sz="900" dirty="0">
                  <a:solidFill>
                    <a:schemeClr val="bg1"/>
                  </a:solidFill>
                </a:rPr>
                <a:t>http://thegoat.backcountry.com/2009/06/22/illinois-style-climbing/</a:t>
              </a:r>
            </a:p>
          </p:txBody>
        </p:sp>
      </p:grpSp>
      <p:grpSp>
        <p:nvGrpSpPr>
          <p:cNvPr id="23" name="Group 22"/>
          <p:cNvGrpSpPr/>
          <p:nvPr/>
        </p:nvGrpSpPr>
        <p:grpSpPr>
          <a:xfrm>
            <a:off x="6705600" y="2182876"/>
            <a:ext cx="2148632" cy="1415914"/>
            <a:chOff x="533400" y="1817528"/>
            <a:chExt cx="1920032" cy="1415914"/>
          </a:xfrm>
        </p:grpSpPr>
        <p:pic>
          <p:nvPicPr>
            <p:cNvPr id="1042" name="Picture 18" descr="http://www.mbfarviewfarm.com/images/cross-bred-goats/all_goats_on_rocks_2A.jpg"/>
            <p:cNvPicPr>
              <a:picLocks noChangeAspect="1" noChangeArrowheads="1"/>
            </p:cNvPicPr>
            <p:nvPr/>
          </p:nvPicPr>
          <p:blipFill>
            <a:blip r:embed="rId8" cstate="email">
              <a:extLst>
                <a:ext uri="{28A0092B-C50C-407E-A947-70E740481C1C}">
                  <a14:useLocalDpi xmlns:a14="http://schemas.microsoft.com/office/drawing/2010/main" xmlns=""/>
                </a:ext>
              </a:extLst>
            </a:blip>
            <a:srcRect/>
            <a:stretch>
              <a:fillRect/>
            </a:stretch>
          </p:blipFill>
          <p:spPr bwMode="auto">
            <a:xfrm>
              <a:off x="569137" y="1817528"/>
              <a:ext cx="1884295" cy="14159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22" name="Rectangle 21"/>
            <p:cNvSpPr/>
            <p:nvPr/>
          </p:nvSpPr>
          <p:spPr>
            <a:xfrm>
              <a:off x="533400" y="2861559"/>
              <a:ext cx="1920032" cy="338554"/>
            </a:xfrm>
            <a:prstGeom prst="rect">
              <a:avLst/>
            </a:prstGeom>
          </p:spPr>
          <p:txBody>
            <a:bodyPr wrap="square">
              <a:spAutoFit/>
            </a:bodyPr>
            <a:lstStyle/>
            <a:p>
              <a:r>
                <a:rPr lang="en-US" sz="800" dirty="0">
                  <a:solidFill>
                    <a:schemeClr val="bg1"/>
                  </a:solidFill>
                </a:rPr>
                <a:t>http://www.mbfarviewfarm.com/Cross-Bred-Dairy-Goats.htm</a:t>
              </a:r>
            </a:p>
          </p:txBody>
        </p:sp>
      </p:grpSp>
      <p:grpSp>
        <p:nvGrpSpPr>
          <p:cNvPr id="19" name="Group 18"/>
          <p:cNvGrpSpPr/>
          <p:nvPr/>
        </p:nvGrpSpPr>
        <p:grpSpPr>
          <a:xfrm>
            <a:off x="4873817" y="911693"/>
            <a:ext cx="2095385" cy="1847851"/>
            <a:chOff x="1819390" y="1810367"/>
            <a:chExt cx="2095385" cy="1847851"/>
          </a:xfrm>
        </p:grpSpPr>
        <p:pic>
          <p:nvPicPr>
            <p:cNvPr id="1026" name="Picture 2" descr="http://t0.gstatic.com/images?q=tbn:ANd9GcSX9QnSG9NgFKSSzNl_guICNOom_Q0NbdFrtcAimghHtDnyGEY0og"/>
            <p:cNvPicPr>
              <a:picLocks noChangeAspect="1" noChangeArrowheads="1"/>
            </p:cNvPicPr>
            <p:nvPr/>
          </p:nvPicPr>
          <p:blipFill rotWithShape="1">
            <a:blip r:embed="rId9" cstate="print">
              <a:extLst>
                <a:ext uri="{28A0092B-C50C-407E-A947-70E740481C1C}">
                  <a14:useLocalDpi xmlns:a14="http://schemas.microsoft.com/office/drawing/2010/main" xmlns=""/>
                </a:ext>
              </a:extLst>
            </a:blip>
            <a:srcRect/>
            <a:stretch/>
          </p:blipFill>
          <p:spPr bwMode="auto">
            <a:xfrm>
              <a:off x="1819390" y="1810367"/>
              <a:ext cx="2095385" cy="18478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1852612" y="3276600"/>
              <a:ext cx="2062163" cy="307777"/>
            </a:xfrm>
            <a:prstGeom prst="rect">
              <a:avLst/>
            </a:prstGeom>
          </p:spPr>
          <p:txBody>
            <a:bodyPr wrap="square">
              <a:spAutoFit/>
            </a:bodyPr>
            <a:lstStyle/>
            <a:p>
              <a:r>
                <a:rPr lang="en-US" sz="700" dirty="0">
                  <a:solidFill>
                    <a:schemeClr val="bg1"/>
                  </a:solidFill>
                </a:rPr>
                <a:t>http://people.tribe.net/themuse/blog/9f8f9464-333f-4f10-ab1b-14c9d0dc821c</a:t>
              </a:r>
            </a:p>
          </p:txBody>
        </p:sp>
      </p:grpSp>
      <p:grpSp>
        <p:nvGrpSpPr>
          <p:cNvPr id="18" name="Group 17"/>
          <p:cNvGrpSpPr/>
          <p:nvPr/>
        </p:nvGrpSpPr>
        <p:grpSpPr>
          <a:xfrm>
            <a:off x="6553200" y="250589"/>
            <a:ext cx="2381369" cy="1582170"/>
            <a:chOff x="3407833" y="317082"/>
            <a:chExt cx="2381369" cy="1582170"/>
          </a:xfrm>
        </p:grpSpPr>
        <p:pic>
          <p:nvPicPr>
            <p:cNvPr id="1038" name="Picture 14" descr="http://farm4.static.flickr.com/3439/5802777698_b20c4f57a2.jpg"/>
            <p:cNvPicPr>
              <a:picLocks noChangeAspect="1" noChangeArrowheads="1"/>
            </p:cNvPicPr>
            <p:nvPr/>
          </p:nvPicPr>
          <p:blipFill>
            <a:blip r:embed="rId10" cstate="email">
              <a:extLst>
                <a:ext uri="{28A0092B-C50C-407E-A947-70E740481C1C}">
                  <a14:useLocalDpi xmlns:a14="http://schemas.microsoft.com/office/drawing/2010/main" xmlns=""/>
                </a:ext>
              </a:extLst>
            </a:blip>
            <a:srcRect/>
            <a:stretch>
              <a:fillRect/>
            </a:stretch>
          </p:blipFill>
          <p:spPr bwMode="auto">
            <a:xfrm>
              <a:off x="3407833" y="317082"/>
              <a:ext cx="2369516" cy="15780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3853418" y="1529920"/>
              <a:ext cx="1935784" cy="369332"/>
            </a:xfrm>
            <a:prstGeom prst="rect">
              <a:avLst/>
            </a:prstGeom>
          </p:spPr>
          <p:txBody>
            <a:bodyPr wrap="square">
              <a:spAutoFit/>
            </a:bodyPr>
            <a:lstStyle/>
            <a:p>
              <a:r>
                <a:rPr lang="en-US" sz="900" dirty="0">
                  <a:solidFill>
                    <a:schemeClr val="bg1"/>
                  </a:solidFill>
                </a:rPr>
                <a:t>http://www.flickr.com/photos/lucindalunacy/5802777698/</a:t>
              </a:r>
            </a:p>
          </p:txBody>
        </p:sp>
      </p:grpSp>
      <p:grpSp>
        <p:nvGrpSpPr>
          <p:cNvPr id="13" name="Group 12"/>
          <p:cNvGrpSpPr/>
          <p:nvPr/>
        </p:nvGrpSpPr>
        <p:grpSpPr>
          <a:xfrm>
            <a:off x="2845762" y="4021861"/>
            <a:ext cx="2127786" cy="1437979"/>
            <a:chOff x="2514601" y="5062115"/>
            <a:chExt cx="2438400" cy="1622645"/>
          </a:xfrm>
        </p:grpSpPr>
        <p:pic>
          <p:nvPicPr>
            <p:cNvPr id="1036" name="Picture 12" descr="http://t3.gstatic.com/images?q=tbn:ANd9GcTkvEbIJTSmsJeLv_JwHDip1TQrgye5X9tCR_Lwd_LNu8mv3AUHlZMrRNA8nA"/>
            <p:cNvPicPr>
              <a:picLocks noChangeAspect="1" noChangeArrowheads="1"/>
            </p:cNvPicPr>
            <p:nvPr/>
          </p:nvPicPr>
          <p:blipFill>
            <a:blip r:embed="rId11" cstate="email">
              <a:extLst>
                <a:ext uri="{28A0092B-C50C-407E-A947-70E740481C1C}">
                  <a14:useLocalDpi xmlns:a14="http://schemas.microsoft.com/office/drawing/2010/main" xmlns=""/>
                </a:ext>
              </a:extLst>
            </a:blip>
            <a:srcRect/>
            <a:stretch>
              <a:fillRect/>
            </a:stretch>
          </p:blipFill>
          <p:spPr bwMode="auto">
            <a:xfrm>
              <a:off x="2514601" y="5062115"/>
              <a:ext cx="2438400" cy="16226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2514601" y="6201602"/>
              <a:ext cx="1752600" cy="369332"/>
            </a:xfrm>
            <a:prstGeom prst="rect">
              <a:avLst/>
            </a:prstGeom>
          </p:spPr>
          <p:txBody>
            <a:bodyPr wrap="square">
              <a:spAutoFit/>
            </a:bodyPr>
            <a:lstStyle/>
            <a:p>
              <a:r>
                <a:rPr lang="en-US" sz="600" dirty="0">
                  <a:solidFill>
                    <a:schemeClr val="bg1"/>
                  </a:solidFill>
                </a:rPr>
                <a:t>http://pinoyagribusiness.com/forum/small_ruminant_sheep_and_goat/housing_design-t584.0.html</a:t>
              </a:r>
            </a:p>
          </p:txBody>
        </p:sp>
      </p:grpSp>
      <p:grpSp>
        <p:nvGrpSpPr>
          <p:cNvPr id="27" name="Group 26"/>
          <p:cNvGrpSpPr/>
          <p:nvPr/>
        </p:nvGrpSpPr>
        <p:grpSpPr>
          <a:xfrm>
            <a:off x="4625672" y="5132335"/>
            <a:ext cx="2229036" cy="1539519"/>
            <a:chOff x="3844423" y="4714687"/>
            <a:chExt cx="2096421" cy="1456422"/>
          </a:xfrm>
        </p:grpSpPr>
        <p:pic>
          <p:nvPicPr>
            <p:cNvPr id="1044" name="Picture 20" descr="http://www.lostcreekboers.com/images/girls8.jpg"/>
            <p:cNvPicPr>
              <a:picLocks noChangeAspect="1" noChangeArrowheads="1"/>
            </p:cNvPicPr>
            <p:nvPr/>
          </p:nvPicPr>
          <p:blipFill>
            <a:blip r:embed="rId12" cstate="email">
              <a:extLst>
                <a:ext uri="{28A0092B-C50C-407E-A947-70E740481C1C}">
                  <a14:useLocalDpi xmlns:a14="http://schemas.microsoft.com/office/drawing/2010/main" xmlns=""/>
                </a:ext>
              </a:extLst>
            </a:blip>
            <a:srcRect/>
            <a:stretch>
              <a:fillRect/>
            </a:stretch>
          </p:blipFill>
          <p:spPr bwMode="auto">
            <a:xfrm>
              <a:off x="3998949" y="4714687"/>
              <a:ext cx="1941895" cy="14564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26" name="Rectangle 25"/>
            <p:cNvSpPr/>
            <p:nvPr/>
          </p:nvSpPr>
          <p:spPr>
            <a:xfrm>
              <a:off x="3844423" y="5875882"/>
              <a:ext cx="2086681" cy="200055"/>
            </a:xfrm>
            <a:prstGeom prst="rect">
              <a:avLst/>
            </a:prstGeom>
          </p:spPr>
          <p:txBody>
            <a:bodyPr wrap="square">
              <a:spAutoFit/>
            </a:bodyPr>
            <a:lstStyle/>
            <a:p>
              <a:r>
                <a:rPr lang="en-US" sz="700" dirty="0">
                  <a:solidFill>
                    <a:schemeClr val="bg1"/>
                  </a:solidFill>
                </a:rPr>
                <a:t>http://www.lostcreekboers.com/girls.html</a:t>
              </a:r>
            </a:p>
          </p:txBody>
        </p:sp>
      </p:grpSp>
      <p:sp>
        <p:nvSpPr>
          <p:cNvPr id="28" name="TextBox 27"/>
          <p:cNvSpPr txBox="1"/>
          <p:nvPr/>
        </p:nvSpPr>
        <p:spPr>
          <a:xfrm>
            <a:off x="891985" y="1702475"/>
            <a:ext cx="3146615" cy="2031325"/>
          </a:xfrm>
          <a:prstGeom prst="rect">
            <a:avLst/>
          </a:prstGeom>
          <a:noFill/>
        </p:spPr>
        <p:txBody>
          <a:bodyPr wrap="square" rtlCol="0">
            <a:spAutoFit/>
          </a:bodyPr>
          <a:lstStyle/>
          <a:p>
            <a:r>
              <a:rPr lang="en-US" sz="1400" b="1" dirty="0" smtClean="0"/>
              <a:t>Goats love climbing! </a:t>
            </a:r>
          </a:p>
          <a:p>
            <a:pPr marL="285750" indent="-285750">
              <a:buFont typeface="Arial" pitchFamily="34" charset="0"/>
              <a:buChar char="•"/>
            </a:pPr>
            <a:r>
              <a:rPr lang="en-US" sz="1400" dirty="0" smtClean="0"/>
              <a:t>Add some rocks, ramps, steps or any structure for them to climb and they will make full use of it</a:t>
            </a:r>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If you don’t give them something to climb, they will find something </a:t>
            </a:r>
            <a:endParaRPr lang="en-US" sz="1400" dirty="0"/>
          </a:p>
        </p:txBody>
      </p:sp>
      <p:pic>
        <p:nvPicPr>
          <p:cNvPr id="1046" name="Picture 22" descr="http://www.lostcreekboers.com/images/girls3.jpg"/>
          <p:cNvPicPr>
            <a:picLocks noChangeAspect="1" noChangeArrowheads="1"/>
          </p:cNvPicPr>
          <p:nvPr/>
        </p:nvPicPr>
        <p:blipFill>
          <a:blip r:embed="rId13" cstate="email">
            <a:extLst>
              <a:ext uri="{28A0092B-C50C-407E-A947-70E740481C1C}">
                <a14:useLocalDpi xmlns:a14="http://schemas.microsoft.com/office/drawing/2010/main" xmlns=""/>
              </a:ext>
            </a:extLst>
          </a:blip>
          <a:srcRect/>
          <a:stretch>
            <a:fillRect/>
          </a:stretch>
        </p:blipFill>
        <p:spPr bwMode="auto">
          <a:xfrm>
            <a:off x="132910" y="3748122"/>
            <a:ext cx="1790823" cy="13431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29" name="Rectangle 28"/>
          <p:cNvSpPr/>
          <p:nvPr/>
        </p:nvSpPr>
        <p:spPr>
          <a:xfrm>
            <a:off x="110616" y="4478834"/>
            <a:ext cx="1677750" cy="307777"/>
          </a:xfrm>
          <a:prstGeom prst="rect">
            <a:avLst/>
          </a:prstGeom>
        </p:spPr>
        <p:txBody>
          <a:bodyPr wrap="square">
            <a:spAutoFit/>
          </a:bodyPr>
          <a:lstStyle/>
          <a:p>
            <a:r>
              <a:rPr lang="en-US" sz="700" dirty="0">
                <a:solidFill>
                  <a:schemeClr val="bg1"/>
                </a:solidFill>
              </a:rPr>
              <a:t>http://www.lostcreekboers.com/girls.html</a:t>
            </a:r>
          </a:p>
        </p:txBody>
      </p:sp>
      <p:grpSp>
        <p:nvGrpSpPr>
          <p:cNvPr id="31" name="Group 30"/>
          <p:cNvGrpSpPr/>
          <p:nvPr/>
        </p:nvGrpSpPr>
        <p:grpSpPr>
          <a:xfrm>
            <a:off x="2510261" y="5521505"/>
            <a:ext cx="1917560" cy="1336495"/>
            <a:chOff x="2901290" y="5501036"/>
            <a:chExt cx="1917560" cy="1336495"/>
          </a:xfrm>
        </p:grpSpPr>
        <p:pic>
          <p:nvPicPr>
            <p:cNvPr id="1048" name="Picture 24" descr="http://t1.gstatic.com/images?q=tbn:ANd9GcQYun1AJlbPRb87BSDVhvha_u8ZSGJR1rH8U8L3wFgJ9S55QVIn"/>
            <p:cNvPicPr>
              <a:picLocks noChangeAspect="1" noChangeArrowheads="1"/>
            </p:cNvPicPr>
            <p:nvPr/>
          </p:nvPicPr>
          <p:blipFill>
            <a:blip r:embed="rId14" cstate="email">
              <a:extLst>
                <a:ext uri="{28A0092B-C50C-407E-A947-70E740481C1C}">
                  <a14:useLocalDpi xmlns:a14="http://schemas.microsoft.com/office/drawing/2010/main" xmlns=""/>
                </a:ext>
              </a:extLst>
            </a:blip>
            <a:srcRect/>
            <a:stretch>
              <a:fillRect/>
            </a:stretch>
          </p:blipFill>
          <p:spPr bwMode="auto">
            <a:xfrm>
              <a:off x="2998379" y="5544038"/>
              <a:ext cx="1820471" cy="12934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30" name="Rectangle 29"/>
            <p:cNvSpPr/>
            <p:nvPr/>
          </p:nvSpPr>
          <p:spPr>
            <a:xfrm>
              <a:off x="2901290" y="5501036"/>
              <a:ext cx="1917560" cy="461665"/>
            </a:xfrm>
            <a:prstGeom prst="rect">
              <a:avLst/>
            </a:prstGeom>
          </p:spPr>
          <p:txBody>
            <a:bodyPr wrap="square">
              <a:spAutoFit/>
            </a:bodyPr>
            <a:lstStyle/>
            <a:p>
              <a:r>
                <a:rPr lang="en-US" sz="800" dirty="0">
                  <a:solidFill>
                    <a:schemeClr val="bg1"/>
                  </a:solidFill>
                </a:rPr>
                <a:t>http://adrenalinesshadow.wordpress.com/2009/10/19/i-dont-care-that-its-shopped/</a:t>
              </a:r>
            </a:p>
          </p:txBody>
        </p:sp>
      </p:grpSp>
    </p:spTree>
    <p:extLst>
      <p:ext uri="{BB962C8B-B14F-4D97-AF65-F5344CB8AC3E}">
        <p14:creationId xmlns:p14="http://schemas.microsoft.com/office/powerpoint/2010/main" xmlns="" val="3263126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1000" y="255416"/>
            <a:ext cx="8229600" cy="55626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tx2">
                  <a:lumMod val="60000"/>
                  <a:lumOff val="40000"/>
                </a:schemeClr>
              </a:buClr>
              <a:buSzPct val="85000"/>
              <a:buFont typeface="Wingdings 2"/>
              <a:buChar char=""/>
              <a:defRPr kumimoji="0" sz="2400" kern="1200">
                <a:solidFill>
                  <a:schemeClr val="accent4">
                    <a:lumMod val="75000"/>
                  </a:schemeClr>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109728" indent="0">
              <a:buFont typeface="Wingdings 2"/>
              <a:buNone/>
            </a:pPr>
            <a:r>
              <a:rPr lang="en-US" sz="2000" dirty="0" smtClean="0"/>
              <a:t>This presentation was prepared by:</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p:txBody>
      </p:sp>
      <p:pic>
        <p:nvPicPr>
          <p:cNvPr id="7" name="Picture 6" descr="http://psc.usu.edu/images/uploads/MacAdams/USDA%20NIFA%20Logo.jpg"/>
          <p:cNvPicPr>
            <a:picLocks noChangeAspect="1" noChangeArrowheads="1"/>
          </p:cNvPicPr>
          <p:nvPr/>
        </p:nvPicPr>
        <p:blipFill>
          <a:blip r:embed="rId2" cstate="email">
            <a:extLst>
              <a:ext uri="{BEBA8EAE-BF5A-486C-A8C5-ECC9F3942E4B}">
                <a14:imgProps xmlns:a14="http://schemas.microsoft.com/office/drawing/2010/main" xmlns="">
                  <a14:imgLayer r:embed="rId3">
                    <a14:imgEffect>
                      <a14:sharpenSoften amount="25000"/>
                    </a14:imgEffect>
                  </a14:imgLayer>
                </a14:imgProps>
              </a:ext>
              <a:ext uri="{28A0092B-C50C-407E-A947-70E740481C1C}">
                <a14:useLocalDpi xmlns:a14="http://schemas.microsoft.com/office/drawing/2010/main" xmlns=""/>
              </a:ext>
            </a:extLst>
          </a:blip>
          <a:srcRect/>
          <a:stretch>
            <a:fillRect/>
          </a:stretch>
        </p:blipFill>
        <p:spPr bwMode="auto">
          <a:xfrm>
            <a:off x="5704388" y="4800600"/>
            <a:ext cx="2676969"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533400" y="4572000"/>
            <a:ext cx="4724400" cy="830997"/>
          </a:xfrm>
          <a:prstGeom prst="rect">
            <a:avLst/>
          </a:prstGeom>
        </p:spPr>
        <p:txBody>
          <a:bodyPr wrap="square">
            <a:spAutoFit/>
          </a:bodyPr>
          <a:lstStyle/>
          <a:p>
            <a:pPr algn="ctr"/>
            <a:r>
              <a:rPr lang="en-US" sz="1600" dirty="0">
                <a:solidFill>
                  <a:schemeClr val="accent2">
                    <a:lumMod val="50000"/>
                  </a:schemeClr>
                </a:solidFill>
                <a:latin typeface="Arial" pitchFamily="34" charset="0"/>
                <a:cs typeface="Arial" pitchFamily="34" charset="0"/>
              </a:rPr>
              <a:t>This program is funded by the </a:t>
            </a:r>
            <a:endParaRPr lang="en-US" sz="1600" dirty="0" smtClean="0">
              <a:solidFill>
                <a:schemeClr val="accent2">
                  <a:lumMod val="50000"/>
                </a:schemeClr>
              </a:solidFill>
              <a:latin typeface="Arial" pitchFamily="34" charset="0"/>
              <a:cs typeface="Arial" pitchFamily="34" charset="0"/>
            </a:endParaRPr>
          </a:p>
          <a:p>
            <a:pPr algn="ctr"/>
            <a:r>
              <a:rPr lang="en-US" sz="1600" dirty="0" smtClean="0">
                <a:solidFill>
                  <a:schemeClr val="accent2">
                    <a:lumMod val="50000"/>
                  </a:schemeClr>
                </a:solidFill>
                <a:latin typeface="Arial" pitchFamily="34" charset="0"/>
                <a:cs typeface="Arial" pitchFamily="34" charset="0"/>
              </a:rPr>
              <a:t>Beginning </a:t>
            </a:r>
            <a:r>
              <a:rPr lang="en-US" sz="1600" dirty="0">
                <a:solidFill>
                  <a:schemeClr val="accent2">
                    <a:lumMod val="50000"/>
                  </a:schemeClr>
                </a:solidFill>
                <a:latin typeface="Arial" pitchFamily="34" charset="0"/>
                <a:cs typeface="Arial" pitchFamily="34" charset="0"/>
              </a:rPr>
              <a:t>Farmer and Rancher Development Program (USDA-NIFA-BFRDP)</a:t>
            </a:r>
          </a:p>
        </p:txBody>
      </p:sp>
      <p:grpSp>
        <p:nvGrpSpPr>
          <p:cNvPr id="15" name="Group 14"/>
          <p:cNvGrpSpPr/>
          <p:nvPr/>
        </p:nvGrpSpPr>
        <p:grpSpPr>
          <a:xfrm>
            <a:off x="457200" y="2209800"/>
            <a:ext cx="8458200" cy="1295400"/>
            <a:chOff x="381000" y="685800"/>
            <a:chExt cx="8458200" cy="1295400"/>
          </a:xfrm>
        </p:grpSpPr>
        <p:sp>
          <p:nvSpPr>
            <p:cNvPr id="2" name="Rectangle 1"/>
            <p:cNvSpPr/>
            <p:nvPr/>
          </p:nvSpPr>
          <p:spPr>
            <a:xfrm>
              <a:off x="381000" y="685800"/>
              <a:ext cx="8458200" cy="1295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descr="http://bumperscollege.uark.edu/images/UA-color-AFLS.png"/>
            <p:cNvPicPr>
              <a:picLocks noChangeAspect="1" noChangeArrowheads="1"/>
            </p:cNvPicPr>
            <p:nvPr/>
          </p:nvPicPr>
          <p:blipFill>
            <a:blip r:embed="rId4" cstate="email">
              <a:extLst>
                <a:ext uri="{BEBA8EAE-BF5A-486C-A8C5-ECC9F3942E4B}">
                  <a14:imgProps xmlns:a14="http://schemas.microsoft.com/office/drawing/2010/main" xmlns="">
                    <a14:imgLayer r:embed="rId5">
                      <a14:imgEffect>
                        <a14:brightnessContrast bright="20000"/>
                      </a14:imgEffect>
                    </a14:imgLayer>
                  </a14:imgProps>
                </a:ext>
                <a:ext uri="{28A0092B-C50C-407E-A947-70E740481C1C}">
                  <a14:useLocalDpi xmlns:a14="http://schemas.microsoft.com/office/drawing/2010/main" xmlns=""/>
                </a:ext>
              </a:extLst>
            </a:blip>
            <a:srcRect/>
            <a:stretch>
              <a:fillRect/>
            </a:stretch>
          </p:blipFill>
          <p:spPr bwMode="auto">
            <a:xfrm>
              <a:off x="457199" y="793521"/>
              <a:ext cx="1792493" cy="92333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2329206" y="685800"/>
              <a:ext cx="6509994" cy="1138773"/>
            </a:xfrm>
            <a:prstGeom prst="rect">
              <a:avLst/>
            </a:prstGeom>
          </p:spPr>
          <p:txBody>
            <a:bodyPr wrap="square">
              <a:spAutoFit/>
            </a:bodyPr>
            <a:lstStyle/>
            <a:p>
              <a:pPr marL="0" lvl="3" indent="-228600"/>
              <a:r>
                <a:rPr lang="en-US" sz="1600" dirty="0" smtClean="0">
                  <a:latin typeface="Arial" pitchFamily="34" charset="0"/>
                  <a:cs typeface="Arial" pitchFamily="34" charset="0"/>
                </a:rPr>
                <a:t>Dale Bumpers College of Agricultural, Food and Life Sciences and the Division of Agriculture; University </a:t>
              </a:r>
              <a:r>
                <a:rPr lang="en-US" sz="1600" dirty="0">
                  <a:latin typeface="Arial" pitchFamily="34" charset="0"/>
                  <a:cs typeface="Arial" pitchFamily="34" charset="0"/>
                </a:rPr>
                <a:t>of Arkansas, Fayetteville</a:t>
              </a:r>
            </a:p>
            <a:p>
              <a:pPr marL="0" lvl="3" indent="-228600"/>
              <a:r>
                <a:rPr lang="en-US" dirty="0">
                  <a:solidFill>
                    <a:schemeClr val="accent2">
                      <a:lumMod val="50000"/>
                    </a:schemeClr>
                  </a:solidFill>
                  <a:latin typeface="Arial" pitchFamily="34" charset="0"/>
                  <a:cs typeface="Arial" pitchFamily="34" charset="0"/>
                </a:rPr>
                <a:t> </a:t>
              </a:r>
              <a:r>
                <a:rPr lang="en-US" dirty="0" smtClean="0">
                  <a:solidFill>
                    <a:schemeClr val="accent2">
                      <a:lumMod val="50000"/>
                    </a:schemeClr>
                  </a:solidFill>
                  <a:latin typeface="Arial" pitchFamily="34" charset="0"/>
                  <a:cs typeface="Arial" pitchFamily="34" charset="0"/>
                </a:rPr>
                <a:t>     </a:t>
              </a:r>
              <a:r>
                <a:rPr lang="en-US" b="1" dirty="0" smtClean="0">
                  <a:solidFill>
                    <a:schemeClr val="tx2">
                      <a:lumMod val="75000"/>
                    </a:schemeClr>
                  </a:solidFill>
                  <a:latin typeface="Arial" pitchFamily="34" charset="0"/>
                  <a:cs typeface="Arial" pitchFamily="34" charset="0"/>
                </a:rPr>
                <a:t>Dan </a:t>
              </a:r>
              <a:r>
                <a:rPr lang="en-US" b="1" dirty="0">
                  <a:solidFill>
                    <a:schemeClr val="tx2">
                      <a:lumMod val="75000"/>
                    </a:schemeClr>
                  </a:solidFill>
                  <a:latin typeface="Arial" pitchFamily="34" charset="0"/>
                  <a:cs typeface="Arial" pitchFamily="34" charset="0"/>
                </a:rPr>
                <a:t>Donoghue </a:t>
              </a:r>
            </a:p>
            <a:p>
              <a:pPr marL="0" lvl="3" indent="-228600"/>
              <a:r>
                <a:rPr lang="en-US" b="1" dirty="0" smtClean="0">
                  <a:solidFill>
                    <a:schemeClr val="tx2">
                      <a:lumMod val="75000"/>
                    </a:schemeClr>
                  </a:solidFill>
                  <a:latin typeface="Arial" pitchFamily="34" charset="0"/>
                  <a:cs typeface="Arial" pitchFamily="34" charset="0"/>
                </a:rPr>
                <a:t>      Ixchel </a:t>
              </a:r>
              <a:r>
                <a:rPr lang="en-US" b="1" dirty="0">
                  <a:solidFill>
                    <a:schemeClr val="tx2">
                      <a:lumMod val="75000"/>
                    </a:schemeClr>
                  </a:solidFill>
                  <a:latin typeface="Arial" pitchFamily="34" charset="0"/>
                  <a:cs typeface="Arial" pitchFamily="34" charset="0"/>
                </a:rPr>
                <a:t>Reyes Herrera </a:t>
              </a:r>
            </a:p>
          </p:txBody>
        </p:sp>
      </p:grpSp>
      <p:grpSp>
        <p:nvGrpSpPr>
          <p:cNvPr id="3" name="Group 2"/>
          <p:cNvGrpSpPr/>
          <p:nvPr/>
        </p:nvGrpSpPr>
        <p:grpSpPr>
          <a:xfrm>
            <a:off x="417444" y="762000"/>
            <a:ext cx="8497956" cy="1378669"/>
            <a:chOff x="381000" y="2163491"/>
            <a:chExt cx="8497956" cy="1378669"/>
          </a:xfrm>
        </p:grpSpPr>
        <p:sp>
          <p:nvSpPr>
            <p:cNvPr id="13" name="Rectangle 12"/>
            <p:cNvSpPr/>
            <p:nvPr/>
          </p:nvSpPr>
          <p:spPr>
            <a:xfrm>
              <a:off x="381000" y="2163491"/>
              <a:ext cx="8458200" cy="1295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6" descr="http://www.phytophthoradb.org/img/link/USDA-ARS.png"/>
            <p:cNvPicPr>
              <a:picLocks noChangeAspect="1" noChangeArrowheads="1"/>
            </p:cNvPicPr>
            <p:nvPr/>
          </p:nvPicPr>
          <p:blipFill rotWithShape="1">
            <a:blip r:embed="rId6" cstate="email">
              <a:extLst>
                <a:ext uri="{28A0092B-C50C-407E-A947-70E740481C1C}">
                  <a14:useLocalDpi xmlns:a14="http://schemas.microsoft.com/office/drawing/2010/main" xmlns=""/>
                </a:ext>
              </a:extLst>
            </a:blip>
            <a:srcRect/>
            <a:stretch/>
          </p:blipFill>
          <p:spPr bwMode="auto">
            <a:xfrm>
              <a:off x="457200" y="2343228"/>
              <a:ext cx="1792493" cy="85717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2289449" y="2326443"/>
              <a:ext cx="6589507" cy="1215717"/>
            </a:xfrm>
            <a:prstGeom prst="rect">
              <a:avLst/>
            </a:prstGeom>
          </p:spPr>
          <p:txBody>
            <a:bodyPr wrap="square">
              <a:spAutoFit/>
            </a:bodyPr>
            <a:lstStyle/>
            <a:p>
              <a:r>
                <a:rPr lang="en-US" sz="1700" dirty="0" smtClean="0">
                  <a:latin typeface="Arial" pitchFamily="34" charset="0"/>
                  <a:cs typeface="Arial" pitchFamily="34" charset="0"/>
                </a:rPr>
                <a:t>USDA-ARS-Dale Bumpers Small Farms Research Center</a:t>
              </a:r>
              <a:endParaRPr lang="en-US" sz="1700" dirty="0">
                <a:latin typeface="Arial" pitchFamily="34" charset="0"/>
                <a:cs typeface="Arial" pitchFamily="34" charset="0"/>
              </a:endParaRPr>
            </a:p>
            <a:p>
              <a:pPr lvl="1"/>
              <a:r>
                <a:rPr lang="en-US" dirty="0">
                  <a:solidFill>
                    <a:schemeClr val="accent2">
                      <a:lumMod val="50000"/>
                    </a:schemeClr>
                  </a:solidFill>
                  <a:latin typeface="Arial" pitchFamily="34" charset="0"/>
                  <a:cs typeface="Arial" pitchFamily="34" charset="0"/>
                </a:rPr>
                <a:t> </a:t>
              </a:r>
              <a:r>
                <a:rPr lang="en-US" b="1" dirty="0">
                  <a:solidFill>
                    <a:schemeClr val="tx2">
                      <a:lumMod val="75000"/>
                    </a:schemeClr>
                  </a:solidFill>
                  <a:latin typeface="Arial" pitchFamily="34" charset="0"/>
                  <a:cs typeface="Arial" pitchFamily="34" charset="0"/>
                </a:rPr>
                <a:t>Annie </a:t>
              </a:r>
              <a:r>
                <a:rPr lang="en-US" b="1" dirty="0" smtClean="0">
                  <a:solidFill>
                    <a:schemeClr val="tx2">
                      <a:lumMod val="75000"/>
                    </a:schemeClr>
                  </a:solidFill>
                  <a:latin typeface="Arial" pitchFamily="34" charset="0"/>
                  <a:cs typeface="Arial" pitchFamily="34" charset="0"/>
                </a:rPr>
                <a:t>Donoghue</a:t>
              </a:r>
            </a:p>
            <a:p>
              <a:pPr lvl="1"/>
              <a:r>
                <a:rPr lang="en-US" b="1" dirty="0" smtClean="0">
                  <a:solidFill>
                    <a:schemeClr val="tx2">
                      <a:lumMod val="75000"/>
                    </a:schemeClr>
                  </a:solidFill>
                  <a:latin typeface="Arial" pitchFamily="34" charset="0"/>
                  <a:cs typeface="Arial" pitchFamily="34" charset="0"/>
                </a:rPr>
                <a:t>Joan Burke</a:t>
              </a:r>
              <a:endParaRPr lang="en-US" b="1" dirty="0">
                <a:solidFill>
                  <a:schemeClr val="tx2">
                    <a:lumMod val="75000"/>
                  </a:schemeClr>
                </a:solidFill>
                <a:latin typeface="Arial" pitchFamily="34" charset="0"/>
                <a:cs typeface="Arial" pitchFamily="34" charset="0"/>
              </a:endParaRPr>
            </a:p>
            <a:p>
              <a:pPr lvl="1"/>
              <a:r>
                <a:rPr lang="en-US" sz="2000" dirty="0">
                  <a:solidFill>
                    <a:schemeClr val="accent2">
                      <a:lumMod val="50000"/>
                    </a:schemeClr>
                  </a:solidFill>
                  <a:latin typeface="Arial" pitchFamily="34" charset="0"/>
                  <a:cs typeface="Arial" pitchFamily="34" charset="0"/>
                </a:rPr>
                <a:t> </a:t>
              </a:r>
            </a:p>
          </p:txBody>
        </p:sp>
      </p:grpSp>
      <p:sp>
        <p:nvSpPr>
          <p:cNvPr id="11" name="Rectangle 10"/>
          <p:cNvSpPr/>
          <p:nvPr/>
        </p:nvSpPr>
        <p:spPr>
          <a:xfrm>
            <a:off x="1286344" y="5638800"/>
            <a:ext cx="3218510" cy="338554"/>
          </a:xfrm>
          <a:prstGeom prst="rect">
            <a:avLst/>
          </a:prstGeom>
        </p:spPr>
        <p:txBody>
          <a:bodyPr wrap="none">
            <a:spAutoFit/>
          </a:bodyPr>
          <a:lstStyle/>
          <a:p>
            <a:pPr algn="ctr"/>
            <a:r>
              <a:rPr lang="en-US" sz="1600" b="1" dirty="0">
                <a:solidFill>
                  <a:schemeClr val="accent2">
                    <a:lumMod val="50000"/>
                  </a:schemeClr>
                </a:solidFill>
                <a:latin typeface="Arial" pitchFamily="34" charset="0"/>
                <a:cs typeface="Arial" pitchFamily="34" charset="0"/>
              </a:rPr>
              <a:t>USDA-NIFA-BFRDP </a:t>
            </a:r>
            <a:r>
              <a:rPr lang="en-US" sz="1600" b="1" dirty="0" smtClean="0">
                <a:solidFill>
                  <a:schemeClr val="accent2">
                    <a:lumMod val="50000"/>
                  </a:schemeClr>
                </a:solidFill>
                <a:latin typeface="Arial" pitchFamily="34" charset="0"/>
                <a:cs typeface="Arial" pitchFamily="34" charset="0"/>
              </a:rPr>
              <a:t>2010-03143</a:t>
            </a:r>
            <a:endParaRPr lang="en-US" sz="1600" b="1" dirty="0">
              <a:solidFill>
                <a:schemeClr val="accent2">
                  <a:lumMod val="50000"/>
                </a:schemeClr>
              </a:solidFill>
              <a:latin typeface="Arial" pitchFamily="34" charset="0"/>
              <a:cs typeface="Arial" pitchFamily="34" charset="0"/>
            </a:endParaRPr>
          </a:p>
        </p:txBody>
      </p:sp>
      <p:sp>
        <p:nvSpPr>
          <p:cNvPr id="12" name="Rectangle 11"/>
          <p:cNvSpPr/>
          <p:nvPr/>
        </p:nvSpPr>
        <p:spPr>
          <a:xfrm>
            <a:off x="381000" y="3453778"/>
            <a:ext cx="8305800" cy="1077218"/>
          </a:xfrm>
          <a:prstGeom prst="rect">
            <a:avLst/>
          </a:prstGeom>
        </p:spPr>
        <p:txBody>
          <a:bodyPr wrap="square">
            <a:spAutoFit/>
          </a:bodyPr>
          <a:lstStyle/>
          <a:p>
            <a:pPr lvl="1" algn="just"/>
            <a:endParaRPr lang="en-US" sz="1600" dirty="0" smtClean="0"/>
          </a:p>
          <a:p>
            <a:pPr lvl="1" algn="just"/>
            <a:r>
              <a:rPr lang="en-US" sz="1600" dirty="0" smtClean="0"/>
              <a:t>This </a:t>
            </a:r>
            <a:r>
              <a:rPr lang="en-US" sz="1600" dirty="0"/>
              <a:t>presentation is part of an educational modular program designed to provide new and beginning farmers and ranchers with relevant information to initiate, improve and run their agricultural operations</a:t>
            </a:r>
          </a:p>
        </p:txBody>
      </p:sp>
      <p:pic>
        <p:nvPicPr>
          <p:cNvPr id="1026" name="Picture 2" descr="http://styleguides.uark.edu/UA_Logo.jpg"/>
          <p:cNvPicPr>
            <a:picLocks noChangeAspect="1" noChangeArrowheads="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284414" y="148067"/>
            <a:ext cx="707186" cy="5377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53883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914400"/>
            <a:ext cx="8229600" cy="4325112"/>
          </a:xfrm>
          <a:prstGeom prst="rect">
            <a:avLst/>
          </a:prstGeom>
        </p:spPr>
        <p:txBody>
          <a:bodyPr anchor="t" anchorCtr="0">
            <a:normAutofit/>
          </a:bodyPr>
          <a:lstStyle>
            <a:lvl1pPr marL="0" indent="0" algn="l" rtl="0" eaLnBrk="1" latinLnBrk="0" hangingPunct="1">
              <a:spcBef>
                <a:spcPts val="580"/>
              </a:spcBef>
              <a:buClr>
                <a:schemeClr val="accent1"/>
              </a:buClr>
              <a:buSzPct val="85000"/>
              <a:buFont typeface="Wingdings 2"/>
              <a:buNone/>
              <a:defRPr kumimoji="0" sz="2400" kern="1200">
                <a:solidFill>
                  <a:schemeClr val="tx1">
                    <a:tint val="75000"/>
                  </a:schemeClr>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800" kern="1200">
                <a:solidFill>
                  <a:schemeClr val="tx1">
                    <a:tint val="75000"/>
                  </a:schemeClr>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600" kern="1200">
                <a:solidFill>
                  <a:schemeClr val="tx1">
                    <a:tint val="75000"/>
                  </a:schemeClr>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1400" kern="1200">
                <a:solidFill>
                  <a:schemeClr val="tx1">
                    <a:tint val="75000"/>
                  </a:schemeClr>
                </a:solidFill>
                <a:latin typeface="+mn-lt"/>
                <a:ea typeface="+mn-ea"/>
                <a:cs typeface="+mn-cs"/>
              </a:defRPr>
            </a:lvl4pPr>
            <a:lvl5pPr marL="1371600" indent="-228600" algn="l" rtl="0" eaLnBrk="1" latinLnBrk="0" hangingPunct="1">
              <a:spcBef>
                <a:spcPts val="370"/>
              </a:spcBef>
              <a:buClr>
                <a:schemeClr val="accent3"/>
              </a:buClr>
              <a:buFontTx/>
              <a:buNone/>
              <a:defRPr kumimoji="0"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109728" algn="ctr"/>
            <a:r>
              <a:rPr lang="en-US" dirty="0" smtClean="0">
                <a:solidFill>
                  <a:schemeClr val="tx1"/>
                </a:solidFill>
              </a:rPr>
              <a:t>This project is the result of the collaboration of these institutions:</a:t>
            </a:r>
          </a:p>
          <a:p>
            <a:pPr lvl="1"/>
            <a:endParaRPr lang="en-US" dirty="0"/>
          </a:p>
        </p:txBody>
      </p:sp>
      <p:sp>
        <p:nvSpPr>
          <p:cNvPr id="9" name="Rectangle 8"/>
          <p:cNvSpPr/>
          <p:nvPr/>
        </p:nvSpPr>
        <p:spPr>
          <a:xfrm>
            <a:off x="1591144" y="6019800"/>
            <a:ext cx="3218510" cy="338554"/>
          </a:xfrm>
          <a:prstGeom prst="rect">
            <a:avLst/>
          </a:prstGeom>
        </p:spPr>
        <p:txBody>
          <a:bodyPr wrap="none">
            <a:spAutoFit/>
          </a:bodyPr>
          <a:lstStyle/>
          <a:p>
            <a:pPr algn="ctr"/>
            <a:r>
              <a:rPr lang="en-US" sz="1600" b="1" dirty="0">
                <a:solidFill>
                  <a:schemeClr val="accent2">
                    <a:lumMod val="50000"/>
                  </a:schemeClr>
                </a:solidFill>
                <a:latin typeface="Arial" pitchFamily="34" charset="0"/>
                <a:cs typeface="Arial" pitchFamily="34" charset="0"/>
              </a:rPr>
              <a:t>USDA-NIFA-BFRDP </a:t>
            </a:r>
            <a:r>
              <a:rPr lang="en-US" sz="1600" b="1" dirty="0" smtClean="0">
                <a:solidFill>
                  <a:schemeClr val="accent2">
                    <a:lumMod val="50000"/>
                  </a:schemeClr>
                </a:solidFill>
                <a:latin typeface="Arial" pitchFamily="34" charset="0"/>
                <a:cs typeface="Arial" pitchFamily="34" charset="0"/>
              </a:rPr>
              <a:t>2010-03143</a:t>
            </a:r>
            <a:endParaRPr lang="en-US" sz="1600" b="1" dirty="0">
              <a:solidFill>
                <a:schemeClr val="accent2">
                  <a:lumMod val="50000"/>
                </a:schemeClr>
              </a:solidFill>
              <a:latin typeface="Arial" pitchFamily="34" charset="0"/>
              <a:cs typeface="Arial" pitchFamily="34" charset="0"/>
            </a:endParaRPr>
          </a:p>
        </p:txBody>
      </p:sp>
      <p:pic>
        <p:nvPicPr>
          <p:cNvPr id="10" name="Picture 327" descr="ARS%20USDA%20ad%20logo%20copy"/>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5562600" y="2743200"/>
            <a:ext cx="2544058" cy="8327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1" name="Picture 51" descr="http://w7.campusexplorer.com/media/376x262/University-of-Arkansas-at-Pine-Bluff-ACDF3DDB.png"/>
          <p:cNvPicPr>
            <a:picLocks noChangeAspect="1" noChangeArrowheads="1"/>
          </p:cNvPicPr>
          <p:nvPr/>
        </p:nvPicPr>
        <p:blipFill rotWithShape="1">
          <a:blip r:embed="rId3" cstate="email">
            <a:extLst>
              <a:ext uri="{BEBA8EAE-BF5A-486C-A8C5-ECC9F3942E4B}">
                <a14:imgProps xmlns:a14="http://schemas.microsoft.com/office/drawing/2010/main" xmlns="">
                  <a14:imgLayer r:embed="rId4">
                    <a14:imgEffect>
                      <a14:sharpenSoften amount="50000"/>
                    </a14:imgEffect>
                    <a14:imgEffect>
                      <a14:brightnessContrast contrast="20000"/>
                    </a14:imgEffect>
                  </a14:imgLayer>
                </a14:imgProps>
              </a:ext>
              <a:ext uri="{28A0092B-C50C-407E-A947-70E740481C1C}">
                <a14:useLocalDpi xmlns:a14="http://schemas.microsoft.com/office/drawing/2010/main" xmlns=""/>
              </a:ext>
            </a:extLst>
          </a:blip>
          <a:srcRect/>
          <a:stretch/>
        </p:blipFill>
        <p:spPr bwMode="auto">
          <a:xfrm>
            <a:off x="762000" y="5171585"/>
            <a:ext cx="3053328" cy="583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2" name="Picture 69" descr="http://www.newswise.com/images/institutions/logos/apu-logo.gif"/>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1295400" y="3947080"/>
            <a:ext cx="2308039" cy="60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3" name="Picture 4" descr="http://www.montanaorganicassociation.org/images/NCATlogo2010.jpg"/>
          <p:cNvPicPr>
            <a:picLocks noChangeAspect="1" noChangeArrowheads="1"/>
          </p:cNvPicPr>
          <p:nvPr/>
        </p:nvPicPr>
        <p:blipFill>
          <a:blip r:embed="rId6" cstate="email">
            <a:extLst>
              <a:ext uri="{28A0092B-C50C-407E-A947-70E740481C1C}">
                <a14:useLocalDpi xmlns:a14="http://schemas.microsoft.com/office/drawing/2010/main" xmlns=""/>
              </a:ext>
            </a:extLst>
          </a:blip>
          <a:srcRect/>
          <a:stretch>
            <a:fillRect/>
          </a:stretch>
        </p:blipFill>
        <p:spPr bwMode="auto">
          <a:xfrm>
            <a:off x="5334000" y="3853403"/>
            <a:ext cx="2144560" cy="9993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4" name="Picture 2" descr="https://www.thedatabank.com/dpg/427/ncat_201005_files/attra_logo_08.gif"/>
          <p:cNvPicPr>
            <a:picLocks noChangeAspect="1" noChangeArrowheads="1"/>
          </p:cNvPicPr>
          <p:nvPr/>
        </p:nvPicPr>
        <p:blipFill>
          <a:blip r:embed="rId7" cstate="print">
            <a:extLst>
              <a:ext uri="{28A0092B-C50C-407E-A947-70E740481C1C}">
                <a14:useLocalDpi xmlns:a14="http://schemas.microsoft.com/office/drawing/2010/main" xmlns=""/>
              </a:ext>
            </a:extLst>
          </a:blip>
          <a:srcRect/>
          <a:stretch>
            <a:fillRect/>
          </a:stretch>
        </p:blipFill>
        <p:spPr bwMode="auto">
          <a:xfrm>
            <a:off x="7510374" y="4249223"/>
            <a:ext cx="952500" cy="7905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5" name="Picture 10" descr="http://bumperscollege.uark.edu/images/UA-color-AFLS.png"/>
          <p:cNvPicPr>
            <a:picLocks noChangeAspect="1" noChangeArrowheads="1"/>
          </p:cNvPicPr>
          <p:nvPr/>
        </p:nvPicPr>
        <p:blipFill>
          <a:blip r:embed="rId8" cstate="email">
            <a:extLst>
              <a:ext uri="{BEBA8EAE-BF5A-486C-A8C5-ECC9F3942E4B}">
                <a14:imgProps xmlns:a14="http://schemas.microsoft.com/office/drawing/2010/main" xmlns="">
                  <a14:imgLayer r:embed="rId9">
                    <a14:imgEffect>
                      <a14:brightnessContrast bright="20000"/>
                    </a14:imgEffect>
                  </a14:imgLayer>
                </a14:imgProps>
              </a:ext>
              <a:ext uri="{28A0092B-C50C-407E-A947-70E740481C1C}">
                <a14:useLocalDpi xmlns:a14="http://schemas.microsoft.com/office/drawing/2010/main" xmlns=""/>
              </a:ext>
            </a:extLst>
          </a:blip>
          <a:srcRect/>
          <a:stretch>
            <a:fillRect/>
          </a:stretch>
        </p:blipFill>
        <p:spPr bwMode="auto">
          <a:xfrm>
            <a:off x="1752600" y="2610042"/>
            <a:ext cx="2133589" cy="10990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6" name="Picture 6" descr="http://psc.usu.edu/images/uploads/MacAdams/USDA%20NIFA%20Logo.jpg"/>
          <p:cNvPicPr>
            <a:picLocks noChangeAspect="1" noChangeArrowheads="1"/>
          </p:cNvPicPr>
          <p:nvPr/>
        </p:nvPicPr>
        <p:blipFill>
          <a:blip r:embed="rId10" cstate="email">
            <a:extLst>
              <a:ext uri="{BEBA8EAE-BF5A-486C-A8C5-ECC9F3942E4B}">
                <a14:imgProps xmlns:a14="http://schemas.microsoft.com/office/drawing/2010/main" xmlns="">
                  <a14:imgLayer r:embed="rId11">
                    <a14:imgEffect>
                      <a14:sharpenSoften amount="25000"/>
                    </a14:imgEffect>
                  </a14:imgLayer>
                </a14:imgProps>
              </a:ext>
              <a:ext uri="{28A0092B-C50C-407E-A947-70E740481C1C}">
                <a14:useLocalDpi xmlns:a14="http://schemas.microsoft.com/office/drawing/2010/main" xmlns=""/>
              </a:ext>
            </a:extLst>
          </a:blip>
          <a:srcRect/>
          <a:stretch>
            <a:fillRect/>
          </a:stretch>
        </p:blipFill>
        <p:spPr bwMode="auto">
          <a:xfrm>
            <a:off x="5440238" y="5206912"/>
            <a:ext cx="2120266" cy="12674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24440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600" dirty="0" smtClean="0"/>
              <a:t>Want more information?</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xmlns="" val="2942987667"/>
              </p:ext>
            </p:extLst>
          </p:nvPr>
        </p:nvGraphicFramePr>
        <p:xfrm>
          <a:off x="914399" y="1752600"/>
          <a:ext cx="7620001" cy="2123440"/>
        </p:xfrm>
        <a:graphic>
          <a:graphicData uri="http://schemas.openxmlformats.org/drawingml/2006/table">
            <a:tbl>
              <a:tblPr>
                <a:tableStyleId>{1FECB4D8-DB02-4DC6-A0A2-4F2EBAE1DC90}</a:tableStyleId>
              </a:tblPr>
              <a:tblGrid>
                <a:gridCol w="2000251"/>
                <a:gridCol w="5619750"/>
              </a:tblGrid>
              <a:tr h="370840">
                <a:tc rowSpan="5">
                  <a:txBody>
                    <a:bodyPr/>
                    <a:lstStyle/>
                    <a:p>
                      <a:pPr algn="ctr"/>
                      <a:r>
                        <a:rPr lang="en-US" dirty="0" smtClean="0"/>
                        <a:t>ATTRA</a:t>
                      </a:r>
                    </a:p>
                    <a:p>
                      <a:pPr algn="ctr"/>
                      <a:r>
                        <a:rPr lang="en-US" dirty="0" smtClean="0"/>
                        <a:t>publications</a:t>
                      </a:r>
                    </a:p>
                    <a:p>
                      <a:pPr algn="ctr"/>
                      <a:r>
                        <a:rPr lang="en-US" sz="1200" dirty="0" smtClean="0">
                          <a:hlinkClick r:id="rId2"/>
                        </a:rPr>
                        <a:t>https://attra.ncat.org/</a:t>
                      </a:r>
                      <a:endParaRPr lang="en-US" sz="1200" dirty="0" smtClean="0"/>
                    </a:p>
                    <a:p>
                      <a:pPr algn="ctr"/>
                      <a:endParaRPr lang="en-US" dirty="0"/>
                    </a:p>
                  </a:txBody>
                  <a:tcPr anchor="ctr"/>
                </a:tc>
                <a:tc>
                  <a:txBody>
                    <a:bodyPr/>
                    <a:lstStyle/>
                    <a:p>
                      <a:pPr algn="ctr"/>
                      <a:r>
                        <a:rPr lang="en-US" dirty="0" smtClean="0"/>
                        <a:t>Illustrated guide to sheep and goat production</a:t>
                      </a:r>
                      <a:endParaRPr lang="en-US" dirty="0"/>
                    </a:p>
                  </a:txBody>
                  <a:tcPr/>
                </a:tc>
              </a:tr>
              <a:tr h="370840">
                <a:tc vMerge="1">
                  <a:txBody>
                    <a:bodyPr/>
                    <a:lstStyle/>
                    <a:p>
                      <a:endParaRPr lang="en-US" dirty="0"/>
                    </a:p>
                  </a:txBody>
                  <a:tcPr/>
                </a:tc>
                <a:tc>
                  <a:txBody>
                    <a:bodyPr/>
                    <a:lstStyle/>
                    <a:p>
                      <a:pPr algn="ctr"/>
                      <a:r>
                        <a:rPr lang="en-US" dirty="0" smtClean="0"/>
                        <a:t>Goats:</a:t>
                      </a:r>
                      <a:r>
                        <a:rPr lang="en-US" baseline="0" dirty="0" smtClean="0"/>
                        <a:t> sustainable production overview</a:t>
                      </a:r>
                      <a:endParaRPr lang="en-US" dirty="0"/>
                    </a:p>
                  </a:txBody>
                  <a:tcPr/>
                </a:tc>
              </a:tr>
              <a:tr h="370840">
                <a:tc vMerge="1">
                  <a:txBody>
                    <a:bodyPr/>
                    <a:lstStyle/>
                    <a:p>
                      <a:endParaRPr lang="en-US" dirty="0"/>
                    </a:p>
                  </a:txBody>
                  <a:tcPr/>
                </a:tc>
                <a:tc>
                  <a:txBody>
                    <a:bodyPr/>
                    <a:lstStyle/>
                    <a:p>
                      <a:pPr algn="ctr"/>
                      <a:r>
                        <a:rPr lang="en-US" dirty="0" smtClean="0"/>
                        <a:t>Dairy goats: sustainable production overview</a:t>
                      </a:r>
                      <a:endParaRPr lang="en-US" dirty="0"/>
                    </a:p>
                  </a:txBody>
                  <a:tcPr/>
                </a:tc>
              </a:tr>
              <a:tr h="370840">
                <a:tc vMerge="1">
                  <a:txBody>
                    <a:bodyPr/>
                    <a:lstStyle/>
                    <a:p>
                      <a:endParaRPr lang="en-US" dirty="0"/>
                    </a:p>
                  </a:txBody>
                  <a:tcPr/>
                </a:tc>
                <a:tc>
                  <a:txBody>
                    <a:bodyPr/>
                    <a:lstStyle/>
                    <a:p>
                      <a:pPr algn="ctr"/>
                      <a:r>
                        <a:rPr lang="en-US" dirty="0" smtClean="0"/>
                        <a:t>Meat goats: sustainable production</a:t>
                      </a:r>
                      <a:r>
                        <a:rPr lang="en-US" baseline="0" dirty="0" smtClean="0"/>
                        <a:t> overview</a:t>
                      </a:r>
                      <a:endParaRPr lang="en-US" dirty="0"/>
                    </a:p>
                  </a:txBody>
                  <a:tcPr/>
                </a:tc>
              </a:tr>
              <a:tr h="370840">
                <a:tc vMerge="1">
                  <a:txBody>
                    <a:bodyPr/>
                    <a:lstStyle/>
                    <a:p>
                      <a:endParaRPr lang="en-US" dirty="0"/>
                    </a:p>
                  </a:txBody>
                  <a:tcPr/>
                </a:tc>
                <a:tc>
                  <a:txBody>
                    <a:bodyPr/>
                    <a:lstStyle/>
                    <a:p>
                      <a:pPr algn="ctr"/>
                      <a:r>
                        <a:rPr lang="en-US" dirty="0" smtClean="0"/>
                        <a:t>Managing internal parasites in sheep and goats</a:t>
                      </a:r>
                      <a:endParaRPr lang="en-US" dirty="0"/>
                    </a:p>
                  </a:txBody>
                  <a:tcPr/>
                </a:tc>
              </a:tr>
            </a:tbl>
          </a:graphicData>
        </a:graphic>
      </p:graphicFrame>
      <p:pic>
        <p:nvPicPr>
          <p:cNvPr id="7" name="Picture 2" descr="https://www.thedatabank.com/dpg/427/ncat_201005_files/attra_logo_08.gif"/>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1447800" y="3581400"/>
            <a:ext cx="952500" cy="7905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71062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Want more information?</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xmlns="" val="272689682"/>
              </p:ext>
            </p:extLst>
          </p:nvPr>
        </p:nvGraphicFramePr>
        <p:xfrm>
          <a:off x="914400" y="1676400"/>
          <a:ext cx="7696200" cy="2880360"/>
        </p:xfrm>
        <a:graphic>
          <a:graphicData uri="http://schemas.openxmlformats.org/drawingml/2006/table">
            <a:tbl>
              <a:tblPr bandRow="1">
                <a:tableStyleId>{1E171933-4619-4E11-9A3F-F7608DF75F80}</a:tableStyleId>
              </a:tblPr>
              <a:tblGrid>
                <a:gridCol w="3200400"/>
                <a:gridCol w="44958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National Goat Handbook</a:t>
                      </a:r>
                    </a:p>
                  </a:txBody>
                  <a:tcPr/>
                </a:tc>
                <a:tc>
                  <a:txBody>
                    <a:bodyPr/>
                    <a:lstStyle/>
                    <a:p>
                      <a:r>
                        <a:rPr lang="en-US" sz="1400" dirty="0" smtClean="0">
                          <a:hlinkClick r:id="rId2"/>
                        </a:rPr>
                        <a:t>http://members.toast.net/dawog/Goats/national_goat_handbook.pdf</a:t>
                      </a:r>
                      <a:endParaRPr lang="en-US" sz="14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Breeds of Livestock</a:t>
                      </a:r>
                      <a:r>
                        <a:rPr lang="en-US" sz="1400" baseline="0" dirty="0" smtClean="0"/>
                        <a:t> (</a:t>
                      </a:r>
                      <a:r>
                        <a:rPr lang="en-US" sz="1400" dirty="0" smtClean="0"/>
                        <a:t>goats)</a:t>
                      </a:r>
                    </a:p>
                  </a:txBody>
                  <a:tcPr/>
                </a:tc>
                <a:tc>
                  <a:txBody>
                    <a:bodyPr/>
                    <a:lstStyle/>
                    <a:p>
                      <a:r>
                        <a:rPr lang="en-US" sz="1400" dirty="0" smtClean="0">
                          <a:hlinkClick r:id="rId3"/>
                        </a:rPr>
                        <a:t>http://www.ansi.okstate.edu/breeds/goats/</a:t>
                      </a:r>
                      <a:endParaRPr lang="en-US" sz="14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American Dairy Goat Association</a:t>
                      </a:r>
                    </a:p>
                  </a:txBody>
                  <a:tcPr/>
                </a:tc>
                <a:tc>
                  <a:txBody>
                    <a:bodyPr/>
                    <a:lstStyle/>
                    <a:p>
                      <a:r>
                        <a:rPr lang="en-US" sz="1400" dirty="0" smtClean="0">
                          <a:hlinkClick r:id="rId4"/>
                        </a:rPr>
                        <a:t>http://www.adga.org/</a:t>
                      </a:r>
                      <a:endParaRPr lang="en-US" sz="1400" dirty="0" smtClean="0"/>
                    </a:p>
                    <a:p>
                      <a:endParaRPr lang="en-US" sz="1400" dirty="0"/>
                    </a:p>
                  </a:txBody>
                  <a:tcPr/>
                </a:tc>
              </a:tr>
              <a:tr h="370840">
                <a:tc>
                  <a:txBody>
                    <a:bodyPr/>
                    <a:lstStyle/>
                    <a:p>
                      <a:pPr algn="ctr"/>
                      <a:r>
                        <a:rPr lang="en-US" sz="1400" dirty="0" smtClean="0"/>
                        <a:t>Dairy goat journal</a:t>
                      </a:r>
                      <a:endParaRPr lang="en-US" sz="1400" dirty="0"/>
                    </a:p>
                  </a:txBody>
                  <a:tcPr/>
                </a:tc>
                <a:tc>
                  <a:txBody>
                    <a:bodyPr/>
                    <a:lstStyle/>
                    <a:p>
                      <a:r>
                        <a:rPr lang="en-US" sz="1400" dirty="0" smtClean="0">
                          <a:hlinkClick r:id="rId5"/>
                        </a:rPr>
                        <a:t>http://www.dairygoatjournal.com/</a:t>
                      </a:r>
                      <a:endParaRPr lang="en-US" sz="1400" dirty="0" smtClean="0"/>
                    </a:p>
                  </a:txBody>
                  <a:tcPr/>
                </a:tc>
              </a:tr>
              <a:tr h="370840">
                <a:tc>
                  <a:txBody>
                    <a:bodyPr/>
                    <a:lstStyle/>
                    <a:p>
                      <a:pPr algn="ctr"/>
                      <a:r>
                        <a:rPr lang="en-US" sz="1400" dirty="0" smtClean="0"/>
                        <a:t>Boer Goats Home</a:t>
                      </a:r>
                      <a:endParaRPr lang="en-US" sz="1400" dirty="0"/>
                    </a:p>
                  </a:txBody>
                  <a:tcPr/>
                </a:tc>
                <a:tc>
                  <a:txBody>
                    <a:bodyPr/>
                    <a:lstStyle/>
                    <a:p>
                      <a:r>
                        <a:rPr lang="en-US" sz="1400" dirty="0" smtClean="0">
                          <a:hlinkClick r:id="rId6"/>
                        </a:rPr>
                        <a:t>http://www.boergoatshome.com/</a:t>
                      </a:r>
                      <a:endParaRPr lang="en-US" sz="1400" dirty="0" smtClean="0"/>
                    </a:p>
                  </a:txBody>
                  <a:tcPr/>
                </a:tc>
              </a:tr>
              <a:tr h="370840">
                <a:tc>
                  <a:txBody>
                    <a:bodyPr/>
                    <a:lstStyle/>
                    <a:p>
                      <a:pPr algn="ctr"/>
                      <a:r>
                        <a:rPr lang="en-US" sz="1400" dirty="0" smtClean="0"/>
                        <a:t>Meat Goat production (Susan </a:t>
                      </a:r>
                      <a:r>
                        <a:rPr lang="en-US" sz="1400" dirty="0" err="1" smtClean="0"/>
                        <a:t>Schoenian</a:t>
                      </a:r>
                      <a:r>
                        <a:rPr lang="en-US" sz="1400" dirty="0" smtClean="0"/>
                        <a:t>,</a:t>
                      </a:r>
                      <a:r>
                        <a:rPr lang="en-US" sz="1400" baseline="0" dirty="0" smtClean="0"/>
                        <a:t> University of Maryland)</a:t>
                      </a:r>
                      <a:endParaRPr lang="en-US" sz="1400" dirty="0"/>
                    </a:p>
                  </a:txBody>
                  <a:tcPr/>
                </a:tc>
                <a:tc>
                  <a:txBody>
                    <a:bodyPr/>
                    <a:lstStyle/>
                    <a:p>
                      <a:r>
                        <a:rPr lang="en-US" sz="1400" dirty="0" smtClean="0">
                          <a:hlinkClick r:id="rId7"/>
                        </a:rPr>
                        <a:t>http://www.sheepandgoat.com/articles/meatgoat.htm</a:t>
                      </a:r>
                      <a:endParaRPr lang="en-US" sz="1400" dirty="0" smtClean="0"/>
                    </a:p>
                  </a:txBody>
                  <a:tcPr/>
                </a:tc>
              </a:tr>
            </a:tbl>
          </a:graphicData>
        </a:graphic>
      </p:graphicFrame>
    </p:spTree>
    <p:extLst>
      <p:ext uri="{BB962C8B-B14F-4D97-AF65-F5344CB8AC3E}">
        <p14:creationId xmlns:p14="http://schemas.microsoft.com/office/powerpoint/2010/main" xmlns="" val="307850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production</a:t>
            </a:r>
            <a:endParaRPr lang="en-US" dirty="0"/>
          </a:p>
        </p:txBody>
      </p:sp>
      <p:sp>
        <p:nvSpPr>
          <p:cNvPr id="3" name="Content Placeholder 2"/>
          <p:cNvSpPr>
            <a:spLocks noGrp="1"/>
          </p:cNvSpPr>
          <p:nvPr>
            <p:ph idx="1"/>
          </p:nvPr>
        </p:nvSpPr>
        <p:spPr>
          <a:xfrm>
            <a:off x="914400" y="1676400"/>
            <a:ext cx="7772400" cy="4572000"/>
          </a:xfrm>
        </p:spPr>
        <p:txBody>
          <a:bodyPr>
            <a:normAutofit/>
          </a:bodyPr>
          <a:lstStyle/>
          <a:p>
            <a:r>
              <a:rPr lang="en-US" sz="2000" dirty="0" smtClean="0"/>
              <a:t>In addition, of their initial production purpose, raising goats can be a valuable part of a sustainable farm </a:t>
            </a:r>
          </a:p>
          <a:p>
            <a:endParaRPr lang="en-US" sz="600" dirty="0" smtClean="0"/>
          </a:p>
          <a:p>
            <a:r>
              <a:rPr lang="en-US" sz="2000" dirty="0" smtClean="0"/>
              <a:t>Goats fit well into already established farms because they do not compete with cattle or other livestock for feed and usually can use resources that otherwise would go unused</a:t>
            </a:r>
          </a:p>
          <a:p>
            <a:pPr lvl="1"/>
            <a:r>
              <a:rPr lang="en-US" sz="1800" dirty="0" smtClean="0"/>
              <a:t>However goats are not “little cattle” they need to be managed as a different type of livestock and not just be expected to behave and eat like cattle</a:t>
            </a:r>
          </a:p>
          <a:p>
            <a:endParaRPr lang="en-US" sz="600" dirty="0" smtClean="0"/>
          </a:p>
        </p:txBody>
      </p:sp>
      <p:pic>
        <p:nvPicPr>
          <p:cNvPr id="2056" name="Picture 8" descr="http://www.weedgoats.com/images/head_img.jpg"/>
          <p:cNvPicPr>
            <a:picLocks noChangeAspect="1" noChangeArrowheads="1"/>
          </p:cNvPicPr>
          <p:nvPr/>
        </p:nvPicPr>
        <p:blipFill>
          <a:blip r:embed="rId2" cstate="email">
            <a:extLst>
              <a:ext uri="{BEBA8EAE-BF5A-486C-A8C5-ECC9F3942E4B}">
                <a14:imgProps xmlns:a14="http://schemas.microsoft.com/office/drawing/2010/main" xmlns="">
                  <a14:imgLayer r:embed="rId3">
                    <a14:imgEffect>
                      <a14:artisticFilmGrain/>
                    </a14:imgEffect>
                    <a14:imgEffect>
                      <a14:sharpenSoften amount="-50000"/>
                    </a14:imgEffect>
                    <a14:imgEffect>
                      <a14:brightnessContrast contrast="40000"/>
                    </a14:imgEffect>
                  </a14:imgLayer>
                </a14:imgProps>
              </a:ext>
              <a:ext uri="{28A0092B-C50C-407E-A947-70E740481C1C}">
                <a14:useLocalDpi xmlns:a14="http://schemas.microsoft.com/office/drawing/2010/main" xmlns=""/>
              </a:ext>
            </a:extLst>
          </a:blip>
          <a:srcRect/>
          <a:stretch>
            <a:fillRect/>
          </a:stretch>
        </p:blipFill>
        <p:spPr bwMode="auto">
          <a:xfrm>
            <a:off x="2362200" y="4842601"/>
            <a:ext cx="5334000" cy="17104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66165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production</a:t>
            </a:r>
            <a:endParaRPr lang="en-US" dirty="0"/>
          </a:p>
        </p:txBody>
      </p:sp>
      <p:sp>
        <p:nvSpPr>
          <p:cNvPr id="3" name="Content Placeholder 2"/>
          <p:cNvSpPr>
            <a:spLocks noGrp="1"/>
          </p:cNvSpPr>
          <p:nvPr>
            <p:ph idx="1"/>
          </p:nvPr>
        </p:nvSpPr>
        <p:spPr>
          <a:xfrm>
            <a:off x="914400" y="1600200"/>
            <a:ext cx="7772400" cy="4572000"/>
          </a:xfrm>
        </p:spPr>
        <p:txBody>
          <a:bodyPr>
            <a:normAutofit/>
          </a:bodyPr>
          <a:lstStyle/>
          <a:p>
            <a:r>
              <a:rPr lang="en-US" sz="2000" dirty="0" smtClean="0"/>
              <a:t>Goats can also contribute to the farm by cleaning areas that would otherwise not be accessible to other livestock</a:t>
            </a:r>
          </a:p>
          <a:p>
            <a:pPr lvl="1"/>
            <a:r>
              <a:rPr lang="en-US" sz="1800" dirty="0" smtClean="0"/>
              <a:t>Because of their browsing behavior they can eat and clear brambles from paddocks</a:t>
            </a:r>
          </a:p>
          <a:p>
            <a:pPr lvl="1"/>
            <a:r>
              <a:rPr lang="en-US" sz="1800" dirty="0" smtClean="0"/>
              <a:t>Also because of their small size, agility and because they love to climb they can forage in hilly and rocky pastures</a:t>
            </a:r>
          </a:p>
          <a:p>
            <a:pPr lvl="1"/>
            <a:r>
              <a:rPr lang="en-US" sz="1800" dirty="0" smtClean="0"/>
              <a:t>Goats’ manure replaces the soil with important nutrients and reduces the need for fertilizers</a:t>
            </a:r>
          </a:p>
          <a:p>
            <a:pPr lvl="1"/>
            <a:endParaRPr lang="en-US" sz="1800" dirty="0" smtClean="0"/>
          </a:p>
          <a:p>
            <a:pPr lvl="1"/>
            <a:endParaRPr lang="en-US" sz="1800" dirty="0" smtClean="0"/>
          </a:p>
        </p:txBody>
      </p:sp>
      <p:pic>
        <p:nvPicPr>
          <p:cNvPr id="2050" name="Picture 2" descr="http://news.opb.org/media/uploads/photos/2010/07/071510_goat_brambles_400_big.jpg"/>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4724400" y="4109466"/>
            <a:ext cx="3505200" cy="256755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4876800" y="6276915"/>
            <a:ext cx="2362200" cy="400110"/>
          </a:xfrm>
          <a:prstGeom prst="rect">
            <a:avLst/>
          </a:prstGeom>
        </p:spPr>
        <p:txBody>
          <a:bodyPr wrap="square">
            <a:spAutoFit/>
          </a:bodyPr>
          <a:lstStyle/>
          <a:p>
            <a:r>
              <a:rPr lang="en-US" sz="1000" dirty="0">
                <a:solidFill>
                  <a:schemeClr val="bg1"/>
                </a:solidFill>
              </a:rPr>
              <a:t>http://news.opb.org/article/goats-take-some-pain-out-yard-work/</a:t>
            </a:r>
          </a:p>
        </p:txBody>
      </p:sp>
    </p:spTree>
    <p:extLst>
      <p:ext uri="{BB962C8B-B14F-4D97-AF65-F5344CB8AC3E}">
        <p14:creationId xmlns:p14="http://schemas.microsoft.com/office/powerpoint/2010/main" xmlns="" val="2807391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3962400"/>
            <a:ext cx="7086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“Goats for hire”</a:t>
            </a:r>
            <a:endParaRPr lang="en-US" dirty="0"/>
          </a:p>
        </p:txBody>
      </p:sp>
      <p:sp>
        <p:nvSpPr>
          <p:cNvPr id="3" name="Content Placeholder 2"/>
          <p:cNvSpPr>
            <a:spLocks noGrp="1"/>
          </p:cNvSpPr>
          <p:nvPr>
            <p:ph sz="quarter" idx="1"/>
          </p:nvPr>
        </p:nvSpPr>
        <p:spPr>
          <a:xfrm>
            <a:off x="990600" y="1447800"/>
            <a:ext cx="4953000" cy="2743200"/>
          </a:xfrm>
          <a:ln>
            <a:solidFill>
              <a:schemeClr val="accent1"/>
            </a:solidFill>
          </a:ln>
        </p:spPr>
        <p:txBody>
          <a:bodyPr>
            <a:normAutofit/>
          </a:bodyPr>
          <a:lstStyle/>
          <a:p>
            <a:r>
              <a:rPr lang="en-US" sz="1600" dirty="0" smtClean="0"/>
              <a:t>Because of their unique feeding habits, goats can be “hired” to clear out thick lots of invasive plant species from lots, gardens, pastures. They also help to reduce “fire fuel” in areas prone to wild fires</a:t>
            </a:r>
          </a:p>
          <a:p>
            <a:endParaRPr lang="en-US" sz="200" dirty="0" smtClean="0"/>
          </a:p>
          <a:p>
            <a:r>
              <a:rPr lang="en-US" sz="1600" dirty="0" smtClean="0"/>
              <a:t>People pay “per acre” of land cleared by the goats and in some cases the price can go up to $1,500 dollars/acre</a:t>
            </a:r>
          </a:p>
          <a:p>
            <a:endParaRPr lang="en-US" sz="1800" dirty="0"/>
          </a:p>
        </p:txBody>
      </p:sp>
      <p:grpSp>
        <p:nvGrpSpPr>
          <p:cNvPr id="7" name="Group 6"/>
          <p:cNvGrpSpPr/>
          <p:nvPr/>
        </p:nvGrpSpPr>
        <p:grpSpPr>
          <a:xfrm>
            <a:off x="5870072" y="1676400"/>
            <a:ext cx="3238500" cy="1914526"/>
            <a:chOff x="5870072" y="1676400"/>
            <a:chExt cx="3238500" cy="1914526"/>
          </a:xfrm>
        </p:grpSpPr>
        <p:pic>
          <p:nvPicPr>
            <p:cNvPr id="3074" name="Picture 2" descr="Goats feed on a deep pocket of brush last week in Portland. Goat rentals are being used in the city as an effective and green way to clear overgrown lots of invasive species."/>
            <p:cNvPicPr>
              <a:picLocks noChangeAspect="1" noChangeArrowheads="1"/>
            </p:cNvPicPr>
            <p:nvPr/>
          </p:nvPicPr>
          <p:blipFill>
            <a:blip r:embed="rId2" cstate="email">
              <a:extLst>
                <a:ext uri="{BEBA8EAE-BF5A-486C-A8C5-ECC9F3942E4B}">
                  <a14:imgProps xmlns:a14="http://schemas.microsoft.com/office/drawing/2010/main" xmlns="">
                    <a14:imgLayer r:embed="rId3">
                      <a14:imgEffect>
                        <a14:sharpenSoften amount="50000"/>
                      </a14:imgEffect>
                      <a14:imgEffect>
                        <a14:colorTemperature colorTemp="8800"/>
                      </a14:imgEffect>
                      <a14:imgEffect>
                        <a14:brightnessContrast contrast="20000"/>
                      </a14:imgEffect>
                    </a14:imgLayer>
                  </a14:imgProps>
                </a:ext>
                <a:ext uri="{28A0092B-C50C-407E-A947-70E740481C1C}">
                  <a14:useLocalDpi xmlns:a14="http://schemas.microsoft.com/office/drawing/2010/main" xmlns=""/>
                </a:ext>
              </a:extLst>
            </a:blip>
            <a:srcRect/>
            <a:stretch>
              <a:fillRect/>
            </a:stretch>
          </p:blipFill>
          <p:spPr bwMode="auto">
            <a:xfrm>
              <a:off x="5943600" y="1676400"/>
              <a:ext cx="3091444" cy="19145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870072" y="3200400"/>
              <a:ext cx="3238500" cy="338554"/>
            </a:xfrm>
            <a:prstGeom prst="rect">
              <a:avLst/>
            </a:prstGeom>
          </p:spPr>
          <p:txBody>
            <a:bodyPr wrap="square">
              <a:spAutoFit/>
            </a:bodyPr>
            <a:lstStyle/>
            <a:p>
              <a:r>
                <a:rPr lang="en-US" sz="800" dirty="0">
                  <a:solidFill>
                    <a:schemeClr val="bg1"/>
                  </a:solidFill>
                </a:rPr>
                <a:t>http://www.bendbulletin.com/article/20110916/NEWS0107/109160343/</a:t>
              </a:r>
            </a:p>
          </p:txBody>
        </p:sp>
      </p:grpSp>
      <p:pic>
        <p:nvPicPr>
          <p:cNvPr id="3076" name="Picture 4" descr="http://www.brushgoats4hire.com/images/Poison%20Oak%20&amp;%20Pampa%20Grass%20Before.JP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1905000" y="4191000"/>
            <a:ext cx="2539999"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3078" name="Picture 6" descr="http://www.brushgoats4hire.com/images/Poison%20Oak%20&amp;%20Pampa%20Grass%20After.JPG"/>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5105399" y="4114800"/>
            <a:ext cx="2667001" cy="20002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2298478" y="6099003"/>
            <a:ext cx="5190844" cy="430887"/>
          </a:xfrm>
          <a:prstGeom prst="rect">
            <a:avLst/>
          </a:prstGeom>
          <a:noFill/>
        </p:spPr>
        <p:txBody>
          <a:bodyPr wrap="none" rtlCol="0">
            <a:spAutoFit/>
          </a:bodyPr>
          <a:lstStyle/>
          <a:p>
            <a:pPr algn="ctr"/>
            <a:r>
              <a:rPr lang="en-US" sz="1100" dirty="0" smtClean="0"/>
              <a:t>Fuel reduction of poison oak and pampa grass field (before and </a:t>
            </a:r>
            <a:r>
              <a:rPr lang="en-US" sz="1100" dirty="0"/>
              <a:t>after) </a:t>
            </a:r>
            <a:endParaRPr lang="en-US" sz="1100" dirty="0" smtClean="0"/>
          </a:p>
          <a:p>
            <a:pPr algn="ctr"/>
            <a:r>
              <a:rPr lang="en-US" sz="1050" dirty="0" smtClean="0"/>
              <a:t>http</a:t>
            </a:r>
            <a:r>
              <a:rPr lang="en-US" sz="1050" dirty="0"/>
              <a:t>://</a:t>
            </a:r>
            <a:r>
              <a:rPr lang="en-US" sz="1050" dirty="0" smtClean="0"/>
              <a:t>www.brushgoats4hire.com/photo.htm</a:t>
            </a:r>
            <a:endParaRPr lang="en-US" sz="1050" dirty="0"/>
          </a:p>
        </p:txBody>
      </p:sp>
    </p:spTree>
    <p:extLst>
      <p:ext uri="{BB962C8B-B14F-4D97-AF65-F5344CB8AC3E}">
        <p14:creationId xmlns:p14="http://schemas.microsoft.com/office/powerpoint/2010/main" xmlns="" val="1692528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http://www.animalcorner.co.uk/farm/goats/graphics/goatanat.jpg"/>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2895600" y="3276600"/>
            <a:ext cx="3714750" cy="32194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2931160" y="6486153"/>
            <a:ext cx="3622040" cy="215444"/>
          </a:xfrm>
          <a:prstGeom prst="rect">
            <a:avLst/>
          </a:prstGeom>
        </p:spPr>
        <p:txBody>
          <a:bodyPr wrap="square">
            <a:spAutoFit/>
          </a:bodyPr>
          <a:lstStyle/>
          <a:p>
            <a:r>
              <a:rPr lang="en-US" sz="800" dirty="0"/>
              <a:t>http://www.animalcorner.co.uk/farm/goats/goat_anatomy.html</a:t>
            </a:r>
          </a:p>
        </p:txBody>
      </p:sp>
      <p:sp>
        <p:nvSpPr>
          <p:cNvPr id="2" name="Title 1"/>
          <p:cNvSpPr>
            <a:spLocks noGrp="1"/>
          </p:cNvSpPr>
          <p:nvPr>
            <p:ph type="ctrTitle"/>
          </p:nvPr>
        </p:nvSpPr>
        <p:spPr/>
        <p:txBody>
          <a:bodyPr/>
          <a:lstStyle/>
          <a:p>
            <a:r>
              <a:rPr lang="en-US" dirty="0" smtClean="0"/>
              <a:t>Understanding goats</a:t>
            </a:r>
            <a:endParaRPr lang="en-US" dirty="0"/>
          </a:p>
        </p:txBody>
      </p:sp>
    </p:spTree>
    <p:extLst>
      <p:ext uri="{BB962C8B-B14F-4D97-AF65-F5344CB8AC3E}">
        <p14:creationId xmlns:p14="http://schemas.microsoft.com/office/powerpoint/2010/main" xmlns="" val="1925079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behavior</a:t>
            </a:r>
            <a:endParaRPr lang="en-US" dirty="0"/>
          </a:p>
        </p:txBody>
      </p:sp>
      <p:sp>
        <p:nvSpPr>
          <p:cNvPr id="3" name="Content Placeholder 2"/>
          <p:cNvSpPr>
            <a:spLocks noGrp="1"/>
          </p:cNvSpPr>
          <p:nvPr>
            <p:ph sz="quarter" idx="1"/>
          </p:nvPr>
        </p:nvSpPr>
        <p:spPr>
          <a:xfrm>
            <a:off x="914400" y="1676400"/>
            <a:ext cx="7772400" cy="4572000"/>
          </a:xfrm>
        </p:spPr>
        <p:txBody>
          <a:bodyPr>
            <a:normAutofit/>
          </a:bodyPr>
          <a:lstStyle/>
          <a:p>
            <a:r>
              <a:rPr lang="en-US" sz="2400" dirty="0" smtClean="0"/>
              <a:t>Goats have unique behavior characteristics that are important to understand before you decide to raise goats</a:t>
            </a:r>
          </a:p>
          <a:p>
            <a:endParaRPr lang="en-US" sz="700" dirty="0" smtClean="0"/>
          </a:p>
          <a:p>
            <a:pPr lvl="1"/>
            <a:r>
              <a:rPr lang="en-US" sz="1600" dirty="0" smtClean="0"/>
              <a:t>They are “matriarchal”, that means that there will be a “herd queen” or dominant female</a:t>
            </a:r>
          </a:p>
          <a:p>
            <a:pPr lvl="1"/>
            <a:endParaRPr lang="en-US" sz="600" dirty="0" smtClean="0"/>
          </a:p>
          <a:p>
            <a:pPr lvl="1"/>
            <a:r>
              <a:rPr lang="en-US" sz="1600" dirty="0" smtClean="0"/>
              <a:t>She usually leads the way and decides when to go out to pasture. She gets the best sleeping spot and the first spot at the feeder, and if she is a dairy goat, she gets to be milked first</a:t>
            </a:r>
          </a:p>
          <a:p>
            <a:pPr lvl="1"/>
            <a:endParaRPr lang="en-US" sz="600" dirty="0" smtClean="0"/>
          </a:p>
          <a:p>
            <a:pPr lvl="1"/>
            <a:r>
              <a:rPr lang="en-US" sz="1600" dirty="0" smtClean="0"/>
              <a:t>If another goat tries to change things, you can be sure that the queen will make it clear who is in charge</a:t>
            </a:r>
            <a:endParaRPr lang="en-US" sz="1600" dirty="0"/>
          </a:p>
        </p:txBody>
      </p:sp>
    </p:spTree>
    <p:extLst>
      <p:ext uri="{BB962C8B-B14F-4D97-AF65-F5344CB8AC3E}">
        <p14:creationId xmlns:p14="http://schemas.microsoft.com/office/powerpoint/2010/main" xmlns="" val="3594219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behavior</a:t>
            </a:r>
            <a:endParaRPr lang="en-US" dirty="0"/>
          </a:p>
        </p:txBody>
      </p:sp>
      <p:sp>
        <p:nvSpPr>
          <p:cNvPr id="3" name="Content Placeholder 2"/>
          <p:cNvSpPr>
            <a:spLocks noGrp="1"/>
          </p:cNvSpPr>
          <p:nvPr>
            <p:ph sz="quarter" idx="1"/>
          </p:nvPr>
        </p:nvSpPr>
        <p:spPr>
          <a:xfrm>
            <a:off x="914400" y="1676400"/>
            <a:ext cx="7772400" cy="4572000"/>
          </a:xfrm>
        </p:spPr>
        <p:txBody>
          <a:bodyPr>
            <a:normAutofit/>
          </a:bodyPr>
          <a:lstStyle/>
          <a:p>
            <a:r>
              <a:rPr lang="en-US" sz="2000" dirty="0" smtClean="0"/>
              <a:t>Goats sometimes communicate by biting</a:t>
            </a:r>
          </a:p>
          <a:p>
            <a:r>
              <a:rPr lang="en-US" sz="2000" dirty="0" smtClean="0"/>
              <a:t>Goats butt others to establish their place in the herd, it can be used in playing, fighting or during rut</a:t>
            </a:r>
          </a:p>
          <a:p>
            <a:pPr lvl="1"/>
            <a:r>
              <a:rPr lang="en-US" sz="1600" dirty="0" smtClean="0"/>
              <a:t>Dehorning is commonly used to reduce damage from butting (to you and other goats) but that animal will be at a clear disadvantage. Either all your goats get dehorned  or none should</a:t>
            </a:r>
          </a:p>
          <a:p>
            <a:pPr lvl="1"/>
            <a:endParaRPr lang="en-US" sz="1800" dirty="0"/>
          </a:p>
        </p:txBody>
      </p:sp>
      <p:grpSp>
        <p:nvGrpSpPr>
          <p:cNvPr id="7" name="Group 6"/>
          <p:cNvGrpSpPr/>
          <p:nvPr/>
        </p:nvGrpSpPr>
        <p:grpSpPr>
          <a:xfrm>
            <a:off x="76200" y="4337161"/>
            <a:ext cx="2998446" cy="2112710"/>
            <a:chOff x="1295400" y="3707972"/>
            <a:chExt cx="3374571" cy="2412522"/>
          </a:xfrm>
        </p:grpSpPr>
        <p:pic>
          <p:nvPicPr>
            <p:cNvPr id="5130" name="Picture 10" descr="http://www.fotothing.com/photos/0d2/0d2de8275934efa8eb493fd16b4d1820.jpg"/>
            <p:cNvPicPr>
              <a:picLocks noChangeAspect="1" noChangeArrowheads="1"/>
            </p:cNvPicPr>
            <p:nvPr/>
          </p:nvPicPr>
          <p:blipFill rotWithShape="1">
            <a:blip r:embed="rId2" cstate="email">
              <a:extLst>
                <a:ext uri="{BEBA8EAE-BF5A-486C-A8C5-ECC9F3942E4B}">
                  <a14:imgProps xmlns:a14="http://schemas.microsoft.com/office/drawing/2010/main" xmlns="">
                    <a14:imgLayer r:embed="rId3">
                      <a14:imgEffect>
                        <a14:brightnessContrast bright="20000"/>
                      </a14:imgEffect>
                    </a14:imgLayer>
                  </a14:imgProps>
                </a:ext>
                <a:ext uri="{28A0092B-C50C-407E-A947-70E740481C1C}">
                  <a14:useLocalDpi xmlns:a14="http://schemas.microsoft.com/office/drawing/2010/main" xmlns=""/>
                </a:ext>
              </a:extLst>
            </a:blip>
            <a:srcRect/>
            <a:stretch/>
          </p:blipFill>
          <p:spPr bwMode="auto">
            <a:xfrm>
              <a:off x="1295400" y="3707972"/>
              <a:ext cx="3374571" cy="24125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1325336" y="5689607"/>
              <a:ext cx="3102997" cy="430887"/>
            </a:xfrm>
            <a:prstGeom prst="rect">
              <a:avLst/>
            </a:prstGeom>
          </p:spPr>
          <p:txBody>
            <a:bodyPr wrap="square">
              <a:spAutoFit/>
            </a:bodyPr>
            <a:lstStyle/>
            <a:p>
              <a:r>
                <a:rPr lang="en-US" sz="1050" dirty="0">
                  <a:solidFill>
                    <a:schemeClr val="bg1"/>
                  </a:solidFill>
                </a:rPr>
                <a:t>http://www.fotothing.com/pxlbarrel/photo/0d2de8275934efa8eb493fd16b4d1820/</a:t>
              </a:r>
            </a:p>
          </p:txBody>
        </p:sp>
      </p:grpSp>
      <p:grpSp>
        <p:nvGrpSpPr>
          <p:cNvPr id="9" name="Group 8"/>
          <p:cNvGrpSpPr/>
          <p:nvPr/>
        </p:nvGrpSpPr>
        <p:grpSpPr>
          <a:xfrm>
            <a:off x="6324600" y="4124617"/>
            <a:ext cx="2680252" cy="2417704"/>
            <a:chOff x="5791200" y="3931505"/>
            <a:chExt cx="2680252" cy="2417704"/>
          </a:xfrm>
        </p:grpSpPr>
        <p:pic>
          <p:nvPicPr>
            <p:cNvPr id="5132" name="Picture 12" descr="http://forums.steves-digicams.com/attachments/pentax-samsung-dslr/96313d1175465520-kid-goat-his-friend-lily-lamb-bigma-billy-goats-playing.jpg"/>
            <p:cNvPicPr>
              <a:picLocks noChangeAspect="1" noChangeArrowheads="1"/>
            </p:cNvPicPr>
            <p:nvPr/>
          </p:nvPicPr>
          <p:blipFill>
            <a:blip r:embed="rId4" cstate="email">
              <a:extLst>
                <a:ext uri="{BEBA8EAE-BF5A-486C-A8C5-ECC9F3942E4B}">
                  <a14:imgProps xmlns:a14="http://schemas.microsoft.com/office/drawing/2010/main" xmlns="">
                    <a14:imgLayer r:embed="rId5">
                      <a14:imgEffect>
                        <a14:brightnessContrast bright="20000"/>
                      </a14:imgEffect>
                    </a14:imgLayer>
                  </a14:imgProps>
                </a:ext>
                <a:ext uri="{28A0092B-C50C-407E-A947-70E740481C1C}">
                  <a14:useLocalDpi xmlns:a14="http://schemas.microsoft.com/office/drawing/2010/main" xmlns=""/>
                </a:ext>
              </a:extLst>
            </a:blip>
            <a:srcRect/>
            <a:stretch>
              <a:fillRect/>
            </a:stretch>
          </p:blipFill>
          <p:spPr bwMode="auto">
            <a:xfrm>
              <a:off x="5804452" y="3931505"/>
              <a:ext cx="2667000" cy="24177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5791200" y="5887544"/>
              <a:ext cx="2643146" cy="461665"/>
            </a:xfrm>
            <a:prstGeom prst="rect">
              <a:avLst/>
            </a:prstGeom>
          </p:spPr>
          <p:txBody>
            <a:bodyPr wrap="square">
              <a:spAutoFit/>
            </a:bodyPr>
            <a:lstStyle/>
            <a:p>
              <a:r>
                <a:rPr lang="en-US" sz="800" dirty="0">
                  <a:solidFill>
                    <a:schemeClr val="bg1"/>
                  </a:solidFill>
                </a:rPr>
                <a:t>http://forums.steves-digicams.com/pentax-samsung-dslr/118333-kid-goat-his-friend-lily-lamb-bigma.html</a:t>
              </a:r>
            </a:p>
          </p:txBody>
        </p:sp>
      </p:grpSp>
      <p:grpSp>
        <p:nvGrpSpPr>
          <p:cNvPr id="11" name="Group 10"/>
          <p:cNvGrpSpPr/>
          <p:nvPr/>
        </p:nvGrpSpPr>
        <p:grpSpPr>
          <a:xfrm>
            <a:off x="3334246" y="4346305"/>
            <a:ext cx="2743200" cy="1974327"/>
            <a:chOff x="3352800" y="4337161"/>
            <a:chExt cx="2743200" cy="1974327"/>
          </a:xfrm>
        </p:grpSpPr>
        <p:pic>
          <p:nvPicPr>
            <p:cNvPr id="5134" name="Picture 14" descr="http://www.marshalltrio.com/index/wp-content/uploads/2009/12/GoatHeadButt.jpg"/>
            <p:cNvPicPr>
              <a:picLocks noChangeAspect="1" noChangeArrowheads="1"/>
            </p:cNvPicPr>
            <p:nvPr/>
          </p:nvPicPr>
          <p:blipFill>
            <a:blip r:embed="rId6" cstate="email">
              <a:extLst>
                <a:ext uri="{BEBA8EAE-BF5A-486C-A8C5-ECC9F3942E4B}">
                  <a14:imgProps xmlns:a14="http://schemas.microsoft.com/office/drawing/2010/main" xmlns="">
                    <a14:imgLayer r:embed="rId7">
                      <a14:imgEffect>
                        <a14:brightnessContrast bright="20000"/>
                      </a14:imgEffect>
                    </a14:imgLayer>
                  </a14:imgProps>
                </a:ext>
                <a:ext uri="{28A0092B-C50C-407E-A947-70E740481C1C}">
                  <a14:useLocalDpi xmlns:a14="http://schemas.microsoft.com/office/drawing/2010/main" xmlns=""/>
                </a:ext>
              </a:extLst>
            </a:blip>
            <a:srcRect/>
            <a:stretch>
              <a:fillRect/>
            </a:stretch>
          </p:blipFill>
          <p:spPr bwMode="auto">
            <a:xfrm>
              <a:off x="3362738" y="4337161"/>
              <a:ext cx="2733261" cy="1974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3352800" y="5895990"/>
              <a:ext cx="2743200" cy="415498"/>
            </a:xfrm>
            <a:prstGeom prst="rect">
              <a:avLst/>
            </a:prstGeom>
          </p:spPr>
          <p:txBody>
            <a:bodyPr wrap="square">
              <a:spAutoFit/>
            </a:bodyPr>
            <a:lstStyle/>
            <a:p>
              <a:r>
                <a:rPr lang="en-US" sz="1050" dirty="0">
                  <a:solidFill>
                    <a:schemeClr val="bg1"/>
                  </a:solidFill>
                </a:rPr>
                <a:t>http://www.marshalltrio.com/index/about/around-the-house/</a:t>
              </a:r>
            </a:p>
          </p:txBody>
        </p:sp>
      </p:grpSp>
    </p:spTree>
    <p:extLst>
      <p:ext uri="{BB962C8B-B14F-4D97-AF65-F5344CB8AC3E}">
        <p14:creationId xmlns:p14="http://schemas.microsoft.com/office/powerpoint/2010/main" xmlns="" val="10246124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quot;/&gt;&lt;property id=&quot;20307&quot; value=&quot;375&quot;/&gt;&lt;/object&gt;&lt;object type=&quot;3&quot; unique_id=&quot;10004&quot;&gt;&lt;property id=&quot;20148&quot; value=&quot;5&quot;/&gt;&lt;property id=&quot;20300&quot; value=&quot;Slide 2 - &amp;quot;Goat production&amp;quot;&quot;/&gt;&lt;property id=&quot;20307&quot; value=&quot;256&quot;/&gt;&lt;/object&gt;&lt;object type=&quot;3&quot; unique_id=&quot;10005&quot;&gt;&lt;property id=&quot;20148&quot; value=&quot;5&quot;/&gt;&lt;property id=&quot;20300&quot; value=&quot;Slide 3 - &amp;quot;Goat production &amp;quot;&quot;/&gt;&lt;property id=&quot;20307&quot; value=&quot;353&quot;/&gt;&lt;/object&gt;&lt;object type=&quot;3&quot; unique_id=&quot;10006&quot;&gt;&lt;property id=&quot;20148&quot; value=&quot;5&quot;/&gt;&lt;property id=&quot;20300&quot; value=&quot;Slide 4 - &amp;quot;Goat production&amp;quot;&quot;/&gt;&lt;property id=&quot;20307&quot; value=&quot;259&quot;/&gt;&lt;/object&gt;&lt;object type=&quot;3&quot; unique_id=&quot;10007&quot;&gt;&lt;property id=&quot;20148&quot; value=&quot;5&quot;/&gt;&lt;property id=&quot;20300&quot; value=&quot;Slide 5 - &amp;quot;Goat production&amp;quot;&quot;/&gt;&lt;property id=&quot;20307&quot; value=&quot;260&quot;/&gt;&lt;/object&gt;&lt;object type=&quot;3&quot; unique_id=&quot;10008&quot;&gt;&lt;property id=&quot;20148&quot; value=&quot;5&quot;/&gt;&lt;property id=&quot;20300&quot; value=&quot;Slide 6 - &amp;quot;“Goats for hire”&amp;quot;&quot;/&gt;&lt;property id=&quot;20307&quot; value=&quot;354&quot;/&gt;&lt;/object&gt;&lt;object type=&quot;3&quot; unique_id=&quot;10009&quot;&gt;&lt;property id=&quot;20148&quot; value=&quot;5&quot;/&gt;&lt;property id=&quot;20300&quot; value=&quot;Slide 7 - &amp;quot;Understanding goats&amp;quot;&quot;/&gt;&lt;property id=&quot;20307&quot; value=&quot;327&quot;/&gt;&lt;/object&gt;&lt;object type=&quot;3&quot; unique_id=&quot;10010&quot;&gt;&lt;property id=&quot;20148&quot; value=&quot;5&quot;/&gt;&lt;property id=&quot;20300&quot; value=&quot;Slide 8 - &amp;quot;Goat behavior&amp;quot;&quot;/&gt;&lt;property id=&quot;20307&quot; value=&quot;355&quot;/&gt;&lt;/object&gt;&lt;object type=&quot;3&quot; unique_id=&quot;10011&quot;&gt;&lt;property id=&quot;20148&quot; value=&quot;5&quot;/&gt;&lt;property id=&quot;20300&quot; value=&quot;Slide 9 - &amp;quot;Goat behavior&amp;quot;&quot;/&gt;&lt;property id=&quot;20307&quot; value=&quot;356&quot;/&gt;&lt;/object&gt;&lt;object type=&quot;3&quot; unique_id=&quot;10012&quot;&gt;&lt;property id=&quot;20148&quot; value=&quot;5&quot;/&gt;&lt;property id=&quot;20300&quot; value=&quot;Slide 10 - &amp;quot;Goat handling&amp;quot;&quot;/&gt;&lt;property id=&quot;20307&quot; value=&quot;357&quot;/&gt;&lt;/object&gt;&lt;object type=&quot;3&quot; unique_id=&quot;10013&quot;&gt;&lt;property id=&quot;20148&quot; value=&quot;5&quot;/&gt;&lt;property id=&quot;20300&quot; value=&quot;Slide 11 - &amp;quot;Goat handling&amp;quot;&quot;/&gt;&lt;property id=&quot;20307&quot; value=&quot;359&quot;/&gt;&lt;/object&gt;&lt;object type=&quot;3&quot; unique_id=&quot;10014&quot;&gt;&lt;property id=&quot;20148&quot; value=&quot;5&quot;/&gt;&lt;property id=&quot;20300&quot; value=&quot;Slide 12 - &amp;quot;Goat handling&amp;quot;&quot;/&gt;&lt;property id=&quot;20307&quot; value=&quot;358&quot;/&gt;&lt;/object&gt;&lt;object type=&quot;3&quot; unique_id=&quot;10015&quot;&gt;&lt;property id=&quot;20148&quot; value=&quot;5&quot;/&gt;&lt;property id=&quot;20300&quot; value=&quot;Slide 13 - &amp;quot;Goat Nutrition&amp;quot;&quot;/&gt;&lt;property id=&quot;20307&quot; value=&quot;352&quot;/&gt;&lt;/object&gt;&lt;object type=&quot;3&quot; unique_id=&quot;10016&quot;&gt;&lt;property id=&quot;20148&quot; value=&quot;5&quot;/&gt;&lt;property id=&quot;20300&quot; value=&quot;Slide 14 - &amp;quot;Goats are ruminants&amp;quot;&quot;/&gt;&lt;property id=&quot;20307&quot; value=&quot;261&quot;/&gt;&lt;/object&gt;&lt;object type=&quot;3&quot; unique_id=&quot;10017&quot;&gt;&lt;property id=&quot;20148&quot; value=&quot;5&quot;/&gt;&lt;property id=&quot;20300&quot; value=&quot;Slide 15 - &amp;quot;Raising goats&amp;quot;&quot;/&gt;&lt;property id=&quot;20307&quot; value=&quot;270&quot;/&gt;&lt;/object&gt;&lt;object type=&quot;3&quot; unique_id=&quot;10018&quot;&gt;&lt;property id=&quot;20148&quot; value=&quot;5&quot;/&gt;&lt;property id=&quot;20300&quot; value=&quot;Slide 16 - &amp;quot;Goats are ruminants&amp;quot;&quot;/&gt;&lt;property id=&quot;20307&quot; value=&quot;328&quot;/&gt;&lt;/object&gt;&lt;object type=&quot;3&quot; unique_id=&quot;10019&quot;&gt;&lt;property id=&quot;20148&quot; value=&quot;5&quot;/&gt;&lt;property id=&quot;20300&quot; value=&quot;Slide 17 - &amp;quot;Diet&amp;quot;&quot;/&gt;&lt;property id=&quot;20307&quot; value=&quot;362&quot;/&gt;&lt;/object&gt;&lt;object type=&quot;3&quot; unique_id=&quot;10020&quot;&gt;&lt;property id=&quot;20148&quot; value=&quot;5&quot;/&gt;&lt;property id=&quot;20300&quot; value=&quot;Slide 18 - &amp;quot;Diet&amp;quot;&quot;/&gt;&lt;property id=&quot;20307&quot; value=&quot;344&quot;/&gt;&lt;/object&gt;&lt;object type=&quot;3&quot; unique_id=&quot;10021&quot;&gt;&lt;property id=&quot;20148&quot; value=&quot;5&quot;/&gt;&lt;property id=&quot;20300&quot; value=&quot;Slide 19 - &amp;quot;Diet &amp;quot;&quot;/&gt;&lt;property id=&quot;20307&quot; value=&quot;366&quot;/&gt;&lt;/object&gt;&lt;object type=&quot;3&quot; unique_id=&quot;10022&quot;&gt;&lt;property id=&quot;20148&quot; value=&quot;5&quot;/&gt;&lt;property id=&quot;20300&quot; value=&quot;Slide 20 - &amp;quot;Supplemental feeding&amp;quot;&quot;/&gt;&lt;property id=&quot;20307&quot; value=&quot;343&quot;/&gt;&lt;/object&gt;&lt;object type=&quot;3&quot; unique_id=&quot;10023&quot;&gt;&lt;property id=&quot;20148&quot; value=&quot;5&quot;/&gt;&lt;property id=&quot;20300&quot; value=&quot;Slide 21 - &amp;quot;Supplemental feeding&amp;quot;&quot;/&gt;&lt;property id=&quot;20307&quot; value=&quot;271&quot;/&gt;&lt;/object&gt;&lt;object type=&quot;3&quot; unique_id=&quot;10024&quot;&gt;&lt;property id=&quot;20148&quot; value=&quot;5&quot;/&gt;&lt;property id=&quot;20300&quot; value=&quot;Slide 22 - &amp;quot;Minerals&amp;quot;&quot;/&gt;&lt;property id=&quot;20307&quot; value=&quot;269&quot;/&gt;&lt;/object&gt;&lt;object type=&quot;3&quot; unique_id=&quot;10025&quot;&gt;&lt;property id=&quot;20148&quot; value=&quot;5&quot;/&gt;&lt;property id=&quot;20300&quot; value=&quot;Slide 23 - &amp;quot;Diet&amp;quot;&quot;/&gt;&lt;property id=&quot;20307&quot; value=&quot;364&quot;/&gt;&lt;/object&gt;&lt;object type=&quot;3&quot; unique_id=&quot;10026&quot;&gt;&lt;property id=&quot;20148&quot; value=&quot;5&quot;/&gt;&lt;property id=&quot;20300&quot; value=&quot;Slide 24 - &amp;quot;Meat, dairy, hair?&amp;quot;&quot;/&gt;&lt;property id=&quot;20307&quot; value=&quot;363&quot;/&gt;&lt;/object&gt;&lt;object type=&quot;3&quot; unique_id=&quot;10027&quot;&gt;&lt;property id=&quot;20148&quot; value=&quot;5&quot;/&gt;&lt;property id=&quot;20300&quot; value=&quot;Slide 25 - &amp;quot;Most common breeds of goats in the USA&amp;quot;&quot;/&gt;&lt;property id=&quot;20307&quot; value=&quot;376&quot;/&gt;&lt;/object&gt;&lt;object type=&quot;3&quot; unique_id=&quot;10028&quot;&gt;&lt;property id=&quot;20148&quot; value=&quot;5&quot;/&gt;&lt;property id=&quot;20300&quot; value=&quot;Slide 26 - &amp;quot;Fencing &amp;quot;&quot;/&gt;&lt;property id=&quot;20307&quot; value=&quot;264&quot;/&gt;&lt;/object&gt;&lt;object type=&quot;3&quot; unique_id=&quot;10029&quot;&gt;&lt;property id=&quot;20148&quot; value=&quot;5&quot;/&gt;&lt;property id=&quot;20300&quot; value=&quot;Slide 27 - &amp;quot;Fencing &amp;quot;&quot;/&gt;&lt;property id=&quot;20307&quot; value=&quot;335&quot;/&gt;&lt;/object&gt;&lt;object type=&quot;3&quot; unique_id=&quot;10030&quot;&gt;&lt;property id=&quot;20148&quot; value=&quot;5&quot;/&gt;&lt;property id=&quot;20300&quot; value=&quot;Slide 28 - &amp;quot;Fencing&amp;quot;&quot;/&gt;&lt;property id=&quot;20307&quot; value=&quot;360&quot;/&gt;&lt;/object&gt;&lt;object type=&quot;3&quot; unique_id=&quot;10031&quot;&gt;&lt;property id=&quot;20148&quot; value=&quot;5&quot;/&gt;&lt;property id=&quot;20300&quot; value=&quot;Slide 29 - &amp;quot;Shelter&amp;quot;&quot;/&gt;&lt;property id=&quot;20307&quot; value=&quot;265&quot;/&gt;&lt;/object&gt;&lt;object type=&quot;3&quot; unique_id=&quot;10032&quot;&gt;&lt;property id=&quot;20148&quot; value=&quot;5&quot;/&gt;&lt;property id=&quot;20300&quot; value=&quot;Slide 30 - &amp;quot;Shelter and climbing&amp;quot;&quot;/&gt;&lt;property id=&quot;20307&quot; value=&quot;340&quot;/&gt;&lt;/object&gt;&lt;object type=&quot;3&quot; unique_id=&quot;10033&quot;&gt;&lt;property id=&quot;20148&quot; value=&quot;5&quot;/&gt;&lt;property id=&quot;20300&quot; value=&quot;Slide 31&quot;/&gt;&lt;property id=&quot;20307&quot; value=&quot;372&quot;/&gt;&lt;/object&gt;&lt;object type=&quot;3&quot; unique_id=&quot;10034&quot;&gt;&lt;property id=&quot;20148&quot; value=&quot;5&quot;/&gt;&lt;property id=&quot;20300&quot; value=&quot;Slide 32&quot;/&gt;&lt;property id=&quot;20307&quot; value=&quot;370&quot;/&gt;&lt;/object&gt;&lt;object type=&quot;3&quot; unique_id=&quot;10035&quot;&gt;&lt;property id=&quot;20148&quot; value=&quot;5&quot;/&gt;&lt;property id=&quot;20300&quot; value=&quot;Slide 33 - &amp;quot;Want more information?&amp;quot;&quot;/&gt;&lt;property id=&quot;20307&quot; value=&quot;373&quot;/&gt;&lt;/object&gt;&lt;object type=&quot;3&quot; unique_id=&quot;10036&quot;&gt;&lt;property id=&quot;20148&quot; value=&quot;5&quot;/&gt;&lt;property id=&quot;20300&quot; value=&quot;Slide 34 - &amp;quot;Want more information?&amp;quot;&quot;/&gt;&lt;property id=&quot;20307&quot; value=&quot;374&quot;/&gt;&lt;/object&gt;&lt;/object&gt;&lt;object type=&quot;8&quot; unique_id=&quot;10072&quot;&gt;&lt;/object&gt;&lt;/object&gt;&lt;/database&gt;"/>
  <p:tag name="MMPROD_NEXTUNIQUEID" val="10009"/>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8">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A23A28"/>
      </a:hlink>
      <a:folHlink>
        <a:srgbClr val="B2B2B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1499</TotalTime>
  <Words>2442</Words>
  <Application>Microsoft Office PowerPoint</Application>
  <PresentationFormat>On-screen Show (4:3)</PresentationFormat>
  <Paragraphs>312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Equity</vt:lpstr>
      <vt:lpstr>Slide 1</vt:lpstr>
      <vt:lpstr>Goat production</vt:lpstr>
      <vt:lpstr>Goat production </vt:lpstr>
      <vt:lpstr>Goat production</vt:lpstr>
      <vt:lpstr>Goat production</vt:lpstr>
      <vt:lpstr>“Goats for hire”</vt:lpstr>
      <vt:lpstr>Understanding goats</vt:lpstr>
      <vt:lpstr>Goat behavior</vt:lpstr>
      <vt:lpstr>Goat behavior</vt:lpstr>
      <vt:lpstr>Goat handling</vt:lpstr>
      <vt:lpstr>Goat handling</vt:lpstr>
      <vt:lpstr>Goat handling</vt:lpstr>
      <vt:lpstr>Goat Nutrition</vt:lpstr>
      <vt:lpstr>Goats are ruminants</vt:lpstr>
      <vt:lpstr>Raising goats</vt:lpstr>
      <vt:lpstr>Goats are ruminants</vt:lpstr>
      <vt:lpstr>Diet</vt:lpstr>
      <vt:lpstr>Diet</vt:lpstr>
      <vt:lpstr>Diet </vt:lpstr>
      <vt:lpstr>Supplemental feeding</vt:lpstr>
      <vt:lpstr>Supplemental feeding</vt:lpstr>
      <vt:lpstr>Minerals</vt:lpstr>
      <vt:lpstr>Diet</vt:lpstr>
      <vt:lpstr>Meat, dairy, hair?</vt:lpstr>
      <vt:lpstr>Most common breeds of goats in the USA</vt:lpstr>
      <vt:lpstr>Fencing </vt:lpstr>
      <vt:lpstr>Fencing </vt:lpstr>
      <vt:lpstr>Fencing</vt:lpstr>
      <vt:lpstr>Shelter</vt:lpstr>
      <vt:lpstr>Shelter and climbing</vt:lpstr>
      <vt:lpstr>Slide 31</vt:lpstr>
      <vt:lpstr>Slide 32</vt:lpstr>
      <vt:lpstr>Want more information?</vt:lpstr>
      <vt:lpstr>Want more information?</vt:lpstr>
    </vt:vector>
  </TitlesOfParts>
  <Company>AFLS\AES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Goat Production</dc:title>
  <dc:subject>This presentation discusses basic aspects of goat husbandry and management including information about their behavior and handling, nutrition, fencing and housing recommendations.  </dc:subject>
  <dc:creator>Ixchel Reyes Herrera</dc:creator>
  <cp:lastModifiedBy>katiem</cp:lastModifiedBy>
  <cp:revision>132</cp:revision>
  <dcterms:created xsi:type="dcterms:W3CDTF">2011-11-03T19:06:07Z</dcterms:created>
  <dcterms:modified xsi:type="dcterms:W3CDTF">2012-10-19T14:44:56Z</dcterms:modified>
</cp:coreProperties>
</file>