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37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1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19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643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877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02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88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1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66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33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713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892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37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56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15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27637-DCD6-491D-BA2A-857487FCA813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63105B-13C1-46CD-A18F-BFF4F2DEEE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10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fredericton.opendata.arcgis.com/datasets/neighbourhoods--quartiers" TargetMode="External"/><Relationship Id="rId2" Type="http://schemas.openxmlformats.org/officeDocument/2006/relationships/hyperlink" Target="http://data-fredericton.opendata.arcgi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sonLUrquhart/Applied-Data-Science-Capstone/blob/master/Fredericton%20Locations.xlsx" TargetMode="External"/><Relationship Id="rId5" Type="http://schemas.openxmlformats.org/officeDocument/2006/relationships/hyperlink" Target="http://data-fredericton.opendata.arcgis.com/datasets/census-tract-demographics--donn%C3%A9es-d%C3%A9mographiques-du-secteur-de-recensement" TargetMode="External"/><Relationship Id="rId4" Type="http://schemas.openxmlformats.org/officeDocument/2006/relationships/hyperlink" Target="http://data-fredericton.opendata.arcgis.com/datasets/crime-by-neighbourhood-2017--crime-par-quartier-20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11FF-D9EF-4CE0-B697-BD5BF2506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30" y="2043663"/>
            <a:ext cx="7441032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Segmenting &amp; Clustering </a:t>
            </a:r>
            <a:r>
              <a:rPr lang="en-US" dirty="0" err="1">
                <a:solidFill>
                  <a:schemeClr val="tx1"/>
                </a:solidFill>
              </a:rPr>
              <a:t>Neighbourhoods</a:t>
            </a:r>
            <a:r>
              <a:rPr lang="en-US" dirty="0">
                <a:solidFill>
                  <a:schemeClr val="tx1"/>
                </a:solidFill>
              </a:rPr>
              <a:t> in Fredericton 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4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C195-FD33-4C5C-BC86-EF493FFB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80E15-909E-4970-866B-C3F2E6AD2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14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Developers, investors, policy makers and/or city planners have an interest in answering the following questions as the need for additional services and citizen protection:</a:t>
            </a:r>
          </a:p>
          <a:p>
            <a:pPr marL="0" indent="0">
              <a:buNone/>
            </a:pPr>
            <a:endParaRPr lang="en-AU" dirty="0"/>
          </a:p>
          <a:p>
            <a:pPr>
              <a:buFont typeface="+mj-lt"/>
              <a:buAutoNum type="arabicPeriod"/>
            </a:pPr>
            <a:r>
              <a:rPr lang="en-US" dirty="0"/>
              <a:t>What </a:t>
            </a:r>
            <a:r>
              <a:rPr lang="en-US" dirty="0" err="1"/>
              <a:t>neighbourhoods</a:t>
            </a:r>
            <a:r>
              <a:rPr lang="en-US" dirty="0"/>
              <a:t> have the highest crime?</a:t>
            </a:r>
          </a:p>
          <a:p>
            <a:pPr>
              <a:buFont typeface="+mj-lt"/>
              <a:buAutoNum type="arabicPeriod"/>
            </a:pPr>
            <a:r>
              <a:rPr lang="en-US" dirty="0"/>
              <a:t>Is population density correlated to crime level?</a:t>
            </a:r>
          </a:p>
          <a:p>
            <a:pPr>
              <a:buFont typeface="+mj-lt"/>
              <a:buAutoNum type="arabicPeriod"/>
            </a:pPr>
            <a:r>
              <a:rPr lang="en-US" dirty="0"/>
              <a:t>Using Foursquare data, what venues are most common in different locations within the city?</a:t>
            </a:r>
          </a:p>
          <a:p>
            <a:pPr>
              <a:buFont typeface="+mj-lt"/>
              <a:buAutoNum type="arabicPeriod"/>
            </a:pPr>
            <a:r>
              <a:rPr lang="en-US" dirty="0"/>
              <a:t>Does the Knowledge Park really need a coffee shop?</a:t>
            </a:r>
          </a:p>
        </p:txBody>
      </p:sp>
    </p:spTree>
    <p:extLst>
      <p:ext uri="{BB962C8B-B14F-4D97-AF65-F5344CB8AC3E}">
        <p14:creationId xmlns:p14="http://schemas.microsoft.com/office/powerpoint/2010/main" val="403180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E293-BC73-4500-8A8A-DBECD8EE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339D-C890-462F-BF1B-64962335E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understand and explore we will need the following Open Data sources:</a:t>
            </a:r>
          </a:p>
          <a:p>
            <a:endParaRPr lang="en-US" sz="1400" dirty="0"/>
          </a:p>
          <a:p>
            <a:r>
              <a:rPr lang="en-US" sz="1400" dirty="0"/>
              <a:t>Open Data Site: </a:t>
            </a:r>
            <a:r>
              <a:rPr lang="en-US" sz="1400" u="sng" dirty="0">
                <a:hlinkClick r:id="rId2"/>
              </a:rPr>
              <a:t>http://data-fredericton.opendata.arcgis.com/</a:t>
            </a:r>
            <a:endParaRPr lang="en-US" sz="1400" dirty="0"/>
          </a:p>
          <a:p>
            <a:r>
              <a:rPr lang="en-US" sz="1400" dirty="0"/>
              <a:t>Fredericton </a:t>
            </a:r>
            <a:r>
              <a:rPr lang="en-US" sz="1400" dirty="0" err="1"/>
              <a:t>Neighbourhoods</a:t>
            </a:r>
            <a:r>
              <a:rPr lang="en-US" sz="1400" dirty="0"/>
              <a:t>: </a:t>
            </a:r>
            <a:r>
              <a:rPr lang="en-US" sz="1400" u="sng" dirty="0">
                <a:hlinkClick r:id="rId3"/>
              </a:rPr>
              <a:t>http://data-fredericton.opendata.arcgis.com/datasets/neighbourhoods--quartiers</a:t>
            </a:r>
            <a:endParaRPr lang="en-US" sz="1400" dirty="0"/>
          </a:p>
          <a:p>
            <a:r>
              <a:rPr lang="en-US" sz="1400" dirty="0"/>
              <a:t>Fredericton Crime by </a:t>
            </a:r>
            <a:r>
              <a:rPr lang="en-US" sz="1400" dirty="0" err="1"/>
              <a:t>Neighbourhood</a:t>
            </a:r>
            <a:r>
              <a:rPr lang="en-US" sz="1400" dirty="0"/>
              <a:t>: </a:t>
            </a:r>
            <a:r>
              <a:rPr lang="en-US" sz="1400" u="sng" dirty="0">
                <a:hlinkClick r:id="rId4"/>
              </a:rPr>
              <a:t>http://data-fredericton.opendata.arcgis.com/datasets/crime-by-neighbourhood-2017--crime-par-quartier-2017</a:t>
            </a:r>
            <a:endParaRPr lang="en-US" sz="1400" dirty="0"/>
          </a:p>
          <a:p>
            <a:r>
              <a:rPr lang="en-US" sz="1400" dirty="0"/>
              <a:t>Fredericton Census Tract Demographics: </a:t>
            </a:r>
            <a:r>
              <a:rPr lang="en-US" sz="1400" u="sng" dirty="0">
                <a:hlinkClick r:id="rId5"/>
              </a:rPr>
              <a:t>http://data-fredericton.opendata.arcgis.com/datasets/census-tract-demographics--donn%C3%A9es-d%C3%A9mographiques-du-secteur-de-recensement</a:t>
            </a:r>
            <a:endParaRPr lang="en-US" sz="1400" dirty="0"/>
          </a:p>
          <a:p>
            <a:r>
              <a:rPr lang="en-US" sz="1400" dirty="0"/>
              <a:t>Fredericton locations of interest: </a:t>
            </a:r>
            <a:r>
              <a:rPr lang="en-US" sz="1400" u="sng" dirty="0">
                <a:hlinkClick r:id="rId6"/>
              </a:rPr>
              <a:t>https://github.com/JasonLUrquhart/Applied-Data-Science-Capstone/blob/master/Fredericton%20Locations.xlsx</a:t>
            </a:r>
            <a:endParaRPr lang="en-US" sz="1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803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DCD8-724C-4646-9AF8-409CCF39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BE23-CB3A-4293-AF2C-04ECD28F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methodology will include: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sz="1500" dirty="0"/>
              <a:t>Loading each data set</a:t>
            </a:r>
          </a:p>
          <a:p>
            <a:pPr>
              <a:buFont typeface="+mj-lt"/>
              <a:buAutoNum type="arabicPeriod"/>
            </a:pPr>
            <a:r>
              <a:rPr lang="en-US" sz="1500" dirty="0"/>
              <a:t>Examine the crime frequency by </a:t>
            </a:r>
            <a:r>
              <a:rPr lang="en-US" sz="1500" dirty="0" err="1"/>
              <a:t>neighbourhood</a:t>
            </a:r>
            <a:endParaRPr lang="en-US" sz="1500" dirty="0"/>
          </a:p>
          <a:p>
            <a:pPr>
              <a:buFont typeface="+mj-lt"/>
              <a:buAutoNum type="arabicPeriod"/>
            </a:pPr>
            <a:r>
              <a:rPr lang="en-US" sz="1500" dirty="0"/>
              <a:t>Study the crime types and then pivot analysis of crime type frequency by </a:t>
            </a:r>
            <a:r>
              <a:rPr lang="en-US" sz="1500" dirty="0" err="1"/>
              <a:t>neighbourhood</a:t>
            </a:r>
            <a:endParaRPr lang="en-US" sz="1500" dirty="0"/>
          </a:p>
          <a:p>
            <a:pPr>
              <a:buFont typeface="+mj-lt"/>
              <a:buAutoNum type="arabicPeriod"/>
            </a:pPr>
            <a:r>
              <a:rPr lang="en-US" sz="1500" dirty="0"/>
              <a:t>Understand correlation between crimes and population density</a:t>
            </a:r>
          </a:p>
          <a:p>
            <a:pPr>
              <a:buFont typeface="+mj-lt"/>
              <a:buAutoNum type="arabicPeriod"/>
            </a:pPr>
            <a:r>
              <a:rPr lang="en-US" sz="1500" dirty="0"/>
              <a:t>Perform k-means </a:t>
            </a:r>
            <a:r>
              <a:rPr lang="en-US" sz="1500" dirty="0" err="1"/>
              <a:t>statisical</a:t>
            </a:r>
            <a:r>
              <a:rPr lang="en-US" sz="1500" dirty="0"/>
              <a:t> analysis on venues by locations of interest based on findings from crimes and </a:t>
            </a:r>
            <a:r>
              <a:rPr lang="en-US" sz="1500" dirty="0" err="1"/>
              <a:t>neighbourhood</a:t>
            </a:r>
            <a:endParaRPr lang="en-US" sz="1500" dirty="0"/>
          </a:p>
          <a:p>
            <a:pPr>
              <a:buFont typeface="+mj-lt"/>
              <a:buAutoNum type="arabicPeriod"/>
            </a:pPr>
            <a:r>
              <a:rPr lang="en-US" sz="1500" dirty="0"/>
              <a:t>Determine which venues are most common statistically in the region of greatest crime count then in all other locations of interest.</a:t>
            </a:r>
          </a:p>
          <a:p>
            <a:pPr>
              <a:buFont typeface="+mj-lt"/>
              <a:buAutoNum type="arabicPeriod"/>
            </a:pPr>
            <a:r>
              <a:rPr lang="en-US" sz="1500" dirty="0"/>
              <a:t>Determine if an area, such as the Knowledge Park needs a coffee shop.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317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CDA1-BEC5-40EA-8100-1C562A2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C047-005F-4317-863A-7A1590F1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107" y="2214607"/>
            <a:ext cx="2860997" cy="3880773"/>
          </a:xfrm>
        </p:spPr>
        <p:txBody>
          <a:bodyPr/>
          <a:lstStyle/>
          <a:p>
            <a:r>
              <a:rPr lang="en-US" dirty="0"/>
              <a:t>Other theft less than $5000 was the most common crime</a:t>
            </a:r>
          </a:p>
          <a:p>
            <a:endParaRPr lang="en-US" dirty="0"/>
          </a:p>
          <a:p>
            <a:r>
              <a:rPr lang="en-AU" dirty="0"/>
              <a:t>Motor vehicle theft less than $5000 was the second most common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B0BE7-FBE7-4FA9-A81F-B8235D90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1" y="1574490"/>
            <a:ext cx="6911009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1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F965-262E-45E1-A709-57DEF63A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BE04-893C-478D-A506-441B90CF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82292" cy="3880773"/>
          </a:xfrm>
        </p:spPr>
        <p:txBody>
          <a:bodyPr/>
          <a:lstStyle/>
          <a:p>
            <a:r>
              <a:rPr lang="en-US" dirty="0"/>
              <a:t>Analysis of crime by suburb resulted in the suburb of ‘Plat’</a:t>
            </a:r>
          </a:p>
          <a:p>
            <a:endParaRPr lang="en-US" dirty="0"/>
          </a:p>
          <a:p>
            <a:r>
              <a:rPr lang="en-US" dirty="0"/>
              <a:t>Population density was not strongly correlated to crime frequency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74A77-4259-4524-94DE-293903BB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870" y="2160589"/>
            <a:ext cx="3591132" cy="383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C2D6-0558-4C75-B57A-558F5013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8F0D-FA83-4948-B570-CD7FE7F6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51866" cy="3880773"/>
          </a:xfrm>
        </p:spPr>
        <p:txBody>
          <a:bodyPr/>
          <a:lstStyle/>
          <a:p>
            <a:r>
              <a:rPr lang="en-US" dirty="0"/>
              <a:t>73 unique venue categories</a:t>
            </a:r>
          </a:p>
          <a:p>
            <a:r>
              <a:rPr lang="en-US" dirty="0"/>
              <a:t>153 unique venues</a:t>
            </a:r>
          </a:p>
          <a:p>
            <a:endParaRPr lang="en-US" dirty="0"/>
          </a:p>
          <a:p>
            <a:r>
              <a:rPr lang="en-US" dirty="0"/>
              <a:t>Able to print the top 5 most common venues in each location</a:t>
            </a:r>
          </a:p>
          <a:p>
            <a:endParaRPr lang="en-US" dirty="0"/>
          </a:p>
          <a:p>
            <a:r>
              <a:rPr lang="en-US" dirty="0"/>
              <a:t>Currently </a:t>
            </a:r>
            <a:r>
              <a:rPr lang="en-US" b="1" u="sng" dirty="0"/>
              <a:t>no</a:t>
            </a:r>
            <a:r>
              <a:rPr lang="en-US" dirty="0"/>
              <a:t> coffee shops in Knowledge park therefore it may be appropriate to open one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CED5C-9579-4C3C-A727-12AB720C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560154"/>
            <a:ext cx="4755168" cy="173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5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88E6-AB6A-4823-BBE5-2EF9E865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ABD0-7235-4EB6-9CAE-423EFADC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Able to understand crime type and frequency by area but we do not understand the distribution properties</a:t>
            </a:r>
          </a:p>
          <a:p>
            <a:r>
              <a:rPr lang="en-AU" dirty="0"/>
              <a:t>Theft from motor vehicles is the most prevalent crime in these areas</a:t>
            </a:r>
          </a:p>
          <a:p>
            <a:r>
              <a:rPr lang="en-AU" dirty="0"/>
              <a:t>Knowledge park </a:t>
            </a:r>
            <a:r>
              <a:rPr lang="en-AU" b="1" u="sng" dirty="0"/>
              <a:t>does not </a:t>
            </a:r>
            <a:r>
              <a:rPr lang="en-AU" dirty="0"/>
              <a:t>currently have a coffee shop, so it may be beneficial to open one there</a:t>
            </a:r>
          </a:p>
          <a:p>
            <a:endParaRPr lang="en-AU" dirty="0"/>
          </a:p>
          <a:p>
            <a:r>
              <a:rPr lang="en-AU" dirty="0"/>
              <a:t>Future Direction / Ideas</a:t>
            </a:r>
          </a:p>
          <a:p>
            <a:pPr lvl="1"/>
            <a:r>
              <a:rPr lang="en-AU" dirty="0"/>
              <a:t>Issues with open data sources, more scope to fix this for more accurate data</a:t>
            </a:r>
          </a:p>
          <a:p>
            <a:pPr lvl="1"/>
            <a:r>
              <a:rPr lang="en-AU" dirty="0"/>
              <a:t>Issues with combining data sets between crime neighbourhoods – more specific coding (timestamp and date) may be beneficial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57809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360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Segmenting &amp; Clustering Neighbourhoods in Fredericton </vt:lpstr>
      <vt:lpstr>Introduction</vt:lpstr>
      <vt:lpstr>Data Acquisition</vt:lpstr>
      <vt:lpstr>Methodology</vt:lpstr>
      <vt:lpstr>Results</vt:lpstr>
      <vt:lpstr>Results</vt:lpstr>
      <vt:lpstr>Results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Murray</dc:creator>
  <cp:lastModifiedBy>Nick Murray</cp:lastModifiedBy>
  <cp:revision>10</cp:revision>
  <dcterms:created xsi:type="dcterms:W3CDTF">2020-02-28T02:27:41Z</dcterms:created>
  <dcterms:modified xsi:type="dcterms:W3CDTF">2020-02-28T03:55:34Z</dcterms:modified>
</cp:coreProperties>
</file>