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3" r:id="rId1"/>
  </p:sldMasterIdLst>
  <p:notesMasterIdLst>
    <p:notesMasterId r:id="rId5"/>
  </p:notesMasterIdLst>
  <p:handoutMasterIdLst>
    <p:handoutMasterId r:id="rId6"/>
  </p:handoutMasterIdLst>
  <p:sldIdLst>
    <p:sldId id="443" r:id="rId2"/>
    <p:sldId id="442" r:id="rId3"/>
    <p:sldId id="444" r:id="rId4"/>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83810" autoAdjust="0"/>
  </p:normalViewPr>
  <p:slideViewPr>
    <p:cSldViewPr>
      <p:cViewPr varScale="1">
        <p:scale>
          <a:sx n="106" d="100"/>
          <a:sy n="106" d="100"/>
        </p:scale>
        <p:origin x="23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5DC58ECD-DC26-4BF1-8C47-3066B3D45AA5}" type="slidenum">
              <a:rPr lang="en-US"/>
              <a:pPr>
                <a:defRPr/>
              </a:pPr>
              <a:t>‹#›</a:t>
            </a:fld>
            <a:endParaRPr lang="en-US"/>
          </a:p>
        </p:txBody>
      </p:sp>
    </p:spTree>
    <p:extLst>
      <p:ext uri="{BB962C8B-B14F-4D97-AF65-F5344CB8AC3E}">
        <p14:creationId xmlns:p14="http://schemas.microsoft.com/office/powerpoint/2010/main" val="3123584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B27CC4F-26DC-4CB0-840A-FA3F0EBBF815}" type="datetimeFigureOut">
              <a:rPr lang="en-US"/>
              <a:pPr>
                <a:defRPr/>
              </a:pPr>
              <a:t>9/21/22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A50CF10-6D13-4E50-8801-3B287D0FFA3E}" type="slidenum">
              <a:rPr lang="en-US"/>
              <a:pPr>
                <a:defRPr/>
              </a:pPr>
              <a:t>‹#›</a:t>
            </a:fld>
            <a:endParaRPr lang="en-US"/>
          </a:p>
        </p:txBody>
      </p:sp>
    </p:spTree>
    <p:extLst>
      <p:ext uri="{BB962C8B-B14F-4D97-AF65-F5344CB8AC3E}">
        <p14:creationId xmlns:p14="http://schemas.microsoft.com/office/powerpoint/2010/main" val="1797485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A50CF10-6D13-4E50-8801-3B287D0FFA3E}" type="slidenum">
              <a:rPr lang="en-US" smtClean="0"/>
              <a:pPr>
                <a:defRPr/>
              </a:pPr>
              <a:t>2</a:t>
            </a:fld>
            <a:endParaRPr lang="en-US"/>
          </a:p>
        </p:txBody>
      </p:sp>
    </p:spTree>
    <p:extLst>
      <p:ext uri="{BB962C8B-B14F-4D97-AF65-F5344CB8AC3E}">
        <p14:creationId xmlns:p14="http://schemas.microsoft.com/office/powerpoint/2010/main" val="31682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A50CF10-6D13-4E50-8801-3B287D0FFA3E}" type="slidenum">
              <a:rPr lang="en-US" smtClean="0"/>
              <a:pPr>
                <a:defRPr/>
              </a:pPr>
              <a:t>3</a:t>
            </a:fld>
            <a:endParaRPr lang="en-US"/>
          </a:p>
        </p:txBody>
      </p:sp>
    </p:spTree>
    <p:extLst>
      <p:ext uri="{BB962C8B-B14F-4D97-AF65-F5344CB8AC3E}">
        <p14:creationId xmlns:p14="http://schemas.microsoft.com/office/powerpoint/2010/main" val="402147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1E199E-F4C0-4008-8418-45A81E3DC8BD}" type="slidenum">
              <a:rPr lang="en-US" smtClean="0"/>
              <a:pPr>
                <a:defRPr/>
              </a:pPr>
              <a:t>‹#›</a:t>
            </a:fld>
            <a:endParaRPr lang="en-US"/>
          </a:p>
        </p:txBody>
      </p:sp>
    </p:spTree>
    <p:extLst>
      <p:ext uri="{BB962C8B-B14F-4D97-AF65-F5344CB8AC3E}">
        <p14:creationId xmlns:p14="http://schemas.microsoft.com/office/powerpoint/2010/main" val="273478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2B453B-4140-46C2-8FC3-939F8CC16E68}" type="slidenum">
              <a:rPr lang="en-US" smtClean="0"/>
              <a:pPr>
                <a:defRPr/>
              </a:pPr>
              <a:t>‹#›</a:t>
            </a:fld>
            <a:endParaRPr lang="en-US"/>
          </a:p>
        </p:txBody>
      </p:sp>
    </p:spTree>
    <p:extLst>
      <p:ext uri="{BB962C8B-B14F-4D97-AF65-F5344CB8AC3E}">
        <p14:creationId xmlns:p14="http://schemas.microsoft.com/office/powerpoint/2010/main" val="36013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D50D3EC-B5C5-4E84-8ABF-3436EA1BD31E}" type="slidenum">
              <a:rPr lang="en-US" smtClean="0"/>
              <a:pPr>
                <a:defRPr/>
              </a:pPr>
              <a:t>‹#›</a:t>
            </a:fld>
            <a:endParaRPr lang="en-US"/>
          </a:p>
        </p:txBody>
      </p:sp>
    </p:spTree>
    <p:extLst>
      <p:ext uri="{BB962C8B-B14F-4D97-AF65-F5344CB8AC3E}">
        <p14:creationId xmlns:p14="http://schemas.microsoft.com/office/powerpoint/2010/main" val="424299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70E6AB-5527-402A-839E-8D8353D08C77}" type="slidenum">
              <a:rPr lang="en-US" smtClean="0"/>
              <a:pPr>
                <a:defRPr/>
              </a:pPr>
              <a:t>‹#›</a:t>
            </a:fld>
            <a:endParaRPr lang="en-US"/>
          </a:p>
        </p:txBody>
      </p:sp>
    </p:spTree>
    <p:extLst>
      <p:ext uri="{BB962C8B-B14F-4D97-AF65-F5344CB8AC3E}">
        <p14:creationId xmlns:p14="http://schemas.microsoft.com/office/powerpoint/2010/main" val="404951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6DD46C-6C68-4CED-B50C-4F622AB46BE7}" type="slidenum">
              <a:rPr lang="en-US" smtClean="0"/>
              <a:pPr>
                <a:defRPr/>
              </a:pPr>
              <a:t>‹#›</a:t>
            </a:fld>
            <a:endParaRPr lang="en-US"/>
          </a:p>
        </p:txBody>
      </p:sp>
    </p:spTree>
    <p:extLst>
      <p:ext uri="{BB962C8B-B14F-4D97-AF65-F5344CB8AC3E}">
        <p14:creationId xmlns:p14="http://schemas.microsoft.com/office/powerpoint/2010/main" val="221261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790C9-057A-4A1E-A3C8-1AA71BD7237A}" type="slidenum">
              <a:rPr lang="en-US" smtClean="0"/>
              <a:pPr>
                <a:defRPr/>
              </a:pPr>
              <a:t>‹#›</a:t>
            </a:fld>
            <a:endParaRPr lang="en-US"/>
          </a:p>
        </p:txBody>
      </p:sp>
    </p:spTree>
    <p:extLst>
      <p:ext uri="{BB962C8B-B14F-4D97-AF65-F5344CB8AC3E}">
        <p14:creationId xmlns:p14="http://schemas.microsoft.com/office/powerpoint/2010/main" val="323071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F159B1-A8F9-4457-97E8-908B8EEF82CD}" type="slidenum">
              <a:rPr lang="en-US" smtClean="0"/>
              <a:pPr>
                <a:defRPr/>
              </a:pPr>
              <a:t>‹#›</a:t>
            </a:fld>
            <a:endParaRPr lang="en-US"/>
          </a:p>
        </p:txBody>
      </p:sp>
    </p:spTree>
    <p:extLst>
      <p:ext uri="{BB962C8B-B14F-4D97-AF65-F5344CB8AC3E}">
        <p14:creationId xmlns:p14="http://schemas.microsoft.com/office/powerpoint/2010/main" val="227698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C40ADF-F168-472C-9CD8-B8BAD6307964}" type="slidenum">
              <a:rPr lang="en-US" smtClean="0"/>
              <a:pPr>
                <a:defRPr/>
              </a:pPr>
              <a:t>‹#›</a:t>
            </a:fld>
            <a:endParaRPr lang="en-US"/>
          </a:p>
        </p:txBody>
      </p:sp>
    </p:spTree>
    <p:extLst>
      <p:ext uri="{BB962C8B-B14F-4D97-AF65-F5344CB8AC3E}">
        <p14:creationId xmlns:p14="http://schemas.microsoft.com/office/powerpoint/2010/main" val="117049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79B7477-C28E-42BE-B0CE-4274779320EC}" type="slidenum">
              <a:rPr lang="en-US" smtClean="0"/>
              <a:pPr>
                <a:defRPr/>
              </a:pPr>
              <a:t>‹#›</a:t>
            </a:fld>
            <a:endParaRPr lang="en-US"/>
          </a:p>
        </p:txBody>
      </p:sp>
    </p:spTree>
    <p:extLst>
      <p:ext uri="{BB962C8B-B14F-4D97-AF65-F5344CB8AC3E}">
        <p14:creationId xmlns:p14="http://schemas.microsoft.com/office/powerpoint/2010/main" val="106238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3FDE19A-5970-48F0-A1CB-CF252568D22F}" type="slidenum">
              <a:rPr lang="en-US" smtClean="0"/>
              <a:pPr>
                <a:defRPr/>
              </a:pPr>
              <a:t>‹#›</a:t>
            </a:fld>
            <a:endParaRPr lang="en-US"/>
          </a:p>
        </p:txBody>
      </p:sp>
    </p:spTree>
    <p:extLst>
      <p:ext uri="{BB962C8B-B14F-4D97-AF65-F5344CB8AC3E}">
        <p14:creationId xmlns:p14="http://schemas.microsoft.com/office/powerpoint/2010/main" val="165472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0A79A3-D0A0-4DFE-8922-D673CF9771A4}" type="slidenum">
              <a:rPr lang="en-US" smtClean="0"/>
              <a:pPr>
                <a:defRPr/>
              </a:pPr>
              <a:t>‹#›</a:t>
            </a:fld>
            <a:endParaRPr lang="en-US"/>
          </a:p>
        </p:txBody>
      </p:sp>
    </p:spTree>
    <p:extLst>
      <p:ext uri="{BB962C8B-B14F-4D97-AF65-F5344CB8AC3E}">
        <p14:creationId xmlns:p14="http://schemas.microsoft.com/office/powerpoint/2010/main" val="140972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0885B9B-46A5-453D-96F7-21D6D7B773AE}" type="slidenum">
              <a:rPr lang="en-US" smtClean="0"/>
              <a:pPr>
                <a:defRPr/>
              </a:pPr>
              <a:t>‹#›</a:t>
            </a:fld>
            <a:endParaRPr lang="en-US"/>
          </a:p>
        </p:txBody>
      </p:sp>
    </p:spTree>
    <p:extLst>
      <p:ext uri="{BB962C8B-B14F-4D97-AF65-F5344CB8AC3E}">
        <p14:creationId xmlns:p14="http://schemas.microsoft.com/office/powerpoint/2010/main" val="4126111707"/>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rick@raven.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581400" y="628650"/>
            <a:ext cx="5561013" cy="4171950"/>
          </a:xfrm>
        </p:spPr>
        <p:txBody>
          <a:bodyPr/>
          <a:lstStyle/>
          <a:p>
            <a:r>
              <a:rPr lang="en-US" altLang="en-US" sz="3600" b="1" dirty="0">
                <a:solidFill>
                  <a:schemeClr val="tx1"/>
                </a:solidFill>
              </a:rPr>
              <a:t>College of</a:t>
            </a:r>
            <a:br>
              <a:rPr lang="en-US" altLang="en-US" sz="3600" b="1" dirty="0">
                <a:solidFill>
                  <a:schemeClr val="tx1"/>
                </a:solidFill>
              </a:rPr>
            </a:br>
            <a:r>
              <a:rPr lang="en-US" altLang="en-US" sz="3600" b="1" dirty="0">
                <a:solidFill>
                  <a:schemeClr val="tx1"/>
                </a:solidFill>
              </a:rPr>
              <a:t> Western Idaho</a:t>
            </a:r>
            <a:br>
              <a:rPr lang="en-US" altLang="en-US" sz="3600" b="1" dirty="0">
                <a:solidFill>
                  <a:schemeClr val="tx1"/>
                </a:solidFill>
              </a:rPr>
            </a:br>
            <a:br>
              <a:rPr lang="en-US" altLang="en-US" sz="3600" b="1" dirty="0">
                <a:solidFill>
                  <a:schemeClr val="tx1"/>
                </a:solidFill>
              </a:rPr>
            </a:br>
            <a:r>
              <a:rPr lang="en-US" altLang="en-US" sz="3600" b="1" dirty="0">
                <a:solidFill>
                  <a:schemeClr val="tx2"/>
                </a:solidFill>
              </a:rPr>
              <a:t> SWDV 220</a:t>
            </a:r>
            <a:br>
              <a:rPr lang="en-US" altLang="en-US" sz="3600" b="1" dirty="0">
                <a:solidFill>
                  <a:schemeClr val="tx2"/>
                </a:solidFill>
              </a:rPr>
            </a:br>
            <a:r>
              <a:rPr lang="en-US" altLang="en-US" sz="3600" b="1" dirty="0">
                <a:solidFill>
                  <a:schemeClr val="tx2"/>
                </a:solidFill>
              </a:rPr>
              <a:t>Fundamentals of </a:t>
            </a:r>
            <a:br>
              <a:rPr lang="en-US" altLang="en-US" sz="3600" b="1" dirty="0">
                <a:solidFill>
                  <a:schemeClr val="tx2"/>
                </a:solidFill>
              </a:rPr>
            </a:br>
            <a:r>
              <a:rPr lang="en-US" altLang="en-US" sz="3600" b="1" dirty="0">
                <a:solidFill>
                  <a:schemeClr val="tx2"/>
                </a:solidFill>
              </a:rPr>
              <a:t>Database Systems</a:t>
            </a:r>
            <a:endParaRPr lang="en-US" altLang="en-US" sz="4000" dirty="0"/>
          </a:p>
        </p:txBody>
      </p:sp>
      <p:sp>
        <p:nvSpPr>
          <p:cNvPr id="3" name="Rectangle 3"/>
          <p:cNvSpPr txBox="1">
            <a:spLocks noChangeArrowheads="1"/>
          </p:cNvSpPr>
          <p:nvPr/>
        </p:nvSpPr>
        <p:spPr bwMode="auto">
          <a:xfrm>
            <a:off x="3657600" y="5181600"/>
            <a:ext cx="5284788" cy="879475"/>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buFont typeface="Wingdings" pitchFamily="2" charset="2"/>
              <a:buNone/>
              <a:defRPr/>
            </a:pPr>
            <a:r>
              <a:rPr lang="en-US" sz="3200" b="0" kern="0" dirty="0">
                <a:solidFill>
                  <a:schemeClr val="accent2">
                    <a:lumMod val="75000"/>
                  </a:schemeClr>
                </a:solidFill>
                <a:effectLst>
                  <a:outerShdw blurRad="38100" dist="38100" dir="2700000" algn="tl">
                    <a:srgbClr val="000000">
                      <a:alpha val="43137"/>
                    </a:srgbClr>
                  </a:outerShdw>
                </a:effectLst>
                <a:latin typeface="+mn-lt"/>
              </a:rPr>
              <a:t>Lab Update, Insert, Delete</a:t>
            </a:r>
          </a:p>
        </p:txBody>
      </p:sp>
    </p:spTree>
    <p:extLst>
      <p:ext uri="{BB962C8B-B14F-4D97-AF65-F5344CB8AC3E}">
        <p14:creationId xmlns:p14="http://schemas.microsoft.com/office/powerpoint/2010/main" val="90957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76200"/>
            <a:ext cx="8686800" cy="1143000"/>
          </a:xfrm>
        </p:spPr>
        <p:txBody>
          <a:bodyPr/>
          <a:lstStyle/>
          <a:p>
            <a:pPr eaLnBrk="1" hangingPunct="1"/>
            <a:r>
              <a:rPr lang="en-US" altLang="en-US" dirty="0"/>
              <a:t>Use </a:t>
            </a:r>
            <a:r>
              <a:rPr lang="en-US" altLang="en-US" dirty="0" err="1"/>
              <a:t>MyGuitarShop</a:t>
            </a:r>
            <a:endParaRPr lang="en-US" altLang="en-US" dirty="0"/>
          </a:p>
        </p:txBody>
      </p:sp>
      <p:sp>
        <p:nvSpPr>
          <p:cNvPr id="6147" name="Rectangle 3"/>
          <p:cNvSpPr>
            <a:spLocks noGrp="1" noChangeArrowheads="1"/>
          </p:cNvSpPr>
          <p:nvPr>
            <p:ph idx="1"/>
          </p:nvPr>
        </p:nvSpPr>
        <p:spPr>
          <a:xfrm>
            <a:off x="381000" y="1066800"/>
            <a:ext cx="8561388" cy="5562600"/>
          </a:xfrm>
        </p:spPr>
        <p:txBody>
          <a:bodyPr>
            <a:noAutofit/>
          </a:bodyPr>
          <a:lstStyle/>
          <a:p>
            <a:pPr marL="347663" lvl="0" indent="-347663">
              <a:buFont typeface="+mj-lt"/>
              <a:buAutoNum type="arabicPeriod"/>
              <a:tabLst>
                <a:tab pos="347663" algn="l"/>
              </a:tabLst>
            </a:pPr>
            <a:r>
              <a:rPr lang="en-US" sz="1700" dirty="0"/>
              <a:t>Write an INSERT statement that adds this row to the Categories table:</a:t>
            </a:r>
          </a:p>
          <a:p>
            <a:pPr marL="566738" lvl="1" indent="-219075"/>
            <a:r>
              <a:rPr lang="en-US" sz="1400" dirty="0" err="1"/>
              <a:t>CategoryName</a:t>
            </a:r>
            <a:r>
              <a:rPr lang="en-US" sz="1400" dirty="0"/>
              <a:t>: Brass</a:t>
            </a:r>
          </a:p>
          <a:p>
            <a:pPr marL="566738" lvl="1" indent="-219075"/>
            <a:r>
              <a:rPr lang="en-US" sz="1400" dirty="0"/>
              <a:t>Code the INSERT statement so SQL Server generates the value for the </a:t>
            </a:r>
            <a:r>
              <a:rPr lang="en-US" sz="1400" dirty="0" err="1"/>
              <a:t>CategoryID</a:t>
            </a:r>
            <a:r>
              <a:rPr lang="en-US" sz="1400" dirty="0"/>
              <a:t> column.</a:t>
            </a:r>
          </a:p>
          <a:p>
            <a:pPr marL="347663" lvl="0" indent="-347663">
              <a:buFont typeface="+mj-lt"/>
              <a:buAutoNum type="arabicPeriod"/>
            </a:pPr>
            <a:r>
              <a:rPr lang="en-US" sz="1700" dirty="0"/>
              <a:t>Write an UPDATE statement that modifies the row you just added to Categories. Change the </a:t>
            </a:r>
            <a:r>
              <a:rPr lang="en-US" sz="1700" dirty="0" err="1"/>
              <a:t>CategoryName</a:t>
            </a:r>
            <a:r>
              <a:rPr lang="en-US" sz="1700" dirty="0"/>
              <a:t> column to “Woodwinds”, and use the </a:t>
            </a:r>
            <a:r>
              <a:rPr lang="en-US" sz="1700" dirty="0" err="1"/>
              <a:t>CategoryID</a:t>
            </a:r>
            <a:r>
              <a:rPr lang="en-US" sz="1700" dirty="0"/>
              <a:t> column to identify the row.</a:t>
            </a:r>
          </a:p>
          <a:p>
            <a:pPr marL="347663" lvl="0" indent="-347663">
              <a:buFont typeface="+mj-lt"/>
              <a:buAutoNum type="arabicPeriod"/>
            </a:pPr>
            <a:r>
              <a:rPr lang="en-US" sz="1700" dirty="0"/>
              <a:t>Write a DELETE statement that deletes the row added to Categories in exercise 1. Use the </a:t>
            </a:r>
            <a:r>
              <a:rPr lang="en-US" sz="1700" dirty="0" err="1"/>
              <a:t>CategoryID</a:t>
            </a:r>
            <a:r>
              <a:rPr lang="en-US" sz="1700" dirty="0"/>
              <a:t> column to identify the row.</a:t>
            </a:r>
          </a:p>
          <a:p>
            <a:pPr marL="347663" lvl="0" indent="-347663">
              <a:buFont typeface="+mj-lt"/>
              <a:buAutoNum type="arabicPeriod"/>
            </a:pPr>
            <a:r>
              <a:rPr lang="en-US" sz="1700" dirty="0"/>
              <a:t>Write an INSERT statement that adds this row to the Products table:</a:t>
            </a:r>
          </a:p>
          <a:p>
            <a:pPr marL="566738" lvl="1" indent="-219075"/>
            <a:r>
              <a:rPr lang="en-US" sz="1400" dirty="0" err="1"/>
              <a:t>ProductID</a:t>
            </a:r>
            <a:r>
              <a:rPr lang="en-US" sz="1400" dirty="0"/>
              <a:t>: The next automatically generated ID | </a:t>
            </a:r>
            <a:r>
              <a:rPr lang="en-US" sz="1400" dirty="0" err="1"/>
              <a:t>CategoryID</a:t>
            </a:r>
            <a:r>
              <a:rPr lang="en-US" sz="1400" dirty="0"/>
              <a:t>: 4 | </a:t>
            </a:r>
            <a:r>
              <a:rPr lang="en-US" sz="1400" dirty="0" err="1"/>
              <a:t>ProductCode</a:t>
            </a:r>
            <a:r>
              <a:rPr lang="en-US" sz="1400" dirty="0"/>
              <a:t>: dgx_640 | </a:t>
            </a:r>
            <a:r>
              <a:rPr lang="en-US" sz="1400" dirty="0" err="1"/>
              <a:t>ProductName</a:t>
            </a:r>
            <a:r>
              <a:rPr lang="en-US" sz="1400" dirty="0"/>
              <a:t>: Yamaha DGX 640 88-Key Digital Piano | Description: Long description to come. | </a:t>
            </a:r>
            <a:r>
              <a:rPr lang="en-US" sz="1400" dirty="0" err="1"/>
              <a:t>ListPrice</a:t>
            </a:r>
            <a:r>
              <a:rPr lang="en-US" sz="1400" dirty="0"/>
              <a:t> 799.99 | </a:t>
            </a:r>
            <a:r>
              <a:rPr lang="en-US" sz="1400" dirty="0" err="1"/>
              <a:t>DiscountPercent</a:t>
            </a:r>
            <a:r>
              <a:rPr lang="en-US" sz="1400" dirty="0"/>
              <a:t>: 0 | </a:t>
            </a:r>
            <a:r>
              <a:rPr lang="en-US" sz="1400" dirty="0" err="1"/>
              <a:t>DateAdded</a:t>
            </a:r>
            <a:r>
              <a:rPr lang="en-US" sz="1400" dirty="0"/>
              <a:t>: Today’s date/time.</a:t>
            </a:r>
          </a:p>
          <a:p>
            <a:pPr marL="566738" lvl="1" indent="-219075"/>
            <a:r>
              <a:rPr lang="en-US" sz="1400" dirty="0"/>
              <a:t>Use a column list for this statement.</a:t>
            </a:r>
          </a:p>
          <a:p>
            <a:pPr marL="347663" indent="-347663">
              <a:buFont typeface="+mj-lt"/>
              <a:buAutoNum type="arabicPeriod"/>
            </a:pPr>
            <a:r>
              <a:rPr lang="en-US" sz="1700" dirty="0"/>
              <a:t>Write an UPDATE statement that modifies the product added in exercise 4. This statement should change the </a:t>
            </a:r>
            <a:r>
              <a:rPr lang="en-US" sz="1700" dirty="0" err="1"/>
              <a:t>DiscountPercent</a:t>
            </a:r>
            <a:r>
              <a:rPr lang="en-US" sz="1700" dirty="0"/>
              <a:t> column from 0% to 35%.</a:t>
            </a:r>
          </a:p>
          <a:p>
            <a:pPr marL="347663" indent="-347663">
              <a:buFont typeface="+mj-lt"/>
              <a:buAutoNum type="arabicPeriod"/>
            </a:pPr>
            <a:r>
              <a:rPr lang="en-US" sz="1700" dirty="0"/>
              <a:t>Write a DELETE statement that deletes the row in Categories that has an ID of 4. When you execute this statement, it will produce an error since the category has related rows in the Products table. To fix that, precede the DELETE statement with another DELETE statement that deletes all products in this category.</a:t>
            </a:r>
          </a:p>
          <a:p>
            <a:endParaRPr lang="en-US" sz="1800" dirty="0"/>
          </a:p>
          <a:p>
            <a:pPr marL="457200" lvl="0" indent="-457200">
              <a:buFont typeface="+mj-lt"/>
              <a:buAutoNum type="arabicPeriod"/>
            </a:pPr>
            <a:endParaRPr lang="en-US" sz="2000" dirty="0"/>
          </a:p>
          <a:p>
            <a:pPr lvl="1">
              <a:defRPr/>
            </a:pPr>
            <a:endParaRPr lang="en-US" sz="2100" dirty="0"/>
          </a:p>
          <a:p>
            <a:pPr eaLnBrk="1" hangingPunct="1">
              <a:defRPr/>
            </a:pPr>
            <a:endParaRPr lang="en-US"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76200"/>
            <a:ext cx="8686800" cy="1143000"/>
          </a:xfrm>
        </p:spPr>
        <p:txBody>
          <a:bodyPr/>
          <a:lstStyle/>
          <a:p>
            <a:pPr eaLnBrk="1" hangingPunct="1"/>
            <a:r>
              <a:rPr lang="en-US" altLang="en-US" dirty="0"/>
              <a:t>Use </a:t>
            </a:r>
            <a:r>
              <a:rPr lang="en-US" altLang="en-US" dirty="0" err="1"/>
              <a:t>MyGuitarShop</a:t>
            </a:r>
            <a:endParaRPr lang="en-US" altLang="en-US" dirty="0"/>
          </a:p>
        </p:txBody>
      </p:sp>
      <p:sp>
        <p:nvSpPr>
          <p:cNvPr id="6147" name="Rectangle 3"/>
          <p:cNvSpPr>
            <a:spLocks noGrp="1" noChangeArrowheads="1"/>
          </p:cNvSpPr>
          <p:nvPr>
            <p:ph idx="1"/>
          </p:nvPr>
        </p:nvSpPr>
        <p:spPr>
          <a:xfrm>
            <a:off x="381000" y="1066800"/>
            <a:ext cx="8561388" cy="5562600"/>
          </a:xfrm>
        </p:spPr>
        <p:txBody>
          <a:bodyPr>
            <a:noAutofit/>
          </a:bodyPr>
          <a:lstStyle/>
          <a:p>
            <a:pPr marL="347663" lvl="0" indent="-347663">
              <a:buFont typeface="+mj-lt"/>
              <a:buAutoNum type="arabicPeriod" startAt="7"/>
            </a:pPr>
            <a:r>
              <a:rPr lang="en-US" sz="1800" dirty="0"/>
              <a:t>Write an INSERT statement that adds this row to the Customers table:</a:t>
            </a:r>
          </a:p>
          <a:p>
            <a:pPr lvl="1"/>
            <a:r>
              <a:rPr lang="en-US" sz="1400" dirty="0" err="1"/>
              <a:t>EmailAddress</a:t>
            </a:r>
            <a:r>
              <a:rPr lang="en-US" sz="1400" dirty="0"/>
              <a:t>:	</a:t>
            </a:r>
            <a:r>
              <a:rPr lang="en-US" sz="1400" dirty="0">
                <a:hlinkClick r:id="rId3"/>
              </a:rPr>
              <a:t>rick@raven.com</a:t>
            </a:r>
            <a:r>
              <a:rPr lang="en-US" sz="1400" dirty="0"/>
              <a:t> | Password: (empty string) | </a:t>
            </a:r>
            <a:r>
              <a:rPr lang="en-US" sz="1400" dirty="0" err="1"/>
              <a:t>FirstName</a:t>
            </a:r>
            <a:r>
              <a:rPr lang="en-US" sz="1400" dirty="0"/>
              <a:t>: Rick | </a:t>
            </a:r>
            <a:r>
              <a:rPr lang="en-US" sz="1400" dirty="0" err="1"/>
              <a:t>LastName</a:t>
            </a:r>
            <a:r>
              <a:rPr lang="en-US" sz="1400" dirty="0"/>
              <a:t>: Raven</a:t>
            </a:r>
          </a:p>
          <a:p>
            <a:pPr lvl="1"/>
            <a:r>
              <a:rPr lang="en-US" sz="1400" dirty="0"/>
              <a:t>Use a column list for this statement.</a:t>
            </a:r>
          </a:p>
          <a:p>
            <a:pPr marL="347663" lvl="0" indent="-347663">
              <a:buFont typeface="+mj-lt"/>
              <a:buAutoNum type="arabicPeriod" startAt="7"/>
            </a:pPr>
            <a:r>
              <a:rPr lang="en-US" sz="1800" dirty="0"/>
              <a:t>Write an UPDATE statement that modifies Customers. Change the password column to “secret” for the customer with an email address of </a:t>
            </a:r>
            <a:r>
              <a:rPr lang="en-US" sz="1800" dirty="0">
                <a:hlinkClick r:id="rId3"/>
              </a:rPr>
              <a:t>rick@raven.com</a:t>
            </a:r>
            <a:r>
              <a:rPr lang="en-US" sz="1800" dirty="0"/>
              <a:t>.</a:t>
            </a:r>
          </a:p>
          <a:p>
            <a:pPr marL="347663" lvl="0" indent="-347663">
              <a:buFont typeface="+mj-lt"/>
              <a:buAutoNum type="arabicPeriod" startAt="7"/>
            </a:pPr>
            <a:r>
              <a:rPr lang="en-US" sz="1800" dirty="0"/>
              <a:t>Write an UPDATE statement that modifies Customers. Change the password column to “reset” for every customer in the table.</a:t>
            </a:r>
          </a:p>
          <a:p>
            <a:pPr marL="347663" lvl="0" indent="-347663">
              <a:buFont typeface="+mj-lt"/>
              <a:buAutoNum type="arabicPeriod" startAt="7"/>
            </a:pPr>
            <a:r>
              <a:rPr lang="en-US" sz="1800" dirty="0"/>
              <a:t>Open &amp; run the script named </a:t>
            </a:r>
            <a:r>
              <a:rPr lang="en-US" sz="1800" dirty="0" err="1"/>
              <a:t>CreateMyGuitarShop.sql</a:t>
            </a:r>
            <a:r>
              <a:rPr lang="en-US" sz="1800" dirty="0"/>
              <a:t> in the Exercise Starts directory to restore the data in the database. Located in \\swdvdc3\</a:t>
            </a:r>
            <a:r>
              <a:rPr lang="en-US" sz="1800" dirty="0" err="1"/>
              <a:t>StudentFiles</a:t>
            </a:r>
            <a:r>
              <a:rPr lang="en-US" sz="1800" dirty="0"/>
              <a:t>\3rdSemester\SWDV220</a:t>
            </a:r>
          </a:p>
          <a:p>
            <a:pPr marL="347663" lvl="0" indent="-347663">
              <a:buFont typeface="+mj-lt"/>
              <a:buAutoNum type="arabicPeriod" startAt="7"/>
            </a:pPr>
            <a:r>
              <a:rPr lang="en-US" sz="1800" dirty="0"/>
              <a:t>Save your SQL queries from steps 1-9 into an SQL file such as ch7lab.sql.</a:t>
            </a:r>
          </a:p>
          <a:p>
            <a:pPr marL="347663" indent="-347663">
              <a:buFont typeface="+mj-lt"/>
              <a:buAutoNum type="arabicPeriod" startAt="7"/>
            </a:pPr>
            <a:r>
              <a:rPr lang="en-US" sz="1800" dirty="0"/>
              <a:t>Run &amp; save all lecture examples into 1 SQL file such as ch7examples.sql.</a:t>
            </a:r>
          </a:p>
          <a:p>
            <a:pPr marL="457200" lvl="0" indent="-457200">
              <a:buFont typeface="+mj-lt"/>
              <a:buAutoNum type="arabicPeriod" startAt="7"/>
            </a:pPr>
            <a:r>
              <a:rPr lang="en-US" sz="1800" dirty="0"/>
              <a:t>Submit on Blackboard</a:t>
            </a:r>
          </a:p>
          <a:p>
            <a:pPr marL="457200" lvl="0" indent="-457200">
              <a:buFont typeface="+mj-lt"/>
              <a:buAutoNum type="arabicPeriod" startAt="7"/>
            </a:pPr>
            <a:endParaRPr lang="en-US" sz="1800" dirty="0"/>
          </a:p>
          <a:p>
            <a:pPr lvl="1">
              <a:defRPr/>
            </a:pPr>
            <a:endParaRPr lang="en-US" sz="2100" dirty="0"/>
          </a:p>
          <a:p>
            <a:pPr eaLnBrk="1" hangingPunct="1">
              <a:defRPr/>
            </a:pPr>
            <a:endParaRPr lang="en-US" sz="2100" dirty="0"/>
          </a:p>
        </p:txBody>
      </p:sp>
    </p:spTree>
    <p:extLst>
      <p:ext uri="{BB962C8B-B14F-4D97-AF65-F5344CB8AC3E}">
        <p14:creationId xmlns:p14="http://schemas.microsoft.com/office/powerpoint/2010/main" val="2954940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11632</TotalTime>
  <Words>436</Words>
  <Application>Microsoft Macintosh PowerPoint</Application>
  <PresentationFormat>On-screen Show (4:3)</PresentationFormat>
  <Paragraphs>28</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Wingdings</vt:lpstr>
      <vt:lpstr>Office Theme</vt:lpstr>
      <vt:lpstr>College of  Western Idaho   SWDV 220 Fundamentals of  Database Systems</vt:lpstr>
      <vt:lpstr>Use MyGuitarShop</vt:lpstr>
      <vt:lpstr>Use MyGuitarShop</vt:lpstr>
    </vt:vector>
  </TitlesOfParts>
  <Company>Apollo Group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410</dc:title>
  <dc:creator>C. Avila</dc:creator>
  <cp:lastModifiedBy>Marlin Roberts</cp:lastModifiedBy>
  <cp:revision>428</cp:revision>
  <dcterms:created xsi:type="dcterms:W3CDTF">2001-10-11T16:53:06Z</dcterms:created>
  <dcterms:modified xsi:type="dcterms:W3CDTF">2022-09-21T14:01:07Z</dcterms:modified>
</cp:coreProperties>
</file>