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4" r:id="rId11"/>
    <p:sldId id="275" r:id="rId12"/>
    <p:sldId id="276" r:id="rId13"/>
    <p:sldId id="278" r:id="rId14"/>
    <p:sldId id="284" r:id="rId15"/>
    <p:sldId id="281" r:id="rId16"/>
    <p:sldId id="282" r:id="rId17"/>
    <p:sldId id="283" r:id="rId18"/>
    <p:sldId id="270" r:id="rId19"/>
    <p:sldId id="286" r:id="rId20"/>
    <p:sldId id="280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Дипломный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«Построение диалоговых систем на примере чат-ботов»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292600" cy="4457700"/>
          </a:xfrm>
        </p:spPr>
        <p:txBody>
          <a:bodyPr>
            <a:normAutofit lnSpcReduction="10000"/>
          </a:bodyPr>
          <a:lstStyle/>
          <a:p>
            <a:r>
              <a:rPr lang="ru-RU" sz="1500" dirty="0" smtClean="0">
                <a:solidFill>
                  <a:srgbClr val="00B050"/>
                </a:solidFill>
              </a:rPr>
              <a:t>Используя две отдельные повторяющиеся нейронные сети вместе возможно реализовать поставленную задачу.</a:t>
            </a:r>
          </a:p>
          <a:p>
            <a:r>
              <a:rPr lang="ru-RU" dirty="0">
                <a:solidFill>
                  <a:srgbClr val="00B050"/>
                </a:solidFill>
              </a:rPr>
              <a:t>Одна RNN действует как </a:t>
            </a:r>
            <a:r>
              <a:rPr lang="ru-RU" b="1" dirty="0">
                <a:solidFill>
                  <a:srgbClr val="00B050"/>
                </a:solidFill>
              </a:rPr>
              <a:t>кодировщик</a:t>
            </a:r>
            <a:r>
              <a:rPr lang="ru-RU" dirty="0">
                <a:solidFill>
                  <a:srgbClr val="00B050"/>
                </a:solidFill>
              </a:rPr>
              <a:t> , который кодирует входную последовательность переменной длины в контекстный вектор фиксированной длины. Теоретически этот вектор контекста (последний скрытый слой RNN) будет содержать семантическую информацию о предложении запроса, которое вводится боту. Вторая RNN - это </a:t>
            </a:r>
            <a:r>
              <a:rPr lang="ru-RU" b="1" dirty="0">
                <a:solidFill>
                  <a:srgbClr val="00B050"/>
                </a:solidFill>
              </a:rPr>
              <a:t>декодер</a:t>
            </a:r>
            <a:r>
              <a:rPr lang="ru-RU" dirty="0">
                <a:solidFill>
                  <a:srgbClr val="00B050"/>
                </a:solidFill>
              </a:rPr>
              <a:t> , который принимает входное слово и вектор контекста и возвращает предположение для следующего слова в последовательности и скрытое состояние для использования в следующей итерации</a:t>
            </a:r>
            <a:r>
              <a:rPr lang="ru-RU" dirty="0" smtClean="0">
                <a:solidFill>
                  <a:srgbClr val="00B050"/>
                </a:solidFill>
              </a:rPr>
              <a:t>.</a:t>
            </a:r>
          </a:p>
          <a:p>
            <a:r>
              <a:rPr lang="ru-RU" sz="1500" dirty="0" smtClean="0">
                <a:solidFill>
                  <a:srgbClr val="00B050"/>
                </a:solidFill>
              </a:rPr>
              <a:t>Основой нашей диалоговой системы будут использоваться модель </a:t>
            </a:r>
            <a:r>
              <a:rPr lang="en-US" sz="1500" dirty="0" smtClean="0">
                <a:solidFill>
                  <a:srgbClr val="00B050"/>
                </a:solidFill>
              </a:rPr>
              <a:t>seq2seq.</a:t>
            </a:r>
          </a:p>
          <a:p>
            <a:r>
              <a:rPr lang="en-US" sz="1500" dirty="0"/>
              <a:t> </a:t>
            </a:r>
            <a:endParaRPr lang="ru-RU" sz="1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1228725"/>
            <a:ext cx="5470525" cy="223837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6350001" y="558800"/>
            <a:ext cx="23622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smtClean="0">
                <a:solidFill>
                  <a:schemeClr val="tx1"/>
                </a:solidFill>
              </a:rPr>
              <a:t>GRU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3457617"/>
            <a:ext cx="5322888" cy="30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292600" cy="990600"/>
          </a:xfrm>
        </p:spPr>
        <p:txBody>
          <a:bodyPr>
            <a:normAutofit/>
          </a:bodyPr>
          <a:lstStyle/>
          <a:p>
            <a:r>
              <a:rPr lang="ru-RU" sz="1500" dirty="0" smtClean="0">
                <a:solidFill>
                  <a:srgbClr val="00B050"/>
                </a:solidFill>
              </a:rPr>
              <a:t>Модуль внимания будем использовать один и тот же, что для </a:t>
            </a:r>
            <a:r>
              <a:rPr lang="en-US" sz="1500" dirty="0" smtClean="0">
                <a:solidFill>
                  <a:srgbClr val="00B050"/>
                </a:solidFill>
              </a:rPr>
              <a:t>GRU </a:t>
            </a:r>
            <a:r>
              <a:rPr lang="ru-RU" sz="1500" dirty="0" smtClean="0">
                <a:solidFill>
                  <a:srgbClr val="00B050"/>
                </a:solidFill>
              </a:rPr>
              <a:t>и </a:t>
            </a:r>
            <a:r>
              <a:rPr lang="en-US" sz="1500" dirty="0" smtClean="0">
                <a:solidFill>
                  <a:srgbClr val="00B050"/>
                </a:solidFill>
              </a:rPr>
              <a:t>LSTM</a:t>
            </a:r>
          </a:p>
          <a:p>
            <a:r>
              <a:rPr lang="en-US" sz="1500" dirty="0"/>
              <a:t> </a:t>
            </a:r>
            <a:endParaRPr lang="ru-RU" sz="15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6350001" y="558800"/>
            <a:ext cx="23622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2794000"/>
            <a:ext cx="4864100" cy="3329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6" y="1167623"/>
            <a:ext cx="5985510" cy="26918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35" y="3859519"/>
            <a:ext cx="4566285" cy="25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127500" cy="3718560"/>
          </a:xfrm>
        </p:spPr>
        <p:txBody>
          <a:bodyPr>
            <a:normAutofit lnSpcReduction="10000"/>
          </a:bodyPr>
          <a:lstStyle/>
          <a:p>
            <a:pPr indent="457200" algn="just"/>
            <a:r>
              <a:rPr lang="ru-RU" dirty="0">
                <a:solidFill>
                  <a:srgbClr val="00B050"/>
                </a:solidFill>
              </a:rPr>
              <a:t>Трансформаторы </a:t>
            </a:r>
            <a:r>
              <a:rPr lang="ru-RU" dirty="0" smtClean="0">
                <a:solidFill>
                  <a:srgbClr val="00B050"/>
                </a:solidFill>
              </a:rPr>
              <a:t>предоставляют </a:t>
            </a:r>
            <a:r>
              <a:rPr lang="ru-RU" dirty="0">
                <a:solidFill>
                  <a:srgbClr val="00B050"/>
                </a:solidFill>
              </a:rPr>
              <a:t>архитектуры общего назначения (BERT, GPT-2, </a:t>
            </a:r>
            <a:r>
              <a:rPr lang="ru-RU" dirty="0" err="1">
                <a:solidFill>
                  <a:srgbClr val="00B050"/>
                </a:solidFill>
              </a:rPr>
              <a:t>RoBERTa</a:t>
            </a:r>
            <a:r>
              <a:rPr lang="ru-RU" dirty="0">
                <a:solidFill>
                  <a:srgbClr val="00B050"/>
                </a:solidFill>
              </a:rPr>
              <a:t>, XLM, </a:t>
            </a:r>
            <a:r>
              <a:rPr lang="ru-RU" dirty="0" err="1">
                <a:solidFill>
                  <a:srgbClr val="00B050"/>
                </a:solidFill>
              </a:rPr>
              <a:t>DistilBert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XLNet</a:t>
            </a:r>
            <a:r>
              <a:rPr lang="ru-RU" dirty="0">
                <a:solidFill>
                  <a:srgbClr val="00B050"/>
                </a:solidFill>
              </a:rPr>
              <a:t>…) для понимания естественного </a:t>
            </a:r>
            <a:r>
              <a:rPr lang="ru-RU" dirty="0" smtClean="0">
                <a:solidFill>
                  <a:srgbClr val="00B050"/>
                </a:solidFill>
              </a:rPr>
              <a:t>языка </a:t>
            </a:r>
            <a:r>
              <a:rPr lang="ru-RU" dirty="0">
                <a:solidFill>
                  <a:srgbClr val="00B050"/>
                </a:solidFill>
              </a:rPr>
              <a:t>и генерации естественного </a:t>
            </a:r>
            <a:r>
              <a:rPr lang="ru-RU" dirty="0" smtClean="0">
                <a:solidFill>
                  <a:srgbClr val="00B050"/>
                </a:solidFill>
              </a:rPr>
              <a:t>языка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с </a:t>
            </a:r>
            <a:r>
              <a:rPr lang="ru-RU" dirty="0">
                <a:solidFill>
                  <a:srgbClr val="00B050"/>
                </a:solidFill>
              </a:rPr>
              <a:t>более чем 32+ предварительно обученными моделями на 100+ языках и глубоким взаимодействием между </a:t>
            </a:r>
            <a:r>
              <a:rPr lang="ru-RU" dirty="0" err="1">
                <a:solidFill>
                  <a:srgbClr val="00B050"/>
                </a:solidFill>
              </a:rPr>
              <a:t>TensorFlow</a:t>
            </a:r>
            <a:r>
              <a:rPr lang="ru-RU" dirty="0">
                <a:solidFill>
                  <a:srgbClr val="00B050"/>
                </a:solidFill>
              </a:rPr>
              <a:t> 2.0 и </a:t>
            </a:r>
            <a:r>
              <a:rPr lang="ru-RU" dirty="0" err="1">
                <a:solidFill>
                  <a:srgbClr val="00B050"/>
                </a:solidFill>
              </a:rPr>
              <a:t>PyTorch</a:t>
            </a:r>
            <a:r>
              <a:rPr lang="ru-RU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Модель </a:t>
            </a:r>
            <a:r>
              <a:rPr lang="ru-RU" dirty="0">
                <a:solidFill>
                  <a:srgbClr val="00B050"/>
                </a:solidFill>
              </a:rPr>
              <a:t>GPT2, обученная на 147 млн ​​</a:t>
            </a:r>
            <a:r>
              <a:rPr lang="ru-RU" dirty="0" smtClean="0">
                <a:solidFill>
                  <a:srgbClr val="00B050"/>
                </a:solidFill>
              </a:rPr>
              <a:t>разговоров, </a:t>
            </a:r>
            <a:r>
              <a:rPr lang="ru-RU" dirty="0">
                <a:solidFill>
                  <a:srgbClr val="00B050"/>
                </a:solidFill>
              </a:rPr>
              <a:t>извлеченных из </a:t>
            </a:r>
            <a:r>
              <a:rPr lang="ru-RU" dirty="0" err="1">
                <a:solidFill>
                  <a:srgbClr val="00B050"/>
                </a:solidFill>
              </a:rPr>
              <a:t>Reddit</a:t>
            </a:r>
            <a:r>
              <a:rPr lang="ru-RU" dirty="0" smtClean="0">
                <a:solidFill>
                  <a:srgbClr val="00B050"/>
                </a:solidFill>
              </a:rPr>
              <a:t>.</a:t>
            </a:r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Эта </a:t>
            </a:r>
            <a:r>
              <a:rPr lang="ru-RU" dirty="0">
                <a:solidFill>
                  <a:srgbClr val="00B050"/>
                </a:solidFill>
              </a:rPr>
              <a:t>модель идеально подходит для создания </a:t>
            </a:r>
            <a:r>
              <a:rPr lang="ru-RU" dirty="0" smtClean="0">
                <a:solidFill>
                  <a:srgbClr val="00B050"/>
                </a:solidFill>
              </a:rPr>
              <a:t>диалоговой системы для </a:t>
            </a:r>
            <a:r>
              <a:rPr lang="ru-RU" dirty="0">
                <a:solidFill>
                  <a:srgbClr val="00B050"/>
                </a:solidFill>
              </a:rPr>
              <a:t>увлекательной беседы и даже в небольшом варианте реализации может поддерживать связный </a:t>
            </a:r>
            <a:r>
              <a:rPr lang="ru-RU" dirty="0" smtClean="0">
                <a:solidFill>
                  <a:srgbClr val="00B050"/>
                </a:solidFill>
              </a:rPr>
              <a:t>диалог.</a:t>
            </a:r>
            <a:endParaRPr lang="ru-RU" sz="1500" dirty="0">
              <a:solidFill>
                <a:srgbClr val="00B05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372100" y="802640"/>
            <a:ext cx="4922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err="1" smtClean="0">
                <a:solidFill>
                  <a:schemeClr val="tx1"/>
                </a:solidFill>
              </a:rPr>
              <a:t>DialoGPT</a:t>
            </a:r>
            <a:r>
              <a:rPr lang="ru-RU" b="1" dirty="0" smtClean="0">
                <a:solidFill>
                  <a:schemeClr val="tx1"/>
                </a:solidFill>
              </a:rPr>
              <a:t> с тонкой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настройкой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507889"/>
            <a:ext cx="6604000" cy="48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802640"/>
            <a:ext cx="4127500" cy="594360"/>
          </a:xfrm>
        </p:spPr>
        <p:txBody>
          <a:bodyPr/>
          <a:lstStyle/>
          <a:p>
            <a:pPr algn="ctr"/>
            <a:r>
              <a:rPr lang="ru-RU" dirty="0" smtClean="0"/>
              <a:t>Результаты обучения</a:t>
            </a:r>
            <a:r>
              <a:rPr lang="en-US" dirty="0" smtClean="0"/>
              <a:t>: </a:t>
            </a:r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127500" cy="3718560"/>
          </a:xfrm>
        </p:spPr>
        <p:txBody>
          <a:bodyPr>
            <a:normAutofit lnSpcReduction="10000"/>
          </a:bodyPr>
          <a:lstStyle/>
          <a:p>
            <a:pPr indent="457200" algn="just"/>
            <a:endParaRPr lang="en-US" dirty="0" smtClean="0"/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Поскольку </a:t>
            </a:r>
            <a:r>
              <a:rPr lang="ru-RU" dirty="0">
                <a:solidFill>
                  <a:srgbClr val="00B050"/>
                </a:solidFill>
              </a:rPr>
              <a:t>мы имеем дело с пакетами дополненных последовательностей, мы не можем просто учитывать все элементы тензора при вычислении потерь. Мы определяем, </a:t>
            </a:r>
            <a:r>
              <a:rPr lang="ru-RU" dirty="0" err="1" smtClean="0">
                <a:solidFill>
                  <a:srgbClr val="00B050"/>
                </a:solidFill>
              </a:rPr>
              <a:t>maskNLLLoss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ru-RU" dirty="0" smtClean="0">
                <a:solidFill>
                  <a:srgbClr val="00B050"/>
                </a:solidFill>
              </a:rPr>
              <a:t>чтобы </a:t>
            </a:r>
            <a:r>
              <a:rPr lang="ru-RU" dirty="0">
                <a:solidFill>
                  <a:srgbClr val="00B050"/>
                </a:solidFill>
              </a:rPr>
              <a:t>вычислить наши потери на основе выходного тензора нашего декодера, целевого тензора и тензора двоичной маски, описывающего заполнение целевого тензора. </a:t>
            </a:r>
            <a:endParaRPr lang="en-US" dirty="0" smtClean="0">
              <a:solidFill>
                <a:srgbClr val="00B050"/>
              </a:solidFill>
            </a:endParaRPr>
          </a:p>
          <a:p>
            <a:pPr indent="457200" algn="just"/>
            <a:r>
              <a:rPr lang="ru-RU" dirty="0" smtClean="0">
                <a:solidFill>
                  <a:srgbClr val="00B050"/>
                </a:solidFill>
              </a:rPr>
              <a:t>Эта </a:t>
            </a:r>
            <a:r>
              <a:rPr lang="ru-RU" dirty="0">
                <a:solidFill>
                  <a:srgbClr val="00B050"/>
                </a:solidFill>
              </a:rPr>
              <a:t>функция потерь вычисляет среднее отрицательное логарифмическое правдоподобие элементов, которые соответствуют 1 в тензоре маски.</a:t>
            </a:r>
            <a:endParaRPr lang="ru-RU" sz="1500" dirty="0">
              <a:solidFill>
                <a:srgbClr val="00B05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372100" y="802640"/>
            <a:ext cx="4922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err="1" smtClean="0">
                <a:solidFill>
                  <a:schemeClr val="tx1"/>
                </a:solidFill>
              </a:rPr>
              <a:t>DialoGPT</a:t>
            </a:r>
            <a:r>
              <a:rPr lang="ru-RU" b="1" dirty="0" smtClean="0">
                <a:solidFill>
                  <a:schemeClr val="tx1"/>
                </a:solidFill>
              </a:rPr>
              <a:t> с тонкой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настройкой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1" y="1444453"/>
            <a:ext cx="7023100" cy="1413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63" y="2991313"/>
            <a:ext cx="4122738" cy="32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88" y="743204"/>
            <a:ext cx="4127500" cy="594360"/>
          </a:xfrm>
        </p:spPr>
        <p:txBody>
          <a:bodyPr/>
          <a:lstStyle/>
          <a:p>
            <a:pPr algn="ctr"/>
            <a:r>
              <a:rPr lang="ru-RU" dirty="0"/>
              <a:t>Результаты обучения</a:t>
            </a:r>
            <a:r>
              <a:rPr lang="en-US" dirty="0"/>
              <a:t>: </a:t>
            </a:r>
            <a:r>
              <a:rPr lang="ru-RU" dirty="0"/>
              <a:t>метрики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gray">
          <a:xfrm>
            <a:off x="5041900" y="4815840"/>
            <a:ext cx="62179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Так же стоит отметить что метрика оценки диалогов по смысловой нагрузке проводиться экспертами и должна содержать ряд моментов, которые необходимо учитывать, такие как например: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Сфера деятельности разговора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Манера общения собеседников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Окраска общения</a:t>
            </a:r>
          </a:p>
          <a:p>
            <a:pPr marL="342900" indent="-342900"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Лексика общения</a:t>
            </a:r>
          </a:p>
          <a:p>
            <a:r>
              <a:rPr lang="ru-RU" b="1" dirty="0">
                <a:solidFill>
                  <a:schemeClr val="tx1"/>
                </a:solidFill>
              </a:rPr>
              <a:t>и</a:t>
            </a:r>
            <a:r>
              <a:rPr lang="ru-RU" b="1" dirty="0" smtClean="0">
                <a:solidFill>
                  <a:schemeClr val="tx1"/>
                </a:solidFill>
              </a:rPr>
              <a:t> т.п.</a:t>
            </a:r>
          </a:p>
        </p:txBody>
      </p:sp>
    </p:spTree>
    <p:extLst>
      <p:ext uri="{BB962C8B-B14F-4D97-AF65-F5344CB8AC3E}">
        <p14:creationId xmlns:p14="http://schemas.microsoft.com/office/powerpoint/2010/main" val="33146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3001" y="1697884"/>
            <a:ext cx="7404100" cy="3849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Диалоги с построенными системами после обучения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98" y="2423782"/>
            <a:ext cx="3791502" cy="40709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11" y="2423782"/>
            <a:ext cx="3769403" cy="40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3001" y="1697884"/>
            <a:ext cx="7404100" cy="3849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Диалоги с построенными системами после обучения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271382"/>
            <a:ext cx="7391400" cy="42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3001" y="1697884"/>
            <a:ext cx="7404100" cy="3849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Диалоги с построенными системами после обучения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54250"/>
            <a:ext cx="6313487" cy="4603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405187"/>
            <a:ext cx="469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0550" y="4220204"/>
            <a:ext cx="35823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 - 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2.8757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– 		LOSS: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3.5977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DialogGPT</a:t>
            </a:r>
            <a:r>
              <a:rPr lang="en-US" alt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	LOSS</a:t>
            </a:r>
            <a:r>
              <a:rPr lang="en-US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1.3008</a:t>
            </a: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600744"/>
            <a:ext cx="4451350" cy="28889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3581925"/>
            <a:ext cx="3648075" cy="29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84869" y="3519237"/>
            <a:ext cx="8825659" cy="24765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Демонстрация лучшего результата в диалоге с лучшей моделью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085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48798" y="3526971"/>
            <a:ext cx="7676115" cy="249282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1440"/>
              <a:buAutoNum type="arabicPeriod"/>
            </a:pPr>
            <a:r>
              <a:rPr lang="ru-RU" dirty="0"/>
              <a:t>Постановка задачи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Выбор и пред обработка данных для модели</a:t>
            </a:r>
            <a:endParaRPr lang="ru-RU" dirty="0"/>
          </a:p>
          <a:p>
            <a:pPr lvl="0">
              <a:buSzPts val="1440"/>
              <a:buAutoNum type="arabicPeriod"/>
            </a:pPr>
            <a:r>
              <a:rPr lang="ru-RU" dirty="0" smtClean="0"/>
              <a:t>Варианты использования моделей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Результаты обучения</a:t>
            </a:r>
            <a:r>
              <a:rPr lang="en-US" dirty="0" smtClean="0"/>
              <a:t>: </a:t>
            </a:r>
            <a:r>
              <a:rPr lang="ru-RU" dirty="0" smtClean="0"/>
              <a:t>метрики</a:t>
            </a:r>
            <a:endParaRPr lang="ru-RU" dirty="0" smtClean="0"/>
          </a:p>
          <a:p>
            <a:pPr lvl="0">
              <a:buSzPts val="1440"/>
              <a:buAutoNum type="arabicPeriod"/>
            </a:pPr>
            <a:r>
              <a:rPr lang="ru-RU" dirty="0" smtClean="0"/>
              <a:t>Лучшие результаты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9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08000" y="3911600"/>
            <a:ext cx="11353800" cy="2717800"/>
          </a:xfrm>
        </p:spPr>
        <p:txBody>
          <a:bodyPr>
            <a:normAutofit lnSpcReduction="10000"/>
          </a:bodyPr>
          <a:lstStyle/>
          <a:p>
            <a:pPr indent="457200" algn="just"/>
            <a:r>
              <a:rPr lang="ru-RU" b="1" dirty="0"/>
              <a:t>В рамках выполнения дипломного проекта </a:t>
            </a:r>
            <a:r>
              <a:rPr lang="ru-RU" b="1" dirty="0" smtClean="0"/>
              <a:t>проведено исследование и сравнение архитектур моделей и построены простые диалоговые системы на примерах чат-ботов.</a:t>
            </a:r>
          </a:p>
          <a:p>
            <a:pPr indent="457200" algn="just"/>
            <a:r>
              <a:rPr lang="ru-RU" b="1" dirty="0" smtClean="0"/>
              <a:t>Применение продвинутых архитектур моделей таких как </a:t>
            </a:r>
            <a:r>
              <a:rPr lang="en-US" b="1" dirty="0" err="1" smtClean="0"/>
              <a:t>DialoGPT</a:t>
            </a:r>
            <a:r>
              <a:rPr lang="ru-RU" b="1" dirty="0" smtClean="0"/>
              <a:t> с тонкой настройкой </a:t>
            </a:r>
            <a:r>
              <a:rPr lang="ru-RU" b="1" dirty="0"/>
              <a:t>модели на небольшом наборе данных </a:t>
            </a:r>
            <a:r>
              <a:rPr lang="ru-RU" b="1" dirty="0" smtClean="0"/>
              <a:t>дает возможность создавать виртуальных персонажей, </a:t>
            </a:r>
            <a:r>
              <a:rPr lang="ru-RU" b="1" dirty="0"/>
              <a:t>с </a:t>
            </a:r>
            <a:r>
              <a:rPr lang="ru-RU" b="1" dirty="0" smtClean="0"/>
              <a:t>которыми можно </a:t>
            </a:r>
            <a:r>
              <a:rPr lang="ru-RU" b="1" dirty="0"/>
              <a:t>вести интересные диалоги</a:t>
            </a:r>
            <a:r>
              <a:rPr lang="ru-RU" b="1" dirty="0" smtClean="0"/>
              <a:t>.</a:t>
            </a:r>
          </a:p>
          <a:p>
            <a:pPr indent="457200" algn="just"/>
            <a:r>
              <a:rPr lang="ru-RU" b="1" dirty="0"/>
              <a:t>Есть много способов изменить и улучшить </a:t>
            </a:r>
            <a:r>
              <a:rPr lang="ru-RU" b="1" dirty="0" smtClean="0"/>
              <a:t>созданных ботов, </a:t>
            </a:r>
            <a:r>
              <a:rPr lang="ru-RU" b="1" dirty="0"/>
              <a:t>даже данные, вероятно, можно было бы лучше </a:t>
            </a:r>
            <a:r>
              <a:rPr lang="ru-RU" b="1" dirty="0" smtClean="0"/>
              <a:t>обработать или собрать больше.</a:t>
            </a:r>
            <a:r>
              <a:rPr lang="ru-RU" b="1" dirty="0"/>
              <a:t> Одна крутая вещь, которую </a:t>
            </a:r>
            <a:r>
              <a:rPr lang="ru-RU" b="1" dirty="0" smtClean="0"/>
              <a:t>можно делать</a:t>
            </a:r>
            <a:r>
              <a:rPr lang="ru-RU" b="1" dirty="0"/>
              <a:t>, - это </a:t>
            </a:r>
            <a:r>
              <a:rPr lang="ru-RU" b="1" dirty="0" smtClean="0"/>
              <a:t>пробовать </a:t>
            </a:r>
            <a:r>
              <a:rPr lang="ru-RU" b="1" dirty="0"/>
              <a:t>несколько разных методов, сравнить результаты </a:t>
            </a:r>
            <a:r>
              <a:rPr lang="ru-RU" b="1" dirty="0" smtClean="0"/>
              <a:t>и более точно в зависимости от задачи выбирать ту или иную модель!</a:t>
            </a:r>
            <a:r>
              <a:rPr lang="ru-RU" b="1" dirty="0"/>
              <a:t> </a:t>
            </a:r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7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08000" y="3911600"/>
            <a:ext cx="11353800" cy="2717800"/>
          </a:xfrm>
        </p:spPr>
        <p:txBody>
          <a:bodyPr>
            <a:normAutofit fontScale="85000" lnSpcReduction="10000"/>
          </a:bodyPr>
          <a:lstStyle/>
          <a:p>
            <a:pPr indent="457200" algn="just"/>
            <a:r>
              <a:rPr lang="ru-RU" b="1" dirty="0" smtClean="0"/>
              <a:t>Используя диалоговые системы можно реализовывать различные проекты связанные с обработкой естественного языка, такие как например:</a:t>
            </a:r>
          </a:p>
          <a:p>
            <a:pPr marL="285750" indent="-285750" algn="just">
              <a:buFontTx/>
              <a:buChar char="-"/>
            </a:pPr>
            <a:r>
              <a:rPr lang="ru-RU" b="1" dirty="0"/>
              <a:t>Создавать диалоговых помощников, которые могли  бы например подготавливать информацию для предстоящих поездок или командировок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Вести беседы на определенные темы и давать ответы на интересующие вопросы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Классифицировать диалог с клиентом и давать оценку общения (негативное или позитивное общение)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Помогать собеседникам в «мозговых штурмах» различных задач</a:t>
            </a:r>
          </a:p>
          <a:p>
            <a:pPr marL="285750" indent="-285750" algn="just">
              <a:buFontTx/>
              <a:buChar char="-"/>
            </a:pPr>
            <a:r>
              <a:rPr lang="ru-RU" b="1" dirty="0" smtClean="0"/>
              <a:t>Вести опросные анкеты</a:t>
            </a:r>
          </a:p>
          <a:p>
            <a:pPr algn="just"/>
            <a:r>
              <a:rPr lang="ru-RU" b="1" dirty="0" smtClean="0"/>
              <a:t>И многое другое.</a:t>
            </a:r>
          </a:p>
          <a:p>
            <a:pPr marL="285750" indent="-285750" algn="just">
              <a:buFontTx/>
              <a:buChar char="-"/>
            </a:pPr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8798" y="3526971"/>
            <a:ext cx="7676115" cy="24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1440"/>
              <a:buNone/>
            </a:pPr>
            <a:r>
              <a:rPr lang="ru-RU" dirty="0" smtClean="0"/>
              <a:t>Необходимо разработать систему на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ru-RU" dirty="0" smtClean="0"/>
              <a:t>которая:</a:t>
            </a:r>
          </a:p>
          <a:p>
            <a:pPr marL="0" indent="0">
              <a:spcBef>
                <a:spcPts val="0"/>
              </a:spcBef>
              <a:buSzPts val="1440"/>
              <a:buNone/>
            </a:pPr>
            <a:endParaRPr lang="ru-RU" dirty="0" smtClean="0"/>
          </a:p>
          <a:p>
            <a:pPr>
              <a:spcBef>
                <a:spcPts val="0"/>
              </a:spcBef>
              <a:buSzPts val="1440"/>
              <a:buFont typeface="Wingdings 3" charset="2"/>
              <a:buAutoNum type="arabicPeriod"/>
            </a:pPr>
            <a:r>
              <a:rPr lang="ru-RU" dirty="0" smtClean="0"/>
              <a:t>Получает на вход сообщение от пользователя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Анализирует обращение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Выбирает соответствующее действие в соответствии со сценарием диалога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Подает на выход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0540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 пред обработка данных для модели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347472" y="3746426"/>
            <a:ext cx="11558016" cy="216059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1440"/>
            </a:pPr>
            <a:r>
              <a:rPr lang="ru-RU" dirty="0" smtClean="0"/>
              <a:t>Для построения чат-бота будем использовать:</a:t>
            </a:r>
          </a:p>
          <a:p>
            <a:pPr lvl="0">
              <a:spcBef>
                <a:spcPts val="0"/>
              </a:spcBef>
              <a:buSzPts val="1440"/>
            </a:pP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r>
              <a:rPr lang="ru-RU" dirty="0" smtClean="0"/>
              <a:t>	- диалоги из фильмов </a:t>
            </a:r>
            <a:r>
              <a:rPr lang="en-US" dirty="0" smtClean="0"/>
              <a:t>Corpus Movie-Dialogs Corpus</a:t>
            </a: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r>
              <a:rPr lang="ru-RU" dirty="0"/>
              <a:t>	</a:t>
            </a:r>
            <a:r>
              <a:rPr lang="ru-RU" dirty="0" smtClean="0"/>
              <a:t>- разговоры двух персонажей из мульти сериала </a:t>
            </a:r>
            <a:r>
              <a:rPr lang="ru-RU" dirty="0"/>
              <a:t>«</a:t>
            </a:r>
            <a:r>
              <a:rPr lang="ru-RU" dirty="0" err="1"/>
              <a:t>Рика</a:t>
            </a:r>
            <a:r>
              <a:rPr lang="ru-RU" dirty="0"/>
              <a:t> и </a:t>
            </a:r>
            <a:r>
              <a:rPr lang="ru-RU" dirty="0" err="1"/>
              <a:t>Морти</a:t>
            </a:r>
            <a:r>
              <a:rPr lang="ru-RU" dirty="0"/>
              <a:t>»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44058" y="2418665"/>
            <a:ext cx="2645100" cy="289559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220 579 разговоров между 10 292 парами героев фильмов</a:t>
            </a:r>
          </a:p>
          <a:p>
            <a:r>
              <a:rPr lang="ru-RU" dirty="0">
                <a:solidFill>
                  <a:srgbClr val="00B050"/>
                </a:solidFill>
              </a:rPr>
              <a:t>9035 персонажей из 617 фильмов</a:t>
            </a:r>
          </a:p>
          <a:p>
            <a:r>
              <a:rPr lang="ru-RU" dirty="0">
                <a:solidFill>
                  <a:srgbClr val="00B050"/>
                </a:solidFill>
              </a:rPr>
              <a:t>304,713 всего высказываний</a:t>
            </a:r>
          </a:p>
          <a:p>
            <a:endParaRPr lang="ru-RU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802701" y="716865"/>
            <a:ext cx="673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мы создадим хорошо отформатированный файл данных, в котором каждая строка содержит </a:t>
            </a:r>
            <a:r>
              <a:rPr lang="ru-RU" i="1" dirty="0"/>
              <a:t>предложение запроса,</a:t>
            </a:r>
            <a:r>
              <a:rPr lang="ru-RU" dirty="0"/>
              <a:t> разделенное </a:t>
            </a:r>
            <a:r>
              <a:rPr lang="ru-RU" dirty="0" smtClean="0"/>
              <a:t>табуляцией</a:t>
            </a:r>
            <a:r>
              <a:rPr lang="ru-RU" dirty="0"/>
              <a:t>, и пару </a:t>
            </a:r>
            <a:r>
              <a:rPr lang="ru-RU" i="1" dirty="0"/>
              <a:t>предложений ответа</a:t>
            </a:r>
            <a:r>
              <a:rPr lang="ru-RU" dirty="0"/>
              <a:t> 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12" y="2209977"/>
            <a:ext cx="4347052" cy="16830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99" y="2121046"/>
            <a:ext cx="3720032" cy="29363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5" y="3866464"/>
            <a:ext cx="3503498" cy="197540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2" y="5027506"/>
            <a:ext cx="4924174" cy="16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4" y="2226565"/>
            <a:ext cx="4439003" cy="3524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4" y="364795"/>
            <a:ext cx="3334349" cy="2315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81" y="2680236"/>
            <a:ext cx="4231746" cy="33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11" y="531682"/>
            <a:ext cx="5431811" cy="27810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1" y="3599478"/>
            <a:ext cx="5909260" cy="6036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03" y="3599479"/>
            <a:ext cx="4412860" cy="29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842" y="160097"/>
            <a:ext cx="3808414" cy="1600200"/>
          </a:xfrm>
        </p:spPr>
        <p:txBody>
          <a:bodyPr/>
          <a:lstStyle/>
          <a:p>
            <a:r>
              <a:rPr lang="en-US" dirty="0" smtClean="0"/>
              <a:t>RickAndMortyScripts.csv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8" y="2252420"/>
            <a:ext cx="3813509" cy="28101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97" y="1387641"/>
            <a:ext cx="5297812" cy="3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842" y="160097"/>
            <a:ext cx="3808414" cy="1600200"/>
          </a:xfrm>
        </p:spPr>
        <p:txBody>
          <a:bodyPr/>
          <a:lstStyle/>
          <a:p>
            <a:r>
              <a:rPr lang="en-US" dirty="0" smtClean="0"/>
              <a:t>RickAndMortyScripts.csv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760297"/>
            <a:ext cx="6668556" cy="2106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" y="2162977"/>
            <a:ext cx="4894263" cy="42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688</TotalTime>
  <Words>504</Words>
  <Application>Microsoft Office PowerPoint</Application>
  <PresentationFormat>Широкоэкранный</PresentationFormat>
  <Paragraphs>87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Совет директоров</vt:lpstr>
      <vt:lpstr>Дипломный проект</vt:lpstr>
      <vt:lpstr>Структура проекта</vt:lpstr>
      <vt:lpstr>Постановка задачи</vt:lpstr>
      <vt:lpstr>Выбор и пред обработка данных для модели</vt:lpstr>
      <vt:lpstr>Корпус Cornell Movie-Dialogs Corpus </vt:lpstr>
      <vt:lpstr>Корпус Cornell Movie-Dialogs Corpus </vt:lpstr>
      <vt:lpstr>Корпус Cornell Movie-Dialogs Corpus </vt:lpstr>
      <vt:lpstr>RickAndMortyScripts.csv </vt:lpstr>
      <vt:lpstr>RickAndMortyScripts.csv </vt:lpstr>
      <vt:lpstr>Варианты использования модели</vt:lpstr>
      <vt:lpstr>Варианты использования модели</vt:lpstr>
      <vt:lpstr>Варианты использования модели</vt:lpstr>
      <vt:lpstr>Результаты обучения: метрики</vt:lpstr>
      <vt:lpstr>Результаты обучения: метрики</vt:lpstr>
      <vt:lpstr>Лучшие результаты</vt:lpstr>
      <vt:lpstr>Лучшие результаты</vt:lpstr>
      <vt:lpstr>Лучшие результаты</vt:lpstr>
      <vt:lpstr>Лучшие результаты</vt:lpstr>
      <vt:lpstr>Лучшие результаты</vt:lpstr>
      <vt:lpstr>Выводы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Пользователь Windows</dc:creator>
  <cp:lastModifiedBy>BLACK</cp:lastModifiedBy>
  <cp:revision>42</cp:revision>
  <dcterms:created xsi:type="dcterms:W3CDTF">2020-05-06T23:12:54Z</dcterms:created>
  <dcterms:modified xsi:type="dcterms:W3CDTF">2021-03-13T21:32:09Z</dcterms:modified>
</cp:coreProperties>
</file>