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23" r:id="rId3"/>
    <p:sldId id="641" r:id="rId4"/>
    <p:sldId id="642" r:id="rId5"/>
    <p:sldId id="631" r:id="rId6"/>
    <p:sldId id="327" r:id="rId7"/>
    <p:sldId id="628" r:id="rId8"/>
    <p:sldId id="625" r:id="rId9"/>
    <p:sldId id="626" r:id="rId10"/>
    <p:sldId id="627" r:id="rId11"/>
    <p:sldId id="607" r:id="rId12"/>
    <p:sldId id="608" r:id="rId13"/>
    <p:sldId id="609" r:id="rId14"/>
    <p:sldId id="610" r:id="rId15"/>
    <p:sldId id="611" r:id="rId16"/>
    <p:sldId id="643" r:id="rId17"/>
    <p:sldId id="612" r:id="rId18"/>
    <p:sldId id="613" r:id="rId19"/>
    <p:sldId id="614" r:id="rId20"/>
    <p:sldId id="6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0"/>
    <p:restoredTop sz="79739"/>
  </p:normalViewPr>
  <p:slideViewPr>
    <p:cSldViewPr snapToGrid="0" snapToObjects="1">
      <p:cViewPr varScale="1">
        <p:scale>
          <a:sx n="82" d="100"/>
          <a:sy n="8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398-99B6-BE42-92B0-8434C3A0DC98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11E-69ED-9742-A812-5C0E04F470DF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637-3B42-8046-9D0F-2D5B9451C63F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C07-C2DD-9C49-9D7F-A816FEA7B671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AB0E-E8A8-3547-ABD4-B17C799B8E70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6B1D-80C0-144D-9085-BB87E8FDC143}" type="datetime1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963-62DE-E64B-A3E5-233717E090EA}" type="datetime1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AAF3-E701-A14B-AA10-126881CDB6B7}" type="datetime1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A85F-1A0D-FB40-89B6-B711812C6CD4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105D-4ACF-D247-8A95-FB2BF3437DDC}" type="datetime1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01D-1226-3042-B730-6BFCF1732284}" type="datetime1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5757-C995-F54B-BB8E-1A8FC8F96F6E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693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Data, Environment and Society</a:t>
            </a:r>
            <a:br>
              <a:rPr lang="en-US" dirty="0"/>
            </a:br>
            <a:br>
              <a:rPr lang="en-US" dirty="0"/>
            </a:br>
            <a:r>
              <a:rPr lang="en-US" sz="7300" dirty="0"/>
              <a:t>Lecture 5: </a:t>
            </a:r>
            <a:br>
              <a:rPr lang="en-US" sz="7300" dirty="0"/>
            </a:br>
            <a:r>
              <a:rPr lang="en-US" sz="7300" dirty="0"/>
              <a:t>Merge, </a:t>
            </a:r>
            <a:r>
              <a:rPr lang="en-US" sz="7300" dirty="0" err="1"/>
              <a:t>Groupby</a:t>
            </a:r>
            <a:r>
              <a:rPr lang="en-US" sz="7300" dirty="0"/>
              <a:t> and Pivot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September 12, 2019</a:t>
            </a:r>
          </a:p>
          <a:p>
            <a:r>
              <a:rPr lang="en-US" dirty="0"/>
              <a:t>Instructor: Duncan </a:t>
            </a:r>
            <a:r>
              <a:rPr lang="en-US" dirty="0" err="1"/>
              <a:t>Calllaway</a:t>
            </a:r>
            <a:endParaRPr lang="en-US" dirty="0"/>
          </a:p>
          <a:p>
            <a:r>
              <a:rPr lang="en-US" dirty="0"/>
              <a:t>GSI: Salma </a:t>
            </a:r>
            <a:r>
              <a:rPr lang="en-US" dirty="0" err="1"/>
              <a:t>Elmallah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938D0-677B-854C-ADD2-4323D8A8DC16}"/>
              </a:ext>
            </a:extLst>
          </p:cNvPr>
          <p:cNvSpPr txBox="1"/>
          <p:nvPr/>
        </p:nvSpPr>
        <p:spPr>
          <a:xfrm>
            <a:off x="6725265" y="3613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DC7B-9FDD-D148-B290-62022D6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2B0D-4D2E-F84E-BB90-75AF796DC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02E43-B233-B043-87AD-DE2F353A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6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3" name="Rectangle 2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17" name="Rectangle 1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19" name="Rectangle 18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21" name="Rectangle 20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23" name="Rectangle 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25" name="Rectangle 24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37" name="Rectangle 36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40" name="Rectangle 39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64" name="Rectangle 63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2" name="Rectangle 81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5" name="Rectangle 84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88" name="Rectangle 87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1" name="Rectangle 90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4" name="Rectangle 93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7" name="Rectangle 96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0" name="Rectangle 99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3" name="Rectangle 102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6" name="Rectangle 105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82119-7A05-3942-A740-6C07E461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8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FA83F-D27C-A742-B516-3EC17D6E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1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598181" y="3496577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01516" y="5250549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598181" y="3981850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598181" y="5718204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598181" y="446712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598181" y="6191722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222180" y="3973515"/>
            <a:ext cx="11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22180" y="3650349"/>
            <a:ext cx="110959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Split into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D49D5-111D-1644-913C-A1C1C607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3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598181" y="3496577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01516" y="5250549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598181" y="3981850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598181" y="5718204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598181" y="446712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598181" y="6191722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222180" y="3973515"/>
            <a:ext cx="11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22180" y="3650349"/>
            <a:ext cx="110959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Split into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02547" y="2141105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02547" y="2464271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902547" y="3854236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902547" y="4177402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42817" y="5613772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942817" y="5936938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599179" y="2211406"/>
            <a:ext cx="1199792" cy="407773"/>
            <a:chOff x="931566" y="1442351"/>
            <a:chExt cx="1199792" cy="407773"/>
          </a:xfrm>
        </p:grpSpPr>
        <p:sp>
          <p:nvSpPr>
            <p:cNvPr id="119" name="Rectangle 118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99179" y="3888907"/>
            <a:ext cx="1199792" cy="407773"/>
            <a:chOff x="931566" y="1442351"/>
            <a:chExt cx="1199792" cy="407773"/>
          </a:xfrm>
        </p:grpSpPr>
        <p:sp>
          <p:nvSpPr>
            <p:cNvPr id="134" name="Rectangle 133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599179" y="5733837"/>
            <a:ext cx="1199792" cy="407773"/>
            <a:chOff x="931566" y="1442351"/>
            <a:chExt cx="1199792" cy="407773"/>
          </a:xfrm>
        </p:grpSpPr>
        <p:sp>
          <p:nvSpPr>
            <p:cNvPr id="137" name="Rectangle 136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599179" y="2211406"/>
            <a:ext cx="1199792" cy="407773"/>
            <a:chOff x="931566" y="1442351"/>
            <a:chExt cx="1199792" cy="407773"/>
          </a:xfrm>
        </p:grpSpPr>
        <p:sp>
          <p:nvSpPr>
            <p:cNvPr id="140" name="Rectangle 139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599179" y="3888907"/>
            <a:ext cx="1199792" cy="407773"/>
            <a:chOff x="931566" y="1442351"/>
            <a:chExt cx="1199792" cy="407773"/>
          </a:xfrm>
        </p:grpSpPr>
        <p:sp>
          <p:nvSpPr>
            <p:cNvPr id="143" name="Rectangle 14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599179" y="5733837"/>
            <a:ext cx="1199792" cy="407773"/>
            <a:chOff x="931566" y="1442351"/>
            <a:chExt cx="1199792" cy="407773"/>
          </a:xfrm>
        </p:grpSpPr>
        <p:sp>
          <p:nvSpPr>
            <p:cNvPr id="146" name="Rectangle 145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A21DA-DB46-AB49-89D6-03E6BB5D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2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598181" y="3496577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01516" y="5250549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598181" y="3981850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598181" y="5718204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598181" y="446712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598181" y="6191722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222180" y="3973515"/>
            <a:ext cx="11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22180" y="3650349"/>
            <a:ext cx="110959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Split into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02547" y="2141105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02547" y="2464271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902547" y="3854236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902547" y="4177402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42817" y="5613772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942817" y="5936938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599179" y="2211406"/>
            <a:ext cx="1199792" cy="407773"/>
            <a:chOff x="931566" y="1442351"/>
            <a:chExt cx="1199792" cy="407773"/>
          </a:xfrm>
        </p:grpSpPr>
        <p:sp>
          <p:nvSpPr>
            <p:cNvPr id="119" name="Rectangle 118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99179" y="3888907"/>
            <a:ext cx="1199792" cy="407773"/>
            <a:chOff x="931566" y="1442351"/>
            <a:chExt cx="1199792" cy="407773"/>
          </a:xfrm>
        </p:grpSpPr>
        <p:sp>
          <p:nvSpPr>
            <p:cNvPr id="134" name="Rectangle 133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9590619" y="4177401"/>
            <a:ext cx="1199792" cy="407773"/>
            <a:chOff x="931566" y="1442351"/>
            <a:chExt cx="1199792" cy="407773"/>
          </a:xfrm>
        </p:grpSpPr>
        <p:sp>
          <p:nvSpPr>
            <p:cNvPr id="137" name="Rectangle 136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590619" y="3242576"/>
            <a:ext cx="1199792" cy="407773"/>
            <a:chOff x="931566" y="1442351"/>
            <a:chExt cx="1199792" cy="407773"/>
          </a:xfrm>
        </p:grpSpPr>
        <p:sp>
          <p:nvSpPr>
            <p:cNvPr id="140" name="Rectangle 139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9590619" y="3715093"/>
            <a:ext cx="1199792" cy="407773"/>
            <a:chOff x="931566" y="1442351"/>
            <a:chExt cx="1199792" cy="407773"/>
          </a:xfrm>
        </p:grpSpPr>
        <p:sp>
          <p:nvSpPr>
            <p:cNvPr id="143" name="Rectangle 14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599179" y="5733837"/>
            <a:ext cx="1199792" cy="407773"/>
            <a:chOff x="931566" y="1442351"/>
            <a:chExt cx="1199792" cy="407773"/>
          </a:xfrm>
        </p:grpSpPr>
        <p:sp>
          <p:nvSpPr>
            <p:cNvPr id="146" name="Rectangle 145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cxnSp>
        <p:nvCxnSpPr>
          <p:cNvPr id="148" name="Straight Arrow Connector 147"/>
          <p:cNvCxnSpPr>
            <a:cxnSpLocks/>
          </p:cNvCxnSpPr>
          <p:nvPr/>
        </p:nvCxnSpPr>
        <p:spPr>
          <a:xfrm>
            <a:off x="7929154" y="2351418"/>
            <a:ext cx="1392959" cy="114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099632" y="3973515"/>
            <a:ext cx="1346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</p:cNvCxnSpPr>
          <p:nvPr/>
        </p:nvCxnSpPr>
        <p:spPr>
          <a:xfrm flipV="1">
            <a:off x="7929154" y="4387636"/>
            <a:ext cx="1392959" cy="138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021843" y="3657592"/>
            <a:ext cx="143975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Put Results</a:t>
            </a:r>
          </a:p>
          <a:p>
            <a:pPr algn="ctr"/>
            <a:r>
              <a:rPr lang="en-US" dirty="0"/>
              <a:t>in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9931D-713C-DE40-BF74-2AEEEC5F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DC7B-9FDD-D148-B290-62022D6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2B0D-4D2E-F84E-BB90-75AF796DC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02E43-B233-B043-87AD-DE2F353A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9963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11773" y="1495173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0778" y="2418853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0778" y="2952253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0778" y="3485653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0778" y="4019053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0778" y="4552453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778" y="5085853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778" y="5619253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778" y="6152653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91994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0778" y="1885453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70778" y="2418853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70778" y="2952253"/>
            <a:ext cx="1662160" cy="407773"/>
            <a:chOff x="570778" y="2952253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70778" y="3485653"/>
            <a:ext cx="1662160" cy="407773"/>
            <a:chOff x="570778" y="3485653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70778" y="4019053"/>
            <a:ext cx="1662160" cy="407773"/>
            <a:chOff x="570778" y="4019053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70778" y="4552453"/>
            <a:ext cx="1662160" cy="407773"/>
            <a:chOff x="570778" y="4552453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70778" y="5085853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70778" y="5619253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70778" y="6152653"/>
            <a:ext cx="1662160" cy="407773"/>
            <a:chOff x="570778" y="6152653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70778" y="1885453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346567-041E-9740-A135-9A8F6258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2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9963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11773" y="1495173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0778" y="2418853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0778" y="2952253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0778" y="3485653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0778" y="4019053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8431" y="4567316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778" y="5085853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778" y="5619253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778" y="6152653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91994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0778" y="1885453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04673" y="4879292"/>
            <a:ext cx="1662160" cy="407773"/>
            <a:chOff x="3804673" y="4879292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3804673" y="48792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3428" y="48792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376704" y="48792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04673" y="2445350"/>
            <a:ext cx="1662160" cy="407773"/>
            <a:chOff x="3804673" y="2445350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3804673" y="2445350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973428" y="2445350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76704" y="2445350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04673" y="3097999"/>
            <a:ext cx="1662160" cy="407773"/>
            <a:chOff x="3804673" y="3097999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3804673" y="3097999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73428" y="3097999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376704" y="3097999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04673" y="5531941"/>
            <a:ext cx="1662160" cy="407773"/>
            <a:chOff x="3804673" y="5531941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3804673" y="553194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973428" y="553194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376704" y="5531941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804673" y="3750648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804673" y="4226643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04673" y="6184592"/>
            <a:ext cx="1662160" cy="407773"/>
            <a:chOff x="3804673" y="6184592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3804673" y="61845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973428" y="61845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376704" y="61845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804673" y="1792701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04673" y="1323225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432969" y="3643177"/>
            <a:ext cx="1109599" cy="646331"/>
            <a:chOff x="2432969" y="3643177"/>
            <a:chExt cx="1109599" cy="646331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432969" y="3966343"/>
              <a:ext cx="11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432969" y="3643177"/>
              <a:ext cx="110959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Split into</a:t>
              </a:r>
            </a:p>
            <a:p>
              <a:pPr algn="ctr"/>
              <a:r>
                <a:rPr lang="en-US" dirty="0"/>
                <a:t>Groups</a:t>
              </a:r>
            </a:p>
          </p:txBody>
        </p:sp>
      </p:grpSp>
      <p:cxnSp>
        <p:nvCxnSpPr>
          <p:cNvPr id="85" name="Straight Arrow Connector 84"/>
          <p:cNvCxnSpPr>
            <a:stCxn id="47" idx="3"/>
            <a:endCxn id="151" idx="1"/>
          </p:cNvCxnSpPr>
          <p:nvPr/>
        </p:nvCxnSpPr>
        <p:spPr>
          <a:xfrm flipV="1">
            <a:off x="2232938" y="1527112"/>
            <a:ext cx="1571735" cy="5622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3"/>
            <a:endCxn id="139" idx="1"/>
          </p:cNvCxnSpPr>
          <p:nvPr/>
        </p:nvCxnSpPr>
        <p:spPr>
          <a:xfrm flipV="1">
            <a:off x="2232938" y="1996588"/>
            <a:ext cx="1571735" cy="3293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5570152" y="1443009"/>
            <a:ext cx="1428596" cy="646331"/>
            <a:chOff x="5824545" y="2372803"/>
            <a:chExt cx="1428596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7197463" y="155532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366218" y="155532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769494" y="155532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5570152" y="2305922"/>
            <a:ext cx="1428596" cy="646331"/>
            <a:chOff x="5824545" y="2372803"/>
            <a:chExt cx="1428596" cy="646331"/>
          </a:xfrm>
        </p:grpSpPr>
        <p:sp>
          <p:nvSpPr>
            <p:cNvPr id="110" name="TextBox 10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7197463" y="241823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366218" y="241823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769494" y="241823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570152" y="2996846"/>
            <a:ext cx="1428596" cy="646331"/>
            <a:chOff x="5824545" y="2372803"/>
            <a:chExt cx="1428596" cy="646331"/>
          </a:xfrm>
        </p:grpSpPr>
        <p:sp>
          <p:nvSpPr>
            <p:cNvPr id="117" name="TextBox 11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7197463" y="310915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366218" y="310915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7769494" y="310915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5570152" y="3840096"/>
            <a:ext cx="1428596" cy="646331"/>
            <a:chOff x="5824545" y="2372803"/>
            <a:chExt cx="1428596" cy="646331"/>
          </a:xfrm>
        </p:grpSpPr>
        <p:sp>
          <p:nvSpPr>
            <p:cNvPr id="160" name="TextBox 15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7197463" y="395240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366218" y="395240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769494" y="395240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5570152" y="4785083"/>
            <a:ext cx="1428596" cy="646331"/>
            <a:chOff x="5824545" y="2372803"/>
            <a:chExt cx="1428596" cy="646331"/>
          </a:xfrm>
        </p:grpSpPr>
        <p:sp>
          <p:nvSpPr>
            <p:cNvPr id="167" name="TextBox 16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/>
          <p:cNvSpPr/>
          <p:nvPr/>
        </p:nvSpPr>
        <p:spPr>
          <a:xfrm>
            <a:off x="7197463" y="489739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366218" y="489739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769494" y="489739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5570152" y="5415995"/>
            <a:ext cx="1428596" cy="646331"/>
            <a:chOff x="5824545" y="2372803"/>
            <a:chExt cx="1428596" cy="646331"/>
          </a:xfrm>
        </p:grpSpPr>
        <p:sp>
          <p:nvSpPr>
            <p:cNvPr id="174" name="TextBox 173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/>
          <p:cNvSpPr/>
          <p:nvPr/>
        </p:nvSpPr>
        <p:spPr>
          <a:xfrm>
            <a:off x="7197463" y="552830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8366218" y="552830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7769494" y="552830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570152" y="6119325"/>
            <a:ext cx="1428596" cy="646331"/>
            <a:chOff x="5824545" y="2372803"/>
            <a:chExt cx="1428596" cy="646331"/>
          </a:xfrm>
        </p:grpSpPr>
        <p:sp>
          <p:nvSpPr>
            <p:cNvPr id="181" name="TextBox 180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/>
          <p:cNvSpPr/>
          <p:nvPr/>
        </p:nvSpPr>
        <p:spPr>
          <a:xfrm>
            <a:off x="7197463" y="623163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366218" y="623163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7769494" y="623163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61A35-5E2E-BB40-8BBC-917C9BC3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8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13" grpId="0" animBg="1"/>
      <p:bldP spid="114" grpId="0" animBg="1"/>
      <p:bldP spid="115" grpId="0" animBg="1"/>
      <p:bldP spid="156" grpId="0" animBg="1"/>
      <p:bldP spid="157" grpId="0" animBg="1"/>
      <p:bldP spid="158" grpId="0" animBg="1"/>
      <p:bldP spid="163" grpId="0" animBg="1"/>
      <p:bldP spid="164" grpId="0" animBg="1"/>
      <p:bldP spid="165" grpId="0" animBg="1"/>
      <p:bldP spid="170" grpId="0" animBg="1"/>
      <p:bldP spid="171" grpId="0" animBg="1"/>
      <p:bldP spid="172" grpId="0" animBg="1"/>
      <p:bldP spid="177" grpId="0" animBg="1"/>
      <p:bldP spid="178" grpId="0" animBg="1"/>
      <p:bldP spid="179" grpId="0" animBg="1"/>
      <p:bldP spid="184" grpId="0" animBg="1"/>
      <p:bldP spid="185" grpId="0" animBg="1"/>
      <p:bldP spid="1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6033237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4941427" y="1325840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5982422" y="2249520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5982422" y="2782920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5982422" y="3316320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5982422" y="3849720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5994769" y="4397983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5982422" y="4916520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5982422" y="5449920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5982422" y="5983320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-5461206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5982422" y="1716120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-2748527" y="4709959"/>
            <a:ext cx="1662160" cy="407773"/>
            <a:chOff x="3804673" y="4879292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3804673" y="48792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3428" y="48792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376704" y="48792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-2748527" y="2276017"/>
            <a:ext cx="1662160" cy="407773"/>
            <a:chOff x="3804673" y="2445350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3804673" y="2445350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973428" y="2445350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76704" y="2445350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-2748527" y="2928666"/>
            <a:ext cx="1662160" cy="407773"/>
            <a:chOff x="3804673" y="3097999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3804673" y="3097999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73428" y="3097999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376704" y="3097999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-2748527" y="5362608"/>
            <a:ext cx="1662160" cy="407773"/>
            <a:chOff x="3804673" y="5531941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3804673" y="553194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973428" y="553194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376704" y="5531941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-2748527" y="3581315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-2748527" y="4057310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-2748527" y="6015259"/>
            <a:ext cx="1662160" cy="407773"/>
            <a:chOff x="3804673" y="6184592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3804673" y="61845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973428" y="61845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376704" y="61845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-2748527" y="1623368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-2748527" y="1153892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4120231" y="3473844"/>
            <a:ext cx="1109599" cy="646331"/>
            <a:chOff x="2432969" y="3643177"/>
            <a:chExt cx="1109599" cy="646331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432969" y="3966343"/>
              <a:ext cx="11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432969" y="3643177"/>
              <a:ext cx="110959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Split into</a:t>
              </a:r>
            </a:p>
            <a:p>
              <a:pPr algn="ctr"/>
              <a:r>
                <a:rPr lang="en-US" dirty="0"/>
                <a:t>Groups</a:t>
              </a:r>
            </a:p>
          </p:txBody>
        </p:sp>
      </p:grpSp>
      <p:cxnSp>
        <p:nvCxnSpPr>
          <p:cNvPr id="85" name="Straight Arrow Connector 84"/>
          <p:cNvCxnSpPr>
            <a:stCxn id="47" idx="3"/>
            <a:endCxn id="151" idx="1"/>
          </p:cNvCxnSpPr>
          <p:nvPr/>
        </p:nvCxnSpPr>
        <p:spPr>
          <a:xfrm flipV="1">
            <a:off x="-4320262" y="1357779"/>
            <a:ext cx="1571735" cy="5622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3"/>
            <a:endCxn id="139" idx="1"/>
          </p:cNvCxnSpPr>
          <p:nvPr/>
        </p:nvCxnSpPr>
        <p:spPr>
          <a:xfrm flipV="1">
            <a:off x="-4320262" y="1827255"/>
            <a:ext cx="1571735" cy="3293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-983048" y="1273676"/>
            <a:ext cx="1428596" cy="646331"/>
            <a:chOff x="5824545" y="2372803"/>
            <a:chExt cx="1428596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644263" y="138598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813018" y="138598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216294" y="138598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-983048" y="2136589"/>
            <a:ext cx="1428596" cy="646331"/>
            <a:chOff x="5824545" y="2372803"/>
            <a:chExt cx="1428596" cy="646331"/>
          </a:xfrm>
        </p:grpSpPr>
        <p:sp>
          <p:nvSpPr>
            <p:cNvPr id="110" name="TextBox 10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44263" y="224890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813018" y="224890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216294" y="224890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983048" y="2827513"/>
            <a:ext cx="1428596" cy="646331"/>
            <a:chOff x="5824545" y="2372803"/>
            <a:chExt cx="1428596" cy="646331"/>
          </a:xfrm>
        </p:grpSpPr>
        <p:sp>
          <p:nvSpPr>
            <p:cNvPr id="117" name="TextBox 11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644263" y="293982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813018" y="293982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216294" y="293982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-983048" y="3670763"/>
            <a:ext cx="1428596" cy="646331"/>
            <a:chOff x="5824545" y="2372803"/>
            <a:chExt cx="1428596" cy="646331"/>
          </a:xfrm>
        </p:grpSpPr>
        <p:sp>
          <p:nvSpPr>
            <p:cNvPr id="160" name="TextBox 15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644263" y="378307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813018" y="378307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216294" y="378307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-983048" y="4615750"/>
            <a:ext cx="1428596" cy="646331"/>
            <a:chOff x="5824545" y="2372803"/>
            <a:chExt cx="1428596" cy="646331"/>
          </a:xfrm>
        </p:grpSpPr>
        <p:sp>
          <p:nvSpPr>
            <p:cNvPr id="167" name="TextBox 16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/>
          <p:cNvSpPr/>
          <p:nvPr/>
        </p:nvSpPr>
        <p:spPr>
          <a:xfrm>
            <a:off x="644263" y="4728061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813018" y="4728061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216294" y="4728061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983048" y="5246662"/>
            <a:ext cx="1428596" cy="646331"/>
            <a:chOff x="5824545" y="2372803"/>
            <a:chExt cx="1428596" cy="646331"/>
          </a:xfrm>
        </p:grpSpPr>
        <p:sp>
          <p:nvSpPr>
            <p:cNvPr id="174" name="TextBox 173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/>
          <p:cNvSpPr/>
          <p:nvPr/>
        </p:nvSpPr>
        <p:spPr>
          <a:xfrm>
            <a:off x="644263" y="535897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813018" y="535897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216294" y="535897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-983048" y="5949992"/>
            <a:ext cx="1428596" cy="646331"/>
            <a:chOff x="5824545" y="2372803"/>
            <a:chExt cx="1428596" cy="646331"/>
          </a:xfrm>
        </p:grpSpPr>
        <p:sp>
          <p:nvSpPr>
            <p:cNvPr id="181" name="TextBox 180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/>
          <p:cNvSpPr/>
          <p:nvPr/>
        </p:nvSpPr>
        <p:spPr>
          <a:xfrm>
            <a:off x="644263" y="606230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813018" y="606230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1216294" y="606230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44263" y="138661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813018" y="138661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16294" y="138661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44263" y="224952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1813018" y="224952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216294" y="224952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44263" y="294044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813018" y="294044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216294" y="294044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44263" y="378369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1813018" y="378369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216294" y="378369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44263" y="472868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813018" y="472868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216294" y="472868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644263" y="535959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813018" y="535959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216294" y="535959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44263" y="606292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813018" y="606292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216294" y="606292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15DFB-7CF3-2D40-8D9C-0406D82C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40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30" grpId="0" animBg="1"/>
      <p:bldP spid="134" grpId="0" animBg="1"/>
      <p:bldP spid="146" grpId="0" animBg="1"/>
      <p:bldP spid="155" grpId="0" animBg="1"/>
      <p:bldP spid="162" grpId="0" animBg="1"/>
      <p:bldP spid="169" grpId="0" animBg="1"/>
      <p:bldP spid="176" grpId="0" animBg="1"/>
      <p:bldP spid="183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334"/>
            <a:ext cx="10515600" cy="47356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Group project</a:t>
            </a:r>
          </a:p>
          <a:p>
            <a:pPr lvl="1"/>
            <a:r>
              <a:rPr lang="en-US" dirty="0"/>
              <a:t>Form teams and pose prediction question by October 3 </a:t>
            </a:r>
          </a:p>
          <a:p>
            <a:pPr lvl="1"/>
            <a:r>
              <a:rPr lang="en-US" dirty="0"/>
              <a:t>Start thinking about project ideas and team members (groups need to be 2-3 people)</a:t>
            </a:r>
          </a:p>
          <a:p>
            <a:pPr lvl="1"/>
            <a:r>
              <a:rPr lang="en-US" dirty="0"/>
              <a:t>There will be a few questions on your HW5 to get you working with the data (due Oct 10).</a:t>
            </a:r>
          </a:p>
          <a:p>
            <a:r>
              <a:rPr lang="en-US" dirty="0"/>
              <a:t>Late policy: </a:t>
            </a:r>
          </a:p>
          <a:p>
            <a:pPr lvl="1"/>
            <a:r>
              <a:rPr lang="en-US" dirty="0"/>
              <a:t>Homework submitted late will not be graded </a:t>
            </a:r>
          </a:p>
          <a:p>
            <a:pPr lvl="1"/>
            <a:r>
              <a:rPr lang="en-US" dirty="0"/>
              <a:t>You may request a two day extension twice in the semester</a:t>
            </a:r>
          </a:p>
          <a:p>
            <a:pPr lvl="1"/>
            <a:r>
              <a:rPr lang="en-US" dirty="0"/>
              <a:t>Coordinate through Salma</a:t>
            </a:r>
          </a:p>
          <a:p>
            <a:r>
              <a:rPr lang="en-US" dirty="0"/>
              <a:t>HW 1 due today, HW2 due Thursday.</a:t>
            </a:r>
          </a:p>
          <a:p>
            <a:r>
              <a:rPr lang="en-US" dirty="0"/>
              <a:t>Bring laptops to lecture next Tuesday; always bring laptops to lab.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8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6033237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4941427" y="1325840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5982422" y="2249520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5982422" y="2782920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5982422" y="3316320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5982422" y="3849720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5994769" y="4397983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5982422" y="4916520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5982422" y="5449920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5982422" y="5983320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-5461206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5982422" y="1716120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-2748527" y="4709959"/>
            <a:ext cx="1662160" cy="407773"/>
            <a:chOff x="3804673" y="4879292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3804673" y="48792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3428" y="48792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376704" y="48792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-2748527" y="2276017"/>
            <a:ext cx="1662160" cy="407773"/>
            <a:chOff x="3804673" y="2445350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3804673" y="2445350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973428" y="2445350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76704" y="2445350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-2748527" y="2928666"/>
            <a:ext cx="1662160" cy="407773"/>
            <a:chOff x="3804673" y="3097999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3804673" y="3097999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73428" y="3097999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376704" y="3097999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-2748527" y="5362608"/>
            <a:ext cx="1662160" cy="407773"/>
            <a:chOff x="3804673" y="5531941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3804673" y="553194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973428" y="553194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376704" y="5531941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-2748527" y="3581315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-2748527" y="4057310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-2748527" y="6015259"/>
            <a:ext cx="1662160" cy="407773"/>
            <a:chOff x="3804673" y="6184592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3804673" y="61845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973428" y="61845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376704" y="61845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-2748527" y="1623368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-2748527" y="1153892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4120231" y="3473844"/>
            <a:ext cx="1109599" cy="646331"/>
            <a:chOff x="2432969" y="3643177"/>
            <a:chExt cx="1109599" cy="646331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432969" y="3966343"/>
              <a:ext cx="11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432969" y="3643177"/>
              <a:ext cx="110959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Split into</a:t>
              </a:r>
            </a:p>
            <a:p>
              <a:pPr algn="ctr"/>
              <a:r>
                <a:rPr lang="en-US" dirty="0"/>
                <a:t>Groups</a:t>
              </a:r>
            </a:p>
          </p:txBody>
        </p:sp>
      </p:grpSp>
      <p:cxnSp>
        <p:nvCxnSpPr>
          <p:cNvPr id="85" name="Straight Arrow Connector 84"/>
          <p:cNvCxnSpPr>
            <a:stCxn id="47" idx="3"/>
            <a:endCxn id="151" idx="1"/>
          </p:cNvCxnSpPr>
          <p:nvPr/>
        </p:nvCxnSpPr>
        <p:spPr>
          <a:xfrm flipV="1">
            <a:off x="-4320262" y="1357779"/>
            <a:ext cx="1571735" cy="5622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3"/>
            <a:endCxn id="139" idx="1"/>
          </p:cNvCxnSpPr>
          <p:nvPr/>
        </p:nvCxnSpPr>
        <p:spPr>
          <a:xfrm flipV="1">
            <a:off x="-4320262" y="1827255"/>
            <a:ext cx="1571735" cy="3293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-983048" y="1273676"/>
            <a:ext cx="1428596" cy="646331"/>
            <a:chOff x="5824545" y="2372803"/>
            <a:chExt cx="1428596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644263" y="138598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813018" y="138598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216294" y="138598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-983048" y="2136589"/>
            <a:ext cx="1428596" cy="646331"/>
            <a:chOff x="5824545" y="2372803"/>
            <a:chExt cx="1428596" cy="646331"/>
          </a:xfrm>
        </p:grpSpPr>
        <p:sp>
          <p:nvSpPr>
            <p:cNvPr id="110" name="TextBox 10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44263" y="224890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813018" y="224890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216294" y="224890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983048" y="2827513"/>
            <a:ext cx="1428596" cy="646331"/>
            <a:chOff x="5824545" y="2372803"/>
            <a:chExt cx="1428596" cy="646331"/>
          </a:xfrm>
        </p:grpSpPr>
        <p:sp>
          <p:nvSpPr>
            <p:cNvPr id="117" name="TextBox 11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644263" y="293982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813018" y="293982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216294" y="293982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-983048" y="3670763"/>
            <a:ext cx="1428596" cy="646331"/>
            <a:chOff x="5824545" y="2372803"/>
            <a:chExt cx="1428596" cy="646331"/>
          </a:xfrm>
        </p:grpSpPr>
        <p:sp>
          <p:nvSpPr>
            <p:cNvPr id="160" name="TextBox 15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644263" y="378307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813018" y="378307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216294" y="378307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-983048" y="4615750"/>
            <a:ext cx="1428596" cy="646331"/>
            <a:chOff x="5824545" y="2372803"/>
            <a:chExt cx="1428596" cy="646331"/>
          </a:xfrm>
        </p:grpSpPr>
        <p:sp>
          <p:nvSpPr>
            <p:cNvPr id="167" name="TextBox 16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/>
          <p:cNvSpPr/>
          <p:nvPr/>
        </p:nvSpPr>
        <p:spPr>
          <a:xfrm>
            <a:off x="644263" y="4728061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813018" y="4728061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216294" y="4728061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983048" y="5246662"/>
            <a:ext cx="1428596" cy="646331"/>
            <a:chOff x="5824545" y="2372803"/>
            <a:chExt cx="1428596" cy="646331"/>
          </a:xfrm>
        </p:grpSpPr>
        <p:sp>
          <p:nvSpPr>
            <p:cNvPr id="174" name="TextBox 173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/>
          <p:cNvSpPr/>
          <p:nvPr/>
        </p:nvSpPr>
        <p:spPr>
          <a:xfrm>
            <a:off x="644263" y="535897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813018" y="535897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216294" y="535897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-983048" y="5949992"/>
            <a:ext cx="1428596" cy="646331"/>
            <a:chOff x="5824545" y="2372803"/>
            <a:chExt cx="1428596" cy="646331"/>
          </a:xfrm>
        </p:grpSpPr>
        <p:sp>
          <p:nvSpPr>
            <p:cNvPr id="181" name="TextBox 180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/>
          <p:cNvSpPr/>
          <p:nvPr/>
        </p:nvSpPr>
        <p:spPr>
          <a:xfrm>
            <a:off x="644263" y="606230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813018" y="606230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1216294" y="606230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951517" y="3106079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785261" y="311243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785261" y="2464214"/>
            <a:ext cx="643967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951517" y="311243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601315" y="3106078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216294" y="224952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951519" y="370517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783188" y="370517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216294" y="294044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601315" y="3699475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216294" y="378369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951519" y="429554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5783188" y="430148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216294" y="472868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6611266" y="429554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216294" y="535959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4951517" y="486074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797252" y="4860742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216294" y="606292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611266" y="2464214"/>
            <a:ext cx="646040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6601315" y="4860741"/>
            <a:ext cx="646040" cy="407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247355" y="4899182"/>
            <a:ext cx="367440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Need </a:t>
            </a:r>
            <a:r>
              <a:rPr lang="en-US"/>
              <a:t>to address missing values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A6F65F-9455-944D-8173-EA8CA8E2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36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F8A1-85B0-F042-819A-1BC6953B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3584-64B8-CB44-B9E2-9964BB2A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Hino </a:t>
            </a:r>
            <a:r>
              <a:rPr lang="en-US" i="1" dirty="0"/>
              <a:t>et al</a:t>
            </a:r>
            <a:r>
              <a:rPr lang="en-US" dirty="0"/>
              <a:t>, "Machine learning for environmental monitoring," *Nature Sustainability* (2018). </a:t>
            </a:r>
          </a:p>
          <a:p>
            <a:r>
              <a:rPr lang="en-US" dirty="0"/>
              <a:t>Pelletier </a:t>
            </a:r>
            <a:r>
              <a:rPr lang="en-US" i="1" dirty="0"/>
              <a:t>et al</a:t>
            </a:r>
            <a:r>
              <a:rPr lang="en-US" dirty="0"/>
              <a:t> "Predicting plant conservation priorities on a global scale", *PNAS* (2018).</a:t>
            </a:r>
          </a:p>
          <a:p>
            <a:pPr marL="0" indent="0">
              <a:buNone/>
            </a:pPr>
            <a:r>
              <a:rPr lang="en-US" dirty="0"/>
              <a:t>You don't need to understand the details of the methods, but rather the framing, problem being solved, and conclusions.  Questions to focus on:</a:t>
            </a:r>
          </a:p>
          <a:p>
            <a:r>
              <a:rPr lang="en-US" dirty="0"/>
              <a:t>What is the prediction question?  Are the authors making predictions across space, time, or some other dimension?</a:t>
            </a:r>
          </a:p>
          <a:p>
            <a:r>
              <a:rPr lang="en-US" dirty="0"/>
              <a:t>What is the key policy application?</a:t>
            </a:r>
          </a:p>
          <a:p>
            <a:r>
              <a:rPr lang="en-US" dirty="0"/>
              <a:t>Name two or more factors readers should take into consideration as they interpret and implement the results.  </a:t>
            </a:r>
          </a:p>
          <a:p>
            <a:pPr lvl="1"/>
            <a:r>
              <a:rPr lang="en-US" dirty="0"/>
              <a:t>These could relate to error </a:t>
            </a:r>
            <a:r>
              <a:rPr lang="en-US" dirty="0" err="1"/>
              <a:t>propogation</a:t>
            </a:r>
            <a:r>
              <a:rPr lang="en-US" dirty="0"/>
              <a:t>, causal inference or other factors.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2D911-4A2D-144C-A2D8-7BC188E2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00EA-3DB8-F344-A717-0AAF1AC9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 thoughts on prediction vs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410A-3A50-E149-948C-024D3469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Some students argued after class that prediction questions should remove any “due to” type statements:</a:t>
            </a:r>
          </a:p>
          <a:p>
            <a:pPr marL="0" indent="0" algn="ctr">
              <a:buNone/>
            </a:pPr>
            <a:r>
              <a:rPr lang="en-US" i="1" dirty="0"/>
              <a:t>“how will solar adoption change in the future”</a:t>
            </a:r>
          </a:p>
          <a:p>
            <a:r>
              <a:rPr lang="en-US" dirty="0"/>
              <a:t>Others argue that we should include a list of covariates in our statement of the prediction problem</a:t>
            </a:r>
          </a:p>
          <a:p>
            <a:pPr marL="0" indent="0" algn="ctr">
              <a:buNone/>
            </a:pPr>
            <a:r>
              <a:rPr lang="en-US" i="1" dirty="0"/>
              <a:t>“how will solar adoption change in the future, when drive the prediction model with a range of features including policy incentives, household income and energy costs.”</a:t>
            </a:r>
            <a:endParaRPr lang="en-US" dirty="0"/>
          </a:p>
          <a:p>
            <a:r>
              <a:rPr lang="en-US" dirty="0"/>
              <a:t>In any case “due to” or “as a consequence of” language needs to be scrubbed from prediction question statements.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099A1-0C6A-F846-8B16-044BB223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6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BA73-684D-3247-9BB8-B880A4AE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PM2.5 concentrations?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9B5A-9066-2C4C-8B80-431DA6F4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151"/>
            <a:ext cx="5915585" cy="484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Two options:</a:t>
            </a:r>
          </a:p>
          <a:p>
            <a:r>
              <a:rPr lang="en-US" dirty="0"/>
              <a:t>Raw measurement: micrograms per cubic meter</a:t>
            </a:r>
          </a:p>
          <a:p>
            <a:r>
              <a:rPr lang="en-US" dirty="0"/>
              <a:t>AQI: scaled version of the same measure</a:t>
            </a:r>
          </a:p>
          <a:p>
            <a:pPr marL="0" indent="0">
              <a:buNone/>
            </a:pPr>
            <a:r>
              <a:rPr lang="en-US" dirty="0"/>
              <a:t>Where do you think the AQI scale comes from?</a:t>
            </a:r>
          </a:p>
          <a:p>
            <a:r>
              <a:rPr lang="en-US" dirty="0"/>
              <a:t>EPA bureaucrats take recommendations from “Clean Air Scientific Advisory Committee”</a:t>
            </a:r>
          </a:p>
          <a:p>
            <a:r>
              <a:rPr lang="en-US" dirty="0"/>
              <a:t>Science on the topic does not have significant causal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661C2-EF58-6E44-952F-7C09127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6CD28B-E620-DF4A-A249-FA2305F4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785" y="1690688"/>
            <a:ext cx="5219700" cy="3657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FEE3E4-C33B-4448-8C18-4EA69900DC03}"/>
              </a:ext>
            </a:extLst>
          </p:cNvPr>
          <p:cNvSpPr/>
          <p:nvPr/>
        </p:nvSpPr>
        <p:spPr>
          <a:xfrm>
            <a:off x="8483940" y="5393293"/>
            <a:ext cx="1679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epa.gov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4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FC7D-81AC-3548-AFB3-EDCA6D53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DC22-3C75-A246-BEA1-1D95EC87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put data frames together, reshape them to synthesize information?  </a:t>
            </a:r>
          </a:p>
          <a:p>
            <a:r>
              <a:rPr lang="en-US" dirty="0"/>
              <a:t>We’ll answer this with some really useful Pandas functions: 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 err="1"/>
              <a:t>Groupby</a:t>
            </a:r>
            <a:endParaRPr lang="en-US" dirty="0"/>
          </a:p>
          <a:p>
            <a:pPr lvl="1"/>
            <a:r>
              <a:rPr lang="en-US" dirty="0"/>
              <a:t>Pivot</a:t>
            </a:r>
          </a:p>
          <a:p>
            <a:r>
              <a:rPr lang="en-US" dirty="0"/>
              <a:t>A few things to take away</a:t>
            </a:r>
          </a:p>
          <a:p>
            <a:pPr lvl="1"/>
            <a:r>
              <a:rPr lang="en-US" dirty="0"/>
              <a:t>Debugging these commands takes patience and a critical eye.</a:t>
            </a:r>
          </a:p>
          <a:p>
            <a:pPr lvl="1"/>
            <a:r>
              <a:rPr lang="en-US" dirty="0" err="1"/>
              <a:t>Groupby</a:t>
            </a:r>
            <a:r>
              <a:rPr lang="en-US" dirty="0"/>
              <a:t> and Pivot enable aggregation of data without explicit use of logical indexing.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EA928-F777-F24E-ADD8-EFD9789E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8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ACFB-44B3-B14B-BFFE-A4E7A7C8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DBF0A-C81D-B749-8AA2-DBE113ECC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(following slides borrowed from DS100 notes)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D5B1F-70C2-2D4D-B79D-AF4ABD0A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8B69F-4276-3244-A85B-FDC1817B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91BB00-CBFA-404D-AD7E-1DD60594A315}"/>
              </a:ext>
            </a:extLst>
          </p:cNvPr>
          <p:cNvGraphicFramePr>
            <a:graphicFrameLocks noGrp="1"/>
          </p:cNvGraphicFramePr>
          <p:nvPr/>
        </p:nvGraphicFramePr>
        <p:xfrm>
          <a:off x="733177" y="1611256"/>
          <a:ext cx="452091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6A9081-FB9B-0A40-A7BA-62502E0FBE93}"/>
              </a:ext>
            </a:extLst>
          </p:cNvPr>
          <p:cNvGraphicFramePr>
            <a:graphicFrameLocks noGrp="1"/>
          </p:cNvGraphicFramePr>
          <p:nvPr/>
        </p:nvGraphicFramePr>
        <p:xfrm>
          <a:off x="6893080" y="1611256"/>
          <a:ext cx="4350330" cy="110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/>
                        <a:t>Cust</a:t>
                      </a:r>
                      <a:r>
                        <a:rPr lang="en-US" u="none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0603D8-75DB-A44D-8001-CFFA602A5FB2}"/>
              </a:ext>
            </a:extLst>
          </p:cNvPr>
          <p:cNvSpPr txBox="1"/>
          <p:nvPr/>
        </p:nvSpPr>
        <p:spPr>
          <a:xfrm>
            <a:off x="5857821" y="1811033"/>
            <a:ext cx="4315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A5D36-9A7F-6748-9D7A-44ECB79ECB8E}"/>
              </a:ext>
            </a:extLst>
          </p:cNvPr>
          <p:cNvGraphicFramePr>
            <a:graphicFrameLocks noGrp="1"/>
          </p:cNvGraphicFramePr>
          <p:nvPr/>
        </p:nvGraphicFramePr>
        <p:xfrm>
          <a:off x="736309" y="3886210"/>
          <a:ext cx="9127104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1116778224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363117625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39017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</a:t>
                      </a:r>
                      <a:r>
                        <a:rPr lang="en-US" dirty="0"/>
                        <a:t> Name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6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15687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00878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E5AB7BD-CE71-FB4A-92D9-4C80A418BA29}"/>
              </a:ext>
            </a:extLst>
          </p:cNvPr>
          <p:cNvSpPr/>
          <p:nvPr/>
        </p:nvSpPr>
        <p:spPr>
          <a:xfrm>
            <a:off x="613117" y="3710353"/>
            <a:ext cx="1706879" cy="295421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EF126-2C03-8A4A-9561-1C3E3ACFFDBC}"/>
              </a:ext>
            </a:extLst>
          </p:cNvPr>
          <p:cNvSpPr txBox="1"/>
          <p:nvPr/>
        </p:nvSpPr>
        <p:spPr>
          <a:xfrm>
            <a:off x="861370" y="3386819"/>
            <a:ext cx="127470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Left “key”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4BC98E-BE63-604E-B7E9-066D99E5259B}"/>
              </a:ext>
            </a:extLst>
          </p:cNvPr>
          <p:cNvGrpSpPr/>
          <p:nvPr/>
        </p:nvGrpSpPr>
        <p:grpSpPr>
          <a:xfrm>
            <a:off x="5179401" y="3373491"/>
            <a:ext cx="1706879" cy="3291077"/>
            <a:chOff x="5953125" y="3373491"/>
            <a:chExt cx="1706879" cy="329107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8372DB0-E74F-3349-9DAB-3303152B510E}"/>
                </a:ext>
              </a:extLst>
            </p:cNvPr>
            <p:cNvSpPr/>
            <p:nvPr/>
          </p:nvSpPr>
          <p:spPr>
            <a:xfrm>
              <a:off x="5953125" y="3710353"/>
              <a:ext cx="1706879" cy="2954215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35EB4B-8C10-BD49-B942-8954F84261B5}"/>
                </a:ext>
              </a:extLst>
            </p:cNvPr>
            <p:cNvSpPr txBox="1"/>
            <p:nvPr/>
          </p:nvSpPr>
          <p:spPr>
            <a:xfrm>
              <a:off x="6098487" y="3373491"/>
              <a:ext cx="1426994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“key”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34C6F0-9E48-7548-ABCE-857134772B59}"/>
              </a:ext>
            </a:extLst>
          </p:cNvPr>
          <p:cNvCxnSpPr>
            <a:cxnSpLocks/>
          </p:cNvCxnSpPr>
          <p:nvPr/>
        </p:nvCxnSpPr>
        <p:spPr>
          <a:xfrm>
            <a:off x="181699" y="4818183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71C78-B8F0-A048-BBA7-54AA0A39BF7C}"/>
              </a:ext>
            </a:extLst>
          </p:cNvPr>
          <p:cNvSpPr txBox="1"/>
          <p:nvPr/>
        </p:nvSpPr>
        <p:spPr>
          <a:xfrm>
            <a:off x="10328519" y="4581441"/>
            <a:ext cx="1980221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Drop rows that don’t match on the key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CFD7EF-C704-7542-9A6C-5ABBE3E8281D}"/>
              </a:ext>
            </a:extLst>
          </p:cNvPr>
          <p:cNvCxnSpPr>
            <a:cxnSpLocks/>
          </p:cNvCxnSpPr>
          <p:nvPr/>
        </p:nvCxnSpPr>
        <p:spPr>
          <a:xfrm>
            <a:off x="181699" y="5199188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7C7A26-6F66-974C-97F4-B329064B0BF9}"/>
              </a:ext>
            </a:extLst>
          </p:cNvPr>
          <p:cNvCxnSpPr>
            <a:cxnSpLocks/>
          </p:cNvCxnSpPr>
          <p:nvPr/>
        </p:nvCxnSpPr>
        <p:spPr>
          <a:xfrm>
            <a:off x="181699" y="5931887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C7B263-3F79-E64A-A1FD-41464375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8B69F-4276-3244-A85B-FDC1817B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80" y="-1191602"/>
            <a:ext cx="10801350" cy="1325563"/>
          </a:xfrm>
        </p:spPr>
        <p:txBody>
          <a:bodyPr/>
          <a:lstStyle/>
          <a:p>
            <a:r>
              <a:rPr lang="en-US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91BB00-CBFA-404D-AD7E-1DD60594A315}"/>
              </a:ext>
            </a:extLst>
          </p:cNvPr>
          <p:cNvGraphicFramePr>
            <a:graphicFrameLocks noGrp="1"/>
          </p:cNvGraphicFramePr>
          <p:nvPr/>
        </p:nvGraphicFramePr>
        <p:xfrm>
          <a:off x="926607" y="98979"/>
          <a:ext cx="452091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6A9081-FB9B-0A40-A7BA-62502E0FBE93}"/>
              </a:ext>
            </a:extLst>
          </p:cNvPr>
          <p:cNvGraphicFramePr>
            <a:graphicFrameLocks noGrp="1"/>
          </p:cNvGraphicFramePr>
          <p:nvPr/>
        </p:nvGraphicFramePr>
        <p:xfrm>
          <a:off x="7086510" y="98979"/>
          <a:ext cx="4350330" cy="110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/>
                        <a:t>Cust</a:t>
                      </a:r>
                      <a:r>
                        <a:rPr lang="en-US" u="none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0603D8-75DB-A44D-8001-CFFA602A5FB2}"/>
              </a:ext>
            </a:extLst>
          </p:cNvPr>
          <p:cNvSpPr txBox="1"/>
          <p:nvPr/>
        </p:nvSpPr>
        <p:spPr>
          <a:xfrm>
            <a:off x="6051251" y="298756"/>
            <a:ext cx="4315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A5D36-9A7F-6748-9D7A-44ECB79ECB8E}"/>
              </a:ext>
            </a:extLst>
          </p:cNvPr>
          <p:cNvGraphicFramePr>
            <a:graphicFrameLocks noGrp="1"/>
          </p:cNvGraphicFramePr>
          <p:nvPr/>
        </p:nvGraphicFramePr>
        <p:xfrm>
          <a:off x="929739" y="2069133"/>
          <a:ext cx="9127104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1116778224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363117625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39017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</a:t>
                      </a:r>
                      <a:r>
                        <a:rPr lang="en-US" dirty="0"/>
                        <a:t> Name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6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15687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00878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E5AB7BD-CE71-FB4A-92D9-4C80A418BA29}"/>
              </a:ext>
            </a:extLst>
          </p:cNvPr>
          <p:cNvSpPr/>
          <p:nvPr/>
        </p:nvSpPr>
        <p:spPr>
          <a:xfrm>
            <a:off x="806547" y="1893276"/>
            <a:ext cx="1706879" cy="295421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EF126-2C03-8A4A-9561-1C3E3ACFFDBC}"/>
              </a:ext>
            </a:extLst>
          </p:cNvPr>
          <p:cNvSpPr txBox="1"/>
          <p:nvPr/>
        </p:nvSpPr>
        <p:spPr>
          <a:xfrm>
            <a:off x="1136445" y="1569742"/>
            <a:ext cx="127470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Left “key”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4BC98E-BE63-604E-B7E9-066D99E5259B}"/>
              </a:ext>
            </a:extLst>
          </p:cNvPr>
          <p:cNvGrpSpPr/>
          <p:nvPr/>
        </p:nvGrpSpPr>
        <p:grpSpPr>
          <a:xfrm>
            <a:off x="5372831" y="1569650"/>
            <a:ext cx="1706879" cy="3277841"/>
            <a:chOff x="5953125" y="3386727"/>
            <a:chExt cx="1706879" cy="327784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8372DB0-E74F-3349-9DAB-3303152B510E}"/>
                </a:ext>
              </a:extLst>
            </p:cNvPr>
            <p:cNvSpPr/>
            <p:nvPr/>
          </p:nvSpPr>
          <p:spPr>
            <a:xfrm>
              <a:off x="5953125" y="3710353"/>
              <a:ext cx="1706879" cy="2954215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35EB4B-8C10-BD49-B942-8954F84261B5}"/>
                </a:ext>
              </a:extLst>
            </p:cNvPr>
            <p:cNvSpPr txBox="1"/>
            <p:nvPr/>
          </p:nvSpPr>
          <p:spPr>
            <a:xfrm>
              <a:off x="6081659" y="3386727"/>
              <a:ext cx="1426994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“key”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34C6F0-9E48-7548-ABCE-857134772B59}"/>
              </a:ext>
            </a:extLst>
          </p:cNvPr>
          <p:cNvCxnSpPr>
            <a:cxnSpLocks/>
          </p:cNvCxnSpPr>
          <p:nvPr/>
        </p:nvCxnSpPr>
        <p:spPr>
          <a:xfrm>
            <a:off x="375129" y="3001106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71C78-B8F0-A048-BBA7-54AA0A39BF7C}"/>
              </a:ext>
            </a:extLst>
          </p:cNvPr>
          <p:cNvSpPr txBox="1"/>
          <p:nvPr/>
        </p:nvSpPr>
        <p:spPr>
          <a:xfrm>
            <a:off x="10521949" y="2764364"/>
            <a:ext cx="1980221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Drop rows that don’t match on the key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CFD7EF-C704-7542-9A6C-5ABBE3E8281D}"/>
              </a:ext>
            </a:extLst>
          </p:cNvPr>
          <p:cNvCxnSpPr>
            <a:cxnSpLocks/>
          </p:cNvCxnSpPr>
          <p:nvPr/>
        </p:nvCxnSpPr>
        <p:spPr>
          <a:xfrm>
            <a:off x="375129" y="3382111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7C7A26-6F66-974C-97F4-B329064B0BF9}"/>
              </a:ext>
            </a:extLst>
          </p:cNvPr>
          <p:cNvCxnSpPr>
            <a:cxnSpLocks/>
          </p:cNvCxnSpPr>
          <p:nvPr/>
        </p:nvCxnSpPr>
        <p:spPr>
          <a:xfrm>
            <a:off x="375129" y="4114810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EC566C6-89FF-874D-A2F1-ABF3E2C5FBEC}"/>
              </a:ext>
            </a:extLst>
          </p:cNvPr>
          <p:cNvGraphicFramePr>
            <a:graphicFrameLocks noGrp="1"/>
          </p:cNvGraphicFramePr>
          <p:nvPr/>
        </p:nvGraphicFramePr>
        <p:xfrm>
          <a:off x="2384955" y="5134593"/>
          <a:ext cx="9127104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1116778224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363117625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39017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</a:t>
                      </a:r>
                      <a:r>
                        <a:rPr lang="en-US" dirty="0"/>
                        <a:t> Name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15687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00878"/>
                  </a:ext>
                </a:extLst>
              </a:tr>
            </a:tbl>
          </a:graphicData>
        </a:graphic>
      </p:graphicFrame>
      <p:sp>
        <p:nvSpPr>
          <p:cNvPr id="2" name="Right Arrow 1">
            <a:extLst>
              <a:ext uri="{FF2B5EF4-FFF2-40B4-BE49-F238E27FC236}">
                <a16:creationId xmlns:a16="http://schemas.microsoft.com/office/drawing/2014/main" id="{3172FB04-90F0-344B-AA88-9EB8DC8AF497}"/>
              </a:ext>
            </a:extLst>
          </p:cNvPr>
          <p:cNvSpPr/>
          <p:nvPr/>
        </p:nvSpPr>
        <p:spPr>
          <a:xfrm>
            <a:off x="1136445" y="5512487"/>
            <a:ext cx="895555" cy="695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104AE6-A586-4A44-9699-B7E3840F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0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18301</TotalTime>
  <Words>1360</Words>
  <Application>Microsoft Macintosh PowerPoint</Application>
  <PresentationFormat>Widescreen</PresentationFormat>
  <Paragraphs>857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Data, Environment and Society  Lecture 5:  Merge, Groupby and Pivot</vt:lpstr>
      <vt:lpstr>Announcements</vt:lpstr>
      <vt:lpstr>Reading</vt:lpstr>
      <vt:lpstr>Follow up thoughts on prediction vs inference</vt:lpstr>
      <vt:lpstr>How do we measure PM2.5 concentrations?</vt:lpstr>
      <vt:lpstr>Today…</vt:lpstr>
      <vt:lpstr>Merge</vt:lpstr>
      <vt:lpstr>Joining two tables</vt:lpstr>
      <vt:lpstr>Joining two tables</vt:lpstr>
      <vt:lpstr>Groupby</vt:lpstr>
      <vt:lpstr>Manipulating Granularity: Group By</vt:lpstr>
      <vt:lpstr>Manipulating Granularity: Group By</vt:lpstr>
      <vt:lpstr>Manipulating Granularity: Group By</vt:lpstr>
      <vt:lpstr>Manipulating Granularity: Group By</vt:lpstr>
      <vt:lpstr>Manipulating Granularity: Group By</vt:lpstr>
      <vt:lpstr>Pivot</vt:lpstr>
      <vt:lpstr>Manipulating Granularity: Pivot </vt:lpstr>
      <vt:lpstr>Manipulating Granularity: Pivot </vt:lpstr>
      <vt:lpstr>Manipulating Granularity: Pivot </vt:lpstr>
      <vt:lpstr>Manipulating Granularity: Pivot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Duncan Callaway</cp:lastModifiedBy>
  <cp:revision>274</cp:revision>
  <dcterms:created xsi:type="dcterms:W3CDTF">2018-08-20T12:51:30Z</dcterms:created>
  <dcterms:modified xsi:type="dcterms:W3CDTF">2019-09-12T13:04:52Z</dcterms:modified>
</cp:coreProperties>
</file>