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57" r:id="rId4"/>
    <p:sldId id="273" r:id="rId5"/>
    <p:sldId id="275" r:id="rId6"/>
    <p:sldId id="276" r:id="rId7"/>
    <p:sldId id="278" r:id="rId8"/>
    <p:sldId id="277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75"/>
    <p:restoredTop sz="93807"/>
  </p:normalViewPr>
  <p:slideViewPr>
    <p:cSldViewPr snapToGrid="0" snapToObjects="1">
      <p:cViewPr varScale="1">
        <p:scale>
          <a:sx n="59" d="100"/>
          <a:sy n="59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D58D8-13B4-9A42-93F4-80ED145B861A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B6326-426E-6449-9C9B-58EE54462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6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B49-494E-1D4B-B75A-DFCDCCB995CC}" type="datetime1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3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9720-3F0B-9147-98C7-71E26D4549E2}" type="datetime1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1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FDFE-23A8-1F42-AB91-EC97D1038A1A}" type="datetime1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9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01D1-7812-5A4B-A54D-1136697640E1}" type="datetime1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08B8-8494-3C42-A7D1-4FA7E28AC675}" type="datetime1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C425-EBB7-0B41-9509-0C453AF1925C}" type="datetime1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0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F77B-7868-2D45-9286-1D2CE2BEE9E1}" type="datetime1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C1F9-F0FD-A640-8B82-2702E5FF1A84}" type="datetime1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3AE-4DD3-C54D-A928-740DE3C1A3AC}" type="datetime1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5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C089-40DB-074B-AE05-058B4B14EA18}" type="datetime1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0658-0DE5-D74A-9641-89DD872D57B6}" type="datetime1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16C43-E043-DE45-9D73-2F74D5081A02}" type="datetime1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1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Finishing up Resampling</a:t>
            </a:r>
            <a:br>
              <a:rPr lang="en-US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# 19</a:t>
            </a:r>
          </a:p>
          <a:p>
            <a:r>
              <a:rPr lang="en-US" dirty="0"/>
              <a:t>October 23,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2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standard error numerically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can’t directly apply a formula to compute the standard error, you might be able to use your computer to construct the distribution</a:t>
            </a:r>
          </a:p>
          <a:p>
            <a:r>
              <a:rPr lang="en-US" dirty="0"/>
              <a:t>You could draw new </a:t>
            </a:r>
            <a:r>
              <a:rPr lang="en-US" i="1" dirty="0"/>
              <a:t>sets</a:t>
            </a:r>
            <a:r>
              <a:rPr lang="en-US" dirty="0"/>
              <a:t> of samples from your population repeatedly and </a:t>
            </a:r>
            <a:r>
              <a:rPr lang="en-US" dirty="0" err="1"/>
              <a:t>recompute</a:t>
            </a:r>
            <a:r>
              <a:rPr lang="en-US" dirty="0"/>
              <a:t> the parameter of interest</a:t>
            </a:r>
          </a:p>
          <a:p>
            <a:pPr lvl="1"/>
            <a:r>
              <a:rPr lang="en-US" dirty="0"/>
              <a:t>For example draw a set of N = 100 observations and repeat B = 1,000 times</a:t>
            </a:r>
          </a:p>
          <a:p>
            <a:pPr lvl="1"/>
            <a:r>
              <a:rPr lang="en-US" dirty="0"/>
              <a:t>The average parameter estimate across the B draws will be the true parameter, and you can measure the standard error from the distribution of parameter estimates</a:t>
            </a:r>
          </a:p>
          <a:p>
            <a:r>
              <a:rPr lang="en-US" dirty="0"/>
              <a:t>But!  We can’t usually repeatedly sample from the true population</a:t>
            </a:r>
          </a:p>
          <a:p>
            <a:pPr lvl="1"/>
            <a:r>
              <a:rPr lang="en-US" dirty="0"/>
              <a:t>You can’t go out and re-survey a new set of 100 randomly chosen 1,000 times (or else you’ll never graduate!)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7034"/>
            <a:ext cx="6200774" cy="4895850"/>
          </a:xfrm>
        </p:spPr>
        <p:txBody>
          <a:bodyPr/>
          <a:lstStyle/>
          <a:p>
            <a:r>
              <a:rPr lang="en-US" dirty="0"/>
              <a:t>First key idea: create a new sample from your original sample by sampling </a:t>
            </a:r>
            <a:r>
              <a:rPr lang="en-US" i="1" dirty="0"/>
              <a:t>with replacement</a:t>
            </a:r>
            <a:r>
              <a:rPr lang="en-US" dirty="0"/>
              <a:t>.</a:t>
            </a:r>
          </a:p>
          <a:p>
            <a:r>
              <a:rPr lang="en-US" dirty="0"/>
              <a:t>Repeat this B times</a:t>
            </a:r>
          </a:p>
          <a:p>
            <a:r>
              <a:rPr lang="en-US" dirty="0"/>
              <a:t>Record the parameters you care about each time</a:t>
            </a:r>
          </a:p>
          <a:p>
            <a:r>
              <a:rPr lang="en-US" dirty="0"/>
              <a:t>The average parameter </a:t>
            </a:r>
            <a:r>
              <a:rPr lang="en-US"/>
              <a:t>estimate will equal </a:t>
            </a:r>
            <a:r>
              <a:rPr lang="en-US" dirty="0"/>
              <a:t>the true parameter</a:t>
            </a:r>
          </a:p>
          <a:p>
            <a:r>
              <a:rPr lang="en-US" dirty="0"/>
              <a:t>Second key idea:  the standard error of the parameter estimate </a:t>
            </a:r>
            <a:r>
              <a:rPr lang="en-US" i="1" dirty="0"/>
              <a:t>will</a:t>
            </a:r>
            <a:r>
              <a:rPr lang="en-US" dirty="0"/>
              <a:t> be roughly the true standard error.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479555"/>
            <a:ext cx="5327649" cy="44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7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9543"/>
            <a:ext cx="10515600" cy="1325563"/>
          </a:xfrm>
        </p:spPr>
        <p:txBody>
          <a:bodyPr/>
          <a:lstStyle/>
          <a:p>
            <a:r>
              <a:rPr lang="en-US" dirty="0"/>
              <a:t>In other words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7139"/>
            <a:ext cx="10515600" cy="1217613"/>
          </a:xfrm>
        </p:spPr>
        <p:txBody>
          <a:bodyPr/>
          <a:lstStyle/>
          <a:p>
            <a:r>
              <a:rPr lang="en-US" dirty="0"/>
              <a:t>“The population is to the sample what the sample is to the bootstrapped sample”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7750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many in the sample?  How many samples?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235583"/>
            <a:ext cx="10515600" cy="1217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 = (Rule of thumb) Make your samples equal in size to the original sample</a:t>
            </a:r>
          </a:p>
          <a:p>
            <a:r>
              <a:rPr lang="en-US" dirty="0"/>
              <a:t>B = (Good practice) keep generating new samples until your estimates (parameter average and standard error) converge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20705"/>
            <a:ext cx="10515600" cy="121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Say it again: the standard error of the bootstrapped parameter estimates is a decent approximation of true standard error.</a:t>
            </a:r>
          </a:p>
        </p:txBody>
      </p:sp>
    </p:spTree>
    <p:extLst>
      <p:ext uri="{BB962C8B-B14F-4D97-AF65-F5344CB8AC3E}">
        <p14:creationId xmlns:p14="http://schemas.microsoft.com/office/powerpoint/2010/main" val="55202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483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one of the advantages of bootstrapping: anything you might want to calculate from your data, you can bootstrap.</a:t>
            </a:r>
          </a:p>
          <a:p>
            <a:r>
              <a:rPr lang="en-US" dirty="0"/>
              <a:t>You don’t need to limit yourself to regression coefficients</a:t>
            </a:r>
          </a:p>
          <a:p>
            <a:r>
              <a:rPr lang="en-US" dirty="0"/>
              <a:t>Example: bootstrapped estimates of CO2 avoided by implementing various technologies in different locations</a:t>
            </a:r>
            <a:r>
              <a:rPr lang="en-US" sz="2000" dirty="0"/>
              <a:t> (Callaway, </a:t>
            </a:r>
            <a:r>
              <a:rPr lang="en-US" sz="2000" dirty="0" err="1"/>
              <a:t>Fowlie</a:t>
            </a:r>
            <a:r>
              <a:rPr lang="en-US" sz="2000" dirty="0"/>
              <a:t> and McCormick, JAERE 2017)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699" y="1690688"/>
            <a:ext cx="5345651" cy="38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4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BEE9-EB7E-4140-85B2-13B1E699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5288F-E103-164B-AE3C-B55674A69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HW8 posted, due next Tuesday.</a:t>
            </a:r>
          </a:p>
          <a:p>
            <a:pPr lvl="1"/>
            <a:r>
              <a:rPr lang="en-US" dirty="0"/>
              <a:t>There will be time to work on it in the next lab</a:t>
            </a:r>
          </a:p>
          <a:p>
            <a:r>
              <a:rPr lang="en-US" dirty="0"/>
              <a:t>HW9  will post next Monday</a:t>
            </a:r>
          </a:p>
          <a:p>
            <a:pPr lvl="1"/>
            <a:r>
              <a:rPr lang="en-US" dirty="0"/>
              <a:t>There may be time to work on it in the next lab</a:t>
            </a:r>
          </a:p>
          <a:p>
            <a:r>
              <a:rPr lang="en-US" dirty="0"/>
              <a:t>Guest lectures / panels upcoming</a:t>
            </a:r>
          </a:p>
          <a:p>
            <a:pPr lvl="1"/>
            <a:r>
              <a:rPr lang="en-US" dirty="0"/>
              <a:t>Nov 1!  Career panel on data science in Energy, Development and (possibly) EJ</a:t>
            </a:r>
          </a:p>
          <a:p>
            <a:r>
              <a:rPr lang="en-US" dirty="0"/>
              <a:t>Reading:</a:t>
            </a:r>
          </a:p>
          <a:p>
            <a:pPr lvl="1"/>
            <a:r>
              <a:rPr lang="en-US" dirty="0"/>
              <a:t>Last lecture: ISLR 5.1</a:t>
            </a:r>
          </a:p>
          <a:p>
            <a:pPr lvl="1"/>
            <a:r>
              <a:rPr lang="en-US" dirty="0"/>
              <a:t>This lecture and next lecture: ISLR 5.2, ISLR 6.1, 6.2</a:t>
            </a:r>
          </a:p>
          <a:p>
            <a:pPr lvl="1"/>
            <a:r>
              <a:rPr lang="en-US" dirty="0"/>
              <a:t>Next lecture: </a:t>
            </a:r>
            <a:r>
              <a:rPr lang="en-US" dirty="0" err="1"/>
              <a:t>Nychka</a:t>
            </a:r>
            <a:r>
              <a:rPr lang="en-US" dirty="0"/>
              <a:t> and Saltzman (I will post reading questions today).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4926C-41AE-034A-8AFF-6F9D5982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can do with resampling:</a:t>
            </a:r>
          </a:p>
          <a:p>
            <a:pPr lvl="1"/>
            <a:r>
              <a:rPr lang="en-US" dirty="0"/>
              <a:t>Model assessment	</a:t>
            </a:r>
          </a:p>
          <a:p>
            <a:pPr lvl="1"/>
            <a:r>
              <a:rPr lang="en-US" dirty="0"/>
              <a:t>Model selection</a:t>
            </a:r>
          </a:p>
          <a:p>
            <a:pPr lvl="1"/>
            <a:r>
              <a:rPr lang="en-US" dirty="0"/>
              <a:t>Measuring the accuracy of parameter estimates</a:t>
            </a:r>
          </a:p>
          <a:p>
            <a:pPr lvl="2"/>
            <a:r>
              <a:rPr lang="en-US" dirty="0"/>
              <a:t>Parameters can be model coefficients</a:t>
            </a:r>
          </a:p>
          <a:p>
            <a:pPr lvl="2"/>
            <a:r>
              <a:rPr lang="en-US" dirty="0"/>
              <a:t>But they can also be other quantities you’d like to compute with the model.  </a:t>
            </a:r>
          </a:p>
          <a:p>
            <a:r>
              <a:rPr lang="en-US" dirty="0"/>
              <a:t>When you’ll (most likely) use which method:</a:t>
            </a:r>
          </a:p>
          <a:p>
            <a:pPr lvl="1"/>
            <a:r>
              <a:rPr lang="en-US" i="1" dirty="0"/>
              <a:t>Cross validation </a:t>
            </a:r>
            <a:r>
              <a:rPr lang="en-US" dirty="0"/>
              <a:t>for model assessment and selection</a:t>
            </a:r>
          </a:p>
          <a:p>
            <a:pPr lvl="1"/>
            <a:r>
              <a:rPr lang="en-US" i="1" dirty="0"/>
              <a:t>Bootstrapping</a:t>
            </a:r>
            <a:r>
              <a:rPr lang="en-US" dirty="0"/>
              <a:t> for measuring parameter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1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0EB8-C4BA-6149-8D9B-6B7A4FE4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cross-validation,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3F0C-B977-A548-AE5A-CB8FAA819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cross validation, we partition the data into </a:t>
            </a:r>
            <a:r>
              <a:rPr lang="en-US" i="1" dirty="0"/>
              <a:t>k</a:t>
            </a:r>
            <a:r>
              <a:rPr lang="en-US" dirty="0"/>
              <a:t> subsets of equal size</a:t>
            </a:r>
          </a:p>
          <a:p>
            <a:pPr lvl="1"/>
            <a:r>
              <a:rPr lang="en-US" dirty="0"/>
              <a:t>Each subset is </a:t>
            </a:r>
            <a:r>
              <a:rPr lang="en-US" i="1" dirty="0"/>
              <a:t>n/k</a:t>
            </a:r>
            <a:r>
              <a:rPr lang="en-US" dirty="0"/>
              <a:t> in size.  </a:t>
            </a:r>
          </a:p>
          <a:p>
            <a:r>
              <a:rPr lang="en-US" dirty="0"/>
              <a:t>Then we fit a model </a:t>
            </a:r>
            <a:r>
              <a:rPr lang="en-US" i="1" dirty="0"/>
              <a:t>k</a:t>
            </a:r>
            <a:r>
              <a:rPr lang="en-US" dirty="0"/>
              <a:t> times</a:t>
            </a:r>
          </a:p>
          <a:p>
            <a:pPr lvl="1"/>
            <a:r>
              <a:rPr lang="en-US" dirty="0"/>
              <a:t>Each fit withholds one of the </a:t>
            </a:r>
            <a:r>
              <a:rPr lang="en-US" i="1" dirty="0"/>
              <a:t>k</a:t>
            </a:r>
            <a:r>
              <a:rPr lang="en-US" dirty="0"/>
              <a:t> partitions and trains the model on the remaining data</a:t>
            </a:r>
          </a:p>
          <a:p>
            <a:pPr lvl="1"/>
            <a:r>
              <a:rPr lang="en-US" dirty="0"/>
              <a:t>The withheld partition is used to compute a test error, </a:t>
            </a:r>
            <a:r>
              <a:rPr lang="en-US" dirty="0" err="1"/>
              <a:t>MSE</a:t>
            </a:r>
            <a:r>
              <a:rPr lang="en-US" i="1" baseline="-25000" dirty="0" err="1"/>
              <a:t>i</a:t>
            </a:r>
            <a:endParaRPr lang="en-US" i="1" baseline="-25000" dirty="0"/>
          </a:p>
          <a:p>
            <a:r>
              <a:rPr lang="en-US" dirty="0"/>
              <a:t>The cross-validated error is:</a:t>
            </a:r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D2E58-30D0-C642-8CDE-0EB97B84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4304D-1CAD-3143-B074-57AA24338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765" y="4820602"/>
            <a:ext cx="3260909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3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F579-C5D5-CA4C-9DE8-9B20522E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cross-validation,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67A2-D059-B241-8AB1-2F4794EC1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cross-validated error 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for each </a:t>
            </a:r>
            <a:r>
              <a:rPr lang="en-US" i="1" dirty="0"/>
              <a:t>type</a:t>
            </a:r>
            <a:r>
              <a:rPr lang="en-US" dirty="0"/>
              <a:t> of model you wish to evaluate, compare them on the basis of CV</a:t>
            </a:r>
            <a:r>
              <a:rPr lang="en-US" baseline="-25000" dirty="0"/>
              <a:t>(</a:t>
            </a:r>
            <a:r>
              <a:rPr lang="en-US" i="1" baseline="-25000" dirty="0"/>
              <a:t>k</a:t>
            </a:r>
            <a:r>
              <a:rPr lang="en-US" baseline="-25000" dirty="0"/>
              <a:t>)</a:t>
            </a:r>
            <a:r>
              <a:rPr lang="en-US" dirty="0"/>
              <a:t>.  </a:t>
            </a:r>
          </a:p>
          <a:p>
            <a:r>
              <a:rPr lang="en-US" dirty="0"/>
              <a:t>Choose the model </a:t>
            </a:r>
            <a:r>
              <a:rPr lang="en-US" i="1" dirty="0"/>
              <a:t>type</a:t>
            </a:r>
            <a:r>
              <a:rPr lang="en-US" dirty="0"/>
              <a:t> with the best CV</a:t>
            </a:r>
            <a:r>
              <a:rPr lang="en-US" baseline="-25000" dirty="0"/>
              <a:t>(</a:t>
            </a:r>
            <a:r>
              <a:rPr lang="en-US" i="1" baseline="-25000" dirty="0"/>
              <a:t>k</a:t>
            </a:r>
            <a:r>
              <a:rPr lang="en-US" baseline="-25000" dirty="0"/>
              <a:t>)</a:t>
            </a:r>
            <a:r>
              <a:rPr lang="en-US" dirty="0"/>
              <a:t>.  </a:t>
            </a:r>
          </a:p>
          <a:p>
            <a:r>
              <a:rPr lang="en-US" dirty="0"/>
              <a:t>Then the </a:t>
            </a:r>
            <a:r>
              <a:rPr lang="en-US" i="1" dirty="0"/>
              <a:t>final</a:t>
            </a:r>
            <a:r>
              <a:rPr lang="en-US" dirty="0"/>
              <a:t> model is the chosen model type fit to </a:t>
            </a:r>
            <a:r>
              <a:rPr lang="en-US" i="1" dirty="0"/>
              <a:t>all the 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9640A-88C7-8F41-8143-F842D72E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1157D-271A-A343-8BDC-1FB38DC82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994" y="2286001"/>
            <a:ext cx="3260909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0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A061-E714-3D46-ADA8-D5A8327A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Lecture 18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CC02AE-A26E-E847-A226-DC652F883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252" y="1451462"/>
            <a:ext cx="7357332" cy="49048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07A99-DFF0-B148-8FE2-8D50646F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2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784F-3060-2C49-9274-B0969650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21677" cy="4796810"/>
          </a:xfrm>
        </p:spPr>
        <p:txBody>
          <a:bodyPr/>
          <a:lstStyle/>
          <a:p>
            <a:pPr algn="ctr"/>
            <a:r>
              <a:rPr lang="en-US" dirty="0"/>
              <a:t>Indoor vs outdoor PM2.5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61F8F8-E25B-3E41-B941-7E64F95EF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677" y="-1327355"/>
            <a:ext cx="8870323" cy="83723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7B008-5E51-9E4A-B6BD-0E0CB09E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9FF06DF-9EF0-D74A-821C-DDAF8462C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74" y="2029696"/>
            <a:ext cx="11962938" cy="398764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8FCD2-C8B9-4046-BFA7-36D5B71E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indoor vs outdoor concentrations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32571-0168-1040-A1AE-B79550BF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1AFB41-4856-2B4B-B42C-2602D075FB61}"/>
              </a:ext>
            </a:extLst>
          </p:cNvPr>
          <p:cNvSpPr/>
          <p:nvPr/>
        </p:nvSpPr>
        <p:spPr>
          <a:xfrm>
            <a:off x="4166070" y="1712459"/>
            <a:ext cx="3864078" cy="4326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3A2709-E585-1745-B781-344C070948E2}"/>
              </a:ext>
            </a:extLst>
          </p:cNvPr>
          <p:cNvSpPr/>
          <p:nvPr/>
        </p:nvSpPr>
        <p:spPr>
          <a:xfrm>
            <a:off x="8057137" y="1690688"/>
            <a:ext cx="3864078" cy="4326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5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867"/>
            <a:ext cx="10515600" cy="4895850"/>
          </a:xfrm>
        </p:spPr>
        <p:txBody>
          <a:bodyPr/>
          <a:lstStyle/>
          <a:p>
            <a:r>
              <a:rPr lang="en-US" dirty="0"/>
              <a:t>Standard error -- what is it?</a:t>
            </a:r>
          </a:p>
          <a:p>
            <a:pPr lvl="1"/>
            <a:r>
              <a:rPr lang="en-US" dirty="0"/>
              <a:t>A measure of the average difference between an </a:t>
            </a:r>
            <a:r>
              <a:rPr lang="en-US" i="1" dirty="0"/>
              <a:t>estimate</a:t>
            </a:r>
            <a:r>
              <a:rPr lang="en-US" dirty="0"/>
              <a:t> of a parameter from the true value of the parameter.</a:t>
            </a:r>
          </a:p>
          <a:p>
            <a:r>
              <a:rPr lang="en-US" dirty="0"/>
              <a:t>Standard errors can be computed with simple formulae in some cases, for example for coefficients fit using ordinary least squares (OLS) regression</a:t>
            </a:r>
          </a:p>
          <a:p>
            <a:r>
              <a:rPr lang="en-US" dirty="0"/>
              <a:t>However for many other cases there is no simple formula</a:t>
            </a:r>
          </a:p>
          <a:p>
            <a:pPr lvl="1"/>
            <a:r>
              <a:rPr lang="en-US" dirty="0"/>
              <a:t>When the assumptions required to apply the formulae don’t apply, even if you’re doing OLS</a:t>
            </a:r>
          </a:p>
          <a:p>
            <a:pPr lvl="2"/>
            <a:r>
              <a:rPr lang="en-US" dirty="0"/>
              <a:t>For example if your errors are strongly correlated</a:t>
            </a:r>
          </a:p>
          <a:p>
            <a:pPr lvl="1"/>
            <a:r>
              <a:rPr lang="en-US" dirty="0"/>
              <a:t>When you’re using a different algorithm to fit your model, for example linear discriminant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</TotalTime>
  <Words>702</Words>
  <Application>Microsoft Macintosh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Mangal</vt:lpstr>
      <vt:lpstr>Office Theme</vt:lpstr>
      <vt:lpstr>Finishing up Resampling </vt:lpstr>
      <vt:lpstr>Announcements</vt:lpstr>
      <vt:lpstr>Resampling</vt:lpstr>
      <vt:lpstr>Summarizing cross-validation, part 1</vt:lpstr>
      <vt:lpstr>Summarizing cross-validation, part 2</vt:lpstr>
      <vt:lpstr>From Lecture 18 Jupyter Notebook</vt:lpstr>
      <vt:lpstr>Indoor vs outdoor PM2.5</vt:lpstr>
      <vt:lpstr>Exploring indoor vs outdoor concentrations</vt:lpstr>
      <vt:lpstr>The Bootstrap</vt:lpstr>
      <vt:lpstr>Computing the standard error numerically</vt:lpstr>
      <vt:lpstr>Enter the bootstrap</vt:lpstr>
      <vt:lpstr>In other words…</vt:lpstr>
      <vt:lpstr>What can I bootstrap?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Callaway</dc:creator>
  <cp:lastModifiedBy>Microsoft Office User</cp:lastModifiedBy>
  <cp:revision>87</cp:revision>
  <dcterms:created xsi:type="dcterms:W3CDTF">2017-09-14T05:06:24Z</dcterms:created>
  <dcterms:modified xsi:type="dcterms:W3CDTF">2018-10-25T16:22:31Z</dcterms:modified>
</cp:coreProperties>
</file>