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3" r:id="rId3"/>
    <p:sldId id="641" r:id="rId4"/>
    <p:sldId id="642" r:id="rId5"/>
    <p:sldId id="631" r:id="rId6"/>
    <p:sldId id="327" r:id="rId7"/>
    <p:sldId id="628" r:id="rId8"/>
    <p:sldId id="625" r:id="rId9"/>
    <p:sldId id="626" r:id="rId10"/>
    <p:sldId id="627" r:id="rId11"/>
    <p:sldId id="607" r:id="rId12"/>
    <p:sldId id="608" r:id="rId13"/>
    <p:sldId id="609" r:id="rId14"/>
    <p:sldId id="610" r:id="rId15"/>
    <p:sldId id="611" r:id="rId16"/>
    <p:sldId id="643" r:id="rId17"/>
    <p:sldId id="612" r:id="rId18"/>
    <p:sldId id="613" r:id="rId19"/>
    <p:sldId id="614" r:id="rId20"/>
    <p:sldId id="6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79739"/>
  </p:normalViewPr>
  <p:slideViewPr>
    <p:cSldViewPr snapToGrid="0" snapToObjects="1">
      <p:cViewPr varScale="1">
        <p:scale>
          <a:sx n="66" d="100"/>
          <a:sy n="6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 there is no strong causal support for the AQI values, are they still meaningless or not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this type of merge is an “inner” merge.  Later in the course we’ll talk about outer, left, and right merges.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9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5: </a:t>
            </a:r>
            <a:br>
              <a:rPr lang="en-US" sz="7300" dirty="0"/>
            </a:br>
            <a:r>
              <a:rPr lang="en-US" sz="7300" dirty="0"/>
              <a:t>Merge, </a:t>
            </a:r>
            <a:r>
              <a:rPr lang="en-US" sz="7300" dirty="0" err="1"/>
              <a:t>Groupby</a:t>
            </a:r>
            <a:r>
              <a:rPr lang="en-US" sz="7300" dirty="0"/>
              <a:t> and Pivot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12, 2019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3" name="Rectangle 2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7" name="Rectangle 1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9" name="Rectangle 18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21" name="Rectangle 2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23" name="Rectangle 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25" name="Rectangle 24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37" name="Rectangle 36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40" name="Rectangle 39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64" name="Rectangle 63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2" name="Rectangle 81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5" name="Rectangle 84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88" name="Rectangle 87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1" name="Rectangle 9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4" name="Rectangle 93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7" name="Rectangle 96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0" name="Rectangle 99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3" name="Rectangle 102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6" name="Rectangle 105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2119-7A05-3942-A740-6C07E46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A83F-D27C-A742-B516-3EC17D6E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D49D5-111D-1644-913C-A1C1C60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21DA-DB46-AB49-89D6-03E6BB5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590619" y="4177401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90619" y="324257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590619" y="3715093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7929154" y="2351418"/>
            <a:ext cx="1392959" cy="114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099632" y="3973515"/>
            <a:ext cx="134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 flipV="1">
            <a:off x="7929154" y="4387636"/>
            <a:ext cx="1392959" cy="13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021843" y="3657592"/>
            <a:ext cx="143975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Results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9931D-713C-DE40-BF74-2AEEEC5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6567-041E-9740-A135-9A8F6258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431" y="4567316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04673" y="4879292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4673" y="2445350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4673" y="3097999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4673" y="5531941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04673" y="3750648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04673" y="422664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4673" y="6184592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4673" y="1792701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04673" y="1323225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32969" y="3643177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2232938" y="1527112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2232938" y="1996588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570152" y="1443009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7197463" y="155532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66218" y="155532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9494" y="155532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570152" y="2305922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197463" y="24182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366218" y="24182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69494" y="241823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70152" y="2996846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7197463" y="310915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366218" y="310915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769494" y="310915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70152" y="3840096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7197463" y="395240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366218" y="395240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769494" y="395240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570152" y="4785083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7197463" y="489739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366218" y="489739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69494" y="489739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5570152" y="5415995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7197463" y="552830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66218" y="552830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69494" y="552830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570152" y="6119325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197463" y="623163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66218" y="623163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69494" y="623163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1A35-5E2E-BB40-8BBC-917C9BC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7" grpId="0" animBg="1"/>
      <p:bldP spid="178" grpId="0" animBg="1"/>
      <p:bldP spid="179" grpId="0" animBg="1"/>
      <p:bldP spid="184" grpId="0" animBg="1"/>
      <p:bldP spid="185" grpId="0" animBg="1"/>
      <p:bldP spid="1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4263" y="138661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13018" y="138661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16294" y="138661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44263" y="224952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13018" y="224952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4263" y="294044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13018" y="294044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263" y="378369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813018" y="378369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4263" y="472868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813018" y="472868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44263" y="535959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13018" y="535959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263" y="606292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813018" y="606292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15DFB-7CF3-2D40-8D9C-0406D82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0" grpId="0" animBg="1"/>
      <p:bldP spid="134" grpId="0" animBg="1"/>
      <p:bldP spid="146" grpId="0" animBg="1"/>
      <p:bldP spid="155" grpId="0" animBg="1"/>
      <p:bldP spid="162" grpId="0" animBg="1"/>
      <p:bldP spid="169" grpId="0" animBg="1"/>
      <p:bldP spid="176" grpId="0" animBg="1"/>
      <p:bldP spid="183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34"/>
            <a:ext cx="10515600" cy="4735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project</a:t>
            </a:r>
          </a:p>
          <a:p>
            <a:pPr lvl="1"/>
            <a:r>
              <a:rPr lang="en-US" dirty="0"/>
              <a:t>Form teams and pose prediction question by October 3 </a:t>
            </a:r>
          </a:p>
          <a:p>
            <a:pPr lvl="1"/>
            <a:r>
              <a:rPr lang="en-US" dirty="0"/>
              <a:t>Start thinking about project ideas and team members (groups need to be 2-3 people)</a:t>
            </a:r>
          </a:p>
          <a:p>
            <a:pPr lvl="1"/>
            <a:r>
              <a:rPr lang="en-US" dirty="0"/>
              <a:t>There will be a few questions on your HW5 to get you working with the data (due Oct 10).</a:t>
            </a:r>
          </a:p>
          <a:p>
            <a:r>
              <a:rPr lang="en-US" dirty="0"/>
              <a:t>Late policy: </a:t>
            </a:r>
          </a:p>
          <a:p>
            <a:pPr lvl="1"/>
            <a:r>
              <a:rPr lang="en-US" dirty="0"/>
              <a:t>Homework submitted late will not be graded </a:t>
            </a:r>
          </a:p>
          <a:p>
            <a:pPr lvl="1"/>
            <a:r>
              <a:rPr lang="en-US" dirty="0"/>
              <a:t>You may request a two day extension twice in the semester</a:t>
            </a:r>
          </a:p>
          <a:p>
            <a:pPr lvl="1"/>
            <a:r>
              <a:rPr lang="en-US" dirty="0"/>
              <a:t>Coordinate through Salma</a:t>
            </a:r>
          </a:p>
          <a:p>
            <a:r>
              <a:rPr lang="en-US" dirty="0"/>
              <a:t>HW 1 due today, HW2 due Thursday.</a:t>
            </a:r>
          </a:p>
          <a:p>
            <a:r>
              <a:rPr lang="en-US" dirty="0"/>
              <a:t>Bring laptops to lecture next Tuesday; always bring laptops to lab.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951517" y="3106079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785261" y="31124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85261" y="2464214"/>
            <a:ext cx="643967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951517" y="31124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01315" y="3106078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951519" y="37051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83188" y="37051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01315" y="3699475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951519" y="429554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783188" y="430148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611266" y="429554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951517" y="486074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797252" y="4860742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11266" y="2464214"/>
            <a:ext cx="646040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601315" y="4860741"/>
            <a:ext cx="646040" cy="40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7355" y="4899182"/>
            <a:ext cx="36744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/>
              <a:t>to address missing values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A6F65F-9455-944D-8173-EA8CA8E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F8A1-85B0-F042-819A-1BC6953B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3584-64B8-CB44-B9E2-9964BB2A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"Machine learning for environmental monitoring," *Nature Sustainability* (2018). </a:t>
            </a:r>
          </a:p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"Predicting plant conservation priorities on a global scale", *PNAS* (2018).</a:t>
            </a:r>
          </a:p>
          <a:p>
            <a:pPr marL="0" indent="0">
              <a:buNone/>
            </a:pPr>
            <a:r>
              <a:rPr lang="en-US" dirty="0"/>
              <a:t>You don't need to understand the details of the methods, but rather the framing, problem being solved, and conclusions.  Questions to focus on:</a:t>
            </a:r>
          </a:p>
          <a:p>
            <a:r>
              <a:rPr lang="en-US" dirty="0"/>
              <a:t>What is the prediction question?  Are the authors making predictions across space, time, or some other dimension?</a:t>
            </a:r>
          </a:p>
          <a:p>
            <a:r>
              <a:rPr lang="en-US" dirty="0"/>
              <a:t>What is the key policy application?</a:t>
            </a:r>
          </a:p>
          <a:p>
            <a:r>
              <a:rPr lang="en-US" dirty="0"/>
              <a:t>Name two or more factors readers should take into consideration as they interpret and implement the results.  </a:t>
            </a:r>
          </a:p>
          <a:p>
            <a:pPr lvl="1"/>
            <a:r>
              <a:rPr lang="en-US" dirty="0"/>
              <a:t>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D911-4A2D-144C-A2D8-7BC188E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00EA-3DB8-F344-A717-0AAF1AC9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thoughts on prediction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10A-3A50-E149-948C-024D3469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Some students argued after class that prediction questions should remove any “due to” type statements:</a:t>
            </a:r>
          </a:p>
          <a:p>
            <a:pPr marL="0" indent="0" algn="ctr">
              <a:buNone/>
            </a:pPr>
            <a:r>
              <a:rPr lang="en-US" i="1" dirty="0"/>
              <a:t>“how will solar adoption change in the future”</a:t>
            </a:r>
          </a:p>
          <a:p>
            <a:r>
              <a:rPr lang="en-US" dirty="0"/>
              <a:t>Others argue that we should include a list of covariates in our statement of the prediction problem</a:t>
            </a:r>
          </a:p>
          <a:p>
            <a:pPr marL="0" indent="0" algn="ctr">
              <a:buNone/>
            </a:pPr>
            <a:r>
              <a:rPr lang="en-US" i="1" dirty="0"/>
              <a:t>“how will solar adoption change in the future, when drive the prediction model with a range of features including policy incentives, household income and energy costs.”</a:t>
            </a:r>
            <a:endParaRPr lang="en-US" dirty="0"/>
          </a:p>
          <a:p>
            <a:r>
              <a:rPr lang="en-US" dirty="0"/>
              <a:t>In any case “due to” or “as a consequence of” language needs to be scrubbed from prediction question statements.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99A1-0C6A-F846-8B16-044BB22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BA73-684D-3247-9BB8-B880A4AE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PM2.5 concentrations?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9B5A-9066-2C4C-8B80-431DA6F4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51"/>
            <a:ext cx="5915585" cy="484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options:</a:t>
            </a:r>
          </a:p>
          <a:p>
            <a:r>
              <a:rPr lang="en-US" dirty="0"/>
              <a:t>Raw measurement: micrograms per cubic meter</a:t>
            </a:r>
          </a:p>
          <a:p>
            <a:r>
              <a:rPr lang="en-US" dirty="0"/>
              <a:t>AQI: scaled version of the same measure</a:t>
            </a:r>
          </a:p>
          <a:p>
            <a:pPr marL="0" indent="0">
              <a:buNone/>
            </a:pPr>
            <a:r>
              <a:rPr lang="en-US" dirty="0"/>
              <a:t>Where do you think the AQI scale comes from?</a:t>
            </a:r>
          </a:p>
          <a:p>
            <a:r>
              <a:rPr lang="en-US" dirty="0"/>
              <a:t>EPA bureaucrats take recommendations from “Clean Air Scientific Advisory Committee”</a:t>
            </a:r>
          </a:p>
          <a:p>
            <a:r>
              <a:rPr lang="en-US" dirty="0"/>
              <a:t>Science on the topic does not have significant causal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61C2-EF58-6E44-952F-7C09127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CD28B-E620-DF4A-A249-FA2305F4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85" y="1690688"/>
            <a:ext cx="52197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FEE3E4-C33B-4448-8C18-4EA69900DC03}"/>
              </a:ext>
            </a:extLst>
          </p:cNvPr>
          <p:cNvSpPr/>
          <p:nvPr/>
        </p:nvSpPr>
        <p:spPr>
          <a:xfrm>
            <a:off x="8483940" y="5393293"/>
            <a:ext cx="167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epa.gov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FC7D-81AC-3548-AFB3-EDCA6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DC22-3C75-A246-BEA1-1D95EC87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put data frames together, reshape them to synthesize information?  </a:t>
            </a:r>
          </a:p>
          <a:p>
            <a:r>
              <a:rPr lang="en-US" dirty="0"/>
              <a:t>We’ll answer this with some really useful Pandas functions: 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Pivot</a:t>
            </a:r>
          </a:p>
          <a:p>
            <a:r>
              <a:rPr lang="en-US" dirty="0"/>
              <a:t>A few things to take away</a:t>
            </a:r>
          </a:p>
          <a:p>
            <a:pPr lvl="1"/>
            <a:r>
              <a:rPr lang="en-US" dirty="0"/>
              <a:t>Debugging these commands takes patience and a critical eye.</a:t>
            </a:r>
          </a:p>
          <a:p>
            <a:pPr lvl="1"/>
            <a:r>
              <a:rPr lang="en-US" dirty="0" err="1"/>
              <a:t>Groupby</a:t>
            </a:r>
            <a:r>
              <a:rPr lang="en-US" dirty="0"/>
              <a:t> and Pivot enable aggregation of data without explicit use of logical indexing.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EA928-F777-F24E-ADD8-EFD9789E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CFB-44B3-B14B-BFFE-A4E7A7C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BF0A-C81D-B749-8AA2-DBE113EC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(following slides borrowed from DS100 notes)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5B1F-70C2-2D4D-B79D-AF4ABD0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733177" y="1611256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6893080" y="1611256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5857821" y="1811033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736309" y="3886210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613117" y="3710353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861370" y="3386819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179401" y="3373491"/>
            <a:ext cx="1706879" cy="3291077"/>
            <a:chOff x="5953125" y="3373491"/>
            <a:chExt cx="1706879" cy="329107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98487" y="3373491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181699" y="4818183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328519" y="4581441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181699" y="5199188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181699" y="5931887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7B263-3F79-E64A-A1FD-4146437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B69F-4276-3244-A85B-FDC1817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80" y="-1191602"/>
            <a:ext cx="10801350" cy="1325563"/>
          </a:xfrm>
        </p:spPr>
        <p:txBody>
          <a:bodyPr/>
          <a:lstStyle/>
          <a:p>
            <a:r>
              <a:rPr lang="en-US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1BB00-CBFA-404D-AD7E-1DD60594A315}"/>
              </a:ext>
            </a:extLst>
          </p:cNvPr>
          <p:cNvGraphicFramePr>
            <a:graphicFrameLocks noGrp="1"/>
          </p:cNvGraphicFramePr>
          <p:nvPr/>
        </p:nvGraphicFramePr>
        <p:xfrm>
          <a:off x="926607" y="98979"/>
          <a:ext cx="452091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6A9081-FB9B-0A40-A7BA-62502E0FBE93}"/>
              </a:ext>
            </a:extLst>
          </p:cNvPr>
          <p:cNvGraphicFramePr>
            <a:graphicFrameLocks noGrp="1"/>
          </p:cNvGraphicFramePr>
          <p:nvPr/>
        </p:nvGraphicFramePr>
        <p:xfrm>
          <a:off x="7086510" y="98979"/>
          <a:ext cx="435033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Cust</a:t>
                      </a:r>
                      <a:r>
                        <a:rPr lang="en-US" u="none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603D8-75DB-A44D-8001-CFFA602A5FB2}"/>
              </a:ext>
            </a:extLst>
          </p:cNvPr>
          <p:cNvSpPr txBox="1"/>
          <p:nvPr/>
        </p:nvSpPr>
        <p:spPr>
          <a:xfrm>
            <a:off x="6051251" y="298756"/>
            <a:ext cx="4315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A5D36-9A7F-6748-9D7A-44ECB79ECB8E}"/>
              </a:ext>
            </a:extLst>
          </p:cNvPr>
          <p:cNvGraphicFramePr>
            <a:graphicFrameLocks noGrp="1"/>
          </p:cNvGraphicFramePr>
          <p:nvPr/>
        </p:nvGraphicFramePr>
        <p:xfrm>
          <a:off x="929739" y="2069133"/>
          <a:ext cx="912710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6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5AB7BD-CE71-FB4A-92D9-4C80A418BA29}"/>
              </a:ext>
            </a:extLst>
          </p:cNvPr>
          <p:cNvSpPr/>
          <p:nvPr/>
        </p:nvSpPr>
        <p:spPr>
          <a:xfrm>
            <a:off x="806547" y="1893276"/>
            <a:ext cx="1706879" cy="295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EF126-2C03-8A4A-9561-1C3E3ACFFDBC}"/>
              </a:ext>
            </a:extLst>
          </p:cNvPr>
          <p:cNvSpPr txBox="1"/>
          <p:nvPr/>
        </p:nvSpPr>
        <p:spPr>
          <a:xfrm>
            <a:off x="1136445" y="1569742"/>
            <a:ext cx="12747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Left “key”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4BC98E-BE63-604E-B7E9-066D99E5259B}"/>
              </a:ext>
            </a:extLst>
          </p:cNvPr>
          <p:cNvGrpSpPr/>
          <p:nvPr/>
        </p:nvGrpSpPr>
        <p:grpSpPr>
          <a:xfrm>
            <a:off x="5372831" y="1569650"/>
            <a:ext cx="1706879" cy="3277841"/>
            <a:chOff x="5953125" y="3386727"/>
            <a:chExt cx="1706879" cy="32778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372DB0-E74F-3349-9DAB-3303152B510E}"/>
                </a:ext>
              </a:extLst>
            </p:cNvPr>
            <p:cNvSpPr/>
            <p:nvPr/>
          </p:nvSpPr>
          <p:spPr>
            <a:xfrm>
              <a:off x="5953125" y="3710353"/>
              <a:ext cx="1706879" cy="295421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5EB4B-8C10-BD49-B942-8954F84261B5}"/>
                </a:ext>
              </a:extLst>
            </p:cNvPr>
            <p:cNvSpPr txBox="1"/>
            <p:nvPr/>
          </p:nvSpPr>
          <p:spPr>
            <a:xfrm>
              <a:off x="6081659" y="3386727"/>
              <a:ext cx="142699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“key”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4C6F0-9E48-7548-ABCE-857134772B59}"/>
              </a:ext>
            </a:extLst>
          </p:cNvPr>
          <p:cNvCxnSpPr>
            <a:cxnSpLocks/>
          </p:cNvCxnSpPr>
          <p:nvPr/>
        </p:nvCxnSpPr>
        <p:spPr>
          <a:xfrm>
            <a:off x="375129" y="3001106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1C78-B8F0-A048-BBA7-54AA0A39BF7C}"/>
              </a:ext>
            </a:extLst>
          </p:cNvPr>
          <p:cNvSpPr txBox="1"/>
          <p:nvPr/>
        </p:nvSpPr>
        <p:spPr>
          <a:xfrm>
            <a:off x="10521949" y="2764364"/>
            <a:ext cx="19802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Drop rows that don’t match on the key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D7EF-C704-7542-9A6C-5ABBE3E8281D}"/>
              </a:ext>
            </a:extLst>
          </p:cNvPr>
          <p:cNvCxnSpPr>
            <a:cxnSpLocks/>
          </p:cNvCxnSpPr>
          <p:nvPr/>
        </p:nvCxnSpPr>
        <p:spPr>
          <a:xfrm>
            <a:off x="375129" y="3382111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C7A26-6F66-974C-97F4-B329064B0BF9}"/>
              </a:ext>
            </a:extLst>
          </p:cNvPr>
          <p:cNvCxnSpPr>
            <a:cxnSpLocks/>
          </p:cNvCxnSpPr>
          <p:nvPr/>
        </p:nvCxnSpPr>
        <p:spPr>
          <a:xfrm>
            <a:off x="375129" y="4114810"/>
            <a:ext cx="1011799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C566C6-89FF-874D-A2F1-ABF3E2C5FBEC}"/>
              </a:ext>
            </a:extLst>
          </p:cNvPr>
          <p:cNvGraphicFramePr>
            <a:graphicFrameLocks noGrp="1"/>
          </p:cNvGraphicFramePr>
          <p:nvPr/>
        </p:nvGraphicFramePr>
        <p:xfrm>
          <a:off x="2384955" y="5134593"/>
          <a:ext cx="912710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1116778224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363117625"/>
                    </a:ext>
                  </a:extLst>
                </a:gridCol>
                <a:gridCol w="1521184">
                  <a:extLst>
                    <a:ext uri="{9D8B030D-6E8A-4147-A177-3AD203B41FA5}">
                      <a16:colId xmlns:a16="http://schemas.microsoft.com/office/drawing/2014/main" val="239017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8/21/2017</a:t>
                      </a:r>
                    </a:p>
                  </a:txBody>
                  <a:tcPr>
                    <a:solidFill>
                      <a:srgbClr val="D6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15687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8/14/2017</a:t>
                      </a:r>
                    </a:p>
                  </a:txBody>
                  <a:tcPr>
                    <a:solidFill>
                      <a:srgbClr val="EB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00878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3172FB04-90F0-344B-AA88-9EB8DC8AF497}"/>
              </a:ext>
            </a:extLst>
          </p:cNvPr>
          <p:cNvSpPr/>
          <p:nvPr/>
        </p:nvSpPr>
        <p:spPr>
          <a:xfrm>
            <a:off x="1136445" y="5512487"/>
            <a:ext cx="895555" cy="695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04AE6-A586-4A44-9699-B7E3840F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18510</TotalTime>
  <Words>1409</Words>
  <Application>Microsoft Macintosh PowerPoint</Application>
  <PresentationFormat>Widescreen</PresentationFormat>
  <Paragraphs>861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Data, Environment and Society  Lecture 5:  Merge, Groupby and Pivot</vt:lpstr>
      <vt:lpstr>Announcements</vt:lpstr>
      <vt:lpstr>Reading</vt:lpstr>
      <vt:lpstr>Follow up thoughts on prediction vs inference</vt:lpstr>
      <vt:lpstr>How do we measure PM2.5 concentrations?</vt:lpstr>
      <vt:lpstr>Today…</vt:lpstr>
      <vt:lpstr>Merge</vt:lpstr>
      <vt:lpstr>Joining two tables</vt:lpstr>
      <vt:lpstr>Joining two tables</vt:lpstr>
      <vt:lpstr>Groupby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Group By</vt:lpstr>
      <vt:lpstr>Pivot</vt:lpstr>
      <vt:lpstr>Manipulating Granularity: Pivot </vt:lpstr>
      <vt:lpstr>Manipulating Granularity: Pivot </vt:lpstr>
      <vt:lpstr>Manipulating Granularity: Pivot </vt:lpstr>
      <vt:lpstr>Manipulating Granularity: Pivot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278</cp:revision>
  <dcterms:created xsi:type="dcterms:W3CDTF">2018-08-20T12:51:30Z</dcterms:created>
  <dcterms:modified xsi:type="dcterms:W3CDTF">2019-09-12T16:33:31Z</dcterms:modified>
</cp:coreProperties>
</file>