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648" r:id="rId3"/>
    <p:sldId id="323" r:id="rId4"/>
    <p:sldId id="644" r:id="rId5"/>
    <p:sldId id="652" r:id="rId6"/>
    <p:sldId id="641" r:id="rId7"/>
    <p:sldId id="645" r:id="rId8"/>
    <p:sldId id="646" r:id="rId9"/>
    <p:sldId id="647" r:id="rId10"/>
    <p:sldId id="651" r:id="rId11"/>
    <p:sldId id="650" r:id="rId12"/>
    <p:sldId id="649" r:id="rId13"/>
    <p:sldId id="324" r:id="rId14"/>
    <p:sldId id="325" r:id="rId15"/>
    <p:sldId id="328" r:id="rId16"/>
    <p:sldId id="643" r:id="rId17"/>
    <p:sldId id="326" r:id="rId18"/>
    <p:sldId id="327" r:id="rId19"/>
    <p:sldId id="603" r:id="rId20"/>
    <p:sldId id="597" r:id="rId21"/>
    <p:sldId id="640" r:id="rId22"/>
    <p:sldId id="600" r:id="rId23"/>
    <p:sldId id="515" r:id="rId24"/>
    <p:sldId id="329" r:id="rId25"/>
    <p:sldId id="653" r:id="rId26"/>
    <p:sldId id="330" r:id="rId27"/>
    <p:sldId id="331" r:id="rId28"/>
    <p:sldId id="639" r:id="rId29"/>
    <p:sldId id="64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9"/>
    <p:restoredTop sz="79887"/>
  </p:normalViewPr>
  <p:slideViewPr>
    <p:cSldViewPr snapToGrid="0" snapToObjects="1">
      <p:cViewPr varScale="1">
        <p:scale>
          <a:sx n="71" d="100"/>
          <a:sy n="71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keeper.org/willful-failure-trump-administration-hits-new-low-environmental-enforcement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https://waterkeeper.org/willful-failure-trump-administration-hits-new-low-environmental-enforcement/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9A83E-0401-A34D-9C72-7E11B0EBD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5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2B9E8-698A-8948-9227-39339D2457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6A39-2582-C049-94E7-BEE0043FE884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377-F808-3B4F-B5ED-C923DF8B2B7D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BE73-2E81-E545-89E6-5FE841CFC5C1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2DB6-AD97-F24C-96D2-5DF58CBA4156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026F-EF27-AD4B-95E3-2BE36BB285B7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D610-A38E-1342-AE39-E6DBBE87239B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847B-8994-F345-B32E-0BF3D62E57F2}" type="datetime1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2B7-1BA8-4349-8BEA-09D14EF0D17A}" type="datetime1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13E-B763-0340-9BB6-DB54BC8E8155}" type="datetime1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E3F0-41CD-544C-B5B8-E3021A59C7EA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314F-D019-1248-962C-AA39828151A3}" type="datetime1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ED63-A6DC-7E4E-8C59-87607DFC2790}" type="datetime1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6: </a:t>
            </a:r>
            <a:br>
              <a:rPr lang="en-US" sz="5400" dirty="0"/>
            </a:br>
            <a:r>
              <a:rPr lang="en-US" sz="5400" dirty="0"/>
              <a:t>Exploratory Data Analysis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17,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Salma </a:t>
            </a:r>
            <a:r>
              <a:rPr lang="en-US" dirty="0" err="1"/>
              <a:t>Elmallah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2313-08F8-0445-89A9-D8F5F989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Pelletier </a:t>
            </a:r>
            <a:r>
              <a:rPr lang="en-US" i="1" dirty="0"/>
              <a:t>et al</a:t>
            </a:r>
            <a:r>
              <a:rPr lang="en-US" dirty="0"/>
              <a:t>, </a:t>
            </a:r>
            <a:r>
              <a:rPr lang="en-US" dirty="0" err="1"/>
              <a:t>ctd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C4C2-5084-BF40-8BC0-FAB20636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6953" cy="4351338"/>
          </a:xfrm>
        </p:spPr>
        <p:txBody>
          <a:bodyPr/>
          <a:lstStyle/>
          <a:p>
            <a:r>
              <a:rPr lang="en-US" dirty="0"/>
              <a:t>Some points of caution</a:t>
            </a:r>
          </a:p>
          <a:p>
            <a:pPr lvl="1"/>
            <a:r>
              <a:rPr lang="en-US" dirty="0"/>
              <a:t>Be careful interpreting the error rate</a:t>
            </a:r>
          </a:p>
          <a:p>
            <a:pPr lvl="1"/>
            <a:r>
              <a:rPr lang="en-US" dirty="0"/>
              <a:t>“Mean decrease in accuracy” metrics need to be interpreted with caution</a:t>
            </a:r>
          </a:p>
          <a:p>
            <a:pPr lvl="1"/>
            <a:r>
              <a:rPr lang="en-US" dirty="0"/>
              <a:t>We will get to both issues later in the semester.</a:t>
            </a:r>
          </a:p>
          <a:p>
            <a:r>
              <a:rPr lang="en-US" dirty="0"/>
              <a:t>Strikingly different non-LC probabilities for different training data sets.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B701B-3AAC-414D-AACB-4DAD71E2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AEA9B-B71F-014E-A663-FA7739C1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362" y="365125"/>
            <a:ext cx="2743200" cy="62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4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F5F-8B37-E24C-A6F8-034759F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2F26-46AE-F64B-A084-CAA0F5EC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Hino </a:t>
            </a:r>
            <a:r>
              <a:rPr lang="en-US" i="1" dirty="0"/>
              <a:t>et al</a:t>
            </a:r>
            <a:r>
              <a:rPr lang="en-US" dirty="0"/>
              <a:t> have more obvious justice and fairness implications.  Bias, it could be argued, matters more here.</a:t>
            </a:r>
          </a:p>
          <a:p>
            <a:r>
              <a:rPr lang="en-US" dirty="0"/>
              <a:t>Both have a common objective of predicting something we have not yet measured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127A-A8B8-C74F-8045-46501488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6D1CCC-F6DF-DF41-B027-D29D5E5B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836722"/>
            <a:ext cx="8697259" cy="5617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25DE9-BCB8-3F49-9C79-A64A29C1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106" y="365125"/>
            <a:ext cx="6046694" cy="1325563"/>
          </a:xfrm>
        </p:spPr>
        <p:txBody>
          <a:bodyPr/>
          <a:lstStyle/>
          <a:p>
            <a:r>
              <a:rPr lang="en-US" dirty="0"/>
              <a:t>Do these approaches </a:t>
            </a:r>
            <a:r>
              <a:rPr lang="en-US" i="1" dirty="0"/>
              <a:t>really</a:t>
            </a:r>
            <a:r>
              <a:rPr lang="en-US" dirty="0"/>
              <a:t> work?  Go find out!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CEC1C-F016-5141-976A-993E6A8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89D-7A2B-6F4E-9CD9-A149D73A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5E8A-16D3-A541-9C5F-24816BF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missing values?</a:t>
            </a:r>
          </a:p>
          <a:p>
            <a:r>
              <a:rPr lang="en-US" dirty="0"/>
              <a:t>Are there cells where missing values were obviously filled in?</a:t>
            </a:r>
          </a:p>
          <a:p>
            <a:r>
              <a:rPr lang="en-US" dirty="0"/>
              <a:t>Are there cells where values are clearly wrong?</a:t>
            </a:r>
          </a:p>
          <a:p>
            <a:r>
              <a:rPr lang="en-US" dirty="0"/>
              <a:t>Are there values where two entries could mean the same thing?  Often human-entered values, e.g.:  </a:t>
            </a:r>
          </a:p>
          <a:p>
            <a:pPr lvl="1"/>
            <a:r>
              <a:rPr lang="en-US" dirty="0"/>
              <a:t>canine and k9; </a:t>
            </a:r>
          </a:p>
          <a:p>
            <a:pPr lvl="1"/>
            <a:r>
              <a:rPr lang="en-US" dirty="0"/>
              <a:t>recommend and recommend, </a:t>
            </a:r>
          </a:p>
          <a:p>
            <a:pPr lvl="1"/>
            <a:r>
              <a:rPr lang="en-US" dirty="0"/>
              <a:t>Zürich and Zurich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E02E-464F-6D42-8E8B-67C4F3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4E4-2B39-CA47-883B-9AD2AAA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7E0-2358-DE43-AFF3-F2DEC9D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and columns do you have when you start?</a:t>
            </a:r>
          </a:p>
          <a:p>
            <a:r>
              <a:rPr lang="en-US" dirty="0"/>
              <a:t>How many do you have after the merge?</a:t>
            </a:r>
          </a:p>
          <a:p>
            <a:r>
              <a:rPr lang="en-US" dirty="0"/>
              <a:t>What’s missing?  Is it acceptable to you if you’ve lost some data?</a:t>
            </a:r>
          </a:p>
          <a:p>
            <a:pPr lvl="1"/>
            <a:r>
              <a:rPr lang="en-US" dirty="0"/>
              <a:t>We’ll return to this when we talk about faithfulness and scope.  </a:t>
            </a:r>
          </a:p>
          <a:p>
            <a:r>
              <a:rPr lang="en-US" dirty="0"/>
              <a:t>I wrote a script for the class to use in the upcoming homework that helps decipher what data gets lost.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7DCD-8735-534B-AF25-7D8D97D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01-055B-D74D-B420-C90EB9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proceed, let’s play with the </a:t>
            </a:r>
            <a:r>
              <a:rPr lang="en-US" dirty="0" err="1"/>
              <a:t>PurpleAir</a:t>
            </a:r>
            <a:r>
              <a:rPr lang="en-US" dirty="0"/>
              <a:t> data set.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AB3-8E8E-2A41-9AB9-DE0A5E00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3" y="1847850"/>
            <a:ext cx="59575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First, a little more on PM.  S</a:t>
            </a:r>
            <a:r>
              <a:rPr lang="en-US" dirty="0"/>
              <a:t>ources:</a:t>
            </a:r>
          </a:p>
          <a:p>
            <a:pPr lvl="1"/>
            <a:r>
              <a:rPr lang="en-US" dirty="0"/>
              <a:t>Many sizes and shapes and can be made up of hundreds of different chemicals.</a:t>
            </a:r>
          </a:p>
          <a:p>
            <a:pPr lvl="1"/>
            <a:r>
              <a:rPr lang="en-US" dirty="0"/>
              <a:t>Some directly from a source: construction sites, unpaved roads, fields, smokestacks or fires.</a:t>
            </a:r>
          </a:p>
          <a:p>
            <a:pPr lvl="1"/>
            <a:r>
              <a:rPr lang="en-US" dirty="0"/>
              <a:t>Most form in the atmosphere by complex reactions of chemicals such as sulfur dioxide and nitrogen oxides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ABF5-9B1D-DF4F-9DA4-D0F6B6B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B2D8D-1887-C149-8B9D-CEC9971D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20" y="2086769"/>
            <a:ext cx="5561949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7B4-B79E-874C-905F-9BAC5B7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PM2.5…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542-5AF8-774B-85C3-6135461A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926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(text adapted from </a:t>
            </a:r>
            <a:r>
              <a:rPr lang="en-US" dirty="0" err="1"/>
              <a:t>epa.gov</a:t>
            </a:r>
            <a:r>
              <a:rPr lang="en-US" dirty="0"/>
              <a:t>) Health effects:</a:t>
            </a:r>
          </a:p>
          <a:p>
            <a:pPr lvl="1"/>
            <a:r>
              <a:rPr lang="en-US" dirty="0"/>
              <a:t>premature death in people with heart or lung disease</a:t>
            </a:r>
          </a:p>
          <a:p>
            <a:pPr lvl="1"/>
            <a:r>
              <a:rPr lang="en-US" dirty="0"/>
              <a:t>nonfatal heart attacks</a:t>
            </a:r>
          </a:p>
          <a:p>
            <a:pPr lvl="1"/>
            <a:r>
              <a:rPr lang="en-US" dirty="0"/>
              <a:t>irregular heartbeat</a:t>
            </a:r>
          </a:p>
          <a:p>
            <a:pPr lvl="1"/>
            <a:r>
              <a:rPr lang="en-US" dirty="0"/>
              <a:t>aggravated asthma</a:t>
            </a:r>
          </a:p>
          <a:p>
            <a:pPr lvl="1"/>
            <a:r>
              <a:rPr lang="en-US" dirty="0"/>
              <a:t>decreased lung function</a:t>
            </a:r>
          </a:p>
          <a:p>
            <a:pPr lvl="1"/>
            <a:r>
              <a:rPr lang="en-US" dirty="0"/>
              <a:t>increased respiratory symptoms, such as irritation of the airways</a:t>
            </a:r>
          </a:p>
          <a:p>
            <a:r>
              <a:rPr lang="en-US" dirty="0"/>
              <a:t>Environmental effects</a:t>
            </a:r>
          </a:p>
          <a:p>
            <a:pPr lvl="1"/>
            <a:r>
              <a:rPr lang="en-US" dirty="0"/>
              <a:t>makes lakes and streams acidic</a:t>
            </a:r>
          </a:p>
          <a:p>
            <a:pPr lvl="1"/>
            <a:r>
              <a:rPr lang="en-US" dirty="0"/>
              <a:t>changes the nutrient balance in coastal waters and large river basins</a:t>
            </a:r>
          </a:p>
          <a:p>
            <a:pPr lvl="1"/>
            <a:r>
              <a:rPr lang="en-US" dirty="0"/>
              <a:t>depletes soil nutrients</a:t>
            </a:r>
          </a:p>
          <a:p>
            <a:pPr lvl="1"/>
            <a:r>
              <a:rPr lang="en-US" dirty="0"/>
              <a:t>damages sensitive forests and farm crops</a:t>
            </a:r>
          </a:p>
          <a:p>
            <a:pPr lvl="1"/>
            <a:r>
              <a:rPr lang="en-US" dirty="0"/>
              <a:t>affects the diversity of ecosystems</a:t>
            </a:r>
          </a:p>
          <a:p>
            <a:pPr lvl="1"/>
            <a:r>
              <a:rPr lang="en-US" dirty="0"/>
              <a:t>contributes to acid rain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DC2E-8D1A-F94F-B9E2-EC7F644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5E8-5508-D045-9890-A3845A8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523-53AF-FE4F-A620-A4251A6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can approach EDA by asking questions about the data: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Temporality</a:t>
            </a:r>
          </a:p>
          <a:p>
            <a:r>
              <a:rPr lang="en-US" dirty="0"/>
              <a:t>Faithfulness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E564-C00E-7A42-B959-54073575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F94-753F-3948-B515-BEFC415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– how are the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4C4-F8F2-CD44-ABD0-C3D9222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data in a standard format or encoding?</a:t>
            </a:r>
          </a:p>
          <a:p>
            <a:pPr lvl="1"/>
            <a:r>
              <a:rPr lang="en-US" dirty="0"/>
              <a:t>Tabular data: CSV, TSV, Excel, SQL</a:t>
            </a:r>
          </a:p>
          <a:p>
            <a:pPr lvl="1"/>
            <a:r>
              <a:rPr lang="en-US" dirty="0"/>
              <a:t>Nested data: JSON, XML</a:t>
            </a:r>
          </a:p>
          <a:p>
            <a:r>
              <a:rPr lang="en-US" dirty="0"/>
              <a:t>Are the data organized in records (e.g. rows)? If not, can we define records by parsing the data?</a:t>
            </a:r>
          </a:p>
          <a:p>
            <a:r>
              <a:rPr lang="en-US" dirty="0"/>
              <a:t>Are the data nested? If so, can we reasonably un-nest the data?</a:t>
            </a:r>
          </a:p>
          <a:p>
            <a:r>
              <a:rPr lang="en-US" dirty="0"/>
              <a:t>Do the data reference other data? If so, can we join the data?</a:t>
            </a:r>
          </a:p>
          <a:p>
            <a:r>
              <a:rPr lang="en-US" dirty="0"/>
              <a:t>What are the fields (e.g. columns) in each record? What is the type of each column?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8E2-6203-C645-9E96-5772F90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A39D-1B86-1E4A-B781-D7A0709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data files formatted?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00298-7C63-0A4C-8D02-4E640C66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86" y="1480920"/>
            <a:ext cx="6997776" cy="33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1EB9-82D1-E44C-96D9-C56D4AB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765" y="3015568"/>
            <a:ext cx="6997776" cy="303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5B11-3955-4C4F-A85C-EDE7F22D10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990" y="4705210"/>
            <a:ext cx="8081210" cy="202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0423B-354A-4549-9240-B9FF686F80F2}"/>
              </a:ext>
            </a:extLst>
          </p:cNvPr>
          <p:cNvSpPr txBox="1"/>
          <p:nvPr/>
        </p:nvSpPr>
        <p:spPr>
          <a:xfrm>
            <a:off x="7367110" y="1480920"/>
            <a:ext cx="341471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TSV</a:t>
            </a:r>
          </a:p>
          <a:p>
            <a:r>
              <a:rPr lang="en-US" sz="2400" dirty="0"/>
              <a:t>Tab separated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EE4C-0B1D-F448-BA85-53C10B244CA2}"/>
              </a:ext>
            </a:extLst>
          </p:cNvPr>
          <p:cNvSpPr txBox="1"/>
          <p:nvPr/>
        </p:nvSpPr>
        <p:spPr>
          <a:xfrm>
            <a:off x="8422541" y="3011377"/>
            <a:ext cx="3153427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CSV</a:t>
            </a:r>
          </a:p>
          <a:p>
            <a:r>
              <a:rPr lang="en-US" sz="2400" dirty="0"/>
              <a:t>Comma separated </a:t>
            </a:r>
            <a:br>
              <a:rPr lang="en-US" sz="2400" dirty="0"/>
            </a:br>
            <a:r>
              <a:rPr lang="en-US" sz="2400" dirty="0"/>
              <a:t>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0900-B907-BC4B-85A6-382394CCACF6}"/>
              </a:ext>
            </a:extLst>
          </p:cNvPr>
          <p:cNvSpPr txBox="1"/>
          <p:nvPr/>
        </p:nvSpPr>
        <p:spPr>
          <a:xfrm>
            <a:off x="10113492" y="4317013"/>
            <a:ext cx="124745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BB25-BA2E-8149-AEFA-70C7665BC9B6}"/>
              </a:ext>
            </a:extLst>
          </p:cNvPr>
          <p:cNvSpPr txBox="1"/>
          <p:nvPr/>
        </p:nvSpPr>
        <p:spPr>
          <a:xfrm>
            <a:off x="9961274" y="2458092"/>
            <a:ext cx="195043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Which is the best?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C46F3-AB3F-0544-885F-BBDFB3E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6D1CCC-F6DF-DF41-B027-D29D5E5B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836722"/>
            <a:ext cx="8697259" cy="5617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25DE9-BCB8-3F49-9C79-A64A29C1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106" y="365125"/>
            <a:ext cx="6046694" cy="1325563"/>
          </a:xfrm>
        </p:spPr>
        <p:txBody>
          <a:bodyPr/>
          <a:lstStyle/>
          <a:p>
            <a:r>
              <a:rPr lang="en-US" dirty="0"/>
              <a:t>Seminar tomorrow, 88 </a:t>
            </a:r>
            <a:r>
              <a:rPr lang="en-US" dirty="0" err="1"/>
              <a:t>Dwinelle</a:t>
            </a:r>
            <a:r>
              <a:rPr lang="en-US" dirty="0"/>
              <a:t>, 12:10-1:30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8B0D-FAF9-6749-893E-A7D160F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CEC1C-F016-5141-976A-993E6A8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261-2D0F-124A-B78F-2EFA192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7" y="0"/>
            <a:ext cx="11676220" cy="1325563"/>
          </a:xfrm>
        </p:spPr>
        <p:txBody>
          <a:bodyPr/>
          <a:lstStyle/>
          <a:p>
            <a:r>
              <a:rPr lang="en-US" dirty="0"/>
              <a:t>Comma and Tab Separated Values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3CFBB-E42D-E947-B40E-12B9E64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45" y="1325563"/>
            <a:ext cx="10515600" cy="5203574"/>
          </a:xfrm>
        </p:spPr>
        <p:txBody>
          <a:bodyPr>
            <a:normAutofit/>
          </a:bodyPr>
          <a:lstStyle/>
          <a:p>
            <a:r>
              <a:rPr lang="en-US" dirty="0"/>
              <a:t>Tabular data where</a:t>
            </a:r>
          </a:p>
          <a:p>
            <a:pPr lvl="1"/>
            <a:r>
              <a:rPr lang="en-US" dirty="0"/>
              <a:t>records are delimited by a </a:t>
            </a:r>
            <a:r>
              <a:rPr lang="en-US" i="1" dirty="0"/>
              <a:t>newline</a:t>
            </a:r>
            <a:r>
              <a:rPr lang="en-US" dirty="0"/>
              <a:t>: “\n”, “\r\n”</a:t>
            </a:r>
          </a:p>
          <a:p>
            <a:pPr lvl="1"/>
            <a:r>
              <a:rPr lang="en-US" dirty="0"/>
              <a:t>Fields are delimited by ‘,’ (comma) or ‘\t’ (tab)</a:t>
            </a:r>
          </a:p>
          <a:p>
            <a:r>
              <a:rPr lang="en-US" dirty="0"/>
              <a:t>Very Common! </a:t>
            </a:r>
          </a:p>
          <a:p>
            <a:r>
              <a:rPr lang="en-US" dirty="0"/>
              <a:t>Main issue?</a:t>
            </a:r>
          </a:p>
          <a:p>
            <a:pPr lvl="1"/>
            <a:r>
              <a:rPr lang="en-US" dirty="0"/>
              <a:t>Some things that</a:t>
            </a:r>
            <a:br>
              <a:rPr lang="en-US" dirty="0"/>
            </a:br>
            <a:r>
              <a:rPr lang="en-US" dirty="0"/>
              <a:t>are part of the record</a:t>
            </a:r>
            <a:br>
              <a:rPr lang="en-US" dirty="0"/>
            </a:br>
            <a:r>
              <a:rPr lang="en-US" dirty="0"/>
              <a:t>get interpreted as </a:t>
            </a:r>
            <a:br>
              <a:rPr lang="en-US" dirty="0"/>
            </a:br>
            <a:r>
              <a:rPr lang="en-US" dirty="0"/>
              <a:t>delimiters: </a:t>
            </a:r>
            <a:br>
              <a:rPr lang="en-US" dirty="0"/>
            </a:br>
            <a:r>
              <a:rPr lang="en-US" dirty="0"/>
              <a:t>Commas, tabs, </a:t>
            </a:r>
            <a:br>
              <a:rPr lang="en-US" dirty="0"/>
            </a:br>
            <a:r>
              <a:rPr lang="en-US" dirty="0"/>
              <a:t>quotation marks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850B-37EA-8E43-85A7-4DD8E01D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084" y="2779336"/>
            <a:ext cx="6997776" cy="33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0948-090F-B642-A5DB-73339ED3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431" y="3700194"/>
            <a:ext cx="6997776" cy="30374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352CB-408B-204C-BC65-8E37C130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208380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757145"/>
            <a:ext cx="10515600" cy="2839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Squiggly brackets act as 'containers’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Square brackets holds arrays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Names and values are separated by a colon.</a:t>
            </a:r>
          </a:p>
          <a:p>
            <a:r>
              <a:rPr lang="en-US" dirty="0">
                <a:solidFill>
                  <a:srgbClr val="1A1A1A"/>
                </a:solidFill>
                <a:latin typeface="CrimsonText-Roman"/>
              </a:rPr>
              <a:t>Array elements are separated by commas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131308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10F5B-92CC-3448-9EAB-F7F481B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-37806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288323"/>
            <a:ext cx="10515600" cy="3308157"/>
          </a:xfrm>
        </p:spPr>
        <p:txBody>
          <a:bodyPr>
            <a:normAutofit/>
          </a:bodyPr>
          <a:lstStyle/>
          <a:p>
            <a:r>
              <a:rPr lang="en-US" dirty="0"/>
              <a:t>Widely used file format for nested data</a:t>
            </a:r>
          </a:p>
          <a:p>
            <a:pPr lvl="1"/>
            <a:r>
              <a:rPr lang="en-US" dirty="0"/>
              <a:t>Natural maps to python dictionaries (many tools for loading)</a:t>
            </a:r>
          </a:p>
          <a:p>
            <a:pPr lvl="1"/>
            <a:r>
              <a:rPr lang="en-US" dirty="0"/>
              <a:t>Strict formatting ”quoting” addresses some issues in CSV/TSV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Each record can have different fields</a:t>
            </a:r>
          </a:p>
          <a:p>
            <a:pPr lvl="1"/>
            <a:r>
              <a:rPr lang="en-US" dirty="0"/>
              <a:t>Nesting means records can contain records </a:t>
            </a:r>
            <a:r>
              <a:rPr lang="en-US" dirty="0">
                <a:sym typeface="Wingdings" pitchFamily="2" charset="2"/>
              </a:rPr>
              <a:t> complicated</a:t>
            </a:r>
          </a:p>
          <a:p>
            <a:r>
              <a:rPr lang="en-US" dirty="0">
                <a:sym typeface="Wingdings" pitchFamily="2" charset="2"/>
              </a:rPr>
              <a:t>Side note: look at the “raw” form of the .</a:t>
            </a:r>
            <a:r>
              <a:rPr lang="en-US" dirty="0" err="1">
                <a:sym typeface="Wingdings" pitchFamily="2" charset="2"/>
              </a:rPr>
              <a:t>ipynb</a:t>
            </a:r>
            <a:r>
              <a:rPr lang="en-US" dirty="0">
                <a:sym typeface="Wingdings" pitchFamily="2" charset="2"/>
              </a:rPr>
              <a:t> files! (They’re JSON.)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943801"/>
            <a:ext cx="8081210" cy="20269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13AAF-BC58-B144-A922-775634D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20676"/>
            <a:ext cx="10801350" cy="957140"/>
          </a:xfrm>
        </p:spPr>
        <p:txBody>
          <a:bodyPr/>
          <a:lstStyle/>
          <a:p>
            <a:r>
              <a:rPr lang="en-US" dirty="0"/>
              <a:t>Granularity – how are the data aggregated?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29" y="1158546"/>
            <a:ext cx="10966938" cy="5486399"/>
          </a:xfrm>
        </p:spPr>
        <p:txBody>
          <a:bodyPr>
            <a:normAutofit/>
          </a:bodyPr>
          <a:lstStyle/>
          <a:p>
            <a:r>
              <a:rPr lang="en-US" sz="2400" dirty="0"/>
              <a:t>What does each record represent?</a:t>
            </a:r>
          </a:p>
          <a:p>
            <a:pPr lvl="1"/>
            <a:r>
              <a:rPr lang="en-US" sz="2000" dirty="0"/>
              <a:t>a purchase, a person, a group of users?</a:t>
            </a:r>
          </a:p>
          <a:p>
            <a:pPr lvl="1"/>
            <a:r>
              <a:rPr lang="en-US" sz="2000" dirty="0"/>
              <a:t>A home, a city, a country?</a:t>
            </a:r>
          </a:p>
          <a:p>
            <a:pPr lvl="1"/>
            <a:r>
              <a:rPr lang="en-US" sz="2000" dirty="0"/>
              <a:t>A minute, an hour, a year?</a:t>
            </a:r>
          </a:p>
          <a:p>
            <a:r>
              <a:rPr lang="en-US" sz="2400" dirty="0"/>
              <a:t>Do all records capture granularity at the same level?</a:t>
            </a:r>
          </a:p>
          <a:p>
            <a:pPr lvl="1"/>
            <a:r>
              <a:rPr lang="en-US" sz="2000" dirty="0"/>
              <a:t>Data sometimes includes summaries as records</a:t>
            </a:r>
          </a:p>
          <a:p>
            <a:r>
              <a:rPr lang="en-US" sz="2400" dirty="0"/>
              <a:t>If the data are coarse how was it aggregated?</a:t>
            </a:r>
          </a:p>
          <a:p>
            <a:pPr lvl="1"/>
            <a:r>
              <a:rPr lang="en-US" sz="2000" dirty="0"/>
              <a:t>Sampling, averaging, summing</a:t>
            </a:r>
            <a:r>
              <a:rPr lang="mr-IN" sz="2000" dirty="0"/>
              <a:t>…</a:t>
            </a:r>
            <a:endParaRPr lang="en-US" sz="2000" dirty="0"/>
          </a:p>
          <a:p>
            <a:r>
              <a:rPr lang="en-US" sz="2400" dirty="0"/>
              <a:t>What additional kinds of aggregation is possible/desirable? </a:t>
            </a:r>
          </a:p>
          <a:p>
            <a:pPr lvl="1"/>
            <a:r>
              <a:rPr lang="en-US" sz="2000" dirty="0"/>
              <a:t>From individual people to demographic groups? </a:t>
            </a:r>
          </a:p>
          <a:p>
            <a:pPr lvl="1"/>
            <a:r>
              <a:rPr lang="en-US" sz="2000" dirty="0"/>
              <a:t>From individual events to totals across time or regions?</a:t>
            </a:r>
          </a:p>
          <a:p>
            <a:pPr lvl="1"/>
            <a:r>
              <a:rPr lang="en-US" sz="2000" dirty="0"/>
              <a:t>Hierarchies (city/county/state, second/minute/hour/days)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B919-0985-CA47-92F6-4ED41B9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8D7-2DBD-BC45-BB9B-D12C3B6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how much time, how many people, what spatial area?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C1B-A283-6946-887F-000035B6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data cover the topic of interest?</a:t>
            </a:r>
          </a:p>
          <a:p>
            <a:pPr lvl="1"/>
            <a:r>
              <a:rPr lang="en-US" dirty="0"/>
              <a:t>Subset of a population?</a:t>
            </a:r>
          </a:p>
          <a:p>
            <a:pPr lvl="1"/>
            <a:r>
              <a:rPr lang="en-US" dirty="0"/>
              <a:t>Specific range in time</a:t>
            </a:r>
          </a:p>
          <a:p>
            <a:pPr lvl="1"/>
            <a:r>
              <a:rPr lang="en-US" dirty="0"/>
              <a:t>Specific location</a:t>
            </a:r>
          </a:p>
          <a:p>
            <a:r>
              <a:rPr lang="en-US" dirty="0"/>
              <a:t>How complete are the data?  </a:t>
            </a:r>
          </a:p>
          <a:p>
            <a:pPr lvl="1"/>
            <a:r>
              <a:rPr lang="en-US" dirty="0"/>
              <a:t>Are countries missing?</a:t>
            </a:r>
          </a:p>
          <a:p>
            <a:pPr lvl="1"/>
            <a:r>
              <a:rPr lang="en-US" dirty="0"/>
              <a:t>Are periods of time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C02E-8FD9-CC47-A299-B841E6E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403E-9D9B-4E47-9AC1-11F4288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008"/>
            <a:ext cx="10515600" cy="1325563"/>
          </a:xfrm>
        </p:spPr>
        <p:txBody>
          <a:bodyPr/>
          <a:lstStyle/>
          <a:p>
            <a:r>
              <a:rPr lang="en-US" dirty="0"/>
              <a:t>Lecture 6 stopped here (and covered up to Scope in the </a:t>
            </a:r>
            <a:r>
              <a:rPr lang="en-US" dirty="0" err="1"/>
              <a:t>ipynb</a:t>
            </a:r>
            <a:r>
              <a:rPr lang="en-US" dirty="0"/>
              <a:t> as well)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C691-2D03-B443-8A13-1308530B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4F156-4291-694D-B05E-1EF6C4F9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8DF-E3BE-6D44-AC0A-8AED086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Temporality: How is time represented in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72-C639-704B-B53E-8EA12022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the date and time fields in the dataset?</a:t>
            </a:r>
          </a:p>
          <a:p>
            <a:pPr lvl="1"/>
            <a:r>
              <a:rPr lang="en-US" dirty="0"/>
              <a:t>Beware of time zones, daylight savings!</a:t>
            </a:r>
          </a:p>
          <a:p>
            <a:r>
              <a:rPr lang="en-US" dirty="0"/>
              <a:t>What representation do the date and time fields have in the data?</a:t>
            </a:r>
          </a:p>
          <a:p>
            <a:r>
              <a:rPr lang="en-US" dirty="0"/>
              <a:t>Are there funky timestamps that might represent null values or cloud your interpretation?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A1-58A1-4B49-8A94-FE04353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0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C67-BF27-4140-8271-578D18D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Faithfulness: are the data trustworthy?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12F6-EA49-EB4F-9569-A92A0090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Faithful data lack:</a:t>
            </a:r>
          </a:p>
          <a:p>
            <a:r>
              <a:rPr lang="en-US" dirty="0"/>
              <a:t>Unrealistic or incorrect values</a:t>
            </a:r>
          </a:p>
          <a:p>
            <a:r>
              <a:rPr lang="en-US" dirty="0"/>
              <a:t>Violations of obvious dependencies</a:t>
            </a:r>
          </a:p>
          <a:p>
            <a:pPr lvl="1"/>
            <a:r>
              <a:rPr lang="en-US" dirty="0"/>
              <a:t>E.g. age and birthday for individuals don’t match</a:t>
            </a:r>
          </a:p>
          <a:p>
            <a:pPr lvl="1"/>
            <a:r>
              <a:rPr lang="en-US" dirty="0"/>
              <a:t>E.g. sorting by record ID gives different result than sorting by time in </a:t>
            </a:r>
            <a:r>
              <a:rPr lang="en-US" dirty="0" err="1"/>
              <a:t>PurpleAir</a:t>
            </a:r>
            <a:r>
              <a:rPr lang="en-US" dirty="0"/>
              <a:t> data</a:t>
            </a:r>
          </a:p>
          <a:p>
            <a:r>
              <a:rPr lang="en-US" dirty="0"/>
              <a:t>Hand-entered data</a:t>
            </a:r>
          </a:p>
          <a:p>
            <a:pPr lvl="1"/>
            <a:r>
              <a:rPr lang="en-US" dirty="0"/>
              <a:t>Spelling errors, etc.  </a:t>
            </a:r>
          </a:p>
          <a:p>
            <a:r>
              <a:rPr lang="en-US" dirty="0"/>
              <a:t>Clear signs of falsified data</a:t>
            </a:r>
          </a:p>
          <a:p>
            <a:pPr lvl="1"/>
            <a:r>
              <a:rPr lang="en-US" dirty="0"/>
              <a:t>E.g. repeated names, fake looking email addresses, or repeated use of uncommon names or fields.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155A-F6E2-D14A-B101-93D2B75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2416"/>
            <a:ext cx="108013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Summary: How do you “do” EDA?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1941"/>
            <a:ext cx="10515600" cy="5305891"/>
          </a:xfrm>
        </p:spPr>
        <p:txBody>
          <a:bodyPr>
            <a:normAutofit/>
          </a:bodyPr>
          <a:lstStyle/>
          <a:p>
            <a:r>
              <a:rPr lang="en-US" dirty="0"/>
              <a:t>Examine data and meta-data: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date, size, organization, and structure of the data?</a:t>
            </a:r>
          </a:p>
          <a:p>
            <a:r>
              <a:rPr lang="en-US" dirty="0"/>
              <a:t>Examine each field/attribute/dimension individually</a:t>
            </a:r>
          </a:p>
          <a:p>
            <a:r>
              <a:rPr lang="en-US" dirty="0"/>
              <a:t>Examine pairs of related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Stratifying earlier analysis: break down grades by major … </a:t>
            </a:r>
          </a:p>
          <a:p>
            <a:r>
              <a:rPr lang="en-US" dirty="0">
                <a:solidFill>
                  <a:srgbClr val="000000"/>
                </a:solidFill>
              </a:rPr>
              <a:t>Along the way:</a:t>
            </a:r>
          </a:p>
          <a:p>
            <a:pPr lvl="1"/>
            <a:r>
              <a:rPr lang="en-US" dirty="0"/>
              <a:t>Visualize/summarize the data (next time!)</a:t>
            </a:r>
          </a:p>
          <a:p>
            <a:pPr lvl="1"/>
            <a:r>
              <a:rPr lang="en-US" dirty="0"/>
              <a:t>Test your assumptions about the data, for example</a:t>
            </a:r>
          </a:p>
          <a:p>
            <a:pPr lvl="2"/>
            <a:r>
              <a:rPr lang="en-US" dirty="0"/>
              <a:t>“The range should be…”</a:t>
            </a:r>
          </a:p>
          <a:p>
            <a:pPr lvl="2"/>
            <a:r>
              <a:rPr lang="en-US" dirty="0"/>
              <a:t>“Sudden changes should not occur...”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Identify anomalies and either change update your assumptions or modify the data.</a:t>
            </a: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Record everything you do! (why?)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32ADF-5DCD-264D-B25B-3B9ABFF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C4BB-B767-A044-8AD2-60252B9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64A5-2809-0D4F-8987-991B22A2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F325-A6A4-7641-9AB1-E8C15FBD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656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Late policy</a:t>
            </a:r>
          </a:p>
          <a:p>
            <a:r>
              <a:rPr lang="en-US" dirty="0"/>
              <a:t>Lab 2 due yesterday, Lab 3 due next Monday</a:t>
            </a:r>
          </a:p>
          <a:p>
            <a:r>
              <a:rPr lang="en-US" dirty="0"/>
              <a:t>HW2 due Thursday</a:t>
            </a:r>
          </a:p>
          <a:p>
            <a:r>
              <a:rPr lang="en-US" dirty="0"/>
              <a:t>Next Thursday: Dan </a:t>
            </a:r>
            <a:r>
              <a:rPr lang="en-US" dirty="0" err="1"/>
              <a:t>Kammen</a:t>
            </a:r>
            <a:r>
              <a:rPr lang="en-US" dirty="0"/>
              <a:t> (ERG Professor) will speak about different populations’ access levels to photovoltaics in the US.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DFB3-1FB1-C547-893C-3911865C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3731-6E23-3345-A0F8-D33B3FDD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</a:t>
            </a:r>
          </a:p>
          <a:p>
            <a:pPr lvl="1"/>
            <a:r>
              <a:rPr lang="en-US" dirty="0"/>
              <a:t>Hino </a:t>
            </a:r>
            <a:r>
              <a:rPr lang="en-US" i="1" dirty="0"/>
              <a:t>et al</a:t>
            </a:r>
            <a:r>
              <a:rPr lang="en-US" dirty="0"/>
              <a:t>, Pelletier </a:t>
            </a:r>
            <a:r>
              <a:rPr lang="en-US" i="1" dirty="0"/>
              <a:t>et al</a:t>
            </a:r>
            <a:endParaRPr lang="en-US" dirty="0"/>
          </a:p>
          <a:p>
            <a:pPr lvl="1"/>
            <a:r>
              <a:rPr lang="en-US" dirty="0"/>
              <a:t>We will be using material from DS100 Ch4 and 5</a:t>
            </a:r>
          </a:p>
          <a:p>
            <a:r>
              <a:rPr lang="en-US" dirty="0"/>
              <a:t>Thursday: DS100 Ch6 textbook (visualization)</a:t>
            </a:r>
          </a:p>
          <a:p>
            <a:r>
              <a:rPr lang="en-US" dirty="0"/>
              <a:t>Next Tuesday: Ch 10 of DS100, Ch 2 of ISLR</a:t>
            </a:r>
          </a:p>
          <a:p>
            <a:r>
              <a:rPr lang="en-US" dirty="0"/>
              <a:t>Next Thursday: </a:t>
            </a:r>
            <a:r>
              <a:rPr lang="en-US" dirty="0" err="1"/>
              <a:t>Sunter</a:t>
            </a:r>
            <a:r>
              <a:rPr lang="en-US" dirty="0"/>
              <a:t> </a:t>
            </a:r>
            <a:r>
              <a:rPr lang="en-US" i="1" dirty="0"/>
              <a:t>et al </a:t>
            </a:r>
            <a:r>
              <a:rPr lang="en-US" dirty="0"/>
              <a:t>(</a:t>
            </a:r>
            <a:r>
              <a:rPr lang="en-US" dirty="0" err="1"/>
              <a:t>Kammen</a:t>
            </a:r>
            <a:r>
              <a:rPr lang="en-US" dirty="0"/>
              <a:t> will present this paper)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F8F1-A894-1842-ABCE-4420FBD3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B039-378E-4146-ABC9-5EB25053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9386-7339-5B42-8C75-63E8DDE7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how prediction tools get applied to policy problems (Hino et al and Pelletier et al)</a:t>
            </a:r>
          </a:p>
          <a:p>
            <a:pPr lvl="1"/>
            <a:r>
              <a:rPr lang="en-US" dirty="0"/>
              <a:t>Objective: that you have more fuel for scoping project questions and understanding the uses and abuses of prediction tools</a:t>
            </a:r>
          </a:p>
          <a:p>
            <a:r>
              <a:rPr lang="en-US" dirty="0"/>
              <a:t>Exploratory data analysis and data cleaning – basic guidelines</a:t>
            </a:r>
          </a:p>
          <a:p>
            <a:pPr lvl="1"/>
            <a:r>
              <a:rPr lang="en-US" dirty="0"/>
              <a:t>Objective: acquire some guiding principles for working with new data</a:t>
            </a:r>
          </a:p>
          <a:p>
            <a:r>
              <a:rPr lang="en-US" dirty="0"/>
              <a:t>Exploratory data analysis and data cleaning – in practice</a:t>
            </a:r>
          </a:p>
          <a:p>
            <a:pPr lvl="1"/>
            <a:r>
              <a:rPr lang="en-US" dirty="0"/>
              <a:t>We’ll use a local air quality data set</a:t>
            </a:r>
          </a:p>
          <a:p>
            <a:pPr lvl="1"/>
            <a:r>
              <a:rPr lang="en-US" dirty="0"/>
              <a:t>Objective: see some specific issues that come up with a new data set.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2B12-C10D-6340-B2C6-AFA6DA7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0CA2-9A20-6D46-90C4-E544C074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1982-0078-EF4B-8DB0-C6ADD156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Pelletier </a:t>
            </a:r>
            <a:r>
              <a:rPr lang="en-US" i="1" dirty="0"/>
              <a:t>et al</a:t>
            </a:r>
            <a:r>
              <a:rPr lang="en-US" dirty="0"/>
              <a:t> and Hino </a:t>
            </a:r>
            <a:r>
              <a:rPr lang="en-US" i="1" dirty="0"/>
              <a:t>et al</a:t>
            </a:r>
            <a:endParaRPr lang="en-US" dirty="0"/>
          </a:p>
          <a:p>
            <a:r>
              <a:rPr lang="en-US" dirty="0"/>
              <a:t>Questions to focus on:</a:t>
            </a:r>
          </a:p>
          <a:p>
            <a:pPr lvl="1"/>
            <a:r>
              <a:rPr lang="en-US" dirty="0"/>
              <a:t>What is the prediction question?  Are the authors making predictions across space, time, or some other dimension?</a:t>
            </a:r>
          </a:p>
          <a:p>
            <a:pPr lvl="1"/>
            <a:r>
              <a:rPr lang="en-US" dirty="0"/>
              <a:t>What is the key policy application?</a:t>
            </a:r>
          </a:p>
          <a:p>
            <a:pPr lvl="1"/>
            <a:r>
              <a:rPr lang="en-US" dirty="0"/>
              <a:t>Name two or more factors readers should take into consideration as they interpret and implement the results.  These could relate to error </a:t>
            </a:r>
            <a:r>
              <a:rPr lang="en-US" dirty="0" err="1"/>
              <a:t>propogation</a:t>
            </a:r>
            <a:r>
              <a:rPr lang="en-US" dirty="0"/>
              <a:t>, causal inference or other factors. </a:t>
            </a:r>
          </a:p>
          <a:p>
            <a:r>
              <a:rPr lang="en-US" dirty="0"/>
              <a:t>Discuss both papers.  How are they similar and different?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FBA3-B8E6-C848-B337-B89B8D0E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CA12-1E63-ED4D-BBA3-EDA54D36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Hino </a:t>
            </a:r>
            <a:r>
              <a:rPr lang="en-US" i="1" dirty="0"/>
              <a:t>et 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A07C6-E932-7242-B90C-578430E3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04" y="1546872"/>
            <a:ext cx="11034792" cy="51746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“Here, we predict the likelihood of a facility failing a water- pollution inspection and propose alternative inspection allocations that would target high-risk facilities.”</a:t>
            </a:r>
          </a:p>
          <a:p>
            <a:pPr lvl="1"/>
            <a:r>
              <a:rPr lang="en-US" dirty="0"/>
              <a:t>Predictions across facilities</a:t>
            </a:r>
          </a:p>
          <a:p>
            <a:pPr lvl="1"/>
            <a:r>
              <a:rPr lang="en-US" dirty="0"/>
              <a:t>Application:  Increase identification of polluters for given budget</a:t>
            </a:r>
          </a:p>
          <a:p>
            <a:r>
              <a:rPr lang="en-US" dirty="0"/>
              <a:t>They seek at address </a:t>
            </a:r>
            <a:r>
              <a:rPr lang="en-US" dirty="0" err="1"/>
              <a:t>Athey’s</a:t>
            </a:r>
            <a:r>
              <a:rPr lang="en-US" dirty="0"/>
              <a:t> concerns by adding constraints in the resource allocation rules.</a:t>
            </a:r>
          </a:p>
          <a:p>
            <a:pPr lvl="1"/>
            <a:r>
              <a:rPr lang="en-US" dirty="0"/>
              <a:t>State level inspection budget differences</a:t>
            </a:r>
          </a:p>
          <a:p>
            <a:pPr lvl="1"/>
            <a:r>
              <a:rPr lang="en-US" dirty="0"/>
              <a:t>Minimum inspection probability</a:t>
            </a:r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What if different facilities cost more to inspect?</a:t>
            </a:r>
          </a:p>
          <a:p>
            <a:pPr lvl="1"/>
            <a:r>
              <a:rPr lang="en-US" dirty="0"/>
              <a:t>“External validity”: are the inspected facilities (the training data) representative of all facilities?</a:t>
            </a:r>
          </a:p>
          <a:p>
            <a:pPr lvl="1"/>
            <a:r>
              <a:rPr lang="en-US" dirty="0"/>
              <a:t>Strategic response still possible</a:t>
            </a:r>
          </a:p>
          <a:p>
            <a:pPr lvl="1"/>
            <a:r>
              <a:rPr lang="en-US" dirty="0"/>
              <a:t>What do the inspectors know that we don’t?  What might they think of this paper?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1B1A-9150-4646-A542-E7F98FDC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46E5-29CB-DB4B-AF2B-1F4DBA52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29247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“The total number of compliance inspections by EPA has </a:t>
            </a:r>
            <a:r>
              <a:rPr lang="en-US" b="1" dirty="0"/>
              <a:t>dropped by</a:t>
            </a:r>
            <a:r>
              <a:rPr lang="en-US" dirty="0"/>
              <a:t> </a:t>
            </a:r>
            <a:r>
              <a:rPr lang="en-US" b="1" dirty="0"/>
              <a:t>one-third</a:t>
            </a:r>
            <a:r>
              <a:rPr lang="en-US" dirty="0"/>
              <a:t>, since 2015.</a:t>
            </a:r>
          </a:p>
          <a:p>
            <a:pPr fontAlgn="base"/>
            <a:r>
              <a:rPr lang="en-US" dirty="0"/>
              <a:t>Total enforcement cases resolved — </a:t>
            </a:r>
            <a:r>
              <a:rPr lang="en-US" b="1" dirty="0"/>
              <a:t>down by 50%</a:t>
            </a:r>
            <a:r>
              <a:rPr lang="en-US" dirty="0"/>
              <a:t>, since 2017.</a:t>
            </a:r>
          </a:p>
          <a:p>
            <a:pPr fontAlgn="base"/>
            <a:r>
              <a:rPr lang="en-US" dirty="0"/>
              <a:t>Compliance spending by polluters has also </a:t>
            </a:r>
            <a:r>
              <a:rPr lang="en-US" b="1" dirty="0"/>
              <a:t>plunged by half</a:t>
            </a:r>
            <a:r>
              <a:rPr lang="en-US" dirty="0"/>
              <a:t>, since 2015.</a:t>
            </a:r>
          </a:p>
          <a:p>
            <a:pPr fontAlgn="base"/>
            <a:r>
              <a:rPr lang="en-US" dirty="0"/>
              <a:t>Significant violations of the Clean Water Act at major facilities and high priority violations of the Clean Air Act have collectively </a:t>
            </a:r>
            <a:r>
              <a:rPr lang="en-US" b="1" dirty="0"/>
              <a:t>spiked by 19%</a:t>
            </a:r>
            <a:r>
              <a:rPr lang="en-US" dirty="0"/>
              <a:t>, in the past four years. And,</a:t>
            </a:r>
          </a:p>
          <a:p>
            <a:pPr fontAlgn="base"/>
            <a:r>
              <a:rPr lang="en-US" dirty="0"/>
              <a:t>The total number of enforcement office staff at EPA </a:t>
            </a:r>
            <a:r>
              <a:rPr lang="en-US" b="1" dirty="0"/>
              <a:t>fell by 16%</a:t>
            </a:r>
            <a:r>
              <a:rPr lang="en-US" dirty="0"/>
              <a:t>, in the first 18 months of Trump’s presidency.”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CE56-F1E8-094B-A8C2-89A1D962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52616-6C9A-5B49-BFCA-C83AB258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369" y="0"/>
            <a:ext cx="7563261" cy="32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0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DC5F-2A81-864A-ABDD-958939E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5"/>
            <a:ext cx="10515600" cy="1325563"/>
          </a:xfrm>
        </p:spPr>
        <p:txBody>
          <a:bodyPr/>
          <a:lstStyle/>
          <a:p>
            <a:r>
              <a:rPr lang="en-US" dirty="0"/>
              <a:t>Pelletier </a:t>
            </a:r>
            <a:r>
              <a:rPr lang="en-US" i="1" dirty="0"/>
              <a:t>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267C-B7E2-2B4F-9C5E-9DF73FBF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134"/>
            <a:ext cx="10515600" cy="475111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</a:t>
            </a:r>
            <a:r>
              <a:rPr lang="en-US" dirty="0"/>
              <a:t>: Predict conservation status of land plant species based on publicly available data.</a:t>
            </a:r>
          </a:p>
          <a:p>
            <a:pPr lvl="1"/>
            <a:r>
              <a:rPr lang="en-US" dirty="0"/>
              <a:t>“Our results indicate that a large number of unassessed species have a high probability of being at risk, and these probabilities can be used to establish assessment prioritization.”</a:t>
            </a:r>
          </a:p>
          <a:p>
            <a:pPr lvl="1"/>
            <a:r>
              <a:rPr lang="en-US" dirty="0"/>
              <a:t>Predictions across space</a:t>
            </a:r>
          </a:p>
          <a:p>
            <a:pPr lvl="1"/>
            <a:r>
              <a:rPr lang="en-US" dirty="0"/>
              <a:t>Application: create guide for identifying species of concern; preserve biodiversity</a:t>
            </a:r>
          </a:p>
          <a:p>
            <a:r>
              <a:rPr lang="en-US" dirty="0"/>
              <a:t>They are careful to talk about variables’ importance for prediction without invoking the language of inference.</a:t>
            </a:r>
          </a:p>
          <a:p>
            <a:pPr lvl="1"/>
            <a:r>
              <a:rPr lang="en-US" dirty="0"/>
              <a:t>“Although we did identify trends in the variables that contribute the most to at-risk classifiers across continents, there is no one single global variable that predicts conservation status.”</a:t>
            </a:r>
          </a:p>
          <a:p>
            <a:pPr lvl="1"/>
            <a:r>
              <a:rPr lang="en-US" dirty="0"/>
              <a:t>They use the language “explanatory variable” which makes me a little uncomfortable.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ADE34-B3EC-5649-8383-C9AEBDCD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20479</TotalTime>
  <Words>1685</Words>
  <Application>Microsoft Macintosh PowerPoint</Application>
  <PresentationFormat>Widescreen</PresentationFormat>
  <Paragraphs>225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CrimsonText-Roman</vt:lpstr>
      <vt:lpstr>Office Theme</vt:lpstr>
      <vt:lpstr>Data, Environment and Society  Lecture 6:  Exploratory Data Analysis and Data Cleaning</vt:lpstr>
      <vt:lpstr>Seminar tomorrow, 88 Dwinelle, 12:10-1:30</vt:lpstr>
      <vt:lpstr>Announcements</vt:lpstr>
      <vt:lpstr>Upcoming reading</vt:lpstr>
      <vt:lpstr>Today</vt:lpstr>
      <vt:lpstr>First, the reading</vt:lpstr>
      <vt:lpstr>Hino et al</vt:lpstr>
      <vt:lpstr>PowerPoint Presentation</vt:lpstr>
      <vt:lpstr>Pelletier et al</vt:lpstr>
      <vt:lpstr>Pelletier et al, ctd</vt:lpstr>
      <vt:lpstr>Comparing the papers</vt:lpstr>
      <vt:lpstr>Do these approaches really work?  Go find out!</vt:lpstr>
      <vt:lpstr>Questions for data cleaning</vt:lpstr>
      <vt:lpstr>Data merging</vt:lpstr>
      <vt:lpstr>As we proceed, let’s play with the PurpleAir data set.  </vt:lpstr>
      <vt:lpstr>More on PM2.5…</vt:lpstr>
      <vt:lpstr>Exploratory Data Analysis (EDA)</vt:lpstr>
      <vt:lpstr>Structure – how are the data stored?</vt:lpstr>
      <vt:lpstr>How are these data files formatted?</vt:lpstr>
      <vt:lpstr>Comma and Tab Separated Values Files</vt:lpstr>
      <vt:lpstr>JavaScript Object Notation (JSON)</vt:lpstr>
      <vt:lpstr>JavaScript Object Notation (JSON)</vt:lpstr>
      <vt:lpstr>Granularity – how are the data aggregated?</vt:lpstr>
      <vt:lpstr>Scope – how much time, how many people, what spatial area?</vt:lpstr>
      <vt:lpstr>Lecture 6 stopped here (and covered up to Scope in the ipynb as well)</vt:lpstr>
      <vt:lpstr>Temporality: How is time represented in the data?</vt:lpstr>
      <vt:lpstr>Faithfulness: are the data trustworthy?</vt:lpstr>
      <vt:lpstr>Summary: How do you “do” EDA?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346</cp:revision>
  <dcterms:created xsi:type="dcterms:W3CDTF">2018-08-20T12:51:30Z</dcterms:created>
  <dcterms:modified xsi:type="dcterms:W3CDTF">2019-09-19T16:14:10Z</dcterms:modified>
</cp:coreProperties>
</file>