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23" r:id="rId3"/>
    <p:sldId id="641" r:id="rId4"/>
    <p:sldId id="324" r:id="rId5"/>
    <p:sldId id="325" r:id="rId6"/>
    <p:sldId id="328" r:id="rId7"/>
    <p:sldId id="643" r:id="rId8"/>
    <p:sldId id="326" r:id="rId9"/>
    <p:sldId id="327" r:id="rId10"/>
    <p:sldId id="603" r:id="rId11"/>
    <p:sldId id="597" r:id="rId12"/>
    <p:sldId id="640" r:id="rId13"/>
    <p:sldId id="600" r:id="rId14"/>
    <p:sldId id="515" r:id="rId15"/>
    <p:sldId id="329" r:id="rId16"/>
    <p:sldId id="330" r:id="rId17"/>
    <p:sldId id="331" r:id="rId18"/>
    <p:sldId id="639" r:id="rId19"/>
    <p:sldId id="64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3"/>
    <p:restoredTop sz="79820"/>
  </p:normalViewPr>
  <p:slideViewPr>
    <p:cSldViewPr snapToGrid="0" snapToObjects="1">
      <p:cViewPr varScale="1">
        <p:scale>
          <a:sx n="82" d="100"/>
          <a:sy n="82" d="100"/>
        </p:scale>
        <p:origin x="1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6939B-C2BD-984A-B580-7D8280183BCE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9A83E-0401-A34D-9C72-7E11B0EB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5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2B9E8-698A-8948-9227-39339D24573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7FC9-EB7A-7549-9100-EC301E4F2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06314-D634-B242-A8A1-A7D3A2172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85114-DFAD-FA42-99B8-ABC78BA6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6A39-2582-C049-94E7-BEE0043FE884}" type="datetime1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01FAE-5F87-7F4A-9CCA-B8F12400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5C2FB-62A5-FE46-AC0B-A30E7EA0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7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E11B-CB46-C742-9413-DA364E58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0831B-ED8E-524D-BE5E-DCB04FAC2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D360D-C09F-0042-8921-689C2458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6377-F808-3B4F-B5ED-C923DF8B2B7D}" type="datetime1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C5C5F-D3A3-A646-80A1-CA4F2055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F5633-35E0-1342-8AD3-030863EE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3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0BE4A-698F-8441-B90B-4DD98123E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D087F-2D87-2B4A-A336-5A5BDC822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9C8B5-4535-5647-97E7-7C8451D8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BE73-2E81-E545-89E6-5FE841CFC5C1}" type="datetime1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05573-B435-E649-8E0C-6C51B2C2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2DF6B-D06E-EB4B-8B56-7945E559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E9F5-78A5-7E47-A51B-BBACFB93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A9B87-2563-FF49-97C7-FDB09B7C6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E9A14-FF9A-9341-954A-8B797FA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2DB6-AD97-F24C-96D2-5DF58CBA4156}" type="datetime1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4C552-29DA-6B4C-A1EF-8D282A9A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94E0F-9E13-7043-BEAC-407BCDA6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9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B985-3AD1-0A4E-AC60-C8A3DCCF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FCA01-5AC6-7F43-92DD-09ABDB508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3608-6127-0445-8560-AA565DE4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026F-EF27-AD4B-95E3-2BE36BB285B7}" type="datetime1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6F776-EA9A-0B4D-B0D8-42AF2F04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4AD63-795E-8E46-A334-A2122F1E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6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E4BD-48C7-6546-BB94-E053C140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EF381-EF85-6D4A-B00F-55EF8A134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97458-2564-DA42-A58A-44B80E39A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6E1FC-9DDD-8848-94C3-D3F2779C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D610-A38E-1342-AE39-E6DBBE87239B}" type="datetime1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FD095-03DB-C449-A514-88105F3A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AF230-98BC-AD4A-93A4-371C839C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7FE3-604D-5E41-B28D-A76AA24E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5E32E-0769-A44E-B0A0-5CBBFBE75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B67E9-ED2B-5142-8093-87F1300BD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03D17-9BBD-914D-BAF3-0F417301B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978B4-19FE-0C4E-8190-403E4347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B1FFB-A876-3B48-9421-20B9B7F0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847B-8994-F345-B32E-0BF3D62E57F2}" type="datetime1">
              <a:rPr lang="en-US" smtClean="0"/>
              <a:t>9/16/19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DDAFF-4366-F64C-A733-657E9564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022AB-166E-0C43-BA74-44F24F86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5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71EE-34A9-3F44-B4A6-BC6D441A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8D67C-5A5F-BE48-BA73-C886BFDC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2B7-1BA8-4349-8BEA-09D14EF0D17A}" type="datetime1">
              <a:rPr lang="en-US" smtClean="0"/>
              <a:t>9/16/19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7026D-05C6-7C45-8AC7-F6E0F541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544E9-8A61-634B-8666-644EB25C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2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F6AAD-B439-8046-9684-2DCC1033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A13E-B763-0340-9BB6-DB54BC8E8155}" type="datetime1">
              <a:rPr lang="en-US" smtClean="0"/>
              <a:t>9/16/19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5B655-4147-E441-9ADD-A7F48982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F4FF-0802-9D45-B611-0AA40D01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4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3DF0-EB36-D94A-AC72-E47A2746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0FA92-9DDC-8F47-9C91-AAD58C2A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870A4-C063-E842-B0E6-65EE01A17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139FA-BA47-3342-8D8A-6B0B00CC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E3F0-41CD-544C-B5B8-E3021A59C7EA}" type="datetime1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A7600-BDF2-0E40-9712-E715096D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AE18C-2963-7A4F-98B1-0E6976B2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3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6EDF-22E0-8D41-B6E7-B9975E74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46061-0198-524D-82B8-567EB785F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7BBDF-8A58-6D4B-A621-75351B9F4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7AE93-EC84-2045-9D83-E7B10757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314F-D019-1248-962C-AA39828151A3}" type="datetime1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CEE2A-A4D3-004D-8CA6-8BE60181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0027F-2959-8740-9557-B36F4C73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6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FA67B-1A12-3F4A-9E87-A303A8C4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D706B-C34E-1F44-BF0A-5F9C13EE4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283D8-E35F-3B4B-A971-2BEBD9DF6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1ED63-A6DC-7E4E-8C59-87607DFC2790}" type="datetime1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A3C66-6F9F-3C4D-B0B0-DB8D14C24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9C13D-EDDE-D648-8719-0E773DE71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9BA8-CFCE-D84A-BBB6-196BCA163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6551"/>
            <a:ext cx="9144000" cy="2387600"/>
          </a:xfrm>
        </p:spPr>
        <p:txBody>
          <a:bodyPr>
            <a:noAutofit/>
          </a:bodyPr>
          <a:lstStyle/>
          <a:p>
            <a:r>
              <a:rPr lang="en-US" sz="4400" dirty="0"/>
              <a:t>Data, Environment and Society</a:t>
            </a:r>
            <a:br>
              <a:rPr lang="en-US" sz="4400" dirty="0"/>
            </a:br>
            <a:br>
              <a:rPr lang="en-US" sz="4400" dirty="0"/>
            </a:br>
            <a:r>
              <a:rPr lang="en-US" sz="5400" dirty="0"/>
              <a:t>Lecture 6: </a:t>
            </a:r>
            <a:br>
              <a:rPr lang="en-US" sz="5400" dirty="0"/>
            </a:br>
            <a:r>
              <a:rPr lang="en-US" sz="5400" dirty="0"/>
              <a:t>Exploratory Data Analysis</a:t>
            </a:r>
            <a:br>
              <a:rPr lang="en-US" sz="5400" dirty="0"/>
            </a:br>
            <a:r>
              <a:rPr lang="en-US" sz="3200" dirty="0"/>
              <a:t>and</a:t>
            </a:r>
            <a:br>
              <a:rPr lang="en-US" sz="5400" dirty="0"/>
            </a:br>
            <a:r>
              <a:rPr lang="en-US" sz="5400" dirty="0"/>
              <a:t>Data 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C8A9D-DF07-BA49-B598-8707BF2BA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September 17, 2018</a:t>
            </a:r>
          </a:p>
          <a:p>
            <a:r>
              <a:rPr lang="en-US" dirty="0"/>
              <a:t>Instructor: Duncan </a:t>
            </a:r>
            <a:r>
              <a:rPr lang="en-US" dirty="0" err="1"/>
              <a:t>Calllaway</a:t>
            </a:r>
            <a:endParaRPr lang="en-US" dirty="0"/>
          </a:p>
          <a:p>
            <a:r>
              <a:rPr lang="en-US" dirty="0"/>
              <a:t>GSI: Salma </a:t>
            </a:r>
            <a:r>
              <a:rPr lang="en-US" dirty="0" err="1"/>
              <a:t>Elmallah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D938D0-677B-854C-ADD2-4323D8A8DC16}"/>
              </a:ext>
            </a:extLst>
          </p:cNvPr>
          <p:cNvSpPr txBox="1"/>
          <p:nvPr/>
        </p:nvSpPr>
        <p:spPr>
          <a:xfrm>
            <a:off x="6725265" y="36133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2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03A39D-1B86-1E4A-B781-D7A0709E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these data files formatted?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00298-7C63-0A4C-8D02-4E640C6617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4886" y="1480920"/>
            <a:ext cx="6997776" cy="3348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EC1EB9-82D1-E44C-96D9-C56D4ABCE6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4765" y="3015568"/>
            <a:ext cx="6997776" cy="3037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DE5B11-3955-4C4F-A85C-EDE7F22D107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6990" y="4705210"/>
            <a:ext cx="8081210" cy="20269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E0423B-354A-4549-9240-B9FF686F80F2}"/>
              </a:ext>
            </a:extLst>
          </p:cNvPr>
          <p:cNvSpPr txBox="1"/>
          <p:nvPr/>
        </p:nvSpPr>
        <p:spPr>
          <a:xfrm>
            <a:off x="7367110" y="1480920"/>
            <a:ext cx="3414717" cy="95410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200" dirty="0"/>
              <a:t>TSV</a:t>
            </a:r>
          </a:p>
          <a:p>
            <a:r>
              <a:rPr lang="en-US" sz="2400" dirty="0"/>
              <a:t>Tab separated 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DEE4C-0B1D-F448-BA85-53C10B244CA2}"/>
              </a:ext>
            </a:extLst>
          </p:cNvPr>
          <p:cNvSpPr txBox="1"/>
          <p:nvPr/>
        </p:nvSpPr>
        <p:spPr>
          <a:xfrm>
            <a:off x="8422541" y="3011377"/>
            <a:ext cx="3153427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200" dirty="0"/>
              <a:t>CSV</a:t>
            </a:r>
          </a:p>
          <a:p>
            <a:r>
              <a:rPr lang="en-US" sz="2400" dirty="0"/>
              <a:t>Comma separated </a:t>
            </a:r>
            <a:br>
              <a:rPr lang="en-US" sz="2400" dirty="0"/>
            </a:br>
            <a:r>
              <a:rPr lang="en-US" sz="2400" dirty="0"/>
              <a:t>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B0900-B907-BC4B-85A6-382394CCACF6}"/>
              </a:ext>
            </a:extLst>
          </p:cNvPr>
          <p:cNvSpPr txBox="1"/>
          <p:nvPr/>
        </p:nvSpPr>
        <p:spPr>
          <a:xfrm>
            <a:off x="10113492" y="4317013"/>
            <a:ext cx="1247457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200" dirty="0"/>
              <a:t>JSON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FBB25-BA2E-8149-AEFA-70C7665BC9B6}"/>
              </a:ext>
            </a:extLst>
          </p:cNvPr>
          <p:cNvSpPr txBox="1"/>
          <p:nvPr/>
        </p:nvSpPr>
        <p:spPr>
          <a:xfrm>
            <a:off x="9961274" y="2458092"/>
            <a:ext cx="1950432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800" dirty="0"/>
              <a:t>Which is the best?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0C46F3-AB3F-0544-885F-BBDFB3EF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8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7261-2D0F-124A-B78F-2EFA192B2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87" y="0"/>
            <a:ext cx="11676220" cy="1325563"/>
          </a:xfrm>
        </p:spPr>
        <p:txBody>
          <a:bodyPr/>
          <a:lstStyle/>
          <a:p>
            <a:r>
              <a:rPr lang="en-US" dirty="0"/>
              <a:t>Comma and Tab Separated Values Files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D3CFBB-E42D-E947-B40E-12B9E64F3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045" y="1325563"/>
            <a:ext cx="10515600" cy="5203574"/>
          </a:xfrm>
        </p:spPr>
        <p:txBody>
          <a:bodyPr>
            <a:normAutofit/>
          </a:bodyPr>
          <a:lstStyle/>
          <a:p>
            <a:r>
              <a:rPr lang="en-US" dirty="0"/>
              <a:t>Tabular data where</a:t>
            </a:r>
          </a:p>
          <a:p>
            <a:pPr lvl="1"/>
            <a:r>
              <a:rPr lang="en-US" dirty="0"/>
              <a:t>records are delimited by a </a:t>
            </a:r>
            <a:r>
              <a:rPr lang="en-US" i="1" dirty="0"/>
              <a:t>newline</a:t>
            </a:r>
            <a:r>
              <a:rPr lang="en-US" dirty="0"/>
              <a:t>: “\n”, “\r\n”</a:t>
            </a:r>
          </a:p>
          <a:p>
            <a:pPr lvl="1"/>
            <a:r>
              <a:rPr lang="en-US" dirty="0"/>
              <a:t>Fields are delimited by ‘,’ (comma) or ‘\t’ (tab)</a:t>
            </a:r>
          </a:p>
          <a:p>
            <a:r>
              <a:rPr lang="en-US" dirty="0"/>
              <a:t>Very Common! </a:t>
            </a:r>
          </a:p>
          <a:p>
            <a:r>
              <a:rPr lang="en-US" dirty="0"/>
              <a:t>Main issue?</a:t>
            </a:r>
          </a:p>
          <a:p>
            <a:pPr lvl="1"/>
            <a:r>
              <a:rPr lang="en-US" dirty="0"/>
              <a:t>Some things that</a:t>
            </a:r>
            <a:br>
              <a:rPr lang="en-US" dirty="0"/>
            </a:br>
            <a:r>
              <a:rPr lang="en-US" dirty="0"/>
              <a:t>are part of the record</a:t>
            </a:r>
            <a:br>
              <a:rPr lang="en-US" dirty="0"/>
            </a:br>
            <a:r>
              <a:rPr lang="en-US" dirty="0"/>
              <a:t>get interpreted as </a:t>
            </a:r>
            <a:br>
              <a:rPr lang="en-US" dirty="0"/>
            </a:br>
            <a:r>
              <a:rPr lang="en-US" dirty="0"/>
              <a:t>delimiters: </a:t>
            </a:r>
            <a:br>
              <a:rPr lang="en-US" dirty="0"/>
            </a:br>
            <a:r>
              <a:rPr lang="en-US" dirty="0"/>
              <a:t>Commas, tabs, </a:t>
            </a:r>
            <a:br>
              <a:rPr lang="en-US" dirty="0"/>
            </a:br>
            <a:r>
              <a:rPr lang="en-US" dirty="0"/>
              <a:t>quotation marks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AD850B-37EA-8E43-85A7-4DD8E01D76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4084" y="2779336"/>
            <a:ext cx="6997776" cy="3348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5A0948-090F-B642-A5DB-73339ED3A0C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54431" y="3700194"/>
            <a:ext cx="6997776" cy="303749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0352CB-408B-204C-BC65-8E37C130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46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76" y="208380"/>
            <a:ext cx="10801350" cy="1325563"/>
          </a:xfrm>
        </p:spPr>
        <p:txBody>
          <a:bodyPr/>
          <a:lstStyle/>
          <a:p>
            <a:r>
              <a:rPr lang="en-US" dirty="0"/>
              <a:t>JavaScript Object Notation (JSON)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6E4576-B563-A445-8F8C-A2154D416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3757145"/>
            <a:ext cx="10515600" cy="28393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A1A1A"/>
                </a:solidFill>
                <a:latin typeface="CrimsonText-Roman"/>
              </a:rPr>
              <a:t>Squiggly brackets act as 'containers’</a:t>
            </a:r>
          </a:p>
          <a:p>
            <a:r>
              <a:rPr lang="en-US" dirty="0">
                <a:solidFill>
                  <a:srgbClr val="1A1A1A"/>
                </a:solidFill>
                <a:latin typeface="CrimsonText-Roman"/>
              </a:rPr>
              <a:t>Square brackets holds arrays</a:t>
            </a:r>
          </a:p>
          <a:p>
            <a:r>
              <a:rPr lang="en-US" dirty="0">
                <a:solidFill>
                  <a:srgbClr val="1A1A1A"/>
                </a:solidFill>
                <a:latin typeface="CrimsonText-Roman"/>
              </a:rPr>
              <a:t>Names and values are separated by a colon.</a:t>
            </a:r>
          </a:p>
          <a:p>
            <a:r>
              <a:rPr lang="en-US" dirty="0">
                <a:solidFill>
                  <a:srgbClr val="1A1A1A"/>
                </a:solidFill>
                <a:latin typeface="CrimsonText-Roman"/>
              </a:rPr>
              <a:t>Array elements are separated by commas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1740B6-66ED-CC4E-88B7-AEEDD0592F4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6899" y="1313081"/>
            <a:ext cx="8081210" cy="202697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10F5B-92CC-3448-9EAB-F7F481B3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76" y="-37806"/>
            <a:ext cx="10801350" cy="1325563"/>
          </a:xfrm>
        </p:spPr>
        <p:txBody>
          <a:bodyPr/>
          <a:lstStyle/>
          <a:p>
            <a:r>
              <a:rPr lang="en-US" dirty="0"/>
              <a:t>JavaScript Object Notation (JSON)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6E4576-B563-A445-8F8C-A2154D416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3288323"/>
            <a:ext cx="10515600" cy="3308157"/>
          </a:xfrm>
        </p:spPr>
        <p:txBody>
          <a:bodyPr>
            <a:normAutofit/>
          </a:bodyPr>
          <a:lstStyle/>
          <a:p>
            <a:r>
              <a:rPr lang="en-US" dirty="0"/>
              <a:t>Widely used file format for nested data</a:t>
            </a:r>
          </a:p>
          <a:p>
            <a:pPr lvl="1"/>
            <a:r>
              <a:rPr lang="en-US" dirty="0"/>
              <a:t>Natural maps to python dictionaries (many tools for loading)</a:t>
            </a:r>
          </a:p>
          <a:p>
            <a:pPr lvl="1"/>
            <a:r>
              <a:rPr lang="en-US" dirty="0"/>
              <a:t>Strict formatting ”quoting” addresses some issues in CSV/TSV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Each record can have different fields</a:t>
            </a:r>
          </a:p>
          <a:p>
            <a:pPr lvl="1"/>
            <a:r>
              <a:rPr lang="en-US" dirty="0"/>
              <a:t>Nesting means records can contain records </a:t>
            </a:r>
            <a:r>
              <a:rPr lang="en-US" dirty="0">
                <a:sym typeface="Wingdings" pitchFamily="2" charset="2"/>
              </a:rPr>
              <a:t> complicated</a:t>
            </a:r>
          </a:p>
          <a:p>
            <a:r>
              <a:rPr lang="en-US" dirty="0">
                <a:sym typeface="Wingdings" pitchFamily="2" charset="2"/>
              </a:rPr>
              <a:t>Side note: look at the “raw” form of the .</a:t>
            </a:r>
            <a:r>
              <a:rPr lang="en-US" dirty="0" err="1">
                <a:sym typeface="Wingdings" pitchFamily="2" charset="2"/>
              </a:rPr>
              <a:t>ipynb</a:t>
            </a:r>
            <a:r>
              <a:rPr lang="en-US" dirty="0">
                <a:sym typeface="Wingdings" pitchFamily="2" charset="2"/>
              </a:rPr>
              <a:t> files! (They’re JSON.)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1740B6-66ED-CC4E-88B7-AEEDD0592F4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6899" y="943801"/>
            <a:ext cx="8081210" cy="202697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313AAF-BC58-B144-A922-775634D7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7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4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320676"/>
            <a:ext cx="10801350" cy="957140"/>
          </a:xfrm>
        </p:spPr>
        <p:txBody>
          <a:bodyPr/>
          <a:lstStyle/>
          <a:p>
            <a:r>
              <a:rPr lang="en-US" dirty="0"/>
              <a:t>Granularity – how are the data aggregated?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729" y="1158546"/>
            <a:ext cx="10966938" cy="5486399"/>
          </a:xfrm>
        </p:spPr>
        <p:txBody>
          <a:bodyPr>
            <a:normAutofit/>
          </a:bodyPr>
          <a:lstStyle/>
          <a:p>
            <a:r>
              <a:rPr lang="en-US" sz="2400" dirty="0"/>
              <a:t>What does each record represent?</a:t>
            </a:r>
          </a:p>
          <a:p>
            <a:pPr lvl="1"/>
            <a:r>
              <a:rPr lang="en-US" sz="2000" dirty="0"/>
              <a:t>a purchase, a person, a group of users?</a:t>
            </a:r>
          </a:p>
          <a:p>
            <a:pPr lvl="1"/>
            <a:r>
              <a:rPr lang="en-US" sz="2000" dirty="0"/>
              <a:t>A home, a city, a country?</a:t>
            </a:r>
          </a:p>
          <a:p>
            <a:pPr lvl="1"/>
            <a:r>
              <a:rPr lang="en-US" sz="2000" dirty="0"/>
              <a:t>A minute, an hour, a year?</a:t>
            </a:r>
          </a:p>
          <a:p>
            <a:r>
              <a:rPr lang="en-US" sz="2400" dirty="0"/>
              <a:t>Do all records capture granularity at the same level?</a:t>
            </a:r>
          </a:p>
          <a:p>
            <a:pPr lvl="1"/>
            <a:r>
              <a:rPr lang="en-US" sz="2000" dirty="0"/>
              <a:t>Data sometimes includes summaries as records</a:t>
            </a:r>
          </a:p>
          <a:p>
            <a:r>
              <a:rPr lang="en-US" sz="2400" dirty="0"/>
              <a:t>If the data are coarse how was it aggregated?</a:t>
            </a:r>
          </a:p>
          <a:p>
            <a:pPr lvl="1"/>
            <a:r>
              <a:rPr lang="en-US" sz="2000" dirty="0"/>
              <a:t>Sampling, averaging, summing</a:t>
            </a:r>
            <a:r>
              <a:rPr lang="mr-IN" sz="2000" dirty="0"/>
              <a:t>…</a:t>
            </a:r>
            <a:endParaRPr lang="en-US" sz="2000" dirty="0"/>
          </a:p>
          <a:p>
            <a:r>
              <a:rPr lang="en-US" sz="2400" dirty="0"/>
              <a:t>What additional kinds of aggregation is possible/desirable? </a:t>
            </a:r>
          </a:p>
          <a:p>
            <a:pPr lvl="1"/>
            <a:r>
              <a:rPr lang="en-US" sz="2000" dirty="0"/>
              <a:t>From individual people to demographic groups? </a:t>
            </a:r>
          </a:p>
          <a:p>
            <a:pPr lvl="1"/>
            <a:r>
              <a:rPr lang="en-US" sz="2000" dirty="0"/>
              <a:t>From individual events to totals across time or regions?</a:t>
            </a:r>
          </a:p>
          <a:p>
            <a:pPr lvl="1"/>
            <a:r>
              <a:rPr lang="en-US" sz="2000" dirty="0"/>
              <a:t>Hierarchies (city/county/state, second/minute/hour/days)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5B919-0985-CA47-92F6-4ED41B98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8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B8D7-2DBD-BC45-BB9B-D12C3B6D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– how much time, how many people, what spatial area?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6EC1B-A283-6946-887F-000035B66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data cover the topic of interest?</a:t>
            </a:r>
          </a:p>
          <a:p>
            <a:pPr lvl="1"/>
            <a:r>
              <a:rPr lang="en-US" dirty="0"/>
              <a:t>Subset of a population?</a:t>
            </a:r>
          </a:p>
          <a:p>
            <a:pPr lvl="1"/>
            <a:r>
              <a:rPr lang="en-US" dirty="0"/>
              <a:t>Specific range in time</a:t>
            </a:r>
          </a:p>
          <a:p>
            <a:pPr lvl="1"/>
            <a:r>
              <a:rPr lang="en-US" dirty="0"/>
              <a:t>Specific location</a:t>
            </a:r>
          </a:p>
          <a:p>
            <a:r>
              <a:rPr lang="en-US" dirty="0"/>
              <a:t>How complete are the data?  </a:t>
            </a:r>
          </a:p>
          <a:p>
            <a:pPr lvl="1"/>
            <a:r>
              <a:rPr lang="en-US" dirty="0"/>
              <a:t>Are countries missing?</a:t>
            </a:r>
          </a:p>
          <a:p>
            <a:pPr lvl="1"/>
            <a:r>
              <a:rPr lang="en-US" dirty="0"/>
              <a:t>Are periods of time missing?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7C02E-8FD9-CC47-A299-B841E6EE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42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28DF-E3BE-6D44-AC0A-8AED086B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Temporality: How is time represented in the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31E72-C639-704B-B53E-8EA120221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meaning of the date and time fields in the dataset?</a:t>
            </a:r>
          </a:p>
          <a:p>
            <a:pPr lvl="1"/>
            <a:r>
              <a:rPr lang="en-US" dirty="0"/>
              <a:t>Beware of time zones, daylight savings!</a:t>
            </a:r>
          </a:p>
          <a:p>
            <a:r>
              <a:rPr lang="en-US" dirty="0"/>
              <a:t>What representation do the date and time fields have in the data?</a:t>
            </a:r>
          </a:p>
          <a:p>
            <a:r>
              <a:rPr lang="en-US" dirty="0"/>
              <a:t>Are there funky timestamps that might represent null values or cloud your interpretation?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A20A1-58A1-4B49-8A94-FE04353B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60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3C67-BF27-4140-8271-578D18DE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Faithfulness: are the data trustworthy?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112F6-EA49-EB4F-9569-A92A0090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Faithful data lack:</a:t>
            </a:r>
          </a:p>
          <a:p>
            <a:r>
              <a:rPr lang="en-US" dirty="0"/>
              <a:t>Unrealistic or incorrect values</a:t>
            </a:r>
          </a:p>
          <a:p>
            <a:r>
              <a:rPr lang="en-US" dirty="0"/>
              <a:t>Violations of obvious dependencies</a:t>
            </a:r>
          </a:p>
          <a:p>
            <a:pPr lvl="1"/>
            <a:r>
              <a:rPr lang="en-US" dirty="0"/>
              <a:t>E.g. age and birthday for individuals don’t match</a:t>
            </a:r>
          </a:p>
          <a:p>
            <a:pPr lvl="1"/>
            <a:r>
              <a:rPr lang="en-US" dirty="0"/>
              <a:t>E.g. sorting by record ID gives different result than sorting by time in </a:t>
            </a:r>
            <a:r>
              <a:rPr lang="en-US" dirty="0" err="1"/>
              <a:t>PurpleAir</a:t>
            </a:r>
            <a:r>
              <a:rPr lang="en-US" dirty="0"/>
              <a:t> data</a:t>
            </a:r>
          </a:p>
          <a:p>
            <a:r>
              <a:rPr lang="en-US" dirty="0"/>
              <a:t>Hand-entered data</a:t>
            </a:r>
          </a:p>
          <a:p>
            <a:pPr lvl="1"/>
            <a:r>
              <a:rPr lang="en-US" dirty="0"/>
              <a:t>Spelling errors, etc.  </a:t>
            </a:r>
          </a:p>
          <a:p>
            <a:r>
              <a:rPr lang="en-US" dirty="0"/>
              <a:t>Clear signs of falsified data</a:t>
            </a:r>
          </a:p>
          <a:p>
            <a:pPr lvl="1"/>
            <a:r>
              <a:rPr lang="en-US" dirty="0"/>
              <a:t>E.g. repeated names, fake looking email addresses, or repeated use of uncommon names or fields.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1155A-F6E2-D14A-B101-93D2B75D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40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32416"/>
            <a:ext cx="1080135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Summary: How do you “do” EDA?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91941"/>
            <a:ext cx="10515600" cy="5305891"/>
          </a:xfrm>
        </p:spPr>
        <p:txBody>
          <a:bodyPr>
            <a:normAutofit/>
          </a:bodyPr>
          <a:lstStyle/>
          <a:p>
            <a:r>
              <a:rPr lang="en-US" dirty="0"/>
              <a:t>Examine data and meta-data: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What is the date, size, organization, and structure of the data?</a:t>
            </a:r>
          </a:p>
          <a:p>
            <a:r>
              <a:rPr lang="en-US" dirty="0"/>
              <a:t>Examine each field/attribute/dimension individually</a:t>
            </a:r>
          </a:p>
          <a:p>
            <a:r>
              <a:rPr lang="en-US" dirty="0"/>
              <a:t>Examine pairs of related dimensions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Stratifying earlier analysis: break down grades by major … </a:t>
            </a:r>
          </a:p>
          <a:p>
            <a:r>
              <a:rPr lang="en-US" dirty="0">
                <a:solidFill>
                  <a:srgbClr val="000000"/>
                </a:solidFill>
              </a:rPr>
              <a:t>Along the way:</a:t>
            </a:r>
          </a:p>
          <a:p>
            <a:pPr lvl="1"/>
            <a:r>
              <a:rPr lang="en-US" dirty="0"/>
              <a:t>Visualize/summarize the data (next time!)</a:t>
            </a:r>
          </a:p>
          <a:p>
            <a:pPr lvl="1"/>
            <a:r>
              <a:rPr lang="en-US" dirty="0"/>
              <a:t>Test your assumptions about the data, for example</a:t>
            </a:r>
          </a:p>
          <a:p>
            <a:pPr lvl="2"/>
            <a:r>
              <a:rPr lang="en-US" dirty="0"/>
              <a:t>“The range should be…”</a:t>
            </a:r>
          </a:p>
          <a:p>
            <a:pPr lvl="2"/>
            <a:r>
              <a:rPr lang="en-US" dirty="0"/>
              <a:t>“Sudden changes should not occur...”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Identify anomalies and either change update your assumptions or modify the data.</a:t>
            </a:r>
            <a:endParaRPr lang="en-US" dirty="0"/>
          </a:p>
          <a:p>
            <a:r>
              <a:rPr lang="en-US" b="1" i="1" dirty="0">
                <a:solidFill>
                  <a:srgbClr val="000000"/>
                </a:solidFill>
              </a:rPr>
              <a:t>Record everything you do! (why?)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832ADF-5DCD-264D-B25B-3B9ABFF5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C4BB-B767-A044-8AD2-60252B92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F64A5-2809-0D4F-8987-991B22A26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BF325-A6A4-7641-9AB1-E8C15FBD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6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29F6-84F8-F341-BC98-61AF4AF8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94E5-A5D1-0F46-9790-EB44608AD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Reminders</a:t>
            </a:r>
          </a:p>
          <a:p>
            <a:pPr lvl="1"/>
            <a:r>
              <a:rPr lang="en-US" dirty="0"/>
              <a:t>Late policy</a:t>
            </a:r>
          </a:p>
          <a:p>
            <a:r>
              <a:rPr lang="en-US" dirty="0"/>
              <a:t>Lab 2 due yesterday, Lab 3 due next Monday</a:t>
            </a:r>
          </a:p>
          <a:p>
            <a:r>
              <a:rPr lang="en-US" dirty="0"/>
              <a:t>HW2 due Thursday</a:t>
            </a:r>
          </a:p>
          <a:p>
            <a:r>
              <a:rPr lang="en-US" dirty="0"/>
              <a:t>Reading</a:t>
            </a:r>
            <a:endParaRPr lang="en-US" i="1" dirty="0"/>
          </a:p>
          <a:p>
            <a:pPr lvl="1"/>
            <a:r>
              <a:rPr lang="en-US" dirty="0"/>
              <a:t>Today: </a:t>
            </a:r>
          </a:p>
          <a:p>
            <a:pPr lvl="2"/>
            <a:r>
              <a:rPr lang="en-US" dirty="0"/>
              <a:t>Hino </a:t>
            </a:r>
            <a:r>
              <a:rPr lang="en-US" i="1" dirty="0"/>
              <a:t>et al</a:t>
            </a:r>
            <a:r>
              <a:rPr lang="en-US" dirty="0"/>
              <a:t>, Pelletier </a:t>
            </a:r>
            <a:r>
              <a:rPr lang="en-US" i="1" dirty="0"/>
              <a:t>et al</a:t>
            </a:r>
            <a:endParaRPr lang="en-US" dirty="0"/>
          </a:p>
          <a:p>
            <a:pPr lvl="2"/>
            <a:r>
              <a:rPr lang="en-US" dirty="0"/>
              <a:t>We will be using material from DS100 Ch4 and 5</a:t>
            </a:r>
          </a:p>
          <a:p>
            <a:pPr lvl="1"/>
            <a:r>
              <a:rPr lang="en-US" dirty="0"/>
              <a:t>Thursday: DS100 Ch6 textbook (visualization)</a:t>
            </a:r>
          </a:p>
          <a:p>
            <a:pPr lvl="1"/>
            <a:r>
              <a:rPr lang="en-US" dirty="0"/>
              <a:t>Next Tuesday: </a:t>
            </a:r>
          </a:p>
          <a:p>
            <a:r>
              <a:rPr lang="en-US" dirty="0"/>
              <a:t>Next Tuesday: Josh </a:t>
            </a:r>
            <a:r>
              <a:rPr lang="en-US" dirty="0" err="1"/>
              <a:t>Apte</a:t>
            </a:r>
            <a:r>
              <a:rPr lang="en-US" dirty="0"/>
              <a:t>, UT Austin, will talk about his work on the health impacts of PM2.5. 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6B9AC-8210-0641-A7DE-8AB1B992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6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0CA2-9A20-6D46-90C4-E544C074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the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31982-0078-EF4B-8DB0-C6ADD156D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Pelletier </a:t>
            </a:r>
            <a:r>
              <a:rPr lang="en-US" i="1" dirty="0"/>
              <a:t>et al</a:t>
            </a:r>
            <a:r>
              <a:rPr lang="en-US" dirty="0"/>
              <a:t> and Hino </a:t>
            </a:r>
            <a:r>
              <a:rPr lang="en-US" i="1" dirty="0"/>
              <a:t>et al</a:t>
            </a:r>
            <a:endParaRPr lang="en-US" dirty="0"/>
          </a:p>
          <a:p>
            <a:r>
              <a:rPr lang="en-US" dirty="0"/>
              <a:t>Questions to focus on:</a:t>
            </a:r>
          </a:p>
          <a:p>
            <a:pPr lvl="1"/>
            <a:r>
              <a:rPr lang="en-US" dirty="0"/>
              <a:t>What is the prediction question?  Are the authors making predictions across space, time, or some other dimension?</a:t>
            </a:r>
          </a:p>
          <a:p>
            <a:pPr lvl="1"/>
            <a:r>
              <a:rPr lang="en-US" dirty="0"/>
              <a:t>What is the key policy application?</a:t>
            </a:r>
          </a:p>
          <a:p>
            <a:pPr lvl="1"/>
            <a:r>
              <a:rPr lang="en-US" dirty="0"/>
              <a:t>Name two or more factors readers should take into consideration as they interpret and implement the results.  These could relate to error </a:t>
            </a:r>
            <a:r>
              <a:rPr lang="en-US" dirty="0" err="1"/>
              <a:t>propogation</a:t>
            </a:r>
            <a:r>
              <a:rPr lang="en-US" dirty="0"/>
              <a:t>, causal inference or other factors. </a:t>
            </a:r>
          </a:p>
          <a:p>
            <a:r>
              <a:rPr lang="en-US" dirty="0"/>
              <a:t>Discuss both papers.  How are they similar and different?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EFBA3-B8E6-C848-B337-B89B8D0E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2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989D-7A2B-6F4E-9CD9-A149D73A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D5E8A-16D3-A541-9C5F-24816BFD8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see missing values?</a:t>
            </a:r>
          </a:p>
          <a:p>
            <a:r>
              <a:rPr lang="en-US" dirty="0"/>
              <a:t>Are there cells where missing values were obviously filled in?</a:t>
            </a:r>
          </a:p>
          <a:p>
            <a:r>
              <a:rPr lang="en-US" dirty="0"/>
              <a:t>Are there cells where values are clearly wrong?</a:t>
            </a:r>
          </a:p>
          <a:p>
            <a:r>
              <a:rPr lang="en-US" dirty="0"/>
              <a:t>Are there values where two entries could mean the same thing?  Often human-entered values, e.g.:  </a:t>
            </a:r>
          </a:p>
          <a:p>
            <a:pPr lvl="1"/>
            <a:r>
              <a:rPr lang="en-US" dirty="0"/>
              <a:t>canine and k9; </a:t>
            </a:r>
          </a:p>
          <a:p>
            <a:pPr lvl="1"/>
            <a:r>
              <a:rPr lang="en-US" dirty="0"/>
              <a:t>recommend and recommend, </a:t>
            </a:r>
          </a:p>
          <a:p>
            <a:pPr lvl="1"/>
            <a:r>
              <a:rPr lang="en-US" dirty="0"/>
              <a:t>Zürich and Zurich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5E02E-464F-6D42-8E8B-67C4F3E0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0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0A4E4-2B39-CA47-883B-9AD2AAAA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17E0-2358-DE43-AFF3-F2DEC9D73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rows and columns do you have when you start?</a:t>
            </a:r>
          </a:p>
          <a:p>
            <a:r>
              <a:rPr lang="en-US" dirty="0"/>
              <a:t>How many do you have after the merge?</a:t>
            </a:r>
          </a:p>
          <a:p>
            <a:r>
              <a:rPr lang="en-US" dirty="0"/>
              <a:t>What’s missing?  Is it acceptable to you if you’ve lost some data?</a:t>
            </a:r>
          </a:p>
          <a:p>
            <a:pPr lvl="1"/>
            <a:r>
              <a:rPr lang="en-US" dirty="0"/>
              <a:t>We’ll return to this when we talk about faithfulness and scope.  </a:t>
            </a:r>
          </a:p>
          <a:p>
            <a:r>
              <a:rPr lang="en-US" dirty="0"/>
              <a:t>I wrote a script for the class to use in the upcoming homework that helps decipher what data gets lost.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97DCD-8735-534B-AF25-7D8D97DC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74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301-055B-D74D-B420-C90EB94E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 we proceed, let’s play with the </a:t>
            </a:r>
            <a:r>
              <a:rPr lang="en-US" dirty="0" err="1"/>
              <a:t>PurpleAir</a:t>
            </a:r>
            <a:r>
              <a:rPr lang="en-US" dirty="0"/>
              <a:t> data set.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01AB3-8E8E-2A41-9AB9-DE0A5E002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33" y="1847850"/>
            <a:ext cx="59575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First, a little more on PM.  S</a:t>
            </a:r>
            <a:r>
              <a:rPr lang="en-US" dirty="0"/>
              <a:t>ources:</a:t>
            </a:r>
          </a:p>
          <a:p>
            <a:pPr lvl="1"/>
            <a:r>
              <a:rPr lang="en-US" dirty="0"/>
              <a:t>Many sizes and shapes and can be made up of hundreds of different chemicals.</a:t>
            </a:r>
          </a:p>
          <a:p>
            <a:pPr lvl="1"/>
            <a:r>
              <a:rPr lang="en-US" dirty="0"/>
              <a:t>Some directly from a source: construction sites, unpaved roads, fields, smokestacks or fires.</a:t>
            </a:r>
          </a:p>
          <a:p>
            <a:pPr lvl="1"/>
            <a:r>
              <a:rPr lang="en-US" dirty="0"/>
              <a:t>Most form in the atmosphere by complex reactions of chemicals such as sulfur dioxide and nitrogen oxides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7ABF5-9B1D-DF4F-9DA4-D0F6B6B7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B2D8D-1887-C149-8B9D-CEC9971D8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820" y="2086769"/>
            <a:ext cx="5561949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0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AC7B4-B79E-874C-905F-9BAC5B7C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PM2.5…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20542-5AF8-774B-85C3-6135461A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926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(text adapted from </a:t>
            </a:r>
            <a:r>
              <a:rPr lang="en-US" dirty="0" err="1"/>
              <a:t>epa.gov</a:t>
            </a:r>
            <a:r>
              <a:rPr lang="en-US" dirty="0"/>
              <a:t>) Health effects:</a:t>
            </a:r>
          </a:p>
          <a:p>
            <a:pPr lvl="1"/>
            <a:r>
              <a:rPr lang="en-US" dirty="0"/>
              <a:t>premature death in people with heart or lung disease</a:t>
            </a:r>
          </a:p>
          <a:p>
            <a:pPr lvl="1"/>
            <a:r>
              <a:rPr lang="en-US" dirty="0"/>
              <a:t>nonfatal heart attacks</a:t>
            </a:r>
          </a:p>
          <a:p>
            <a:pPr lvl="1"/>
            <a:r>
              <a:rPr lang="en-US" dirty="0"/>
              <a:t>irregular heartbeat</a:t>
            </a:r>
          </a:p>
          <a:p>
            <a:pPr lvl="1"/>
            <a:r>
              <a:rPr lang="en-US" dirty="0"/>
              <a:t>aggravated asthma</a:t>
            </a:r>
          </a:p>
          <a:p>
            <a:pPr lvl="1"/>
            <a:r>
              <a:rPr lang="en-US" dirty="0"/>
              <a:t>decreased lung function</a:t>
            </a:r>
          </a:p>
          <a:p>
            <a:pPr lvl="1"/>
            <a:r>
              <a:rPr lang="en-US" dirty="0"/>
              <a:t>increased respiratory symptoms, such as irritation of the airways</a:t>
            </a:r>
          </a:p>
          <a:p>
            <a:r>
              <a:rPr lang="en-US" dirty="0"/>
              <a:t>Environmental effects</a:t>
            </a:r>
          </a:p>
          <a:p>
            <a:pPr lvl="1"/>
            <a:r>
              <a:rPr lang="en-US" dirty="0"/>
              <a:t>makes lakes and streams acidic</a:t>
            </a:r>
          </a:p>
          <a:p>
            <a:pPr lvl="1"/>
            <a:r>
              <a:rPr lang="en-US" dirty="0"/>
              <a:t>changes the nutrient balance in coastal waters and large river basins</a:t>
            </a:r>
          </a:p>
          <a:p>
            <a:pPr lvl="1"/>
            <a:r>
              <a:rPr lang="en-US" dirty="0"/>
              <a:t>depletes soil nutrients</a:t>
            </a:r>
          </a:p>
          <a:p>
            <a:pPr lvl="1"/>
            <a:r>
              <a:rPr lang="en-US" dirty="0"/>
              <a:t>damages sensitive forests and farm crops</a:t>
            </a:r>
          </a:p>
          <a:p>
            <a:pPr lvl="1"/>
            <a:r>
              <a:rPr lang="en-US" dirty="0"/>
              <a:t>affects the diversity of ecosystems</a:t>
            </a:r>
          </a:p>
          <a:p>
            <a:pPr lvl="1"/>
            <a:r>
              <a:rPr lang="en-US" dirty="0"/>
              <a:t>contributes to acid rain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0DC2E-8D1A-F94F-B9E2-EC7F6446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58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15E8-5508-D045-9890-A3845A84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37523-53AF-FE4F-A620-A4251A6EE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can approach EDA by asking questions about the data: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Granularity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Temporality</a:t>
            </a:r>
          </a:p>
          <a:p>
            <a:r>
              <a:rPr lang="en-US" dirty="0"/>
              <a:t>Faithfulness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EE564-C00E-7A42-B959-54073575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3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EF94-753F-3948-B515-BEFC4158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– how are the data stored?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3B4C4-F8F2-CD44-ABD0-C3D92227C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the data in a standard format or encoding?</a:t>
            </a:r>
          </a:p>
          <a:p>
            <a:pPr lvl="1"/>
            <a:r>
              <a:rPr lang="en-US" dirty="0"/>
              <a:t>Tabular data: CSV, TSV, Excel, SQL</a:t>
            </a:r>
          </a:p>
          <a:p>
            <a:pPr lvl="1"/>
            <a:r>
              <a:rPr lang="en-US" dirty="0"/>
              <a:t>Nested data: JSON, XML</a:t>
            </a:r>
          </a:p>
          <a:p>
            <a:r>
              <a:rPr lang="en-US" dirty="0"/>
              <a:t>Are the data organized in records (e.g. rows)? If not, can we define records by parsing the data?</a:t>
            </a:r>
          </a:p>
          <a:p>
            <a:r>
              <a:rPr lang="en-US" dirty="0"/>
              <a:t>Are the data nested? If so, can we reasonably un-nest the data?</a:t>
            </a:r>
          </a:p>
          <a:p>
            <a:r>
              <a:rPr lang="en-US" dirty="0"/>
              <a:t>Do the data reference other data? If so, can we join the data?</a:t>
            </a:r>
          </a:p>
          <a:p>
            <a:r>
              <a:rPr lang="en-US" dirty="0"/>
              <a:t>What are the fields (e.g. columns) in each record? What is the type of each column?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4E8E2-6203-C645-9E96-5772F90C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52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19862</TotalTime>
  <Words>1178</Words>
  <Application>Microsoft Macintosh PowerPoint</Application>
  <PresentationFormat>Widescreen</PresentationFormat>
  <Paragraphs>167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CrimsonText-Roman</vt:lpstr>
      <vt:lpstr>Office Theme</vt:lpstr>
      <vt:lpstr>Data, Environment and Society  Lecture 6:  Exploratory Data Analysis and Data Cleaning</vt:lpstr>
      <vt:lpstr>Announcements</vt:lpstr>
      <vt:lpstr>First, the reading</vt:lpstr>
      <vt:lpstr>Questions for data cleaning</vt:lpstr>
      <vt:lpstr>Data merging</vt:lpstr>
      <vt:lpstr>As we proceed, let’s play with the PurpleAir data set.  </vt:lpstr>
      <vt:lpstr>More on PM2.5…</vt:lpstr>
      <vt:lpstr>Exploratory Data Analysis (EDA)</vt:lpstr>
      <vt:lpstr>Structure – how are the data stored?</vt:lpstr>
      <vt:lpstr>How are these data files formatted?</vt:lpstr>
      <vt:lpstr>Comma and Tab Separated Values Files</vt:lpstr>
      <vt:lpstr>JavaScript Object Notation (JSON)</vt:lpstr>
      <vt:lpstr>JavaScript Object Notation (JSON)</vt:lpstr>
      <vt:lpstr>Granularity – how are the data aggregated?</vt:lpstr>
      <vt:lpstr>Scope – how much time, how many people, what spatial area?</vt:lpstr>
      <vt:lpstr>Temporality: How is time represented in the data?</vt:lpstr>
      <vt:lpstr>Faithfulness: are the data trustworthy?</vt:lpstr>
      <vt:lpstr>Summary: How do you “do” EDA?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 for Energy and Environment</dc:title>
  <dc:creator>Microsoft Office User</dc:creator>
  <cp:lastModifiedBy>Duncan Callaway</cp:lastModifiedBy>
  <cp:revision>319</cp:revision>
  <dcterms:created xsi:type="dcterms:W3CDTF">2018-08-20T12:51:30Z</dcterms:created>
  <dcterms:modified xsi:type="dcterms:W3CDTF">2019-09-17T13:22:10Z</dcterms:modified>
</cp:coreProperties>
</file>