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57" r:id="rId4"/>
    <p:sldId id="282" r:id="rId5"/>
    <p:sldId id="278" r:id="rId6"/>
    <p:sldId id="276" r:id="rId7"/>
    <p:sldId id="277" r:id="rId8"/>
    <p:sldId id="280" r:id="rId9"/>
    <p:sldId id="271" r:id="rId10"/>
    <p:sldId id="281" r:id="rId11"/>
    <p:sldId id="258" r:id="rId12"/>
    <p:sldId id="279" r:id="rId13"/>
    <p:sldId id="283" r:id="rId14"/>
    <p:sldId id="259" r:id="rId15"/>
    <p:sldId id="260" r:id="rId16"/>
    <p:sldId id="261" r:id="rId17"/>
    <p:sldId id="262" r:id="rId18"/>
    <p:sldId id="263" r:id="rId19"/>
    <p:sldId id="265" r:id="rId20"/>
    <p:sldId id="264" r:id="rId21"/>
    <p:sldId id="274" r:id="rId22"/>
    <p:sldId id="266" r:id="rId23"/>
    <p:sldId id="267" r:id="rId24"/>
    <p:sldId id="268" r:id="rId25"/>
    <p:sldId id="269" r:id="rId26"/>
    <p:sldId id="27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8"/>
    <p:restoredTop sz="91503"/>
  </p:normalViewPr>
  <p:slideViewPr>
    <p:cSldViewPr snapToGrid="0" snapToObjects="1">
      <p:cViewPr varScale="1">
        <p:scale>
          <a:sx n="72" d="100"/>
          <a:sy n="72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58D8-13B4-9A42-93F4-80ED145B861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6326-426E-6449-9C9B-58EE5446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 err="1"/>
              <a:t>Kaggle.com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 err="1"/>
              <a:t>Kaggle.com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ISLR 5.3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B49-494E-1D4B-B75A-DFCDCCB995CC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9720-3F0B-9147-98C7-71E26D4549E2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FDFE-23A8-1F42-AB91-EC97D1038A1A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01D1-7812-5A4B-A54D-1136697640E1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08B8-8494-3C42-A7D1-4FA7E28AC675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C425-EBB7-0B41-9509-0C453AF1925C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F77B-7868-2D45-9286-1D2CE2BEE9E1}" type="datetime1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C1F9-F0FD-A640-8B82-2702E5FF1A84}" type="datetime1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3AE-4DD3-C54D-A928-740DE3C1A3AC}" type="datetime1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089-40DB-074B-AE05-058B4B14EA18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58-0DE5-D74A-9641-89DD872D57B6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6C43-E043-DE45-9D73-2F74D5081A02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s-modules&amp;repo=ER-190C&amp;branch=master&amp;path=lecture/Lecture%2018%20October%2023/supporting%20noteboo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9232"/>
          </a:xfrm>
        </p:spPr>
        <p:txBody>
          <a:bodyPr/>
          <a:lstStyle/>
          <a:p>
            <a:r>
              <a:rPr lang="en-US" dirty="0"/>
              <a:t>Class # 13</a:t>
            </a:r>
          </a:p>
          <a:p>
            <a:r>
              <a:rPr lang="en-US" dirty="0"/>
              <a:t>October 15,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C9A5-E824-D146-8723-1635322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objective measure we can use for model selection, if AIC won’t work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1547-C7E3-0D41-9BA6-577E3864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Hint: use data that the model has not been trained on</a:t>
            </a:r>
          </a:p>
          <a:p>
            <a:r>
              <a:rPr lang="en-US" dirty="0"/>
              <a:t>Answer: mean squared </a:t>
            </a:r>
            <a:r>
              <a:rPr lang="en-US" i="1" dirty="0"/>
              <a:t>test</a:t>
            </a:r>
            <a:r>
              <a:rPr lang="en-US" dirty="0"/>
              <a:t> error, where test data were not used to train the model</a:t>
            </a:r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We avoid choosing a model that has </a:t>
            </a:r>
            <a:r>
              <a:rPr lang="en-US" i="1" dirty="0"/>
              <a:t>overfit</a:t>
            </a:r>
            <a:r>
              <a:rPr lang="en-US" dirty="0"/>
              <a:t> the data.  </a:t>
            </a:r>
          </a:p>
          <a:p>
            <a:r>
              <a:rPr lang="en-US" dirty="0"/>
              <a:t>Which is a symptom of overfit: bias or variance?</a:t>
            </a:r>
          </a:p>
          <a:p>
            <a:pPr lvl="1"/>
            <a:r>
              <a:rPr lang="en-US" dirty="0"/>
              <a:t>Variance!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E3DDA-20FD-4046-8F82-F184ACB4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</a:t>
            </a:r>
            <a:br>
              <a:rPr lang="en-US" dirty="0"/>
            </a:br>
            <a:r>
              <a:rPr lang="en-US" dirty="0"/>
              <a:t>Train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22406"/>
            <a:ext cx="10260106" cy="2376106"/>
          </a:xfrm>
        </p:spPr>
        <p:txBody>
          <a:bodyPr>
            <a:normAutofit/>
          </a:bodyPr>
          <a:lstStyle/>
          <a:p>
            <a:r>
              <a:rPr lang="en-US" dirty="0"/>
              <a:t>If you just split the data once, you may get undesirable results:</a:t>
            </a:r>
          </a:p>
          <a:p>
            <a:pPr lvl="1"/>
            <a:r>
              <a:rPr lang="en-US" dirty="0"/>
              <a:t>Your error rate may depend strongly on the characteristics of the random split</a:t>
            </a:r>
          </a:p>
          <a:p>
            <a:pPr lvl="1"/>
            <a:r>
              <a:rPr lang="en-US" dirty="0"/>
              <a:t>You’re only using a fraction of the data for validation.</a:t>
            </a:r>
          </a:p>
          <a:p>
            <a:pPr lvl="1"/>
            <a:r>
              <a:rPr lang="en-US" dirty="0"/>
              <a:t>You’re only using a fraction of the data for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36FD30-A66B-6C4A-867F-3FAACB12D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317"/>
          <a:stretch/>
        </p:blipFill>
        <p:spPr>
          <a:xfrm>
            <a:off x="4915220" y="136525"/>
            <a:ext cx="6564086" cy="35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F9FE-B795-414D-AA6B-7AA5A1D3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“cross validation”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76-3069-DA4A-B13D-E23DB72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idea: </a:t>
            </a:r>
          </a:p>
          <a:p>
            <a:r>
              <a:rPr lang="en-US" dirty="0"/>
              <a:t>Break your data up into groups.  Give each group a chance to be the test data set, and use the remaining data for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FE3E-4639-6541-B8B6-1E63317B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755EE1D-DA28-F844-860F-0B7D7BA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75" y="3099963"/>
            <a:ext cx="7454920" cy="36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4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F9FE-B795-414D-AA6B-7AA5A1D3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 basic types of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76-3069-DA4A-B13D-E23DB72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“Leave one out” cross validation</a:t>
            </a:r>
          </a:p>
          <a:p>
            <a:pPr lvl="1"/>
            <a:r>
              <a:rPr lang="en-US" dirty="0"/>
              <a:t>n observations means you’ll train n different models with (n-1) observations.</a:t>
            </a:r>
          </a:p>
          <a:p>
            <a:pPr lvl="1"/>
            <a:r>
              <a:rPr lang="en-US" dirty="0"/>
              <a:t>Compute the error for each withheld observation</a:t>
            </a:r>
          </a:p>
          <a:p>
            <a:pPr lvl="1"/>
            <a:r>
              <a:rPr lang="en-US" dirty="0"/>
              <a:t>We’ll talk about this first</a:t>
            </a:r>
          </a:p>
          <a:p>
            <a:r>
              <a:rPr lang="en-US" dirty="0"/>
              <a:t>k-fold cross validation</a:t>
            </a:r>
          </a:p>
          <a:p>
            <a:pPr lvl="1"/>
            <a:r>
              <a:rPr lang="en-US" dirty="0"/>
              <a:t>k “folds” mean you train k &lt; n different models.</a:t>
            </a:r>
          </a:p>
          <a:p>
            <a:pPr lvl="1"/>
            <a:r>
              <a:rPr lang="en-US" dirty="0"/>
              <a:t>Compute the error for each withheld “fold” of observations</a:t>
            </a:r>
          </a:p>
          <a:p>
            <a:pPr lvl="1"/>
            <a:r>
              <a:rPr lang="en-US" dirty="0"/>
              <a:t>We’ll talk about this second</a:t>
            </a:r>
          </a:p>
          <a:p>
            <a:r>
              <a:rPr lang="en-US" dirty="0"/>
              <a:t>Remember, these are model selection strategies</a:t>
            </a:r>
          </a:p>
          <a:p>
            <a:pPr lvl="1"/>
            <a:r>
              <a:rPr lang="en-US" dirty="0"/>
              <a:t>They serve the same purpose as something like AIC</a:t>
            </a:r>
          </a:p>
          <a:p>
            <a:pPr lvl="1"/>
            <a:r>
              <a:rPr lang="en-US" dirty="0"/>
              <a:t>They work outside the confines of 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FE3E-4639-6541-B8B6-1E63317B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FBB51E-E58D-0A45-93F8-CB3BB84D1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03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you to use </a:t>
            </a:r>
            <a:r>
              <a:rPr lang="en-US" i="1" dirty="0"/>
              <a:t>all</a:t>
            </a:r>
            <a:r>
              <a:rPr lang="en-US" dirty="0"/>
              <a:t> the data for testing / validation</a:t>
            </a:r>
          </a:p>
          <a:p>
            <a:r>
              <a:rPr lang="en-US" dirty="0"/>
              <a:t>Provides one estimate of the test error.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37" y="2556669"/>
            <a:ext cx="5806126" cy="3068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DEB22-61B0-4E4E-8A51-BF0FD1604404}"/>
              </a:ext>
            </a:extLst>
          </p:cNvPr>
          <p:cNvSpPr txBox="1">
            <a:spLocks/>
          </p:cNvSpPr>
          <p:nvPr/>
        </p:nvSpPr>
        <p:spPr>
          <a:xfrm>
            <a:off x="838200" y="2728914"/>
            <a:ext cx="4869337" cy="348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basic idea is to repeatedly split the data such that you “leave out” each observation once.  </a:t>
            </a:r>
          </a:p>
          <a:p>
            <a:pPr lvl="1"/>
            <a:r>
              <a:rPr lang="en-US" sz="2000" dirty="0"/>
              <a:t>Use remaining observations to train a model</a:t>
            </a:r>
          </a:p>
          <a:p>
            <a:pPr lvl="1"/>
            <a:r>
              <a:rPr lang="en-US" sz="2000" dirty="0"/>
              <a:t>Use left-out observation to compute a test error</a:t>
            </a:r>
          </a:p>
          <a:p>
            <a:pPr lvl="1"/>
            <a:r>
              <a:rPr lang="en-US" sz="2000" dirty="0"/>
              <a:t>Do this </a:t>
            </a:r>
            <a:r>
              <a:rPr lang="en-US" sz="2000" i="1" dirty="0"/>
              <a:t>n</a:t>
            </a:r>
            <a:r>
              <a:rPr lang="en-US" sz="2000" dirty="0"/>
              <a:t> times!</a:t>
            </a:r>
          </a:p>
        </p:txBody>
      </p:sp>
    </p:spTree>
    <p:extLst>
      <p:ext uri="{BB962C8B-B14F-4D97-AF65-F5344CB8AC3E}">
        <p14:creationId xmlns:p14="http://schemas.microsoft.com/office/powerpoint/2010/main" val="102062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 (LOOCV)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dirty="0"/>
              <a:t>, pull the observation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out and fit the data to the remaining data.</a:t>
            </a:r>
          </a:p>
          <a:p>
            <a:pPr lvl="1"/>
            <a:r>
              <a:rPr lang="en-US" dirty="0"/>
              <a:t>Call the estimate of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from the “one-left-out” model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err="1"/>
              <a:t>MSE</a:t>
            </a:r>
            <a:r>
              <a:rPr lang="en-US" baseline="-25000" dirty="0" err="1"/>
              <a:t>i</a:t>
            </a:r>
            <a:r>
              <a:rPr lang="en-US" dirty="0"/>
              <a:t> = 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   </a:t>
            </a:r>
            <a:r>
              <a:rPr lang="en-US" dirty="0"/>
              <a:t>   (note this is an average of one value!)</a:t>
            </a:r>
          </a:p>
          <a:p>
            <a:r>
              <a:rPr lang="en-US" dirty="0"/>
              <a:t>Then the error estimate for this “leave one out” process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where the sum is over </a:t>
            </a:r>
            <a:r>
              <a:rPr lang="en-US" i="1" dirty="0"/>
              <a:t>all</a:t>
            </a:r>
            <a:r>
              <a:rPr lang="en-US" dirty="0"/>
              <a:t> n </a:t>
            </a:r>
            <a:r>
              <a:rPr lang="mr-IN" dirty="0"/>
              <a:t>–</a:t>
            </a:r>
            <a:r>
              <a:rPr lang="en-US" dirty="0"/>
              <a:t> i.e. n models were fit, each time fitting a different subset of the data.</a:t>
            </a:r>
          </a:p>
          <a:p>
            <a:r>
              <a:rPr lang="en-US" dirty="0"/>
              <a:t>Note the subscript on CV is n because we split the data n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56" y="3830510"/>
            <a:ext cx="3554930" cy="1354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920763"/>
            <a:ext cx="205415" cy="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85" y="2520272"/>
            <a:ext cx="205415" cy="1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advantages to using just one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when you split just once tends to overestimate error more than LOOCV  </a:t>
            </a:r>
          </a:p>
          <a:p>
            <a:pPr lvl="1"/>
            <a:r>
              <a:rPr lang="en-US" dirty="0"/>
              <a:t>This is because you use more data to fit each model with LOOCV</a:t>
            </a:r>
          </a:p>
          <a:p>
            <a:r>
              <a:rPr lang="en-US" dirty="0"/>
              <a:t>By using every possible split, there is no variation in the estimate of error.  </a:t>
            </a:r>
          </a:p>
          <a:p>
            <a:pPr lvl="1"/>
            <a:r>
              <a:rPr lang="en-US" dirty="0"/>
              <a:t>On the other hand, if you use just one validation set, the error depends strongly your random split.</a:t>
            </a:r>
          </a:p>
          <a:p>
            <a:r>
              <a:rPr lang="en-US" dirty="0"/>
              <a:t>For some special cases you don’t even need to do the resampling</a:t>
            </a:r>
          </a:p>
          <a:p>
            <a:pPr lvl="1"/>
            <a:r>
              <a:rPr lang="en-US" dirty="0"/>
              <a:t>See Equation 5.2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5096122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Randomly</a:t>
            </a:r>
            <a:r>
              <a:rPr lang="en-US" dirty="0"/>
              <a:t> divide the set into </a:t>
            </a:r>
            <a:r>
              <a:rPr lang="en-US" i="1" dirty="0"/>
              <a:t>k</a:t>
            </a:r>
            <a:r>
              <a:rPr lang="en-US" dirty="0"/>
              <a:t> equal groups, or “folds” 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 ≤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LOOCV is n-fold cross validation</a:t>
            </a:r>
          </a:p>
          <a:p>
            <a:pPr lvl="1"/>
            <a:r>
              <a:rPr lang="en-US" dirty="0"/>
              <a:t>Every observation gets assigned to a group to make sure we use all the data</a:t>
            </a:r>
          </a:p>
          <a:p>
            <a:r>
              <a:rPr lang="en-US" dirty="0"/>
              <a:t>For each fold:</a:t>
            </a:r>
          </a:p>
          <a:p>
            <a:pPr lvl="1"/>
            <a:r>
              <a:rPr lang="en-US" dirty="0"/>
              <a:t>Withhold the fold and train a model with the remaining data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MSE</a:t>
            </a:r>
            <a:r>
              <a:rPr lang="en-US" i="1" baseline="-25000" dirty="0" err="1"/>
              <a:t>i</a:t>
            </a:r>
            <a:r>
              <a:rPr lang="en-US" dirty="0"/>
              <a:t> = the average of errors for </a:t>
            </a:r>
            <a:r>
              <a:rPr lang="en-US" i="1" dirty="0"/>
              <a:t>all</a:t>
            </a:r>
            <a:r>
              <a:rPr lang="en-US" dirty="0"/>
              <a:t> withheld observations in the fold.</a:t>
            </a:r>
          </a:p>
          <a:p>
            <a:r>
              <a:rPr lang="en-US" dirty="0"/>
              <a:t>Then: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 of k-fold over LOOCV?</a:t>
            </a:r>
          </a:p>
          <a:p>
            <a:pPr lvl="1"/>
            <a:r>
              <a:rPr lang="en-US" dirty="0"/>
              <a:t>Only k folds (rather than n) </a:t>
            </a:r>
            <a:r>
              <a:rPr lang="mr-IN" dirty="0"/>
              <a:t>–</a:t>
            </a:r>
            <a:r>
              <a:rPr lang="en-US" dirty="0"/>
              <a:t> computationally easier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52" y="4509738"/>
            <a:ext cx="3260909" cy="1142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339"/>
          <a:stretch/>
        </p:blipFill>
        <p:spPr>
          <a:xfrm>
            <a:off x="86264" y="356187"/>
            <a:ext cx="3871391" cy="304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782"/>
          <a:stretch/>
        </p:blipFill>
        <p:spPr>
          <a:xfrm>
            <a:off x="-60142" y="3464780"/>
            <a:ext cx="4100686" cy="337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801" y="107753"/>
            <a:ext cx="184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with 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08" y="85522"/>
            <a:ext cx="254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10 different validation data sets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58340" y="415530"/>
            <a:ext cx="3871390" cy="6085478"/>
          </a:xfrm>
        </p:spPr>
        <p:txBody>
          <a:bodyPr>
            <a:normAutofit/>
          </a:bodyPr>
          <a:lstStyle/>
          <a:p>
            <a:r>
              <a:rPr lang="en-US" dirty="0"/>
              <a:t>Validation can be used for model selection.</a:t>
            </a:r>
          </a:p>
          <a:p>
            <a:r>
              <a:rPr lang="en-US" dirty="0"/>
              <a:t>In these figures (Auto data set from the book) the minima are in different locations for different validation approaches</a:t>
            </a:r>
          </a:p>
          <a:p>
            <a:r>
              <a:rPr lang="en-US" dirty="0"/>
              <a:t>10-fold: each line is a different random split into 10 folds.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0BF5A1-D2FA-F740-95D0-E917D028B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57" r="-498"/>
          <a:stretch/>
        </p:blipFill>
        <p:spPr>
          <a:xfrm>
            <a:off x="3908377" y="376067"/>
            <a:ext cx="4100686" cy="3044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5BFD9-2BD9-8C47-A6A9-9878BE0F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92" r="-859"/>
          <a:stretch/>
        </p:blipFill>
        <p:spPr>
          <a:xfrm>
            <a:off x="4040543" y="3456989"/>
            <a:ext cx="3968519" cy="33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on classification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pretty simple to extend.  Here it is for n-fold (LOOCV)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Err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error rate (misclassified / total)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54" y="2593015"/>
            <a:ext cx="2684463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EE9-EB7E-4140-85B2-13B1E699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88F-E103-164B-AE3C-B55674A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HW6 posted</a:t>
            </a:r>
          </a:p>
          <a:p>
            <a:r>
              <a:rPr lang="en-US" dirty="0"/>
              <a:t>Reading for today: ISLR 5.1-5.2</a:t>
            </a:r>
          </a:p>
          <a:p>
            <a:r>
              <a:rPr lang="en-US" dirty="0"/>
              <a:t>Reading for Thursday </a:t>
            </a:r>
          </a:p>
          <a:p>
            <a:pPr lvl="1"/>
            <a:r>
              <a:rPr lang="en-US" dirty="0"/>
              <a:t>ISLR 6.1-6.2</a:t>
            </a:r>
          </a:p>
          <a:p>
            <a:pPr lvl="1"/>
            <a:r>
              <a:rPr lang="en-US" dirty="0"/>
              <a:t>Metz (NYT 2019; see readme in </a:t>
            </a:r>
            <a:r>
              <a:rPr lang="en-US" dirty="0" err="1"/>
              <a:t>github</a:t>
            </a:r>
            <a:r>
              <a:rPr lang="en-US" dirty="0"/>
              <a:t> reading folder for this day)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926C-41AE-034A-8AFF-6F9D598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k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of thumb: k = 5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E60-0F1F-AB48-8B29-0F627BB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today’s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44D-11A3-E142-8C4A-6C8D415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the interact link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475-D576-BB45-8699-C5C3B13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67"/>
            <a:ext cx="10515600" cy="4895850"/>
          </a:xfrm>
        </p:spPr>
        <p:txBody>
          <a:bodyPr/>
          <a:lstStyle/>
          <a:p>
            <a:r>
              <a:rPr lang="en-US" dirty="0"/>
              <a:t>Standard error -- what is it?</a:t>
            </a:r>
          </a:p>
          <a:p>
            <a:pPr lvl="1"/>
            <a:r>
              <a:rPr lang="en-US" dirty="0"/>
              <a:t>A measure of the average difference between an </a:t>
            </a:r>
            <a:r>
              <a:rPr lang="en-US" i="1" dirty="0"/>
              <a:t>estimate</a:t>
            </a:r>
            <a:r>
              <a:rPr lang="en-US" dirty="0"/>
              <a:t> of a parameter and the true value of the parameter.</a:t>
            </a:r>
          </a:p>
          <a:p>
            <a:r>
              <a:rPr lang="en-US" dirty="0"/>
              <a:t>Standard errors can be computed with simple formulae in some cases, for example for coefficients fit using ordinary least squares (OLS) regression</a:t>
            </a:r>
          </a:p>
          <a:p>
            <a:r>
              <a:rPr lang="en-US" dirty="0"/>
              <a:t>However for many other cases there is no simple formula</a:t>
            </a:r>
          </a:p>
          <a:p>
            <a:pPr lvl="1"/>
            <a:r>
              <a:rPr lang="en-US" dirty="0"/>
              <a:t>When the assumptions required to apply the formulae don’t apply, even if you’re doing OLS</a:t>
            </a:r>
          </a:p>
          <a:p>
            <a:pPr lvl="2"/>
            <a:r>
              <a:rPr lang="en-US" dirty="0"/>
              <a:t>For example if your errors are strongly correlated</a:t>
            </a:r>
          </a:p>
          <a:p>
            <a:pPr lvl="1"/>
            <a:r>
              <a:rPr lang="en-US" dirty="0"/>
              <a:t>When you’re using a different algorithm to fit your model, for example linear discriminant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standard error numerically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can’t directly apply a formula to compute the standard error, you might be able to use your computer to construct the distribution</a:t>
            </a:r>
          </a:p>
          <a:p>
            <a:r>
              <a:rPr lang="en-US" dirty="0"/>
              <a:t>You could draw new </a:t>
            </a:r>
            <a:r>
              <a:rPr lang="en-US" i="1" dirty="0"/>
              <a:t>sets</a:t>
            </a:r>
            <a:r>
              <a:rPr lang="en-US" dirty="0"/>
              <a:t> of samples from your population repeatedly and </a:t>
            </a:r>
            <a:r>
              <a:rPr lang="en-US" dirty="0" err="1"/>
              <a:t>recompute</a:t>
            </a:r>
            <a:r>
              <a:rPr lang="en-US" dirty="0"/>
              <a:t> the parameter of interest</a:t>
            </a:r>
          </a:p>
          <a:p>
            <a:pPr lvl="1"/>
            <a:r>
              <a:rPr lang="en-US" dirty="0"/>
              <a:t>For example draw a set of N = 100 observations and repeat B = 1,000 times</a:t>
            </a:r>
          </a:p>
          <a:p>
            <a:pPr lvl="1"/>
            <a:r>
              <a:rPr lang="en-US" dirty="0"/>
              <a:t>The average parameter estimate across the B draws will be the true parameter, and you can measure the standard error from the distribution of parameter estimates</a:t>
            </a:r>
          </a:p>
          <a:p>
            <a:r>
              <a:rPr lang="en-US" dirty="0"/>
              <a:t>But!  We can’t usually repeatedly sample from the true population</a:t>
            </a:r>
          </a:p>
          <a:p>
            <a:pPr lvl="1"/>
            <a:r>
              <a:rPr lang="en-US" dirty="0"/>
              <a:t>You can’t go out and re-survey a new set of 100 randomly chosen 1,000 times (or else you’ll never graduate!)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4"/>
            <a:ext cx="6200774" cy="4895850"/>
          </a:xfrm>
        </p:spPr>
        <p:txBody>
          <a:bodyPr/>
          <a:lstStyle/>
          <a:p>
            <a:r>
              <a:rPr lang="en-US" dirty="0"/>
              <a:t>First key idea: create a new sample from your original sample by sampling </a:t>
            </a:r>
            <a:r>
              <a:rPr lang="en-US" i="1" dirty="0"/>
              <a:t>with replacement</a:t>
            </a:r>
            <a:r>
              <a:rPr lang="en-US" dirty="0"/>
              <a:t>.</a:t>
            </a:r>
          </a:p>
          <a:p>
            <a:r>
              <a:rPr lang="en-US" dirty="0"/>
              <a:t>Repeat this B times</a:t>
            </a:r>
          </a:p>
          <a:p>
            <a:r>
              <a:rPr lang="en-US" dirty="0"/>
              <a:t>Record the parameters you care about each time</a:t>
            </a:r>
          </a:p>
          <a:p>
            <a:r>
              <a:rPr lang="en-US" dirty="0"/>
              <a:t>The average parameter </a:t>
            </a:r>
            <a:r>
              <a:rPr lang="en-US"/>
              <a:t>estimate will equal </a:t>
            </a:r>
            <a:r>
              <a:rPr lang="en-US" dirty="0"/>
              <a:t>the true parameter</a:t>
            </a:r>
          </a:p>
          <a:p>
            <a:r>
              <a:rPr lang="en-US" dirty="0"/>
              <a:t>Second key idea:  the standard error of the parameter estimate </a:t>
            </a:r>
            <a:r>
              <a:rPr lang="en-US" i="1" dirty="0"/>
              <a:t>will</a:t>
            </a:r>
            <a:r>
              <a:rPr lang="en-US" dirty="0"/>
              <a:t> be roughly the true standard error.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479555"/>
            <a:ext cx="5327649" cy="44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9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9543"/>
            <a:ext cx="10515600" cy="1325563"/>
          </a:xfrm>
        </p:spPr>
        <p:txBody>
          <a:bodyPr/>
          <a:lstStyle/>
          <a:p>
            <a:r>
              <a:rPr lang="en-US" dirty="0"/>
              <a:t>In other words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7139"/>
            <a:ext cx="10515600" cy="1217613"/>
          </a:xfrm>
        </p:spPr>
        <p:txBody>
          <a:bodyPr/>
          <a:lstStyle/>
          <a:p>
            <a:r>
              <a:rPr lang="en-US" dirty="0"/>
              <a:t>“The population is to the sample as the sample is to the bootstrapped sample”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775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in the sample?  How many samples?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35583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= (Rule of thumb) Make your samples equal in size to the original sample</a:t>
            </a:r>
          </a:p>
          <a:p>
            <a:r>
              <a:rPr lang="en-US" dirty="0"/>
              <a:t>B = (Good practice) keep generating new samples until your estimates (parameter average and standard error) converge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20705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Say it again: the standard error of the bootstrapped parameter estimates is a decent approximation of true standard error.</a:t>
            </a:r>
          </a:p>
        </p:txBody>
      </p:sp>
    </p:spTree>
    <p:extLst>
      <p:ext uri="{BB962C8B-B14F-4D97-AF65-F5344CB8AC3E}">
        <p14:creationId xmlns:p14="http://schemas.microsoft.com/office/powerpoint/2010/main" val="393553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one of the advantages of bootstrapping: anything you might want to calculate from your data, you can bootstrap.</a:t>
            </a:r>
          </a:p>
          <a:p>
            <a:r>
              <a:rPr lang="en-US" dirty="0"/>
              <a:t>You don’t need to limit yourself to regression coefficients</a:t>
            </a:r>
          </a:p>
          <a:p>
            <a:r>
              <a:rPr lang="en-US" dirty="0"/>
              <a:t>Example: bootstrapped estimates of CO2 avoided by implementing various technologies in different locations</a:t>
            </a:r>
            <a:r>
              <a:rPr lang="en-US" sz="2000" dirty="0"/>
              <a:t> (Callaway, </a:t>
            </a:r>
            <a:r>
              <a:rPr lang="en-US" sz="2000" dirty="0" err="1"/>
              <a:t>Fowlie</a:t>
            </a:r>
            <a:r>
              <a:rPr lang="en-US" sz="2000" dirty="0"/>
              <a:t> and McCormick, JAERE 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9" y="1690688"/>
            <a:ext cx="5345651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DE89-D030-DF46-BE60-44373029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8906-D249-424A-B4F8-470C59FC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193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Cross validation is a neat way to create a test error without ignoring parts of your data</a:t>
            </a:r>
          </a:p>
          <a:p>
            <a:pPr lvl="1"/>
            <a:r>
              <a:rPr lang="en-US" dirty="0"/>
              <a:t>But note, by using the cross validation error to choose a hyperparameter (like polynomial order, or k in KNN) the final model does “see” all the data, though indirectly</a:t>
            </a:r>
          </a:p>
          <a:p>
            <a:r>
              <a:rPr lang="en-US" dirty="0"/>
              <a:t>So to compare different kinds of models:</a:t>
            </a:r>
          </a:p>
          <a:p>
            <a:pPr lvl="1"/>
            <a:r>
              <a:rPr lang="en-US" dirty="0"/>
              <a:t>We will withhold a “test” data set and use this at the very end</a:t>
            </a:r>
          </a:p>
          <a:p>
            <a:pPr lvl="1"/>
            <a:r>
              <a:rPr lang="en-US" dirty="0"/>
              <a:t>There is no getting around the problem that we can’t use all data to train the model</a:t>
            </a:r>
          </a:p>
          <a:p>
            <a:r>
              <a:rPr lang="en-US" dirty="0"/>
              <a:t>Bootstrapping is a method to construct standard errors for parameters</a:t>
            </a:r>
          </a:p>
          <a:p>
            <a:pPr lvl="1"/>
            <a:r>
              <a:rPr lang="en-US" dirty="0"/>
              <a:t>Less relevant for machine learning, but a close sibling to cross-validation</a:t>
            </a:r>
          </a:p>
          <a:p>
            <a:pPr lvl="1"/>
            <a:r>
              <a:rPr lang="en-US" dirty="0"/>
              <a:t>Key difference: sample </a:t>
            </a:r>
            <a:r>
              <a:rPr lang="en-US" i="1" dirty="0"/>
              <a:t>with</a:t>
            </a:r>
            <a:r>
              <a:rPr lang="en-US" dirty="0"/>
              <a:t> replacement to simulate a data collection process in which samples are randomly collected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DCE2D-A0A3-EA4F-83C0-FE8B1C8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6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 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6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you can do with resampling: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Measuring the accuracy of parameter estimates</a:t>
            </a:r>
          </a:p>
          <a:p>
            <a:pPr lvl="1"/>
            <a:r>
              <a:rPr lang="en-US" dirty="0"/>
              <a:t>Parameters can be model coefficients</a:t>
            </a:r>
          </a:p>
          <a:p>
            <a:pPr lvl="1"/>
            <a:r>
              <a:rPr lang="en-US" dirty="0"/>
              <a:t>But they can also be other quantities you’d like to compute with the model.  </a:t>
            </a:r>
          </a:p>
          <a:p>
            <a:pPr marL="0" indent="0">
              <a:buNone/>
            </a:pPr>
            <a:r>
              <a:rPr lang="en-US" b="1" dirty="0"/>
              <a:t>When you’ll (most likely) use which method</a:t>
            </a:r>
            <a:r>
              <a:rPr lang="en-US" dirty="0"/>
              <a:t>:</a:t>
            </a:r>
          </a:p>
          <a:p>
            <a:r>
              <a:rPr lang="en-US" i="1" dirty="0"/>
              <a:t>Cross validation </a:t>
            </a:r>
            <a:r>
              <a:rPr lang="en-US" dirty="0"/>
              <a:t>for model selection.  </a:t>
            </a:r>
          </a:p>
          <a:p>
            <a:pPr lvl="1"/>
            <a:r>
              <a:rPr lang="en-US" dirty="0"/>
              <a:t>This is a way to use your computer to do better than AIC.</a:t>
            </a:r>
          </a:p>
          <a:p>
            <a:r>
              <a:rPr lang="en-US" i="1" dirty="0"/>
              <a:t>Bootstrapping</a:t>
            </a:r>
            <a:r>
              <a:rPr lang="en-US" dirty="0"/>
              <a:t> for measuring parameter accuracy.  </a:t>
            </a:r>
          </a:p>
          <a:p>
            <a:pPr lvl="1"/>
            <a:r>
              <a:rPr lang="en-US" dirty="0"/>
              <a:t>This is a way to use your computer to construct confidence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2684-60A1-F849-855D-1939219B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DC2E-80EB-7646-935B-246F9251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approaches to construct </a:t>
            </a:r>
            <a:r>
              <a:rPr lang="en-US" i="1" dirty="0"/>
              <a:t>test</a:t>
            </a:r>
            <a:r>
              <a:rPr lang="en-US" dirty="0"/>
              <a:t> mean square error estimates from your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66786-2705-DE49-8A8E-323822CA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0C11-98A1-D540-96DA-6AD3AB69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two terminology issues to deal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C7B1-1839-AF4E-986C-D0FB1A28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First, “resampling”</a:t>
            </a:r>
          </a:p>
          <a:p>
            <a:r>
              <a:rPr lang="en-US" sz="3200" dirty="0"/>
              <a:t>In ISLR, resampling means repeatedly pulling sub samples from your data.  </a:t>
            </a:r>
          </a:p>
          <a:p>
            <a:pPr lvl="1"/>
            <a:r>
              <a:rPr lang="en-US" sz="2800" dirty="0"/>
              <a:t>If your data are a sample from the population, then we’re creating new samples from the original.</a:t>
            </a:r>
          </a:p>
          <a:p>
            <a:r>
              <a:rPr lang="en-US" sz="3200" dirty="0"/>
              <a:t>But in pandas, resampling can also mean aggregating your data, </a:t>
            </a:r>
          </a:p>
          <a:p>
            <a:pPr lvl="1"/>
            <a:r>
              <a:rPr lang="en-US" sz="2800" dirty="0"/>
              <a:t>e.g. taking all data from a particular time window and averaging them.</a:t>
            </a:r>
          </a:p>
          <a:p>
            <a:pPr lvl="1"/>
            <a:r>
              <a:rPr lang="en-US" sz="2800" dirty="0"/>
              <a:t>We’ll see this in the notebook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3D83D-631A-5942-89B6-5CC6B6A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Second Terminology issue: train, validate,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27552"/>
            <a:ext cx="10990728" cy="5555284"/>
          </a:xfrm>
        </p:spPr>
        <p:txBody>
          <a:bodyPr>
            <a:noAutofit/>
          </a:bodyPr>
          <a:lstStyle/>
          <a:p>
            <a:r>
              <a:rPr lang="en-US" sz="3200" b="1" dirty="0"/>
              <a:t>Training data</a:t>
            </a:r>
            <a:r>
              <a:rPr lang="en-US" sz="3200" dirty="0"/>
              <a:t>: Data used to fit a model’s parameters</a:t>
            </a:r>
          </a:p>
          <a:p>
            <a:pPr lvl="1"/>
            <a:r>
              <a:rPr lang="en-US" sz="2800" dirty="0"/>
              <a:t>e.g. β values in a linear model</a:t>
            </a:r>
          </a:p>
          <a:p>
            <a:r>
              <a:rPr lang="en-US" sz="3200" b="1" dirty="0"/>
              <a:t>Validation data</a:t>
            </a:r>
            <a:r>
              <a:rPr lang="en-US" sz="3200" dirty="0"/>
              <a:t>: used to choose a model’s hyperparameters.</a:t>
            </a:r>
          </a:p>
          <a:p>
            <a:pPr lvl="1"/>
            <a:r>
              <a:rPr lang="en-US" sz="2800" dirty="0"/>
              <a:t>We haven’t learned about these yet, but we will soon.</a:t>
            </a:r>
          </a:p>
          <a:p>
            <a:pPr lvl="1"/>
            <a:r>
              <a:rPr lang="en-US" sz="2800" dirty="0"/>
              <a:t>For now: hyperparameters govern how flexible a model will be</a:t>
            </a:r>
          </a:p>
          <a:p>
            <a:pPr lvl="1"/>
            <a:r>
              <a:rPr lang="en-US" sz="2800" dirty="0"/>
              <a:t>They are critical for balancing the bias-variance tradeoff.  </a:t>
            </a:r>
          </a:p>
          <a:p>
            <a:r>
              <a:rPr lang="en-US" sz="3200" b="1" dirty="0"/>
              <a:t>Testing data</a:t>
            </a:r>
          </a:p>
          <a:p>
            <a:pPr lvl="1"/>
            <a:r>
              <a:rPr lang="en-US" sz="2800" dirty="0"/>
              <a:t>This is a fraction of data you withhold for final analysis</a:t>
            </a:r>
          </a:p>
          <a:p>
            <a:pPr lvl="1"/>
            <a:r>
              <a:rPr lang="en-US" sz="2800" dirty="0"/>
              <a:t>You DON’T use these data to fit any type of parameter</a:t>
            </a:r>
          </a:p>
          <a:p>
            <a:pPr lvl="1"/>
            <a:r>
              <a:rPr lang="en-US" sz="2800" dirty="0"/>
              <a:t>Compare test data error across modeling </a:t>
            </a:r>
            <a:r>
              <a:rPr lang="en-US" sz="2800" i="1" dirty="0"/>
              <a:t>strategies</a:t>
            </a:r>
            <a:r>
              <a:rPr lang="en-US" sz="2800" dirty="0"/>
              <a:t>, e.g. KNN vs OLS, choose best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0B25-DF14-9E48-B75C-EEC51732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validation, testing…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03AC-E7C8-1F47-8085-B973DB06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cross-validation (what we’re about to do)</a:t>
            </a:r>
          </a:p>
          <a:p>
            <a:pPr lvl="1"/>
            <a:r>
              <a:rPr lang="en-US" dirty="0"/>
              <a:t>Training data and validation data are pulled from the same block of data over and over again (more soon)</a:t>
            </a:r>
          </a:p>
          <a:p>
            <a:pPr lvl="1"/>
            <a:r>
              <a:rPr lang="en-US" dirty="0"/>
              <a:t>The testing data are only used for a single evaluation step.</a:t>
            </a:r>
          </a:p>
          <a:p>
            <a:r>
              <a:rPr lang="en-US" dirty="0"/>
              <a:t>Ambiguity alert: “Test error” can refer to</a:t>
            </a:r>
          </a:p>
          <a:p>
            <a:pPr lvl="1"/>
            <a:r>
              <a:rPr lang="en-US" dirty="0"/>
              <a:t>The average error measured across all </a:t>
            </a:r>
            <a:r>
              <a:rPr lang="en-US" i="1" dirty="0"/>
              <a:t>validation</a:t>
            </a:r>
            <a:r>
              <a:rPr lang="en-US" dirty="0"/>
              <a:t> partitions of the data</a:t>
            </a:r>
          </a:p>
          <a:p>
            <a:pPr lvl="1"/>
            <a:r>
              <a:rPr lang="en-US" dirty="0"/>
              <a:t>The error obtained by evaluating your best possible model against the test data</a:t>
            </a:r>
          </a:p>
          <a:p>
            <a:pPr lvl="1"/>
            <a:r>
              <a:rPr lang="en-US" b="1" dirty="0"/>
              <a:t>Take-home message: Test error need not refer to error obtained with the test data.  Sigh!</a:t>
            </a:r>
          </a:p>
          <a:p>
            <a:pPr lvl="1"/>
            <a:r>
              <a:rPr lang="en-US" dirty="0"/>
              <a:t>Instead it is any error other than training error.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6B77-6D27-E841-B392-39B9B263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1ED6-17BF-9344-B71F-8EA41F4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validate, test…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67B2A9-845B-BC4A-8C96-37126D5F4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362" y="1847850"/>
            <a:ext cx="895727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13E9-596B-6D4B-9377-9FFDE403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828-7100-C943-96AA-3E1560A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return to the task at hand…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3827-2060-9848-9681-172EB1BD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Model selection!</a:t>
            </a:r>
          </a:p>
          <a:p>
            <a:r>
              <a:rPr lang="en-US" dirty="0"/>
              <a:t>So far we have mostly focused on model </a:t>
            </a:r>
            <a:r>
              <a:rPr lang="en-US" i="1" dirty="0"/>
              <a:t>identification, </a:t>
            </a:r>
            <a:r>
              <a:rPr lang="en-US" dirty="0"/>
              <a:t>or the process of choosing model parameters.</a:t>
            </a:r>
          </a:p>
          <a:p>
            <a:r>
              <a:rPr lang="en-US" dirty="0"/>
              <a:t>But we also used AIC to do model </a:t>
            </a:r>
            <a:r>
              <a:rPr lang="en-US" i="1" dirty="0"/>
              <a:t>selection</a:t>
            </a:r>
            <a:r>
              <a:rPr lang="en-US" dirty="0"/>
              <a:t>, i.e. to learn which </a:t>
            </a:r>
            <a:r>
              <a:rPr lang="en-US" i="1" dirty="0"/>
              <a:t>type</a:t>
            </a:r>
            <a:r>
              <a:rPr lang="en-US" dirty="0"/>
              <a:t> of model we should use.  For example:</a:t>
            </a:r>
          </a:p>
          <a:p>
            <a:pPr lvl="1"/>
            <a:r>
              <a:rPr lang="en-US" dirty="0"/>
              <a:t>How many features in my OLS model?</a:t>
            </a:r>
          </a:p>
          <a:p>
            <a:pPr lvl="1"/>
            <a:r>
              <a:rPr lang="en-US" dirty="0"/>
              <a:t>What size k for KNN?</a:t>
            </a:r>
          </a:p>
          <a:p>
            <a:r>
              <a:rPr lang="en-US" dirty="0"/>
              <a:t>AIC works for OLS specifications.</a:t>
            </a:r>
          </a:p>
          <a:p>
            <a:r>
              <a:rPr lang="en-US" dirty="0"/>
              <a:t>But what about KNN and all the other methods we’re about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503C-DA1D-DE47-87AD-3577F81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1879</Words>
  <Application>Microsoft Macintosh PowerPoint</Application>
  <PresentationFormat>Widescreen</PresentationFormat>
  <Paragraphs>211</Paragraphs>
  <Slides>27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Resampling </vt:lpstr>
      <vt:lpstr>Announcements</vt:lpstr>
      <vt:lpstr>Today’s topic:  Resampling</vt:lpstr>
      <vt:lpstr>What you’ll learn</vt:lpstr>
      <vt:lpstr>We have two terminology issues to deal with</vt:lpstr>
      <vt:lpstr>Second Terminology issue: train, validate, test</vt:lpstr>
      <vt:lpstr>Training, validation, testing… </vt:lpstr>
      <vt:lpstr>Train, validate, test…</vt:lpstr>
      <vt:lpstr>Let’s return to the task at hand…</vt:lpstr>
      <vt:lpstr>What is an objective measure we can use for model selection, if AIC won’t work for us?</vt:lpstr>
      <vt:lpstr>Test and  Train data</vt:lpstr>
      <vt:lpstr>Enter “cross validation”</vt:lpstr>
      <vt:lpstr>Two basic types of cross validation</vt:lpstr>
      <vt:lpstr>Leave One Out Cross validation…</vt:lpstr>
      <vt:lpstr>Leave One Out Cross validation (LOOCV)</vt:lpstr>
      <vt:lpstr>LOOCV advantages to using just one split</vt:lpstr>
      <vt:lpstr>k-fold cross validation</vt:lpstr>
      <vt:lpstr>PowerPoint Presentation</vt:lpstr>
      <vt:lpstr>k-fold on classification problems?</vt:lpstr>
      <vt:lpstr>What should k be?</vt:lpstr>
      <vt:lpstr>Let’s look at today’s notebook.</vt:lpstr>
      <vt:lpstr>The Bootstrap</vt:lpstr>
      <vt:lpstr>Computing the standard error numerically</vt:lpstr>
      <vt:lpstr>Enter the bootstrap</vt:lpstr>
      <vt:lpstr>In other words…</vt:lpstr>
      <vt:lpstr>What can I bootstrap?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131</cp:revision>
  <dcterms:created xsi:type="dcterms:W3CDTF">2017-09-14T05:06:24Z</dcterms:created>
  <dcterms:modified xsi:type="dcterms:W3CDTF">2019-10-15T15:41:36Z</dcterms:modified>
</cp:coreProperties>
</file>