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2" r:id="rId4"/>
    <p:sldId id="257" r:id="rId5"/>
    <p:sldId id="273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4" r:id="rId15"/>
    <p:sldId id="274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4"/>
    <p:restoredTop sz="91503"/>
  </p:normalViewPr>
  <p:slideViewPr>
    <p:cSldViewPr snapToGrid="0" snapToObjects="1">
      <p:cViewPr varScale="1">
        <p:scale>
          <a:sx n="96" d="100"/>
          <a:sy n="96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D58D8-13B4-9A42-93F4-80ED145B861A}" type="datetimeFigureOut">
              <a:rPr lang="en-US" smtClean="0"/>
              <a:t>10/14/19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B6326-426E-6449-9C9B-58EE54462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6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</a:t>
            </a:r>
            <a:r>
              <a:rPr lang="en-US" dirty="0" err="1"/>
              <a:t>Kaggle.com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B6326-426E-6449-9C9B-58EE544626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9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2B49-494E-1D4B-B75A-DFCDCCB995CC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9720-3F0B-9147-98C7-71E26D4549E2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FDFE-23A8-1F42-AB91-EC97D1038A1A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01D1-7812-5A4B-A54D-1136697640E1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08B8-8494-3C42-A7D1-4FA7E28AC675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C425-EBB7-0B41-9509-0C453AF1925C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F77B-7868-2D45-9286-1D2CE2BEE9E1}" type="datetime1">
              <a:rPr lang="en-US" smtClean="0"/>
              <a:t>10/14/19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C1F9-F0FD-A640-8B82-2702E5FF1A84}" type="datetime1">
              <a:rPr lang="en-US" smtClean="0"/>
              <a:t>10/14/19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3AE-4DD3-C54D-A928-740DE3C1A3AC}" type="datetime1">
              <a:rPr lang="en-US" smtClean="0"/>
              <a:t>10/14/19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C089-40DB-074B-AE05-058B4B14EA18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0658-0DE5-D74A-9641-89DD872D57B6}" type="datetime1">
              <a:rPr lang="en-US" smtClean="0"/>
              <a:t>10/14/19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6C43-E043-DE45-9D73-2F74D5081A02}" type="datetime1">
              <a:rPr lang="en-US" smtClean="0"/>
              <a:t>10/14/19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B51E-E58D-0A45-93F8-CB3BB84D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atahub.berkeley.edu/user-redirect/interact?account=ds-modules&amp;repo=ER-190C&amp;branch=master&amp;path=lecture/Lecture%2018%20October%2023/supporting%20noteboo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Resampling</a:t>
            </a:r>
            <a:br>
              <a:rPr lang="en-US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89232"/>
          </a:xfrm>
        </p:spPr>
        <p:txBody>
          <a:bodyPr/>
          <a:lstStyle/>
          <a:p>
            <a:r>
              <a:rPr lang="en-US" dirty="0"/>
              <a:t>Class # 13</a:t>
            </a:r>
          </a:p>
          <a:p>
            <a:r>
              <a:rPr lang="en-US" dirty="0"/>
              <a:t>October 15,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2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LOOCV advantages to using just one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when you split just once tends to overestimate error more than LOOCV  </a:t>
            </a:r>
          </a:p>
          <a:p>
            <a:pPr lvl="1"/>
            <a:r>
              <a:rPr lang="en-US" dirty="0"/>
              <a:t>This is because you use more data to fit each model with LOOCV</a:t>
            </a:r>
          </a:p>
          <a:p>
            <a:r>
              <a:rPr lang="en-US" dirty="0"/>
              <a:t>By using every possible split, there is no variation in the estimate of error.  </a:t>
            </a:r>
          </a:p>
          <a:p>
            <a:pPr lvl="1"/>
            <a:r>
              <a:rPr lang="en-US" dirty="0"/>
              <a:t>On the other hand, if you use just one validation set, the error depends strongly your random split.</a:t>
            </a:r>
          </a:p>
          <a:p>
            <a:r>
              <a:rPr lang="en-US" dirty="0"/>
              <a:t>For some special cases you don’t even need to do the resampling</a:t>
            </a:r>
          </a:p>
          <a:p>
            <a:pPr lvl="1"/>
            <a:r>
              <a:rPr lang="en-US" dirty="0"/>
              <a:t>See Equation 5.2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356"/>
          </a:xfrm>
        </p:spPr>
        <p:txBody>
          <a:bodyPr>
            <a:normAutofit/>
          </a:bodyPr>
          <a:lstStyle/>
          <a:p>
            <a:r>
              <a:rPr lang="en-US" dirty="0"/>
              <a:t>Randomly divide the set into </a:t>
            </a:r>
            <a:r>
              <a:rPr lang="en-US" i="1" dirty="0"/>
              <a:t>k</a:t>
            </a:r>
            <a:r>
              <a:rPr lang="en-US" dirty="0"/>
              <a:t> equal groups 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 ≤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LOOCV is n-fold cross validation</a:t>
            </a:r>
          </a:p>
          <a:p>
            <a:r>
              <a:rPr lang="en-US" dirty="0"/>
              <a:t>Compute the test error </a:t>
            </a:r>
            <a:r>
              <a:rPr lang="en-US" dirty="0" err="1"/>
              <a:t>MSE</a:t>
            </a:r>
            <a:r>
              <a:rPr lang="en-US" i="1" baseline="-25000" dirty="0" err="1"/>
              <a:t>i</a:t>
            </a:r>
            <a:r>
              <a:rPr lang="en-US" dirty="0"/>
              <a:t> for each group.  This will be the average of errors for </a:t>
            </a:r>
            <a:r>
              <a:rPr lang="en-US" i="1" dirty="0"/>
              <a:t>all</a:t>
            </a:r>
            <a:r>
              <a:rPr lang="en-US" dirty="0"/>
              <a:t> withheld observations in the group.</a:t>
            </a:r>
          </a:p>
          <a:p>
            <a:r>
              <a:rPr lang="en-US" dirty="0"/>
              <a:t>Then: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 this?</a:t>
            </a:r>
          </a:p>
          <a:p>
            <a:pPr lvl="1"/>
            <a:r>
              <a:rPr lang="en-US" dirty="0"/>
              <a:t>Only k folds (rather than n) </a:t>
            </a:r>
            <a:r>
              <a:rPr lang="mr-IN" dirty="0"/>
              <a:t>–</a:t>
            </a:r>
            <a:r>
              <a:rPr lang="en-US" dirty="0"/>
              <a:t> computationally easier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52" y="4240803"/>
            <a:ext cx="3260909" cy="11429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339"/>
          <a:stretch/>
        </p:blipFill>
        <p:spPr>
          <a:xfrm>
            <a:off x="86264" y="356187"/>
            <a:ext cx="3871391" cy="304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8782"/>
          <a:stretch/>
        </p:blipFill>
        <p:spPr>
          <a:xfrm>
            <a:off x="-60142" y="3464780"/>
            <a:ext cx="4100686" cy="3378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7801" y="107753"/>
            <a:ext cx="184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Test with 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0208" y="85522"/>
            <a:ext cx="254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10 different validation data sets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058340" y="415530"/>
            <a:ext cx="3871390" cy="6085478"/>
          </a:xfrm>
        </p:spPr>
        <p:txBody>
          <a:bodyPr>
            <a:normAutofit/>
          </a:bodyPr>
          <a:lstStyle/>
          <a:p>
            <a:r>
              <a:rPr lang="en-US" dirty="0"/>
              <a:t>Validation can be used for model selection.</a:t>
            </a:r>
          </a:p>
          <a:p>
            <a:r>
              <a:rPr lang="en-US" dirty="0"/>
              <a:t>The “best” model is the one with the lowest MSE for test data</a:t>
            </a:r>
          </a:p>
          <a:p>
            <a:r>
              <a:rPr lang="en-US" dirty="0"/>
              <a:t>In these figures (Auto data set from the book) the minima are in different locations for different validation approaches</a:t>
            </a:r>
          </a:p>
          <a:p>
            <a:r>
              <a:rPr lang="en-US" dirty="0"/>
              <a:t>10-fold: each line is a different random split into 10 folds.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0BF5A1-D2FA-F740-95D0-E917D028B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57" r="-498"/>
          <a:stretch/>
        </p:blipFill>
        <p:spPr>
          <a:xfrm>
            <a:off x="3908377" y="376067"/>
            <a:ext cx="4100686" cy="3044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5BFD9-2BD9-8C47-A6A9-9878BE0FB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92" r="-859"/>
          <a:stretch/>
        </p:blipFill>
        <p:spPr>
          <a:xfrm>
            <a:off x="4040543" y="3456989"/>
            <a:ext cx="3968519" cy="337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3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on classification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Yep, pretty simple to extend.  Here it is for n-fold (LOOCV)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Err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is the error rate (misclassified / total)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254" y="2593015"/>
            <a:ext cx="2684463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k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answer can be based on the bias variance tradeoff</a:t>
            </a:r>
          </a:p>
          <a:p>
            <a:pPr lvl="1"/>
            <a:r>
              <a:rPr lang="en-US" dirty="0"/>
              <a:t>LOOCV has lower bias than k-fold, </a:t>
            </a:r>
          </a:p>
          <a:p>
            <a:pPr lvl="1"/>
            <a:r>
              <a:rPr lang="en-US" dirty="0"/>
              <a:t>But LOOCV MSE variance tends to be larger than k-fold CV.</a:t>
            </a:r>
          </a:p>
          <a:p>
            <a:r>
              <a:rPr lang="en-US" dirty="0"/>
              <a:t>Rule of thumb: k = 5 to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2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3E60-0F1F-AB48-8B29-0F627BB3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today’s notebook.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344D-11A3-E142-8C4A-6C8D4154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Here is the interact link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19475-D576-BB45-8699-C5C3B13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3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4867"/>
            <a:ext cx="10515600" cy="4895850"/>
          </a:xfrm>
        </p:spPr>
        <p:txBody>
          <a:bodyPr/>
          <a:lstStyle/>
          <a:p>
            <a:r>
              <a:rPr lang="en-US" dirty="0"/>
              <a:t>Standard error -- what is it?</a:t>
            </a:r>
          </a:p>
          <a:p>
            <a:pPr lvl="1"/>
            <a:r>
              <a:rPr lang="en-US" dirty="0"/>
              <a:t>A measure of the average difference between an </a:t>
            </a:r>
            <a:r>
              <a:rPr lang="en-US" i="1" dirty="0"/>
              <a:t>estimate</a:t>
            </a:r>
            <a:r>
              <a:rPr lang="en-US" dirty="0"/>
              <a:t> of a parameter from the true value of the parameter.</a:t>
            </a:r>
          </a:p>
          <a:p>
            <a:r>
              <a:rPr lang="en-US" dirty="0"/>
              <a:t>Standard errors can be computed with simple formulae in some cases, for example for coefficients fit using ordinary least squares (OLS) regression</a:t>
            </a:r>
          </a:p>
          <a:p>
            <a:r>
              <a:rPr lang="en-US" dirty="0"/>
              <a:t>However for many other cases there is no simple formula</a:t>
            </a:r>
          </a:p>
          <a:p>
            <a:pPr lvl="1"/>
            <a:r>
              <a:rPr lang="en-US" dirty="0"/>
              <a:t>When the assumptions required to apply the formulae don’t apply, even if you’re doing OLS</a:t>
            </a:r>
          </a:p>
          <a:p>
            <a:pPr lvl="2"/>
            <a:r>
              <a:rPr lang="en-US" dirty="0"/>
              <a:t>For example if your errors are strongly correlated</a:t>
            </a:r>
          </a:p>
          <a:p>
            <a:pPr lvl="1"/>
            <a:r>
              <a:rPr lang="en-US" dirty="0"/>
              <a:t>When you’re using a different algorithm to fit your model, for example linear discriminant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standard error numerically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can’t directly apply a formula to compute the standard error, you might be able to use your computer to construct the distribution</a:t>
            </a:r>
          </a:p>
          <a:p>
            <a:r>
              <a:rPr lang="en-US" dirty="0"/>
              <a:t>You could draw new </a:t>
            </a:r>
            <a:r>
              <a:rPr lang="en-US" i="1" dirty="0"/>
              <a:t>sets</a:t>
            </a:r>
            <a:r>
              <a:rPr lang="en-US" dirty="0"/>
              <a:t> of samples from your population repeatedly and </a:t>
            </a:r>
            <a:r>
              <a:rPr lang="en-US" dirty="0" err="1"/>
              <a:t>recompute</a:t>
            </a:r>
            <a:r>
              <a:rPr lang="en-US" dirty="0"/>
              <a:t> the parameter of interest</a:t>
            </a:r>
          </a:p>
          <a:p>
            <a:pPr lvl="1"/>
            <a:r>
              <a:rPr lang="en-US" dirty="0"/>
              <a:t>For example draw a set of N = 100 observations and repeat B = 1,000 times</a:t>
            </a:r>
          </a:p>
          <a:p>
            <a:pPr lvl="1"/>
            <a:r>
              <a:rPr lang="en-US" dirty="0"/>
              <a:t>The average parameter estimate across the B draws will be the true parameter, and you can measure the standard error from the distribution of parameter estimates</a:t>
            </a:r>
          </a:p>
          <a:p>
            <a:r>
              <a:rPr lang="en-US" dirty="0"/>
              <a:t>But!  We can’t usually repeatedly sample from the true population</a:t>
            </a:r>
          </a:p>
          <a:p>
            <a:pPr lvl="1"/>
            <a:r>
              <a:rPr lang="en-US" dirty="0"/>
              <a:t>You can’t go out and re-survey a new set of 100 randomly chosen 1,000 times (or else you’ll never graduate!)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3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7034"/>
            <a:ext cx="6200774" cy="4895850"/>
          </a:xfrm>
        </p:spPr>
        <p:txBody>
          <a:bodyPr/>
          <a:lstStyle/>
          <a:p>
            <a:r>
              <a:rPr lang="en-US" dirty="0"/>
              <a:t>First key idea: create a new sample from your original sample by sampling </a:t>
            </a:r>
            <a:r>
              <a:rPr lang="en-US" i="1" dirty="0"/>
              <a:t>with replacement</a:t>
            </a:r>
            <a:r>
              <a:rPr lang="en-US" dirty="0"/>
              <a:t>.</a:t>
            </a:r>
          </a:p>
          <a:p>
            <a:r>
              <a:rPr lang="en-US" dirty="0"/>
              <a:t>Repeat this B times</a:t>
            </a:r>
          </a:p>
          <a:p>
            <a:r>
              <a:rPr lang="en-US" dirty="0"/>
              <a:t>Record the parameters you care about each time</a:t>
            </a:r>
          </a:p>
          <a:p>
            <a:r>
              <a:rPr lang="en-US" dirty="0"/>
              <a:t>The average parameter </a:t>
            </a:r>
            <a:r>
              <a:rPr lang="en-US"/>
              <a:t>estimate will equal </a:t>
            </a:r>
            <a:r>
              <a:rPr lang="en-US" dirty="0"/>
              <a:t>the true parameter</a:t>
            </a:r>
          </a:p>
          <a:p>
            <a:r>
              <a:rPr lang="en-US" dirty="0"/>
              <a:t>Second key idea:  the standard error of the parameter estimate </a:t>
            </a:r>
            <a:r>
              <a:rPr lang="en-US" i="1" dirty="0"/>
              <a:t>will</a:t>
            </a:r>
            <a:r>
              <a:rPr lang="en-US" dirty="0"/>
              <a:t> be roughly the true standard error.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479555"/>
            <a:ext cx="5327649" cy="44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9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9543"/>
            <a:ext cx="10515600" cy="1325563"/>
          </a:xfrm>
        </p:spPr>
        <p:txBody>
          <a:bodyPr/>
          <a:lstStyle/>
          <a:p>
            <a:r>
              <a:rPr lang="en-US" dirty="0"/>
              <a:t>In other words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7139"/>
            <a:ext cx="10515600" cy="1217613"/>
          </a:xfrm>
        </p:spPr>
        <p:txBody>
          <a:bodyPr/>
          <a:lstStyle/>
          <a:p>
            <a:r>
              <a:rPr lang="en-US" dirty="0"/>
              <a:t>“The population is to the sample what the sample is to the bootstrapped sample”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775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many in the sample?  How many samples?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235583"/>
            <a:ext cx="10515600" cy="1217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 = (Rule of thumb) Make your samples equal in size to the original sample</a:t>
            </a:r>
          </a:p>
          <a:p>
            <a:r>
              <a:rPr lang="en-US" dirty="0"/>
              <a:t>B = (Good practice) keep generating new samples until your estimates (parameter average and standard error) converge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20705"/>
            <a:ext cx="10515600" cy="1217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Say it again: the standard error of the bootstrapped parameter estimates is a decent approximation of true standard error.</a:t>
            </a:r>
          </a:p>
        </p:txBody>
      </p:sp>
    </p:spTree>
    <p:extLst>
      <p:ext uri="{BB962C8B-B14F-4D97-AF65-F5344CB8AC3E}">
        <p14:creationId xmlns:p14="http://schemas.microsoft.com/office/powerpoint/2010/main" val="39355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1CC3-7BB7-8D46-93EE-4E0015CC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467A-28A2-724A-B926-5D38AAD5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order to split up data</a:t>
            </a:r>
          </a:p>
          <a:p>
            <a:r>
              <a:rPr lang="en-US" dirty="0"/>
              <a:t>Talk about *why* we do loo, k-fold</a:t>
            </a:r>
          </a:p>
          <a:p>
            <a:pPr lvl="1"/>
            <a:r>
              <a:rPr lang="en-US" dirty="0"/>
              <a:t>Salma related to bootstrap in which we randomly resample WITH replacement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1BBA0-7D6A-E145-A109-05FA4A75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6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one of the advantages of bootstrapping: anything you might want to calculate from your data, you can bootstrap.</a:t>
            </a:r>
          </a:p>
          <a:p>
            <a:r>
              <a:rPr lang="en-US" dirty="0"/>
              <a:t>You don’t need to limit yourself to regression coefficients</a:t>
            </a:r>
          </a:p>
          <a:p>
            <a:r>
              <a:rPr lang="en-US" dirty="0"/>
              <a:t>Example: bootstrapped estimates of CO2 avoided by implementing various technologies in different locations</a:t>
            </a:r>
            <a:r>
              <a:rPr lang="en-US" sz="2000" dirty="0"/>
              <a:t> (Callaway, </a:t>
            </a:r>
            <a:r>
              <a:rPr lang="en-US" sz="2000" dirty="0" err="1"/>
              <a:t>Fowlie</a:t>
            </a:r>
            <a:r>
              <a:rPr lang="en-US" sz="2000" dirty="0"/>
              <a:t> and McCormick, JAERE 2017)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9" y="1690688"/>
            <a:ext cx="5345651" cy="38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5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BEE9-EB7E-4140-85B2-13B1E699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288F-E103-164B-AE3C-B55674A6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HW5 due today</a:t>
            </a:r>
          </a:p>
          <a:p>
            <a:r>
              <a:rPr lang="en-US" dirty="0"/>
              <a:t>HW6 will post today – </a:t>
            </a:r>
          </a:p>
          <a:p>
            <a:r>
              <a:rPr lang="en-US" dirty="0"/>
              <a:t>Reading for today: ISLR 5.1-5.2</a:t>
            </a:r>
          </a:p>
          <a:p>
            <a:r>
              <a:rPr lang="en-US" dirty="0"/>
              <a:t>Reading for Thursday </a:t>
            </a:r>
          </a:p>
          <a:p>
            <a:pPr lvl="1"/>
            <a:r>
              <a:rPr lang="en-US" dirty="0"/>
              <a:t>ISLR 6.1-6.2</a:t>
            </a:r>
          </a:p>
          <a:p>
            <a:pPr lvl="1"/>
            <a:r>
              <a:rPr lang="en-US" dirty="0"/>
              <a:t>Metz (NYT 2019; see readme in </a:t>
            </a:r>
            <a:r>
              <a:rPr lang="en-US" dirty="0" err="1"/>
              <a:t>github</a:t>
            </a:r>
            <a:r>
              <a:rPr lang="en-US" dirty="0"/>
              <a:t> reading folder </a:t>
            </a:r>
            <a:r>
              <a:rPr lang="en-US"/>
              <a:t>for this day)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4926C-41AE-034A-8AFF-6F9D5982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8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can do with resampling:</a:t>
            </a:r>
          </a:p>
          <a:p>
            <a:pPr lvl="1"/>
            <a:r>
              <a:rPr lang="en-US" dirty="0"/>
              <a:t>Model assessment	</a:t>
            </a:r>
          </a:p>
          <a:p>
            <a:pPr lvl="1"/>
            <a:r>
              <a:rPr lang="en-US" dirty="0"/>
              <a:t>Model selection</a:t>
            </a:r>
          </a:p>
          <a:p>
            <a:pPr lvl="1"/>
            <a:r>
              <a:rPr lang="en-US" dirty="0"/>
              <a:t>Measuring the accuracy of parameter estimates</a:t>
            </a:r>
          </a:p>
          <a:p>
            <a:pPr lvl="2"/>
            <a:r>
              <a:rPr lang="en-US" dirty="0"/>
              <a:t>Parameters can be model coefficients</a:t>
            </a:r>
          </a:p>
          <a:p>
            <a:pPr lvl="2"/>
            <a:r>
              <a:rPr lang="en-US" dirty="0"/>
              <a:t>But they can also be other quantities you’d like to compute with the model.  </a:t>
            </a:r>
          </a:p>
          <a:p>
            <a:r>
              <a:rPr lang="en-US" dirty="0"/>
              <a:t>When you’ll (most likely) use which method:</a:t>
            </a:r>
          </a:p>
          <a:p>
            <a:pPr lvl="1"/>
            <a:r>
              <a:rPr lang="en-US" i="1" dirty="0"/>
              <a:t>Cross validation </a:t>
            </a:r>
            <a:r>
              <a:rPr lang="en-US" dirty="0"/>
              <a:t>for model assessment and selection</a:t>
            </a:r>
          </a:p>
          <a:p>
            <a:pPr lvl="1"/>
            <a:r>
              <a:rPr lang="en-US" i="1" dirty="0"/>
              <a:t>Bootstrapping</a:t>
            </a:r>
            <a:r>
              <a:rPr lang="en-US" dirty="0"/>
              <a:t> for measuring parameter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0EB8-C4BA-6149-8D9B-6B7A4FE4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side note on terminology…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3F0C-B977-A548-AE5A-CB8FAA81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ISLR, resampling means repeatedly pulling sub samples from your data.  </a:t>
            </a:r>
          </a:p>
          <a:p>
            <a:pPr lvl="1"/>
            <a:r>
              <a:rPr lang="en-US" dirty="0"/>
              <a:t>If your data are a sample from the population, then we’re creating new samples from the original.</a:t>
            </a:r>
          </a:p>
          <a:p>
            <a:r>
              <a:rPr lang="en-US" dirty="0"/>
              <a:t>But in pandas, resampling can also mean aggregating your data, </a:t>
            </a:r>
          </a:p>
          <a:p>
            <a:pPr lvl="1"/>
            <a:r>
              <a:rPr lang="en-US" dirty="0"/>
              <a:t>e.g. taking all data from a particular time window and averaging them.</a:t>
            </a:r>
          </a:p>
          <a:p>
            <a:pPr lvl="1"/>
            <a:r>
              <a:rPr lang="en-US" dirty="0"/>
              <a:t>We’ll see this in the notebook today.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D2E58-30D0-C642-8CDE-0EB97B84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828-7100-C943-96AA-3E1560A6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on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3827-2060-9848-9681-172EB1BD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mostly focused on model </a:t>
            </a:r>
            <a:r>
              <a:rPr lang="en-US" i="1" dirty="0"/>
              <a:t>identification, </a:t>
            </a:r>
            <a:r>
              <a:rPr lang="en-US" dirty="0"/>
              <a:t>or the process of choosing model parameters.</a:t>
            </a:r>
          </a:p>
          <a:p>
            <a:r>
              <a:rPr lang="en-US" dirty="0"/>
              <a:t>But we also used AIC to do model </a:t>
            </a:r>
            <a:r>
              <a:rPr lang="en-US" i="1" dirty="0"/>
              <a:t>selection</a:t>
            </a:r>
            <a:r>
              <a:rPr lang="en-US" dirty="0"/>
              <a:t>, i.e. to learn which </a:t>
            </a:r>
            <a:r>
              <a:rPr lang="en-US" i="1" dirty="0"/>
              <a:t>type</a:t>
            </a:r>
            <a:r>
              <a:rPr lang="en-US" dirty="0"/>
              <a:t> of model we should use.</a:t>
            </a:r>
          </a:p>
          <a:p>
            <a:r>
              <a:rPr lang="en-US" dirty="0"/>
              <a:t>AIC works for OLS specifications.</a:t>
            </a:r>
          </a:p>
          <a:p>
            <a:r>
              <a:rPr lang="en-US" dirty="0"/>
              <a:t>But what about KNN and all the other methods we’re about to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1503C-DA1D-DE47-87AD-3577F819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</a:t>
            </a:r>
            <a:br>
              <a:rPr lang="en-US" dirty="0"/>
            </a:br>
            <a:r>
              <a:rPr lang="en-US" dirty="0"/>
              <a:t>Train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0"/>
            <a:ext cx="9808029" cy="2888512"/>
          </a:xfrm>
        </p:spPr>
        <p:txBody>
          <a:bodyPr>
            <a:normAutofit/>
          </a:bodyPr>
          <a:lstStyle/>
          <a:p>
            <a:r>
              <a:rPr lang="en-US" dirty="0"/>
              <a:t>We’ve already talked about the power of training and testing data</a:t>
            </a:r>
          </a:p>
          <a:p>
            <a:pPr lvl="1"/>
            <a:r>
              <a:rPr lang="en-US" dirty="0"/>
              <a:t>Testing data a.k.a. “holdout data” and “validation data”</a:t>
            </a:r>
          </a:p>
          <a:p>
            <a:r>
              <a:rPr lang="en-US" dirty="0"/>
              <a:t>If you just split the data once:</a:t>
            </a:r>
          </a:p>
          <a:p>
            <a:pPr lvl="1"/>
            <a:r>
              <a:rPr lang="en-US" dirty="0"/>
              <a:t>Your error rate may depend strongly on the characteristics of the random split</a:t>
            </a:r>
          </a:p>
          <a:p>
            <a:pPr lvl="1"/>
            <a:r>
              <a:rPr lang="en-US" dirty="0"/>
              <a:t>You’re only using a fraction of the data for validation.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5972C9-093B-7E4F-81C0-41741F20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317"/>
          <a:stretch/>
        </p:blipFill>
        <p:spPr>
          <a:xfrm>
            <a:off x="4789714" y="0"/>
            <a:ext cx="6564086" cy="35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032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you to use </a:t>
            </a:r>
            <a:r>
              <a:rPr lang="en-US" i="1" dirty="0"/>
              <a:t>all</a:t>
            </a:r>
            <a:r>
              <a:rPr lang="en-US" dirty="0"/>
              <a:t> the data for testing / validation</a:t>
            </a:r>
          </a:p>
          <a:p>
            <a:r>
              <a:rPr lang="en-US" dirty="0"/>
              <a:t>Provides one estimate of the test error.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37" y="2556669"/>
            <a:ext cx="5806126" cy="30686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9DEB22-61B0-4E4E-8A51-BF0FD1604404}"/>
              </a:ext>
            </a:extLst>
          </p:cNvPr>
          <p:cNvSpPr txBox="1">
            <a:spLocks/>
          </p:cNvSpPr>
          <p:nvPr/>
        </p:nvSpPr>
        <p:spPr>
          <a:xfrm>
            <a:off x="838200" y="2728914"/>
            <a:ext cx="4869337" cy="348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Fig. 5.3 from the text:</a:t>
            </a:r>
          </a:p>
          <a:p>
            <a:r>
              <a:rPr lang="en-US" sz="2400" dirty="0"/>
              <a:t>The basic idea is to repeatedly split the data such that you “leave out” each observation once.  </a:t>
            </a:r>
          </a:p>
          <a:p>
            <a:pPr lvl="1"/>
            <a:r>
              <a:rPr lang="en-US" sz="2000" dirty="0"/>
              <a:t>Use remaining observations to train a model</a:t>
            </a:r>
          </a:p>
          <a:p>
            <a:pPr lvl="1"/>
            <a:r>
              <a:rPr lang="en-US" sz="2000" dirty="0"/>
              <a:t>Use left-out observation to compute a test error</a:t>
            </a:r>
          </a:p>
          <a:p>
            <a:pPr lvl="1"/>
            <a:r>
              <a:rPr lang="en-US" sz="2000" dirty="0"/>
              <a:t>Do this </a:t>
            </a:r>
            <a:r>
              <a:rPr lang="en-US" sz="2000" i="1" dirty="0"/>
              <a:t>n</a:t>
            </a:r>
            <a:r>
              <a:rPr lang="en-US" sz="2000" dirty="0"/>
              <a:t> times!</a:t>
            </a:r>
          </a:p>
        </p:txBody>
      </p:sp>
    </p:spTree>
    <p:extLst>
      <p:ext uri="{BB962C8B-B14F-4D97-AF65-F5344CB8AC3E}">
        <p14:creationId xmlns:p14="http://schemas.microsoft.com/office/powerpoint/2010/main" val="102062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One Out Cross validation (LOOCV)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all </a:t>
            </a:r>
            <a:r>
              <a:rPr lang="en-US" i="1" dirty="0" err="1"/>
              <a:t>i</a:t>
            </a:r>
            <a:r>
              <a:rPr lang="en-US" dirty="0"/>
              <a:t>, pull the observation 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out and fit the data to the remaining data.</a:t>
            </a:r>
          </a:p>
          <a:p>
            <a:pPr lvl="1"/>
            <a:r>
              <a:rPr lang="en-US" dirty="0"/>
              <a:t>Call the estimate of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from the “one-left-out” model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dirty="0" err="1"/>
              <a:t>MSE</a:t>
            </a:r>
            <a:r>
              <a:rPr lang="en-US" baseline="-25000" dirty="0" err="1"/>
              <a:t>i</a:t>
            </a:r>
            <a:r>
              <a:rPr lang="en-US" dirty="0"/>
              <a:t> = (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Then the error estimate for this “leave one out” process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where the sum is over </a:t>
            </a:r>
            <a:r>
              <a:rPr lang="en-US" i="1" dirty="0"/>
              <a:t>all</a:t>
            </a:r>
            <a:r>
              <a:rPr lang="en-US" dirty="0"/>
              <a:t> n </a:t>
            </a:r>
            <a:r>
              <a:rPr lang="mr-IN" dirty="0"/>
              <a:t>–</a:t>
            </a:r>
            <a:r>
              <a:rPr lang="en-US" dirty="0"/>
              <a:t> i.e. n models were fit, each time fitting a different subset of the data.</a:t>
            </a:r>
          </a:p>
          <a:p>
            <a:r>
              <a:rPr lang="en-US" dirty="0"/>
              <a:t>Note the subscript on CV is n because we split the data n times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56" y="3776723"/>
            <a:ext cx="3554930" cy="13542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B51E-E58D-0A45-93F8-CB3BB84D1E8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920763"/>
            <a:ext cx="205415" cy="123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85" y="2520272"/>
            <a:ext cx="205415" cy="1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1228</Words>
  <Application>Microsoft Macintosh PowerPoint</Application>
  <PresentationFormat>Widescreen</PresentationFormat>
  <Paragraphs>148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Resampling </vt:lpstr>
      <vt:lpstr>PowerPoint Presentation</vt:lpstr>
      <vt:lpstr>Announcements</vt:lpstr>
      <vt:lpstr>Resampling</vt:lpstr>
      <vt:lpstr>A side note on terminology…</vt:lpstr>
      <vt:lpstr>A little more on model selection</vt:lpstr>
      <vt:lpstr>Test and  Train data</vt:lpstr>
      <vt:lpstr>Leave One Out Cross validation…</vt:lpstr>
      <vt:lpstr>Leave One Out Cross validation (LOOCV)</vt:lpstr>
      <vt:lpstr>LOOCV advantages to using just one split</vt:lpstr>
      <vt:lpstr>k-fold cross validation</vt:lpstr>
      <vt:lpstr>PowerPoint Presentation</vt:lpstr>
      <vt:lpstr>k-fold on classification problems?</vt:lpstr>
      <vt:lpstr>What should k be?</vt:lpstr>
      <vt:lpstr>Let’s look at today’s notebook.</vt:lpstr>
      <vt:lpstr>The Bootstrap</vt:lpstr>
      <vt:lpstr>Computing the standard error numerically</vt:lpstr>
      <vt:lpstr>Enter the bootstrap</vt:lpstr>
      <vt:lpstr>In other words…</vt:lpstr>
      <vt:lpstr>What can I bootstrap?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Duncan Callaway</cp:lastModifiedBy>
  <cp:revision>92</cp:revision>
  <dcterms:created xsi:type="dcterms:W3CDTF">2017-09-14T05:06:24Z</dcterms:created>
  <dcterms:modified xsi:type="dcterms:W3CDTF">2019-10-14T23:50:54Z</dcterms:modified>
</cp:coreProperties>
</file>