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23" r:id="rId3"/>
    <p:sldId id="325" r:id="rId4"/>
    <p:sldId id="291" r:id="rId5"/>
    <p:sldId id="32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8"/>
    <p:restoredTop sz="93627"/>
  </p:normalViewPr>
  <p:slideViewPr>
    <p:cSldViewPr snapToGrid="0" snapToObjects="1">
      <p:cViewPr varScale="1">
        <p:scale>
          <a:sx n="98" d="100"/>
          <a:sy n="98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DAC-B3A1-A34A-8F6F-602C17030888}" type="datetime1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DDE4-2D7D-0A4B-B873-4F13C6271F3F}" type="datetime1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48A2-94C0-7648-8850-E79F070A3604}" type="datetime1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9794-B2EB-1943-BBD5-BBB575F9362D}" type="datetime1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C646-7E1C-D342-ACAB-10A980E553F5}" type="datetime1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6F1B-A584-9740-B9CC-3BE151A5FFD8}" type="datetime1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CEF6-DE97-8C4E-A864-E1C604BE34E3}" type="datetime1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4C16-9C82-704A-8EEE-29BA836E2F19}" type="datetime1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6EB-4E69-A94C-9E2E-58BC3167CFA9}" type="datetime1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3C1B-6FB8-014B-8C40-9F140E22D834}" type="datetime1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4562-6797-8A43-8A7D-25CB7BC8E00C}" type="datetime1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51D4-79AA-D344-8FF9-1ECB79C05119}" type="datetime1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tahub.berkeley.edu/user-redirect/interact?account=duncancallaway&amp;repo=ER131_2019&amp;branch=master&amp;path=lecture/Lecture%2003%20Sept%200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48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Data, Environment and Society</a:t>
            </a:r>
            <a:br>
              <a:rPr lang="en-US" dirty="0"/>
            </a:br>
            <a:br>
              <a:rPr lang="en-US" dirty="0"/>
            </a:br>
            <a:r>
              <a:rPr lang="en-US" sz="7300" dirty="0"/>
              <a:t>Lecture 3: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9550"/>
            <a:ext cx="9144000" cy="1655762"/>
          </a:xfrm>
        </p:spPr>
        <p:txBody>
          <a:bodyPr/>
          <a:lstStyle/>
          <a:p>
            <a:r>
              <a:rPr lang="en-US" dirty="0"/>
              <a:t>September 5, 2019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Salma </a:t>
            </a:r>
            <a:r>
              <a:rPr lang="en-US" dirty="0" err="1"/>
              <a:t>Elmallah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Labs start next week</a:t>
            </a:r>
          </a:p>
          <a:p>
            <a:r>
              <a:rPr lang="en-US" dirty="0"/>
              <a:t>HW1 posted, due next Thursday</a:t>
            </a:r>
          </a:p>
          <a:p>
            <a:r>
              <a:rPr lang="en-US" dirty="0"/>
              <a:t>There will be 9 lab notebooks</a:t>
            </a:r>
          </a:p>
          <a:p>
            <a:pPr lvl="1"/>
            <a:r>
              <a:rPr lang="en-US" dirty="0"/>
              <a:t>Released on Monday, due following Monday</a:t>
            </a:r>
          </a:p>
          <a:p>
            <a:pPr lvl="1"/>
            <a:r>
              <a:rPr lang="en-US" dirty="0"/>
              <a:t>These will be “warmups” for the homework.  </a:t>
            </a:r>
          </a:p>
          <a:p>
            <a:r>
              <a:rPr lang="en-US" dirty="0"/>
              <a:t>There will be 10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Released Thursdays, due Thursdays.</a:t>
            </a:r>
          </a:p>
          <a:p>
            <a:pPr lvl="1"/>
            <a:r>
              <a:rPr lang="en-US" dirty="0"/>
              <a:t>You can work on it during the lab.</a:t>
            </a:r>
          </a:p>
          <a:p>
            <a:r>
              <a:rPr lang="en-US" dirty="0"/>
              <a:t>Later in the semester, labs will focus on your term project.</a:t>
            </a:r>
          </a:p>
          <a:p>
            <a:pPr lvl="1"/>
            <a:r>
              <a:rPr lang="en-US" dirty="0"/>
              <a:t>Project must focus on resource allocation question – inquire with us if you have ideas!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Announcements, </a:t>
            </a:r>
            <a:r>
              <a:rPr lang="en-US" dirty="0" err="1"/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Tuesday reading: Kleinberg </a:t>
            </a:r>
            <a:r>
              <a:rPr lang="en-US" i="1" dirty="0"/>
              <a:t>et al; </a:t>
            </a:r>
            <a:r>
              <a:rPr lang="en-US" dirty="0" err="1"/>
              <a:t>Athey</a:t>
            </a:r>
            <a:r>
              <a:rPr lang="en-US" dirty="0"/>
              <a:t> (on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 these!  They’re really important for the whole semester.</a:t>
            </a:r>
          </a:p>
          <a:p>
            <a:r>
              <a:rPr lang="en-US" dirty="0"/>
              <a:t>Thursday reading: Ch 4 and 5 of DS100 textbook.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015B-1D51-8946-8B30-3B8B1F9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to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EC0E-DB91-3D44-AEF5-C83BE196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python data types and structures</a:t>
            </a:r>
          </a:p>
          <a:p>
            <a:r>
              <a:rPr lang="en-US" dirty="0"/>
              <a:t>Review </a:t>
            </a:r>
            <a:r>
              <a:rPr lang="en-US" dirty="0" err="1"/>
              <a:t>numpy</a:t>
            </a:r>
            <a:r>
              <a:rPr lang="en-US" dirty="0"/>
              <a:t> array structure</a:t>
            </a:r>
          </a:p>
          <a:p>
            <a:r>
              <a:rPr lang="en-US" dirty="0"/>
              <a:t>Understand the pandas “data frame”</a:t>
            </a:r>
          </a:p>
          <a:p>
            <a:pPr lvl="1"/>
            <a:r>
              <a:rPr lang="en-US" dirty="0"/>
              <a:t>Data frames are natural extensions of several concepts in data types, structures and the </a:t>
            </a:r>
            <a:r>
              <a:rPr lang="en-US" dirty="0" err="1"/>
              <a:t>numpy</a:t>
            </a:r>
            <a:r>
              <a:rPr lang="en-US" dirty="0"/>
              <a:t> array.</a:t>
            </a:r>
          </a:p>
          <a:p>
            <a:r>
              <a:rPr lang="en-US" dirty="0"/>
              <a:t>Objective:  By the end of the lecture you can answer the questions:</a:t>
            </a:r>
          </a:p>
          <a:p>
            <a:pPr lvl="1"/>
            <a:r>
              <a:rPr lang="en-US" dirty="0"/>
              <a:t>How does a pandas data frame differ from a </a:t>
            </a:r>
            <a:r>
              <a:rPr lang="en-US" dirty="0" err="1"/>
              <a:t>dict</a:t>
            </a:r>
            <a:r>
              <a:rPr lang="en-US" dirty="0"/>
              <a:t> of lists?</a:t>
            </a:r>
          </a:p>
          <a:p>
            <a:pPr lvl="1"/>
            <a:r>
              <a:rPr lang="en-US" dirty="0"/>
              <a:t>How does a pandas data frame differ from a </a:t>
            </a:r>
            <a:r>
              <a:rPr lang="en-US" dirty="0" err="1"/>
              <a:t>numpy</a:t>
            </a:r>
            <a:r>
              <a:rPr lang="en-US" dirty="0"/>
              <a:t> array?</a:t>
            </a:r>
          </a:p>
          <a:p>
            <a:pPr lvl="1"/>
            <a:r>
              <a:rPr lang="en-US" dirty="0"/>
              <a:t>How do I access data in the data frame?</a:t>
            </a:r>
          </a:p>
          <a:p>
            <a:pPr lvl="1"/>
            <a:r>
              <a:rPr lang="en-US" dirty="0"/>
              <a:t>What was the hour with the lowest average wind production in California in the last year?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D1CD-2BA7-5549-95FE-861A4BF5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1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3A50-BF7B-AF46-8F91-4A2181AA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 is all done using a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4BC5-DCD3-0B4F-BE4B-D57913F9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Here is a link </a:t>
            </a:r>
            <a:r>
              <a:rPr lang="en-US" dirty="0"/>
              <a:t>to the directory with the necessary files and data.</a:t>
            </a:r>
          </a:p>
          <a:p>
            <a:r>
              <a:rPr lang="en-US" dirty="0"/>
              <a:t>Open “My lecture 3 in class </a:t>
            </a:r>
            <a:r>
              <a:rPr lang="en-US" dirty="0" err="1"/>
              <a:t>workbook.ipynb</a:t>
            </a:r>
            <a:r>
              <a:rPr lang="en-US" dirty="0"/>
              <a:t>”</a:t>
            </a:r>
          </a:p>
          <a:p>
            <a:r>
              <a:rPr lang="en-US" dirty="0"/>
              <a:t>"Lecture 3 </a:t>
            </a:r>
            <a:r>
              <a:rPr lang="en-US" dirty="0" err="1"/>
              <a:t>Notebook.ipynb</a:t>
            </a:r>
            <a:r>
              <a:rPr lang="en-US" dirty="0"/>
              <a:t>”:</a:t>
            </a:r>
          </a:p>
          <a:p>
            <a:pPr lvl="1"/>
            <a:r>
              <a:rPr lang="en-US" dirty="0"/>
              <a:t>A complete version of what we’ll have done by the end of the lecture (time permitting).</a:t>
            </a:r>
          </a:p>
          <a:p>
            <a:pPr lvl="1"/>
            <a:r>
              <a:rPr lang="en-US" dirty="0"/>
              <a:t>Don’t open it now!  </a:t>
            </a:r>
          </a:p>
          <a:p>
            <a:r>
              <a:rPr lang="en-US" dirty="0"/>
              <a:t>“Duncan’s lecture 3 in class </a:t>
            </a:r>
            <a:r>
              <a:rPr lang="en-US" dirty="0" err="1"/>
              <a:t>workbook.ipynb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Is where I will work in lecture</a:t>
            </a:r>
          </a:p>
          <a:p>
            <a:pPr lvl="1"/>
            <a:r>
              <a:rPr lang="en-US" dirty="0"/>
              <a:t>I’ll make it available to you all after 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82A9E-0422-FA4D-8683-C5F7B7B1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10553</TotalTime>
  <Words>339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Data, Environment and Society  Lecture 3: Pandas</vt:lpstr>
      <vt:lpstr>Announcements</vt:lpstr>
      <vt:lpstr>Announcements, ctd</vt:lpstr>
      <vt:lpstr>Key concepts to cover today</vt:lpstr>
      <vt:lpstr>Today’s lecture is all done using a jupyter notebook.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Duncan Callaway</cp:lastModifiedBy>
  <cp:revision>213</cp:revision>
  <dcterms:created xsi:type="dcterms:W3CDTF">2018-08-20T12:51:30Z</dcterms:created>
  <dcterms:modified xsi:type="dcterms:W3CDTF">2019-09-05T16:22:13Z</dcterms:modified>
</cp:coreProperties>
</file>