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654" r:id="rId5"/>
    <p:sldId id="309" r:id="rId6"/>
    <p:sldId id="686" r:id="rId7"/>
    <p:sldId id="687" r:id="rId8"/>
    <p:sldId id="688" r:id="rId9"/>
    <p:sldId id="689" r:id="rId10"/>
    <p:sldId id="690" r:id="rId11"/>
    <p:sldId id="680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92"/>
    <a:srgbClr val="003F99"/>
    <a:srgbClr val="E6E9EE"/>
    <a:srgbClr val="CA0013"/>
    <a:srgbClr val="4973B3"/>
    <a:srgbClr val="013E99"/>
    <a:srgbClr val="06306C"/>
    <a:srgbClr val="C3554F"/>
    <a:srgbClr val="C0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>
      <p:cViewPr varScale="1">
        <p:scale>
          <a:sx n="64" d="100"/>
          <a:sy n="64" d="100"/>
        </p:scale>
        <p:origin x="774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F595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C1-D34A-8A78-02F8FB7FC88D}"/>
              </c:ext>
            </c:extLst>
          </c:dPt>
          <c:dPt>
            <c:idx val="1"/>
            <c:bubble3D val="0"/>
            <c:spPr>
              <a:solidFill>
                <a:srgbClr val="1D499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C1-D34A-8A78-02F8FB7FC88D}"/>
              </c:ext>
            </c:extLst>
          </c:dPt>
          <c:dPt>
            <c:idx val="2"/>
            <c:bubble3D val="0"/>
            <c:spPr>
              <a:solidFill>
                <a:srgbClr val="6B6B6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C1-D34A-8A78-02F8FB7FC88D}"/>
              </c:ext>
            </c:extLst>
          </c:dPt>
          <c:dPt>
            <c:idx val="3"/>
            <c:bubble3D val="0"/>
            <c:spPr>
              <a:solidFill>
                <a:srgbClr val="FF1F3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C1-D34A-8A78-02F8FB7FC88D}"/>
              </c:ext>
            </c:extLst>
          </c:dPt>
          <c:dPt>
            <c:idx val="4"/>
            <c:bubble3D val="0"/>
            <c:spPr>
              <a:solidFill>
                <a:srgbClr val="E0E0E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AC1-D34A-8A78-02F8FB7FC88D}"/>
              </c:ext>
            </c:extLst>
          </c:dPt>
          <c:cat>
            <c:strRef>
              <c:f>Лист1!$A$2:$A$6</c:f>
              <c:strCache>
                <c:ptCount val="5"/>
                <c:pt idx="0">
                  <c:v>Жербин</c:v>
                </c:pt>
                <c:pt idx="1">
                  <c:v>Козырев</c:v>
                </c:pt>
                <c:pt idx="2">
                  <c:v>Красилов</c:v>
                </c:pt>
                <c:pt idx="3">
                  <c:v>Стукалин</c:v>
                </c:pt>
                <c:pt idx="4">
                  <c:v>Чуб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C1-D34A-8A78-02F8FB7FC8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0351-C575-FB4B-A8C4-8D38BC76C366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55D-DF1A-BD4F-9FB2-95C11DFC0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7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812135" cy="2345690"/>
          </a:xfrm>
          <a:custGeom>
            <a:avLst/>
            <a:gdLst/>
            <a:ahLst/>
            <a:cxnLst/>
            <a:rect l="l" t="t" r="r" b="b"/>
            <a:pathLst>
              <a:path w="15812135" h="2345690">
                <a:moveTo>
                  <a:pt x="14457776" y="2345478"/>
                </a:moveTo>
                <a:lnTo>
                  <a:pt x="0" y="2345478"/>
                </a:lnTo>
                <a:lnTo>
                  <a:pt x="0" y="0"/>
                </a:lnTo>
                <a:lnTo>
                  <a:pt x="15811939" y="0"/>
                </a:lnTo>
                <a:lnTo>
                  <a:pt x="14457776" y="2345478"/>
                </a:lnTo>
                <a:close/>
              </a:path>
            </a:pathLst>
          </a:custGeom>
          <a:solidFill>
            <a:srgbClr val="E6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25829" y="0"/>
            <a:ext cx="3484879" cy="2345690"/>
          </a:xfrm>
          <a:custGeom>
            <a:avLst/>
            <a:gdLst/>
            <a:ahLst/>
            <a:cxnLst/>
            <a:rect l="l" t="t" r="r" b="b"/>
            <a:pathLst>
              <a:path w="3484880" h="2345690">
                <a:moveTo>
                  <a:pt x="2130709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484872" y="0"/>
                </a:lnTo>
                <a:lnTo>
                  <a:pt x="2130709" y="2345478"/>
                </a:lnTo>
                <a:close/>
              </a:path>
            </a:pathLst>
          </a:custGeom>
          <a:solidFill>
            <a:srgbClr val="FF59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55680" y="0"/>
            <a:ext cx="3549015" cy="2345690"/>
          </a:xfrm>
          <a:custGeom>
            <a:avLst/>
            <a:gdLst/>
            <a:ahLst/>
            <a:cxnLst/>
            <a:rect l="l" t="t" r="r" b="b"/>
            <a:pathLst>
              <a:path w="3549015" h="2345690">
                <a:moveTo>
                  <a:pt x="3548418" y="2345478"/>
                </a:moveTo>
                <a:lnTo>
                  <a:pt x="0" y="2345478"/>
                </a:lnTo>
                <a:lnTo>
                  <a:pt x="1354162" y="0"/>
                </a:lnTo>
                <a:lnTo>
                  <a:pt x="3548418" y="0"/>
                </a:lnTo>
                <a:lnTo>
                  <a:pt x="3548418" y="2345478"/>
                </a:lnTo>
                <a:close/>
              </a:path>
            </a:pathLst>
          </a:custGeom>
          <a:solidFill>
            <a:srgbClr val="FF1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15629" y="706337"/>
            <a:ext cx="1255393" cy="1178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261" y="603501"/>
            <a:ext cx="13304519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8102" y="5119396"/>
            <a:ext cx="1433766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FF1F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51" y="199308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89050" y="1963971"/>
            <a:ext cx="12123369" cy="204350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Проект 2 курса</a:t>
            </a:r>
            <a:b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Excel: </a:t>
            </a:r>
            <a:b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</a:br>
            <a:r>
              <a:rPr lang="ru-RU" sz="4400" b="0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Защита ячейки, листа, книги</a:t>
            </a:r>
            <a:endParaRPr lang="ru-RU" sz="4100" dirty="0">
              <a:solidFill>
                <a:schemeClr val="tx1">
                  <a:lumMod val="85000"/>
                  <a:lumOff val="1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4E5F425-ACDF-4201-8872-9794D7CF2479}"/>
              </a:ext>
            </a:extLst>
          </p:cNvPr>
          <p:cNvSpPr txBox="1">
            <a:spLocks/>
          </p:cNvSpPr>
          <p:nvPr/>
        </p:nvSpPr>
        <p:spPr>
          <a:xfrm>
            <a:off x="10398530" y="5733825"/>
            <a:ext cx="9144000" cy="372473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>
            <a:lvl1pPr>
              <a:defRPr sz="3350" b="1" i="0">
                <a:solidFill>
                  <a:srgbClr val="0012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5080" algn="r">
              <a:spcBef>
                <a:spcPts val="105"/>
              </a:spcBef>
            </a:pPr>
            <a:r>
              <a:rPr lang="ru-RU" sz="3800" b="0" dirty="0">
                <a:solidFill>
                  <a:srgbClr val="FFFFFF"/>
                </a:solidFill>
              </a:rPr>
              <a:t>Подготовили:</a:t>
            </a:r>
            <a:endParaRPr lang="en-US" sz="3800" dirty="0"/>
          </a:p>
          <a:p>
            <a:pPr marL="12700" marR="5080" algn="r">
              <a:spcBef>
                <a:spcPts val="105"/>
              </a:spcBef>
            </a:pPr>
            <a:r>
              <a:rPr lang="ru-RU" sz="3800" b="0" dirty="0" err="1">
                <a:solidFill>
                  <a:srgbClr val="FFFFFF"/>
                </a:solidFill>
              </a:rPr>
              <a:t>Жербин</a:t>
            </a:r>
            <a:r>
              <a:rPr lang="ru-RU" sz="3800" b="0" dirty="0">
                <a:solidFill>
                  <a:srgbClr val="FFFFFF"/>
                </a:solidFill>
              </a:rPr>
              <a:t> Михаил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800" b="0" dirty="0">
                <a:solidFill>
                  <a:srgbClr val="FFFFFF"/>
                </a:solidFill>
              </a:rPr>
              <a:t>Козырев Владислав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800" b="0" dirty="0">
                <a:solidFill>
                  <a:srgbClr val="FFFFFF"/>
                </a:solidFill>
              </a:rPr>
              <a:t>Красилов Николай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800" b="0" dirty="0">
                <a:solidFill>
                  <a:srgbClr val="FFFFFF"/>
                </a:solidFill>
              </a:rPr>
              <a:t>Стукалин Федор</a:t>
            </a:r>
          </a:p>
          <a:p>
            <a:pPr marL="12700" marR="5080" algn="r">
              <a:spcBef>
                <a:spcPts val="105"/>
              </a:spcBef>
            </a:pPr>
            <a:r>
              <a:rPr lang="ru-RU" sz="3800" b="0" dirty="0">
                <a:solidFill>
                  <a:srgbClr val="FFFFFF"/>
                </a:solidFill>
              </a:rPr>
              <a:t>Чуб Кирилл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CDFE2-9CEB-4216-B653-94E5E52CC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СОСТАВ ГРУППЫ И ПРОЦЕНТ УЧАСТИЯ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944D0-3EC2-E971-5088-14CB0BA1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562" y="764443"/>
            <a:ext cx="1539488" cy="1428534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2141617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51A9B32-83CD-F9A0-CE2E-E76311BAF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651264"/>
              </p:ext>
            </p:extLst>
          </p:nvPr>
        </p:nvGraphicFramePr>
        <p:xfrm>
          <a:off x="5888906" y="3245429"/>
          <a:ext cx="5938618" cy="584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18">
            <a:extLst>
              <a:ext uri="{FF2B5EF4-FFF2-40B4-BE49-F238E27FC236}">
                <a16:creationId xmlns:a16="http://schemas.microsoft.com/office/drawing/2014/main" id="{1EE1D516-D43D-3622-EEF6-E41C5C81B568}"/>
              </a:ext>
            </a:extLst>
          </p:cNvPr>
          <p:cNvCxnSpPr/>
          <p:nvPr/>
        </p:nvCxnSpPr>
        <p:spPr>
          <a:xfrm flipH="1">
            <a:off x="11190059" y="6800595"/>
            <a:ext cx="4255429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98823C-55F8-FAEF-FDA8-1AE699DE0C88}"/>
              </a:ext>
            </a:extLst>
          </p:cNvPr>
          <p:cNvGrpSpPr/>
          <p:nvPr/>
        </p:nvGrpSpPr>
        <p:grpSpPr>
          <a:xfrm>
            <a:off x="12595721" y="2934759"/>
            <a:ext cx="4211658" cy="1890403"/>
            <a:chOff x="214282" y="2896829"/>
            <a:chExt cx="1830527" cy="821633"/>
          </a:xfrm>
        </p:grpSpPr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390FE868-8612-D05B-C8FF-004B43D41D5D}"/>
                </a:ext>
              </a:extLst>
            </p:cNvPr>
            <p:cNvSpPr/>
            <p:nvPr/>
          </p:nvSpPr>
          <p:spPr>
            <a:xfrm>
              <a:off x="261067" y="2896829"/>
              <a:ext cx="594441" cy="348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7" b="1" dirty="0">
                  <a:solidFill>
                    <a:srgbClr val="FF595A"/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20%</a:t>
              </a:r>
              <a:endParaRPr lang="en-US" sz="4617" b="1" dirty="0">
                <a:solidFill>
                  <a:srgbClr val="FF595A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3A63EF3F-A333-A1D9-7B10-3551BA8E5C34}"/>
                </a:ext>
              </a:extLst>
            </p:cNvPr>
            <p:cNvSpPr/>
            <p:nvPr/>
          </p:nvSpPr>
          <p:spPr>
            <a:xfrm>
              <a:off x="214282" y="3325457"/>
              <a:ext cx="1830527" cy="39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38" dirty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Козырев Владислав</a:t>
              </a:r>
            </a:p>
            <a:p>
              <a:endPara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Straight Arrow Connector 18">
            <a:extLst>
              <a:ext uri="{FF2B5EF4-FFF2-40B4-BE49-F238E27FC236}">
                <a16:creationId xmlns:a16="http://schemas.microsoft.com/office/drawing/2014/main" id="{E501D436-8762-5E68-5ADC-8C58FB03DC01}"/>
              </a:ext>
            </a:extLst>
          </p:cNvPr>
          <p:cNvCxnSpPr/>
          <p:nvPr/>
        </p:nvCxnSpPr>
        <p:spPr>
          <a:xfrm flipH="1">
            <a:off x="10235795" y="4464366"/>
            <a:ext cx="555038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4CDDDD6E-6422-C73E-6E27-7595517AA342}"/>
              </a:ext>
            </a:extLst>
          </p:cNvPr>
          <p:cNvCxnSpPr/>
          <p:nvPr/>
        </p:nvCxnSpPr>
        <p:spPr>
          <a:xfrm>
            <a:off x="8852013" y="8343162"/>
            <a:ext cx="0" cy="217140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82">
            <a:extLst>
              <a:ext uri="{FF2B5EF4-FFF2-40B4-BE49-F238E27FC236}">
                <a16:creationId xmlns:a16="http://schemas.microsoft.com/office/drawing/2014/main" id="{F52FD009-D4B6-5F7F-B911-D480C942C75A}"/>
              </a:ext>
            </a:extLst>
          </p:cNvPr>
          <p:cNvGrpSpPr/>
          <p:nvPr/>
        </p:nvGrpSpPr>
        <p:grpSpPr>
          <a:xfrm>
            <a:off x="12595721" y="5439904"/>
            <a:ext cx="4745069" cy="1722762"/>
            <a:chOff x="-384247" y="2403068"/>
            <a:chExt cx="2062365" cy="748770"/>
          </a:xfrm>
        </p:grpSpPr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39683C48-82F8-FE5C-6CC7-81A3518A5D6A}"/>
                </a:ext>
              </a:extLst>
            </p:cNvPr>
            <p:cNvSpPr/>
            <p:nvPr/>
          </p:nvSpPr>
          <p:spPr>
            <a:xfrm>
              <a:off x="-344865" y="2403068"/>
              <a:ext cx="594441" cy="348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7" b="1" dirty="0">
                  <a:solidFill>
                    <a:srgbClr val="1D4992"/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20%</a:t>
              </a:r>
              <a:endParaRPr lang="en-US" sz="4617" b="1" dirty="0">
                <a:solidFill>
                  <a:srgbClr val="1D4992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AE6DBB7D-C60A-5541-91E3-9F811FDE95DB}"/>
                </a:ext>
              </a:extLst>
            </p:cNvPr>
            <p:cNvSpPr/>
            <p:nvPr/>
          </p:nvSpPr>
          <p:spPr>
            <a:xfrm>
              <a:off x="-384247" y="2758833"/>
              <a:ext cx="2062365" cy="39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38" dirty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Красилов Николай</a:t>
              </a:r>
            </a:p>
            <a:p>
              <a:endParaRPr lang="ru-RU" sz="2638" dirty="0"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82">
            <a:extLst>
              <a:ext uri="{FF2B5EF4-FFF2-40B4-BE49-F238E27FC236}">
                <a16:creationId xmlns:a16="http://schemas.microsoft.com/office/drawing/2014/main" id="{F0EE0431-DDD3-3F60-F968-A49A08E0206C}"/>
              </a:ext>
            </a:extLst>
          </p:cNvPr>
          <p:cNvGrpSpPr/>
          <p:nvPr/>
        </p:nvGrpSpPr>
        <p:grpSpPr>
          <a:xfrm>
            <a:off x="8968899" y="9175206"/>
            <a:ext cx="4031081" cy="1437736"/>
            <a:chOff x="214282" y="2717500"/>
            <a:chExt cx="1752042" cy="624888"/>
          </a:xfrm>
        </p:grpSpPr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8A8F8C96-04D7-941A-F56B-638758E72326}"/>
                </a:ext>
              </a:extLst>
            </p:cNvPr>
            <p:cNvSpPr/>
            <p:nvPr/>
          </p:nvSpPr>
          <p:spPr>
            <a:xfrm>
              <a:off x="261066" y="2717500"/>
              <a:ext cx="594441" cy="348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7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20%</a:t>
              </a:r>
              <a:endParaRPr lang="en-US" sz="4617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DD1BC2AA-9FF9-44CE-84E5-01E22014F943}"/>
                </a:ext>
              </a:extLst>
            </p:cNvPr>
            <p:cNvSpPr/>
            <p:nvPr/>
          </p:nvSpPr>
          <p:spPr>
            <a:xfrm>
              <a:off x="214282" y="3125820"/>
              <a:ext cx="1752042" cy="216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38" dirty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Стукалин Федор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D3ABC3-7080-C7F7-1374-6189E84D11F6}"/>
              </a:ext>
            </a:extLst>
          </p:cNvPr>
          <p:cNvCxnSpPr/>
          <p:nvPr/>
        </p:nvCxnSpPr>
        <p:spPr>
          <a:xfrm flipH="1">
            <a:off x="4212864" y="4371380"/>
            <a:ext cx="3352083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0" name="Group 82">
            <a:extLst>
              <a:ext uri="{FF2B5EF4-FFF2-40B4-BE49-F238E27FC236}">
                <a16:creationId xmlns:a16="http://schemas.microsoft.com/office/drawing/2014/main" id="{E46FD45A-8FDA-5AF2-2CE3-296FB11AC0B7}"/>
              </a:ext>
            </a:extLst>
          </p:cNvPr>
          <p:cNvGrpSpPr/>
          <p:nvPr/>
        </p:nvGrpSpPr>
        <p:grpSpPr>
          <a:xfrm>
            <a:off x="3087296" y="5592706"/>
            <a:ext cx="2492620" cy="1356169"/>
            <a:chOff x="156572" y="2092960"/>
            <a:chExt cx="1083375" cy="58943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74B4DD-D18E-51FD-6613-555393381E37}"/>
                </a:ext>
              </a:extLst>
            </p:cNvPr>
            <p:cNvSpPr/>
            <p:nvPr/>
          </p:nvSpPr>
          <p:spPr>
            <a:xfrm>
              <a:off x="182295" y="2092960"/>
              <a:ext cx="594440" cy="348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7" b="1" dirty="0">
                  <a:solidFill>
                    <a:srgbClr val="FF1F33"/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20%</a:t>
              </a:r>
              <a:endParaRPr lang="en-US" sz="4617" b="1" dirty="0">
                <a:solidFill>
                  <a:srgbClr val="FF1F33"/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0045C4-E292-486E-2D71-9C9ACB247BAA}"/>
                </a:ext>
              </a:extLst>
            </p:cNvPr>
            <p:cNvSpPr/>
            <p:nvPr/>
          </p:nvSpPr>
          <p:spPr>
            <a:xfrm>
              <a:off x="156572" y="2465828"/>
              <a:ext cx="1083375" cy="216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38" dirty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Чуб Кирилл</a:t>
              </a:r>
            </a:p>
          </p:txBody>
        </p:sp>
      </p:grpSp>
      <p:cxnSp>
        <p:nvCxnSpPr>
          <p:cNvPr id="23" name="Straight Arrow Connector 18">
            <a:extLst>
              <a:ext uri="{FF2B5EF4-FFF2-40B4-BE49-F238E27FC236}">
                <a16:creationId xmlns:a16="http://schemas.microsoft.com/office/drawing/2014/main" id="{3E7FA45A-3131-1D53-99C6-F7B82F77CA0C}"/>
              </a:ext>
            </a:extLst>
          </p:cNvPr>
          <p:cNvCxnSpPr/>
          <p:nvPr/>
        </p:nvCxnSpPr>
        <p:spPr>
          <a:xfrm>
            <a:off x="3161043" y="7003920"/>
            <a:ext cx="3555931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4" name="Group 82">
            <a:extLst>
              <a:ext uri="{FF2B5EF4-FFF2-40B4-BE49-F238E27FC236}">
                <a16:creationId xmlns:a16="http://schemas.microsoft.com/office/drawing/2014/main" id="{58CCD395-4F35-C38E-5EEB-BD76862C145A}"/>
              </a:ext>
            </a:extLst>
          </p:cNvPr>
          <p:cNvGrpSpPr/>
          <p:nvPr/>
        </p:nvGrpSpPr>
        <p:grpSpPr>
          <a:xfrm>
            <a:off x="4045488" y="3062986"/>
            <a:ext cx="2983985" cy="1253350"/>
            <a:chOff x="3653722" y="2737664"/>
            <a:chExt cx="1296938" cy="544747"/>
          </a:xfrm>
        </p:grpSpPr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625958A8-0B82-400C-ACFE-424FFC90773F}"/>
                </a:ext>
              </a:extLst>
            </p:cNvPr>
            <p:cNvSpPr/>
            <p:nvPr/>
          </p:nvSpPr>
          <p:spPr>
            <a:xfrm>
              <a:off x="3653722" y="2737664"/>
              <a:ext cx="594440" cy="348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4617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20%</a:t>
              </a:r>
              <a:endParaRPr lang="en-US" sz="4617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2EE7C048-344F-7953-8AC2-ACDEBAA59491}"/>
                </a:ext>
              </a:extLst>
            </p:cNvPr>
            <p:cNvSpPr/>
            <p:nvPr/>
          </p:nvSpPr>
          <p:spPr>
            <a:xfrm>
              <a:off x="3690610" y="3065843"/>
              <a:ext cx="1260050" cy="216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638" dirty="0" err="1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Жербин</a:t>
              </a:r>
              <a:r>
                <a:rPr lang="ru-RU" sz="2638" dirty="0">
                  <a:latin typeface="Arial" panose="020B0604020202020204" pitchFamily="34" charset="0"/>
                  <a:ea typeface="Open Sans" pitchFamily="34" charset="0"/>
                  <a:cs typeface="Arial" panose="020B0604020202020204" pitchFamily="34" charset="0"/>
                </a:rPr>
                <a:t> Михаил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31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Защита ячейки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1703168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EAB1D4-C899-474C-8623-2FF9B229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092" y="416050"/>
            <a:ext cx="1387088" cy="12871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004D6C-1396-D677-1F8B-9301593E192D}"/>
              </a:ext>
            </a:extLst>
          </p:cNvPr>
          <p:cNvSpPr txBox="1"/>
          <p:nvPr/>
        </p:nvSpPr>
        <p:spPr>
          <a:xfrm>
            <a:off x="908049" y="5654675"/>
            <a:ext cx="5779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-Выбираем ячейки, которые мы хотим защитить.</a:t>
            </a:r>
          </a:p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-Нажимаем правую кнопку мыши и выбираем «Формат ячеек»</a:t>
            </a:r>
          </a:p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-Переходим на вкладку «Защита», и ставим галочку напротив «Защищаемая ячейка».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8DCC4C-F022-79A6-277F-3739D3CDD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9" y="2800422"/>
            <a:ext cx="4902209" cy="24910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65CC3B-4874-2276-8314-77AD94150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544" y="2800421"/>
            <a:ext cx="4206888" cy="744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4024DD-7393-DDAA-B87D-05A0C5403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6197" y="2800421"/>
            <a:ext cx="5110439" cy="36951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6F7D7E-D20D-F840-D888-94F461C6F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6197" y="6614883"/>
            <a:ext cx="5110439" cy="3679339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5936DC6-3256-C775-1ED8-F4E178061102}"/>
              </a:ext>
            </a:extLst>
          </p:cNvPr>
          <p:cNvCxnSpPr>
            <a:stCxn id="7" idx="3"/>
          </p:cNvCxnSpPr>
          <p:nvPr/>
        </p:nvCxnSpPr>
        <p:spPr>
          <a:xfrm>
            <a:off x="5810258" y="4045972"/>
            <a:ext cx="1516286" cy="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173318E-6A1A-3144-4234-B7C974986A34}"/>
              </a:ext>
            </a:extLst>
          </p:cNvPr>
          <p:cNvCxnSpPr/>
          <p:nvPr/>
        </p:nvCxnSpPr>
        <p:spPr>
          <a:xfrm>
            <a:off x="11422505" y="4045972"/>
            <a:ext cx="199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Защита листа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1703168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EAB1D4-C899-474C-8623-2FF9B229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092" y="416050"/>
            <a:ext cx="1387088" cy="12871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004D6C-1396-D677-1F8B-9301593E192D}"/>
              </a:ext>
            </a:extLst>
          </p:cNvPr>
          <p:cNvSpPr txBox="1"/>
          <p:nvPr/>
        </p:nvSpPr>
        <p:spPr>
          <a:xfrm>
            <a:off x="908049" y="5654675"/>
            <a:ext cx="5779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-Переходим во вкладку "Рецензирование" и выбираем "Защитить лист".</a:t>
            </a:r>
          </a:p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-В поле «Пароль для отключения защиты листа» введите пароль, который может содержать до 255 символов. При вводе пароля учитывается регистр.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69EE34-AE3C-01BE-24F2-D97635F0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49" y="2694905"/>
            <a:ext cx="9793640" cy="20120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5EC532-7D43-60AA-2690-8DFF009C3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589" y="2689948"/>
            <a:ext cx="3735054" cy="20144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C6A3E1-0A18-27BC-5891-A6FED1538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4991" y="5648976"/>
            <a:ext cx="4964247" cy="4530014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641DC07-EE84-57C7-B39E-D609FF6B90C8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0701689" y="3697154"/>
            <a:ext cx="1347900" cy="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BB3DBED-150E-490F-597A-393B9FDC854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13917115" y="4704359"/>
            <a:ext cx="1" cy="9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99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Защита книги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1703168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EAB1D4-C899-474C-8623-2FF9B229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092" y="416050"/>
            <a:ext cx="1387088" cy="12871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004D6C-1396-D677-1F8B-9301593E192D}"/>
              </a:ext>
            </a:extLst>
          </p:cNvPr>
          <p:cNvSpPr txBox="1"/>
          <p:nvPr/>
        </p:nvSpPr>
        <p:spPr>
          <a:xfrm>
            <a:off x="908049" y="5654675"/>
            <a:ext cx="5779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-Переходим во вкладку "Рецензирование" и выбираем "Защитить книги".</a:t>
            </a:r>
          </a:p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-В открывшемся окне укажите пароль для защиты всей книги.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69EE34-AE3C-01BE-24F2-D97635F0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49" y="2694905"/>
            <a:ext cx="9793640" cy="20120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5EC532-7D43-60AA-2690-8DFF009C3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589" y="2689948"/>
            <a:ext cx="3735054" cy="2014411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641DC07-EE84-57C7-B39E-D609FF6B90C8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0701689" y="3697154"/>
            <a:ext cx="1347900" cy="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BB3DBED-150E-490F-597A-393B9FDC854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3917115" y="4704359"/>
            <a:ext cx="1" cy="9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7D6DD2-B9E3-D173-B3DD-1737829F0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9588" y="5660375"/>
            <a:ext cx="3735047" cy="30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3CE946-A8AA-81C7-ED23-332770CC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48" y="2650936"/>
            <a:ext cx="9793640" cy="2053423"/>
          </a:xfrm>
          <a:prstGeom prst="rect">
            <a:avLst/>
          </a:prstGeom>
        </p:spPr>
      </p:pic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Снятие защиты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1703168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EAB1D4-C899-474C-8623-2FF9B229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092" y="416050"/>
            <a:ext cx="1387088" cy="12871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004D6C-1396-D677-1F8B-9301593E192D}"/>
              </a:ext>
            </a:extLst>
          </p:cNvPr>
          <p:cNvSpPr txBox="1"/>
          <p:nvPr/>
        </p:nvSpPr>
        <p:spPr>
          <a:xfrm>
            <a:off x="908048" y="5654675"/>
            <a:ext cx="76213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-Для удаления защиты листа на вкладке «Рецензирование» выберите опцию «Снять защиту листа».</a:t>
            </a:r>
          </a:p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-Если для защиты листа был установлен пароль, то необходимо ввести этот пароль в диалоговое окно «Снять защиту листа» и нажать «ОК».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641DC07-EE84-57C7-B39E-D609FF6B90C8}"/>
              </a:ext>
            </a:extLst>
          </p:cNvPr>
          <p:cNvCxnSpPr>
            <a:cxnSpLocks/>
          </p:cNvCxnSpPr>
          <p:nvPr/>
        </p:nvCxnSpPr>
        <p:spPr>
          <a:xfrm flipV="1">
            <a:off x="10701689" y="3697154"/>
            <a:ext cx="1347900" cy="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BA505A-2AE9-98A0-0928-48B5FE30F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589" y="2650937"/>
            <a:ext cx="4964247" cy="2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4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FA604292-6ADC-3177-10B6-CBFC07D3CE59}"/>
              </a:ext>
            </a:extLst>
          </p:cNvPr>
          <p:cNvSpPr txBox="1"/>
          <p:nvPr/>
        </p:nvSpPr>
        <p:spPr>
          <a:xfrm>
            <a:off x="908050" y="879238"/>
            <a:ext cx="12836989" cy="536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lang="ru-RU" sz="3600" b="1" dirty="0">
                <a:solidFill>
                  <a:srgbClr val="1D4992"/>
                </a:solidFill>
                <a:latin typeface="Arial"/>
                <a:cs typeface="Arial"/>
              </a:rPr>
              <a:t>Примеры использования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702F4B6-A885-5015-E30D-84885E32033B}"/>
              </a:ext>
            </a:extLst>
          </p:cNvPr>
          <p:cNvCxnSpPr>
            <a:cxnSpLocks/>
          </p:cNvCxnSpPr>
          <p:nvPr/>
        </p:nvCxnSpPr>
        <p:spPr>
          <a:xfrm flipH="1">
            <a:off x="908050" y="1703168"/>
            <a:ext cx="1219200" cy="0"/>
          </a:xfrm>
          <a:prstGeom prst="line">
            <a:avLst/>
          </a:prstGeom>
          <a:ln w="76200">
            <a:solidFill>
              <a:srgbClr val="FF1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EAB1D4-C899-474C-8623-2FF9B229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092" y="416050"/>
            <a:ext cx="1387088" cy="12871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B004D6C-1396-D677-1F8B-9301593E192D}"/>
              </a:ext>
            </a:extLst>
          </p:cNvPr>
          <p:cNvSpPr txBox="1"/>
          <p:nvPr/>
        </p:nvSpPr>
        <p:spPr>
          <a:xfrm>
            <a:off x="908048" y="5654675"/>
            <a:ext cx="111415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-Заполним ячейки A1-C3 числами и снимем защиту с этих ячеек.</a:t>
            </a:r>
          </a:p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-В ячейках E1-E3 запишем формулу обычного сложения и включим защиту ячеек.</a:t>
            </a:r>
          </a:p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-Теперь защитим наш лист. Последовательно выбираем "Рецензирование", "Защитить лист". Ставим какой-нибудь пароль. Например: «123».</a:t>
            </a:r>
          </a:p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-Теперь значение ячеек A1-C3 мы можем изменять, а при попытке изменить данные в ячейках E1-E3 выходит ошибка.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86DF7E-D4E2-1638-05D5-9EE1BC61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47" y="2863247"/>
            <a:ext cx="6787985" cy="21276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D6F7FE-5DBB-16D2-A41C-2C431FBA7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6506" y="2863247"/>
            <a:ext cx="6120914" cy="21276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75CCA6-EC12-8CDD-7888-9C7B6F733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6898" y="6719676"/>
            <a:ext cx="6120130" cy="725805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712D91D-0FFF-765E-5A5A-C021270D44B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7696032" y="3927083"/>
            <a:ext cx="4710474" cy="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12C35C5-B5FF-9CAC-26E1-EACC48E379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5466963" y="4990935"/>
            <a:ext cx="0" cy="172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476" cy="11309350"/>
            <a:chOff x="0" y="1"/>
            <a:chExt cx="20104476" cy="1129030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5667796"/>
              <a:ext cx="11475985" cy="37245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47327" y="18763"/>
              <a:ext cx="10095230" cy="11271250"/>
            </a:xfrm>
            <a:custGeom>
              <a:avLst/>
              <a:gdLst/>
              <a:ahLst/>
              <a:cxnLst/>
              <a:rect l="l" t="t" r="r" b="b"/>
              <a:pathLst>
                <a:path w="10095230" h="11271250">
                  <a:moveTo>
                    <a:pt x="3587471" y="11271028"/>
                  </a:moveTo>
                  <a:lnTo>
                    <a:pt x="0" y="11271028"/>
                  </a:lnTo>
                  <a:lnTo>
                    <a:pt x="6507331" y="0"/>
                  </a:lnTo>
                  <a:lnTo>
                    <a:pt x="10094803" y="0"/>
                  </a:lnTo>
                  <a:lnTo>
                    <a:pt x="3587471" y="11271028"/>
                  </a:lnTo>
                  <a:close/>
                </a:path>
              </a:pathLst>
            </a:custGeom>
            <a:solidFill>
              <a:srgbClr val="272E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1076" y="1"/>
              <a:ext cx="11963400" cy="11290300"/>
            </a:xfrm>
            <a:custGeom>
              <a:avLst/>
              <a:gdLst/>
              <a:ahLst/>
              <a:cxnLst/>
              <a:rect l="l" t="t" r="r" b="b"/>
              <a:pathLst>
                <a:path w="11963400" h="11290300">
                  <a:moveTo>
                    <a:pt x="11963028" y="11289792"/>
                  </a:moveTo>
                  <a:lnTo>
                    <a:pt x="0" y="11289792"/>
                  </a:lnTo>
                  <a:lnTo>
                    <a:pt x="6518165" y="0"/>
                  </a:lnTo>
                  <a:lnTo>
                    <a:pt x="11963015" y="0"/>
                  </a:lnTo>
                  <a:lnTo>
                    <a:pt x="11963028" y="11289792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7306" y="5667810"/>
              <a:ext cx="7266940" cy="3714115"/>
            </a:xfrm>
            <a:custGeom>
              <a:avLst/>
              <a:gdLst/>
              <a:ahLst/>
              <a:cxnLst/>
              <a:rect l="l" t="t" r="r" b="b"/>
              <a:pathLst>
                <a:path w="7266940" h="3714115">
                  <a:moveTo>
                    <a:pt x="7266794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7266792" y="0"/>
                  </a:lnTo>
                  <a:lnTo>
                    <a:pt x="7266794" y="3714106"/>
                  </a:lnTo>
                  <a:close/>
                </a:path>
              </a:pathLst>
            </a:custGeom>
            <a:solidFill>
              <a:srgbClr val="1D4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48841" y="5667806"/>
              <a:ext cx="5732145" cy="3714115"/>
            </a:xfrm>
            <a:custGeom>
              <a:avLst/>
              <a:gdLst/>
              <a:ahLst/>
              <a:cxnLst/>
              <a:rect l="l" t="t" r="r" b="b"/>
              <a:pathLst>
                <a:path w="5732144" h="3714115">
                  <a:moveTo>
                    <a:pt x="3587471" y="3714106"/>
                  </a:moveTo>
                  <a:lnTo>
                    <a:pt x="0" y="3714106"/>
                  </a:lnTo>
                  <a:lnTo>
                    <a:pt x="2144340" y="0"/>
                  </a:lnTo>
                  <a:lnTo>
                    <a:pt x="5731812" y="0"/>
                  </a:lnTo>
                  <a:lnTo>
                    <a:pt x="3587471" y="3714106"/>
                  </a:lnTo>
                  <a:close/>
                </a:path>
              </a:pathLst>
            </a:custGeom>
            <a:solidFill>
              <a:srgbClr val="013E99">
                <a:alpha val="6862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13D6ACF-DAFF-108D-D8F0-881F1D3EAC91}"/>
              </a:ext>
            </a:extLst>
          </p:cNvPr>
          <p:cNvSpPr/>
          <p:nvPr/>
        </p:nvSpPr>
        <p:spPr>
          <a:xfrm>
            <a:off x="12114914" y="1463675"/>
            <a:ext cx="7995814" cy="289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74BA5-B7C0-41C2-16E1-62FAFEDB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06" y="1985942"/>
            <a:ext cx="1964065" cy="1822511"/>
          </a:xfrm>
          <a:prstGeom prst="rect">
            <a:avLst/>
          </a:prstGeom>
        </p:spPr>
      </p:pic>
      <p:sp>
        <p:nvSpPr>
          <p:cNvPr id="14" name="object 8">
            <a:extLst>
              <a:ext uri="{FF2B5EF4-FFF2-40B4-BE49-F238E27FC236}">
                <a16:creationId xmlns:a16="http://schemas.microsoft.com/office/drawing/2014/main" id="{4FBEE4BB-17D5-4262-83BF-4DC21B07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719" y="2668825"/>
            <a:ext cx="1212336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>
              <a:lnSpc>
                <a:spcPct val="100499"/>
              </a:lnSpc>
              <a:spcBef>
                <a:spcPts val="95"/>
              </a:spcBef>
            </a:pPr>
            <a:r>
              <a:rPr lang="ru-RU" sz="4400" b="0" spc="130">
                <a:solidFill>
                  <a:schemeClr val="tx1">
                    <a:lumMod val="85000"/>
                    <a:lumOff val="15000"/>
                  </a:schemeClr>
                </a:solidFill>
                <a:latin typeface="Arial Black"/>
                <a:cs typeface="Arial Black"/>
              </a:rPr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3EE3D-C3B3-4550-8EDE-2DF4413DE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50" y="5730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8D44663A8B0B448F8D49ED3B7273C4" ma:contentTypeVersion="8" ma:contentTypeDescription="Создание документа." ma:contentTypeScope="" ma:versionID="da1da8e9fefa72c7a260867e3f5b7ddc">
  <xsd:schema xmlns:xsd="http://www.w3.org/2001/XMLSchema" xmlns:xs="http://www.w3.org/2001/XMLSchema" xmlns:p="http://schemas.microsoft.com/office/2006/metadata/properties" xmlns:ns2="ee52b0be-089a-4697-b28b-8a2ad284917b" targetNamespace="http://schemas.microsoft.com/office/2006/metadata/properties" ma:root="true" ma:fieldsID="0753c5a3f35804de4691de2ba518f8b6" ns2:_="">
    <xsd:import namespace="ee52b0be-089a-4697-b28b-8a2ad28491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2b0be-089a-4697-b28b-8a2ad2849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C33A88-E916-4658-8FD2-2092A5D46A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64E16-51D3-474A-A476-37CAACA52F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018D51-AC64-4E77-B7B9-F6F4A4A65408}">
  <ds:schemaRefs>
    <ds:schemaRef ds:uri="ee52b0be-089a-4697-b28b-8a2ad28491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</Words>
  <Application>Microsoft Office PowerPoint</Application>
  <PresentationFormat>Произвольный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Office Theme</vt:lpstr>
      <vt:lpstr>Проект 2 курса Excel:  Защита ячейки, листа, книги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БАЗОВЫХ ЭЛЕМЕНТОВ ФИРМЕННОГО СТИЛЯ ЮФУ С ПРИОРИТЕТНЫМ РАЗМЕЩЕНИЕМ ЛОГОТИПА УНИВЕРСИТЕТА</dc:title>
  <dc:creator>GTX</dc:creator>
  <cp:lastModifiedBy>Чуб Кирилл</cp:lastModifiedBy>
  <cp:revision>3</cp:revision>
  <dcterms:created xsi:type="dcterms:W3CDTF">2023-09-03T13:34:07Z</dcterms:created>
  <dcterms:modified xsi:type="dcterms:W3CDTF">2024-03-24T21:06:25Z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2023-09-03T00:00:00Z</vt:filetime>
  </property>
  <property fmtid="{D5CDD505-2E9C-101B-9397-08002B2CF9AE}" pid="3" name="Creator">
    <vt:lpwstr>Adobe InDesign 18.5 (Windows)</vt:lpwstr>
  </property>
  <property fmtid="{D5CDD505-2E9C-101B-9397-08002B2CF9AE}" pid="4" name="LastSaved">
    <vt:filetime>2023-09-03T00:00:00Z</vt:filetime>
  </property>
  <property fmtid="{D5CDD505-2E9C-101B-9397-08002B2CF9AE}" pid="5" name="Producer">
    <vt:lpwstr>Adobe PDF Library 17.0</vt:lpwstr>
  </property>
  <property fmtid="{D5CDD505-2E9C-101B-9397-08002B2CF9AE}" pid="6" name="ContentTypeId">
    <vt:lpwstr>0x0101004C8D44663A8B0B448F8D49ED3B7273C4</vt:lpwstr>
  </property>
</Properties>
</file>