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17E52-4741-400D-9B48-22C4B3746B3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4EE6D9-F300-438A-9732-84D9341E519C}">
      <dgm:prSet/>
      <dgm:spPr/>
      <dgm:t>
        <a:bodyPr/>
        <a:lstStyle/>
        <a:p>
          <a:r>
            <a:rPr lang="pt-BR" b="1"/>
            <a:t>Sobre o autor</a:t>
          </a:r>
          <a:br>
            <a:rPr lang="pt-BR"/>
          </a:br>
          <a:r>
            <a:rPr lang="pt-BR"/>
            <a:t>Joaquim Manoel de Macedo é um médico que nunca exerceu a profissão, pois dedicou sua vida à literatura. Tornou-se o autor mais lido no Brasil de sua época, sua obra representava a classe média carioca que habitava a corte em meados do século XIX.</a:t>
          </a:r>
          <a:endParaRPr lang="en-US"/>
        </a:p>
      </dgm:t>
    </dgm:pt>
    <dgm:pt modelId="{283A228E-2460-420E-93FC-6F953E1F31BD}" type="parTrans" cxnId="{06FE90F2-2846-4A43-97A7-FE1AE627B1B0}">
      <dgm:prSet/>
      <dgm:spPr/>
      <dgm:t>
        <a:bodyPr/>
        <a:lstStyle/>
        <a:p>
          <a:endParaRPr lang="en-US"/>
        </a:p>
      </dgm:t>
    </dgm:pt>
    <dgm:pt modelId="{A920A648-9172-49A0-AAD2-DB0BFCF0CF0F}" type="sibTrans" cxnId="{06FE90F2-2846-4A43-97A7-FE1AE627B1B0}">
      <dgm:prSet/>
      <dgm:spPr/>
      <dgm:t>
        <a:bodyPr/>
        <a:lstStyle/>
        <a:p>
          <a:endParaRPr lang="en-US"/>
        </a:p>
      </dgm:t>
    </dgm:pt>
    <dgm:pt modelId="{26A91CAF-193B-4970-82F4-42291C066550}">
      <dgm:prSet/>
      <dgm:spPr/>
      <dgm:t>
        <a:bodyPr/>
        <a:lstStyle/>
        <a:p>
          <a:r>
            <a:rPr lang="pt-BR" b="1"/>
            <a:t>Importância do livro</a:t>
          </a:r>
          <a:br>
            <a:rPr lang="pt-BR" b="1"/>
          </a:br>
          <a:r>
            <a:rPr lang="pt-BR"/>
            <a:t>O romance </a:t>
          </a:r>
          <a:r>
            <a:rPr lang="pt-BR" i="1"/>
            <a:t>A Moreninha</a:t>
          </a:r>
          <a:r>
            <a:rPr lang="pt-BR"/>
            <a:t> é considerado o primeiro romance romântico brasileiro. Apresenta uma linguagem simples, um enredo que prende o leitor com algum suspense e um final feliz típico dessa fase do movimento do Romantismo. A obra remonta o cenário da alta sociedade carioca em meados do século XIX. Joaquim Manuel de Macedo ganhou notoriedade na corte carioca, pois a obra caiu no gosto do público.</a:t>
          </a:r>
          <a:endParaRPr lang="en-US"/>
        </a:p>
      </dgm:t>
    </dgm:pt>
    <dgm:pt modelId="{2351409D-F986-4C4E-9CE6-E3294C9155A7}" type="parTrans" cxnId="{C0E5020E-C25A-4BA6-A7E1-280B4D55ED37}">
      <dgm:prSet/>
      <dgm:spPr/>
      <dgm:t>
        <a:bodyPr/>
        <a:lstStyle/>
        <a:p>
          <a:endParaRPr lang="en-US"/>
        </a:p>
      </dgm:t>
    </dgm:pt>
    <dgm:pt modelId="{5D8F7A5A-F55C-4E39-995B-3C46F4C3A0DC}" type="sibTrans" cxnId="{C0E5020E-C25A-4BA6-A7E1-280B4D55ED37}">
      <dgm:prSet/>
      <dgm:spPr/>
      <dgm:t>
        <a:bodyPr/>
        <a:lstStyle/>
        <a:p>
          <a:endParaRPr lang="en-US"/>
        </a:p>
      </dgm:t>
    </dgm:pt>
    <dgm:pt modelId="{694D4BF4-6876-430D-82AE-3587F0F9D7A9}" type="pres">
      <dgm:prSet presAssocID="{03917E52-4741-400D-9B48-22C4B3746B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C4E981-1A55-4E8E-BA31-DFB0A3542AEE}" type="pres">
      <dgm:prSet presAssocID="{384EE6D9-F300-438A-9732-84D9341E519C}" presName="hierRoot1" presStyleCnt="0"/>
      <dgm:spPr/>
    </dgm:pt>
    <dgm:pt modelId="{B74D0B56-E22A-4A63-AFB0-6041F704DDD8}" type="pres">
      <dgm:prSet presAssocID="{384EE6D9-F300-438A-9732-84D9341E519C}" presName="composite" presStyleCnt="0"/>
      <dgm:spPr/>
    </dgm:pt>
    <dgm:pt modelId="{AE061322-5180-41CE-8955-7B9260EE078B}" type="pres">
      <dgm:prSet presAssocID="{384EE6D9-F300-438A-9732-84D9341E519C}" presName="background" presStyleLbl="node0" presStyleIdx="0" presStyleCnt="2"/>
      <dgm:spPr/>
    </dgm:pt>
    <dgm:pt modelId="{1B42BDCB-C976-4046-B778-DF948BA35ED5}" type="pres">
      <dgm:prSet presAssocID="{384EE6D9-F300-438A-9732-84D9341E519C}" presName="text" presStyleLbl="fgAcc0" presStyleIdx="0" presStyleCnt="2">
        <dgm:presLayoutVars>
          <dgm:chPref val="3"/>
        </dgm:presLayoutVars>
      </dgm:prSet>
      <dgm:spPr/>
    </dgm:pt>
    <dgm:pt modelId="{72B0874D-5883-403F-8E5F-8572EC59EB21}" type="pres">
      <dgm:prSet presAssocID="{384EE6D9-F300-438A-9732-84D9341E519C}" presName="hierChild2" presStyleCnt="0"/>
      <dgm:spPr/>
    </dgm:pt>
    <dgm:pt modelId="{25E96C35-9F3B-4813-9544-286745641A00}" type="pres">
      <dgm:prSet presAssocID="{26A91CAF-193B-4970-82F4-42291C066550}" presName="hierRoot1" presStyleCnt="0"/>
      <dgm:spPr/>
    </dgm:pt>
    <dgm:pt modelId="{494181D9-85D7-4AAD-B5D9-B01BE39B8C65}" type="pres">
      <dgm:prSet presAssocID="{26A91CAF-193B-4970-82F4-42291C066550}" presName="composite" presStyleCnt="0"/>
      <dgm:spPr/>
    </dgm:pt>
    <dgm:pt modelId="{7D8473D8-E1F1-45AC-81BD-C106137B957F}" type="pres">
      <dgm:prSet presAssocID="{26A91CAF-193B-4970-82F4-42291C066550}" presName="background" presStyleLbl="node0" presStyleIdx="1" presStyleCnt="2"/>
      <dgm:spPr/>
    </dgm:pt>
    <dgm:pt modelId="{07BA4B05-961A-4B9A-898E-B82513E0A3D1}" type="pres">
      <dgm:prSet presAssocID="{26A91CAF-193B-4970-82F4-42291C066550}" presName="text" presStyleLbl="fgAcc0" presStyleIdx="1" presStyleCnt="2">
        <dgm:presLayoutVars>
          <dgm:chPref val="3"/>
        </dgm:presLayoutVars>
      </dgm:prSet>
      <dgm:spPr/>
    </dgm:pt>
    <dgm:pt modelId="{78FB94FF-2844-41F0-8D72-2D9FC06CBE69}" type="pres">
      <dgm:prSet presAssocID="{26A91CAF-193B-4970-82F4-42291C066550}" presName="hierChild2" presStyleCnt="0"/>
      <dgm:spPr/>
    </dgm:pt>
  </dgm:ptLst>
  <dgm:cxnLst>
    <dgm:cxn modelId="{C0E5020E-C25A-4BA6-A7E1-280B4D55ED37}" srcId="{03917E52-4741-400D-9B48-22C4B3746B37}" destId="{26A91CAF-193B-4970-82F4-42291C066550}" srcOrd="1" destOrd="0" parTransId="{2351409D-F986-4C4E-9CE6-E3294C9155A7}" sibTransId="{5D8F7A5A-F55C-4E39-995B-3C46F4C3A0DC}"/>
    <dgm:cxn modelId="{5A47B333-1FEA-422B-9756-E64AF39918EA}" type="presOf" srcId="{26A91CAF-193B-4970-82F4-42291C066550}" destId="{07BA4B05-961A-4B9A-898E-B82513E0A3D1}" srcOrd="0" destOrd="0" presId="urn:microsoft.com/office/officeart/2005/8/layout/hierarchy1"/>
    <dgm:cxn modelId="{C2FCD336-2E2C-4E3F-9F1D-7AAA4E2E7184}" type="presOf" srcId="{03917E52-4741-400D-9B48-22C4B3746B37}" destId="{694D4BF4-6876-430D-82AE-3587F0F9D7A9}" srcOrd="0" destOrd="0" presId="urn:microsoft.com/office/officeart/2005/8/layout/hierarchy1"/>
    <dgm:cxn modelId="{AB2CC1B7-6F6C-4166-A46D-03808D16034B}" type="presOf" srcId="{384EE6D9-F300-438A-9732-84D9341E519C}" destId="{1B42BDCB-C976-4046-B778-DF948BA35ED5}" srcOrd="0" destOrd="0" presId="urn:microsoft.com/office/officeart/2005/8/layout/hierarchy1"/>
    <dgm:cxn modelId="{06FE90F2-2846-4A43-97A7-FE1AE627B1B0}" srcId="{03917E52-4741-400D-9B48-22C4B3746B37}" destId="{384EE6D9-F300-438A-9732-84D9341E519C}" srcOrd="0" destOrd="0" parTransId="{283A228E-2460-420E-93FC-6F953E1F31BD}" sibTransId="{A920A648-9172-49A0-AAD2-DB0BFCF0CF0F}"/>
    <dgm:cxn modelId="{0ACB0C82-CF3F-41E4-9B34-4A62A3E4720E}" type="presParOf" srcId="{694D4BF4-6876-430D-82AE-3587F0F9D7A9}" destId="{BBC4E981-1A55-4E8E-BA31-DFB0A3542AEE}" srcOrd="0" destOrd="0" presId="urn:microsoft.com/office/officeart/2005/8/layout/hierarchy1"/>
    <dgm:cxn modelId="{7C732C36-2E3E-4D58-A6A9-ED384D812F2F}" type="presParOf" srcId="{BBC4E981-1A55-4E8E-BA31-DFB0A3542AEE}" destId="{B74D0B56-E22A-4A63-AFB0-6041F704DDD8}" srcOrd="0" destOrd="0" presId="urn:microsoft.com/office/officeart/2005/8/layout/hierarchy1"/>
    <dgm:cxn modelId="{EAFA2D1E-3D46-437A-915D-9CDB107AFD75}" type="presParOf" srcId="{B74D0B56-E22A-4A63-AFB0-6041F704DDD8}" destId="{AE061322-5180-41CE-8955-7B9260EE078B}" srcOrd="0" destOrd="0" presId="urn:microsoft.com/office/officeart/2005/8/layout/hierarchy1"/>
    <dgm:cxn modelId="{7356BAB9-B32C-43E0-A2F6-F0B8EFB1FEC2}" type="presParOf" srcId="{B74D0B56-E22A-4A63-AFB0-6041F704DDD8}" destId="{1B42BDCB-C976-4046-B778-DF948BA35ED5}" srcOrd="1" destOrd="0" presId="urn:microsoft.com/office/officeart/2005/8/layout/hierarchy1"/>
    <dgm:cxn modelId="{97F3464A-BC53-4F31-B33B-D2D93870AB44}" type="presParOf" srcId="{BBC4E981-1A55-4E8E-BA31-DFB0A3542AEE}" destId="{72B0874D-5883-403F-8E5F-8572EC59EB21}" srcOrd="1" destOrd="0" presId="urn:microsoft.com/office/officeart/2005/8/layout/hierarchy1"/>
    <dgm:cxn modelId="{F5E47151-5931-4CCF-907A-BE7B690948EB}" type="presParOf" srcId="{694D4BF4-6876-430D-82AE-3587F0F9D7A9}" destId="{25E96C35-9F3B-4813-9544-286745641A00}" srcOrd="1" destOrd="0" presId="urn:microsoft.com/office/officeart/2005/8/layout/hierarchy1"/>
    <dgm:cxn modelId="{9A065ACF-464F-4813-B69D-C695D984C982}" type="presParOf" srcId="{25E96C35-9F3B-4813-9544-286745641A00}" destId="{494181D9-85D7-4AAD-B5D9-B01BE39B8C65}" srcOrd="0" destOrd="0" presId="urn:microsoft.com/office/officeart/2005/8/layout/hierarchy1"/>
    <dgm:cxn modelId="{B333DD4B-F11C-4E60-945C-6A560697A49F}" type="presParOf" srcId="{494181D9-85D7-4AAD-B5D9-B01BE39B8C65}" destId="{7D8473D8-E1F1-45AC-81BD-C106137B957F}" srcOrd="0" destOrd="0" presId="urn:microsoft.com/office/officeart/2005/8/layout/hierarchy1"/>
    <dgm:cxn modelId="{B60ACF2A-0BE4-4CB5-AF01-5A078A31DFCF}" type="presParOf" srcId="{494181D9-85D7-4AAD-B5D9-B01BE39B8C65}" destId="{07BA4B05-961A-4B9A-898E-B82513E0A3D1}" srcOrd="1" destOrd="0" presId="urn:microsoft.com/office/officeart/2005/8/layout/hierarchy1"/>
    <dgm:cxn modelId="{5F3D3BD9-84C4-44EB-A4B0-10FFD62AFE22}" type="presParOf" srcId="{25E96C35-9F3B-4813-9544-286745641A00}" destId="{78FB94FF-2844-41F0-8D72-2D9FC06CBE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61322-5180-41CE-8955-7B9260EE078B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2BDCB-C976-4046-B778-DF948BA35ED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/>
            <a:t>Sobre o autor</a:t>
          </a:r>
          <a:br>
            <a:rPr lang="pt-BR" sz="1600" kern="1200"/>
          </a:br>
          <a:r>
            <a:rPr lang="pt-BR" sz="1600" kern="1200"/>
            <a:t>Joaquim Manoel de Macedo é um médico que nunca exerceu a profissão, pois dedicou sua vida à literatura. Tornou-se o autor mais lido no Brasil de sua época, sua obra representava a classe média carioca que habitava a corte em meados do século XIX.</a:t>
          </a:r>
          <a:endParaRPr lang="en-US" sz="1600" kern="1200"/>
        </a:p>
      </dsp:txBody>
      <dsp:txXfrm>
        <a:off x="696297" y="538547"/>
        <a:ext cx="4171627" cy="2590157"/>
      </dsp:txXfrm>
    </dsp:sp>
    <dsp:sp modelId="{7D8473D8-E1F1-45AC-81BD-C106137B957F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A4B05-961A-4B9A-898E-B82513E0A3D1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/>
            <a:t>Importância do livro</a:t>
          </a:r>
          <a:br>
            <a:rPr lang="pt-BR" sz="1600" b="1" kern="1200"/>
          </a:br>
          <a:r>
            <a:rPr lang="pt-BR" sz="1600" kern="1200"/>
            <a:t>O romance </a:t>
          </a:r>
          <a:r>
            <a:rPr lang="pt-BR" sz="1600" i="1" kern="1200"/>
            <a:t>A Moreninha</a:t>
          </a:r>
          <a:r>
            <a:rPr lang="pt-BR" sz="1600" kern="1200"/>
            <a:t> é considerado o primeiro romance romântico brasileiro. Apresenta uma linguagem simples, um enredo que prende o leitor com algum suspense e um final feliz típico dessa fase do movimento do Romantismo. A obra remonta o cenário da alta sociedade carioca em meados do século XIX. Joaquim Manuel de Macedo ganhou notoriedade na corte carioca, pois a obra caiu no gosto do público.</a:t>
          </a:r>
          <a:endParaRPr lang="en-US" sz="16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6AC4B-BEAA-2891-27FB-91AB75F14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3B521A-9618-EDEB-7DA1-53B162C0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FB18C3-6497-185A-2A0A-8A218D77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EBF7-FDE5-4384-ADE9-77E95E71891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2800D-92A5-1FA9-E297-6EF581DA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66112D-1F76-1B68-7544-EBBF9995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C8FB-4376-4017-BFDC-0B2E38837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08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E5F6E-8586-BC86-B1E2-4EE7ABB3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952E14-92A3-5B13-D881-8142737D2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EB145-F1AB-6777-F6C4-20B37C07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EBF7-FDE5-4384-ADE9-77E95E71891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A7CC47-9C13-FA02-8B53-1DF03640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BE94B-FDEB-5F7C-6F6A-A5CDC487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C8FB-4376-4017-BFDC-0B2E38837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2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4A65C6-E5AF-F6D6-7287-3CB6D72DC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3DD6F2-548C-5880-F82E-D9086D3C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68FC28-1E1D-5674-5468-8F799BAA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EBF7-FDE5-4384-ADE9-77E95E71891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D307B6-3695-9F6F-8BBD-4A19DB54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85B1D4-6F93-1F44-9763-A1129BF4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C8FB-4376-4017-BFDC-0B2E38837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41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BDDA0-2A2D-9853-C988-7DE187F3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03E2E-554F-909D-C387-B8F566D8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B439A-DCE1-E6FC-14E2-9E1D8755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EBF7-FDE5-4384-ADE9-77E95E71891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FE9E-F187-72C9-0604-ADFC1086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22219-65D1-0FF6-DD20-A3E0F719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C8FB-4376-4017-BFDC-0B2E38837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93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B7C98-9E00-400C-D958-4FDE8724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6B8011-F10B-90DC-EAE5-DC9FA9C49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1EFB5C-0530-0A29-E92D-983926B9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EBF7-FDE5-4384-ADE9-77E95E71891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5E0ED6-0F86-F3EB-2373-0E9323CE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33506F-7B21-2FCA-4EF4-0A78FD37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C8FB-4376-4017-BFDC-0B2E38837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95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51123-14B4-D62F-3EE6-594BAED8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E3E3F-DBFC-CF58-506C-3BAF73EE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031050-9745-D554-8859-32E99A273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C3AD6A-B6F0-17DA-AEDE-DB07AC19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EBF7-FDE5-4384-ADE9-77E95E71891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98B9DE-49EB-4311-9508-69EC3D4F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53C13F-E1A5-59B4-06B8-3C3D5349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C8FB-4376-4017-BFDC-0B2E38837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08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3761-F108-6F9B-6F8A-69F0F1D4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9AE3FC-7DBF-3A57-B712-1C5D812D4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8860A6-A282-D8CE-FD01-766F8A1B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3364E6-13F5-103A-7B62-DD2D2292A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040EFE-7D2E-5F56-6CD7-D4162447C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D3D1B0-4866-6EB7-3CCA-B910628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EBF7-FDE5-4384-ADE9-77E95E71891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D0CD2F-B8B5-AF50-047A-C81EA618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B452BE-C4C3-FF38-7260-9C1E75CD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C8FB-4376-4017-BFDC-0B2E38837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7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3057F-4B5E-F1BD-BC98-832A8276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24DA6A-42F6-A68B-D33C-E11B42FD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EBF7-FDE5-4384-ADE9-77E95E71891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B87F71-12DC-DACB-EA43-57D55EF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290457-6001-9CCF-A36B-44378F1D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C8FB-4376-4017-BFDC-0B2E38837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12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26FC50-56CA-5705-C82A-E823C73B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EBF7-FDE5-4384-ADE9-77E95E71891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B533B1-F0D3-DDC8-5019-2D9B2DB3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441925-FB41-0834-398D-5509B310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C8FB-4376-4017-BFDC-0B2E38837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10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175BB-4439-5D04-A14C-01AF0336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2B25B-30F2-27EC-FC2D-A51AFDCB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09DF59-6B67-13DD-09BF-9BEEB2201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21AD95-0391-3DDC-42F4-8AF7F209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EBF7-FDE5-4384-ADE9-77E95E71891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0D4ECA-7131-683F-8FE3-A34B1F44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F34C77-B318-87D3-241F-C7A3FEC3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C8FB-4376-4017-BFDC-0B2E38837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05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43F97-2D42-A0A1-D855-5243B1C7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B67599-8F82-F0B7-BF41-0F38B6AF5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2249D6-B25F-4974-1BB1-3A514374F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C42643-ECED-E762-2068-3ED376A3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EBF7-FDE5-4384-ADE9-77E95E71891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74A464-9674-67C2-B946-54BFB6A9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8A4885-679C-9182-6616-9589ABE2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C8FB-4376-4017-BFDC-0B2E38837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63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E1BF0B-EF42-0D9F-D83F-682FA0E3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2E3130-9695-702E-4073-78AD72736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1E05BD-87A2-676D-EB63-0AB65FFF9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7EBF7-FDE5-4384-ADE9-77E95E71891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BFAF3-73AD-BDF7-8265-53DC65A43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57AC49-5540-A7A5-6A80-630FE1DFD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9C8FB-4376-4017-BFDC-0B2E38837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13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4C91EF-DDAB-23A4-FF5A-D4A896A0F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t-BR" sz="7200"/>
              <a:t>Análise da obra: A moreninha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7B9618-4A33-2E02-674F-9B1EEB248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pt-BR"/>
              <a:t>Autor: Joaquim Manuel de Macedo</a:t>
            </a:r>
            <a:endParaRPr lang="pt-B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2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F1E32C-F7C6-02C4-9E0D-5877385D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Romantismo brasileiro 1ª fase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259C28E-9883-B274-C2A1-F8CD9836C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83418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66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9A377B-F512-10EC-A643-416ECDF9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Resumo da obra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F8DE8-8F2E-FC5B-33C1-FE12BB845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13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romance </a:t>
            </a:r>
            <a:r>
              <a:rPr lang="pt-BR" sz="1300" i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Moreninha </a:t>
            </a:r>
            <a:r>
              <a:rPr lang="pt-BR" sz="13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 a história de amor entre Augusto e D. Carolina (a moreninha). Tudo começa quando Augusto, Leopoldo e Fabrício são convidados por Filipe para passar o feriado de Sant’Ana na casa de sua avó. Os quatro amigos estudantes de medicina vão para a Ilha passar o feriado e lá encontram D. Ana, a anfitriã, duas amigas, a irmã de Filipe, D. Carolina e suas primas Joana e Joaquina. Antes de partirem Filipe havia feito uma aposta com Augusto: se este voltasse da Ilha sem ter se apaixonado verdadeiramente por uma das meninas, Filipe escreveria um romance por ter perdido a aposta. Caso se apaixonasse, Augusto é quem deveria escrevê-lo.</a:t>
            </a:r>
            <a:endParaRPr lang="pt-BR" sz="13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3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Augusto era um jovem namorador e inconstante no amor. Fabrício revela a personalidade do amigo a todos num jantar, o que faz Augusto ser desprezado pelas moças, menos por Carolina. Sentindo-se sozinho, Augusto revela a D. Ana, em uma conversa pela Ilha, que sua inconstância no amor tem a ver com as desilusões amorosas que já viveu e conta um episódio que lhe aconteceu na infância. Em uma viagem com a família, Augusto apaixonou-se por uma menina com quem brincara na praia. Ele e a menina ajudaram um homem moribundo e, como forma de agradecimento, o homem deu a Augusto um botão de esmeralda envolvido numa fita branca e deu a menina o camafeu de Augusto envolvido numa fita verde. Essa era a única lembrança que tinha da menina, pois não havia lhe perguntado nem o nome.</a:t>
            </a:r>
            <a:endParaRPr lang="pt-BR" sz="13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3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fim de semana termina e os jovens retornam para os estudos, mas Augusto se vê com saudades de Carolina e retorna a Ilha para encontra-la. O pai de Augusto, achando que isso estava atrapalhando seus estudos, proíbe o filho de visitar Carolina. Depois de um tempo distantes, Augusto volta a Ilha para se declarar a Carolina. Mas ela o repreende por estar quebrando a promessa feita a uma garotinha há anos atrás. Augusto fica confuso e preocupado, até que Carolina mostra o seu camafeu. O mistério é desfeito, e, para pagar a aposta, Augusto escreve o livro </a:t>
            </a:r>
            <a:r>
              <a:rPr lang="pt-BR" sz="1300" i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Moreninha</a:t>
            </a:r>
            <a:r>
              <a:rPr lang="pt-BR" sz="13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pt-BR" sz="13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87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747E7A-A4B4-3363-FC01-DC786B5A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Análise da obra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28649-3AD7-FB6A-3788-892C12CAE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13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romance </a:t>
            </a:r>
            <a:r>
              <a:rPr lang="pt-BR" sz="1300" i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Moreninha</a:t>
            </a:r>
            <a:r>
              <a:rPr lang="pt-BR" sz="13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é um clássico da nossa literatura e representa a narrativa romântica com características nacionais. O Romantismo, como grande parte dos movimentos literários, tinha força na Europa. A obra de Joaquim Manuel de Macedo dá os primeiros passos para o Romantismo tipicamente brasileiro.</a:t>
            </a:r>
            <a:endParaRPr lang="pt-BR" sz="13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3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obra mostra os costumes e a organização da sociedade que se formava no século XIX no Rio de Janeiro: os estudantes de medicina, os bailes, a tradição da festa de Sant’Ana , o flerte das moças etc. Também está presente a cultura nacional, através da lenda da gruta, em que  o choro de uma moça que se apaixonou por um índio e não foi correspondida se transforma na fonte que corre na gruta.</a:t>
            </a:r>
            <a:endParaRPr lang="pt-BR" sz="13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3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idealização do amor puro, que nasce na infância e permanece apesar do tempo, é uma das principais características que enquadram a obra como romântica. Além disso, a menção à tradição religiosa (festa de Sant’Ana), o sentimentalismo e caracterização da natureza através da ilha, da gruta e do mar contribuem para montar o cenário do amor romântico entre Augusto e Carolina. </a:t>
            </a:r>
            <a:endParaRPr lang="pt-BR" sz="13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3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linguagem da obra é simples, com a presença do popular. O narrador é onisciente, em terceira pessoa. O romance se desenrola em três semanas e meia, em tempo cronológico. A leitura leve, o suspense presente no decorrer do romance e o final feliz fizeram da obra uma referência, que teve repercussão não só na época de sua escrita, como também é lida até hoje.</a:t>
            </a:r>
            <a:endParaRPr lang="pt-BR" sz="13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5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FE29F5-5AF8-C274-FECA-638BA0CF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kern="0" cap="all" spc="-75">
                <a:latin typeface="ProximaNova-Bold"/>
                <a:cs typeface="Times New Roman" panose="02020603050405020304" pitchFamily="18" charset="0"/>
              </a:rPr>
              <a:t>personagens</a:t>
            </a:r>
            <a:endParaRPr lang="pt-BR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D0A97B-515F-0C26-DA98-7DC30C48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11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Filipe: estudante de medicina, amigo de Augusto. Faz o convite aos colegas para passarem o feriado na casa de sua avó.</a:t>
            </a:r>
            <a:endParaRPr lang="pt-BR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1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Leopoldo: o mais animado dos amigos de Augusto, também estudante de medicina.</a:t>
            </a:r>
            <a:endParaRPr lang="pt-BR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1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Fabrício: é prático e um tanto mesquinho quando se trata de relacionamentos. Pede ajuda a Augusto para livrar-se de Joaquina.</a:t>
            </a:r>
            <a:endParaRPr lang="pt-BR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1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Augusto: é volúvel e inconstante nos relacionamentos amorosos. Apaixona-se facilmente, mas dura pouco, por isso afirma nunca ter amado. Apesar da inconstância, é romântico. Pois não engana as moças, apenas é volúvel.</a:t>
            </a:r>
            <a:endParaRPr lang="pt-BR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1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Joana: prima de Filipe. Tem dezessete anos, cabelos e olhos negros, é pálida.</a:t>
            </a:r>
            <a:endParaRPr lang="pt-BR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1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Joaquina: prima de Filipe. Tem dezesseis anos, é loura de olhos azuis e tem faces cor-de-rosa.</a:t>
            </a:r>
            <a:endParaRPr lang="pt-BR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1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D. Ana: avó de Filipe. Dona da casa na ilha, senhora amável de sessenta anos que nutre um carinho especial pela neta (a Moreninha) que criou após ter ficado órfã.</a:t>
            </a:r>
            <a:endParaRPr lang="pt-BR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1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Moreninha: irmã de Filipe. Menina de quatorze anos, travessa, engraçada e impertinente.</a:t>
            </a:r>
            <a:endParaRPr lang="pt-BR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1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D. Violante: uma senhora amiga de D. Ana. Era inconveniente e chateou Augusto com lamentações e assuntos de doenças.</a:t>
            </a:r>
            <a:endParaRPr lang="pt-BR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2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8FBC9D-33FB-CAA6-1ACA-507F819F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i="0">
                <a:effectLst/>
                <a:latin typeface="Roboto Slab" panose="020B0604020202020204" pitchFamily="2" charset="0"/>
              </a:rPr>
              <a:t>Características da obra</a:t>
            </a:r>
            <a:endParaRPr lang="pt-BR" sz="4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77EB9-D44D-1275-D4D7-BAA6AC76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BR" sz="1000" b="0" i="0" dirty="0">
                <a:effectLst/>
                <a:latin typeface="Roboto Slab" pitchFamily="2" charset="0"/>
              </a:rPr>
              <a:t>Macedo escreveu a história de um amor impossível, repleto de obstáculos e dúvidas, além de uma pitada de suspense e de humor. Confira outros pontos de destaque na obra: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b="0" i="0" dirty="0">
                <a:effectLst/>
                <a:latin typeface="Roboto Slab" pitchFamily="2" charset="0"/>
              </a:rPr>
              <a:t>O amor puro e idealizado é o tema central da narrativa com uma história que começa na infância e tem final feliz quando os personagens se reencontram;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b="0" i="0" dirty="0">
                <a:effectLst/>
                <a:latin typeface="Roboto Slab" pitchFamily="2" charset="0"/>
              </a:rPr>
              <a:t>O narrador é onisciente em terceira pessoa, descrevendo tudo o que vê. Entretanto, em alguns momentos o narrador é Augusto, pois é ele quem relata a aposta feita com Filipe;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b="0" i="0" dirty="0">
                <a:effectLst/>
                <a:latin typeface="Roboto Slab" pitchFamily="2" charset="0"/>
              </a:rPr>
              <a:t>A linguagem do romance é simples com uso do discurso direto, características que expressam espontaneidade nas falas das personagens e dão o tom coloquial da juventude;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b="0" i="0" dirty="0">
                <a:effectLst/>
                <a:latin typeface="Roboto Slab" pitchFamily="2" charset="0"/>
              </a:rPr>
              <a:t>A subjetividade das personagens e a exaltação da natureza na composição do cenário da obra expressam traços do Romantismo;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b="0" i="0" dirty="0">
                <a:effectLst/>
                <a:latin typeface="Roboto Slab" pitchFamily="2" charset="0"/>
              </a:rPr>
              <a:t>A obra é considerada um romance urbano por retratar a vida cotidiana da burguesia carioca, como a tradição religiosa da festa de Sant’Ana que vira motivo para a viagem dos amigos;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b="0" i="0" dirty="0">
                <a:effectLst/>
                <a:latin typeface="Roboto Slab" pitchFamily="2" charset="0"/>
              </a:rPr>
              <a:t>Apesar da pouca diferença de idade em relação às suas primas, a Moreninha é caracterizada de forma muito diferente delas: como uma moça brincalhona, espontânea e doce. Tanto ela quanto Augusto são um pouco infantilizados na narrativa.</a:t>
            </a:r>
          </a:p>
          <a:p>
            <a:r>
              <a:rPr lang="pt-BR" sz="1000" b="0" i="0" dirty="0">
                <a:effectLst/>
                <a:latin typeface="Roboto Slab" pitchFamily="2" charset="0"/>
              </a:rPr>
              <a:t>Um dos fatos que guia a história é a lenda da gruta. Dona Ana conta a Augusto que uma indígena </a:t>
            </a:r>
            <a:r>
              <a:rPr lang="pt-BR" sz="1000" b="0" i="0" dirty="0" err="1">
                <a:effectLst/>
                <a:latin typeface="Roboto Slab" pitchFamily="2" charset="0"/>
              </a:rPr>
              <a:t>Ttamoia</a:t>
            </a:r>
            <a:r>
              <a:rPr lang="pt-BR" sz="1000" b="0" i="0" dirty="0">
                <a:effectLst/>
                <a:latin typeface="Roboto Slab" pitchFamily="2" charset="0"/>
              </a:rPr>
              <a:t> chorou sobre o rochedo até formar uma fonte porque foi desprezada por seu amor. Esse, por sua vez, dormiu na gruta e bebeu das lágrimas dela, assim se apaixonou. Por isso, a água da gruta é milagrosa e quem bebe dela adivinha os segredos dos outros.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1CB459-FB86-513E-9778-D470E2E5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A moreninha no vestibular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3E7218-D2A0-9022-C342-80A65C54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BR" sz="2400" b="0" i="0">
                <a:effectLst/>
                <a:latin typeface="Roboto Slab" pitchFamily="2" charset="0"/>
              </a:rPr>
              <a:t> [UFPI]</a:t>
            </a:r>
          </a:p>
          <a:p>
            <a:r>
              <a:rPr lang="pt-BR" sz="2400" b="0" i="0">
                <a:effectLst/>
                <a:latin typeface="Roboto Slab" pitchFamily="2" charset="0"/>
              </a:rPr>
              <a:t>Sobre o romance A moreninha, de Joaquim Manuel de Macedo, é incorreto dizer que:</a:t>
            </a:r>
          </a:p>
          <a:p>
            <a:r>
              <a:rPr lang="pt-BR" sz="2400" b="0" i="0">
                <a:effectLst/>
                <a:latin typeface="Roboto Slab" pitchFamily="2" charset="0"/>
              </a:rPr>
              <a:t>a) foi primeiramente publicado em folhetim e, em 1844, em livro.</a:t>
            </a:r>
            <a:br>
              <a:rPr lang="pt-BR" sz="2400" b="0" i="0">
                <a:effectLst/>
                <a:latin typeface="Roboto Slab" pitchFamily="2" charset="0"/>
              </a:rPr>
            </a:br>
            <a:r>
              <a:rPr lang="pt-BR" sz="2400" b="0" i="0">
                <a:effectLst/>
                <a:latin typeface="Roboto Slab" pitchFamily="2" charset="0"/>
              </a:rPr>
              <a:t>b) é considerado a obra que inicia o Realismo no Brasil.</a:t>
            </a:r>
            <a:br>
              <a:rPr lang="pt-BR" sz="2400" b="0" i="0">
                <a:effectLst/>
                <a:latin typeface="Roboto Slab" pitchFamily="2" charset="0"/>
              </a:rPr>
            </a:br>
            <a:r>
              <a:rPr lang="pt-BR" sz="2400" b="0" i="0">
                <a:effectLst/>
                <a:latin typeface="Roboto Slab" pitchFamily="2" charset="0"/>
              </a:rPr>
              <a:t>c) retrata hábitos da sociedade carioca do séc. XIX.</a:t>
            </a:r>
            <a:br>
              <a:rPr lang="pt-BR" sz="2400" b="0" i="0">
                <a:effectLst/>
                <a:latin typeface="Roboto Slab" pitchFamily="2" charset="0"/>
              </a:rPr>
            </a:br>
            <a:r>
              <a:rPr lang="pt-BR" sz="2400" b="0" i="0">
                <a:effectLst/>
                <a:latin typeface="Roboto Slab" pitchFamily="2" charset="0"/>
              </a:rPr>
              <a:t>d) inaugura a ficção romântica no Brasil.</a:t>
            </a:r>
            <a:br>
              <a:rPr lang="pt-BR" sz="2400" b="0" i="0">
                <a:effectLst/>
                <a:latin typeface="Roboto Slab" pitchFamily="2" charset="0"/>
              </a:rPr>
            </a:br>
            <a:r>
              <a:rPr lang="pt-BR" sz="2400" b="0" i="0">
                <a:effectLst/>
                <a:latin typeface="Roboto Slab" pitchFamily="2" charset="0"/>
              </a:rPr>
              <a:t>e) narra a história de amor entre Augusto e Carolina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93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90FAC-0C3B-BD5F-90ED-1B67DA19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pt-BR" sz="4800"/>
              <a:t>Resposta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E65391-F785-52C7-E330-21737850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pt-BR" sz="2200" b="0" i="0" dirty="0">
                <a:effectLst/>
                <a:latin typeface="Roboto Slab" pitchFamily="2" charset="0"/>
              </a:rPr>
              <a:t>Resposta: B</a:t>
            </a:r>
            <a:br>
              <a:rPr lang="pt-BR" sz="2200" dirty="0"/>
            </a:br>
            <a:r>
              <a:rPr lang="pt-BR" sz="2200" b="0" i="0" dirty="0">
                <a:effectLst/>
                <a:latin typeface="Roboto Slab" pitchFamily="2" charset="0"/>
              </a:rPr>
              <a:t>Justificativa: O romance abre o Romantismo brasileiro e não o Realismo.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136167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1457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ProximaNova-Bold</vt:lpstr>
      <vt:lpstr>Roboto Slab</vt:lpstr>
      <vt:lpstr>Times New Roman</vt:lpstr>
      <vt:lpstr>Tema do Office</vt:lpstr>
      <vt:lpstr>Análise da obra: A moreninha</vt:lpstr>
      <vt:lpstr>Romantismo brasileiro 1ª fase</vt:lpstr>
      <vt:lpstr>Resumo da obra</vt:lpstr>
      <vt:lpstr>Análise da obra</vt:lpstr>
      <vt:lpstr>personagens</vt:lpstr>
      <vt:lpstr>Características da obra</vt:lpstr>
      <vt:lpstr>A moreninha no vestibular</vt:lpstr>
      <vt:lpstr>Resposta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 obra: A moreninha</dc:title>
  <dc:creator>Alvaro Costa Silva Filho</dc:creator>
  <cp:lastModifiedBy>Alvaro Costa Silva Filho</cp:lastModifiedBy>
  <cp:revision>2</cp:revision>
  <dcterms:created xsi:type="dcterms:W3CDTF">2023-03-09T15:23:29Z</dcterms:created>
  <dcterms:modified xsi:type="dcterms:W3CDTF">2023-03-09T15:32:29Z</dcterms:modified>
</cp:coreProperties>
</file>