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590"/>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6/19/20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6/19/20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32xsp.org.br/2018/06/12/quase-70-das-casas-nao-tem-rede-de-esgoto-em-parelheiro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fabricadecultura.org.br/sapopemba/default.as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agenciamural.org.br/parelheiros-onibus-zona-sul-de-sao-paulo/" TargetMode="External"/><Relationship Id="rId2" Type="http://schemas.openxmlformats.org/officeDocument/2006/relationships/hyperlink" Target="https://32xsp.org.br/especial/ruas-sem-asfalto/" TargetMode="External"/><Relationship Id="rId1" Type="http://schemas.openxmlformats.org/officeDocument/2006/relationships/slideLayout" Target="../slideLayouts/slideLayout7.xml"/><Relationship Id="rId6" Type="http://schemas.openxmlformats.org/officeDocument/2006/relationships/hyperlink" Target="https://32xsp.org.br/2019/01/09/moradores-cobram-equipamentos-publicos-no-parque-dos-bufalos/" TargetMode="External"/><Relationship Id="rId5" Type="http://schemas.openxmlformats.org/officeDocument/2006/relationships/hyperlink" Target="https://32xsp.org.br/2018/06/19/170-mil-pessoas-vivem-em-area-preservada-na-serra-da-cantareira/" TargetMode="External"/><Relationship Id="rId4" Type="http://schemas.openxmlformats.org/officeDocument/2006/relationships/hyperlink" Target="https://32xsp.org.br/2018/03/15/2-000-familias-poderao-ser-desalojadas-de-favela-na-cidade-adema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oglobo.globo.com/economia/brasil-vive-ciclo-mais-longo-de-aumento-da-desigualdade-23881027"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idadessustentaveis.org.br/arquivos/pesquisa_rnsp_mobilidade_2018.pdf"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32xsp.org.br/2018/11/14/mais-de-2-milhoes-de-paulistanos-ainda-moram-em-favela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32xsp.org.br/2019/01/08/barra-funda-tem-o-transito-mais-letal-de-sp/" TargetMode="External"/><Relationship Id="rId2" Type="http://schemas.openxmlformats.org/officeDocument/2006/relationships/hyperlink" Target="https://32xsp.org.br/2017/10/31/se-e-o-distrito-com-menos-arvores-em-sp/" TargetMode="External"/><Relationship Id="rId1" Type="http://schemas.openxmlformats.org/officeDocument/2006/relationships/slideLayout" Target="../slideLayouts/slideLayout7.xml"/><Relationship Id="rId5" Type="http://schemas.openxmlformats.org/officeDocument/2006/relationships/hyperlink" Target="https://www.cidadessustentaveis.org.br/arquivos/mapa_desigualdade_2018_completo.pdf" TargetMode="External"/><Relationship Id="rId4" Type="http://schemas.openxmlformats.org/officeDocument/2006/relationships/hyperlink" Target="https://32xsp.org.br/2018/11/29/cidade-tiradentes-tem-246-vezes-menos-chances-de-emprego-que-a-barra-fund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32xsp.org.br/2018/12/17/29-de-96-distritos-da-cidade-de-sp-nao-possuem-leitos-hospitalares/" TargetMode="External"/><Relationship Id="rId2" Type="http://schemas.openxmlformats.org/officeDocument/2006/relationships/hyperlink" Target="https://32xsp.org.br/2019/01/29/anhanguera-e-o-distrito-de-sp-com-a-maior-espera-por-um-clinico-geral/" TargetMode="External"/><Relationship Id="rId1" Type="http://schemas.openxmlformats.org/officeDocument/2006/relationships/slideLayout" Target="../slideLayouts/slideLayout7.xml"/><Relationship Id="rId4" Type="http://schemas.openxmlformats.org/officeDocument/2006/relationships/hyperlink" Target="https://32xsp.org.br/2019/01/28/rede-hospitalar-vila-guilherm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idadessustentaveis.org.br/arquivos/viver_em_sp_qualidade_de_vida_2019.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22FDC-FDED-E643-8426-4D965980AFAA}"/>
              </a:ext>
            </a:extLst>
          </p:cNvPr>
          <p:cNvSpPr>
            <a:spLocks noGrp="1"/>
          </p:cNvSpPr>
          <p:nvPr>
            <p:ph type="ctrTitle"/>
          </p:nvPr>
        </p:nvSpPr>
        <p:spPr/>
        <p:txBody>
          <a:bodyPr>
            <a:normAutofit/>
          </a:bodyPr>
          <a:lstStyle/>
          <a:p>
            <a:r>
              <a:rPr lang="pt-BR" sz="2800" b="1" dirty="0"/>
              <a:t>Retrato da desigualdade na cidade de São Paulo </a:t>
            </a:r>
            <a:endParaRPr lang="pt-BR" sz="2800" dirty="0"/>
          </a:p>
        </p:txBody>
      </p:sp>
      <p:sp>
        <p:nvSpPr>
          <p:cNvPr id="3" name="Subtítulo 2">
            <a:extLst>
              <a:ext uri="{FF2B5EF4-FFF2-40B4-BE49-F238E27FC236}">
                <a16:creationId xmlns:a16="http://schemas.microsoft.com/office/drawing/2014/main" id="{13B1D5DE-7444-1047-97D3-3B52426A61EC}"/>
              </a:ext>
            </a:extLst>
          </p:cNvPr>
          <p:cNvSpPr>
            <a:spLocks noGrp="1"/>
          </p:cNvSpPr>
          <p:nvPr>
            <p:ph type="subTitle" idx="1"/>
          </p:nvPr>
        </p:nvSpPr>
        <p:spPr/>
        <p:txBody>
          <a:bodyPr/>
          <a:lstStyle/>
          <a:p>
            <a:r>
              <a:rPr lang="pt-BR" dirty="0"/>
              <a:t>Professor Álvaro filho</a:t>
            </a:r>
          </a:p>
        </p:txBody>
      </p:sp>
    </p:spTree>
    <p:extLst>
      <p:ext uri="{BB962C8B-B14F-4D97-AF65-F5344CB8AC3E}">
        <p14:creationId xmlns:p14="http://schemas.microsoft.com/office/powerpoint/2010/main" val="277409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CC7539A-E7F4-2046-9428-A9FAF2405CF1}"/>
              </a:ext>
            </a:extLst>
          </p:cNvPr>
          <p:cNvSpPr/>
          <p:nvPr/>
        </p:nvSpPr>
        <p:spPr>
          <a:xfrm>
            <a:off x="0" y="0"/>
            <a:ext cx="12192000" cy="4154984"/>
          </a:xfrm>
          <a:prstGeom prst="rect">
            <a:avLst/>
          </a:prstGeom>
        </p:spPr>
        <p:txBody>
          <a:bodyPr wrap="square">
            <a:spAutoFit/>
          </a:bodyPr>
          <a:lstStyle/>
          <a:p>
            <a:pPr algn="ctr"/>
            <a:r>
              <a:rPr lang="pt-BR" sz="2400" b="1" cap="all" dirty="0">
                <a:solidFill>
                  <a:srgbClr val="000000"/>
                </a:solidFill>
                <a:latin typeface="source sans pro" panose="020B0503030403020204" pitchFamily="34" charset="0"/>
              </a:rPr>
              <a:t>ELITE DA EDUCAÇÃO</a:t>
            </a:r>
          </a:p>
          <a:p>
            <a:pPr algn="just"/>
            <a:endParaRPr lang="pt-BR" sz="2400" b="1" cap="all" dirty="0">
              <a:solidFill>
                <a:srgbClr val="000000"/>
              </a:solidFill>
              <a:latin typeface="source sans pro" panose="020B0503030403020204" pitchFamily="34" charset="0"/>
            </a:endParaRPr>
          </a:p>
          <a:p>
            <a:pPr algn="just"/>
            <a:r>
              <a:rPr lang="pt-BR" sz="2400" dirty="0">
                <a:solidFill>
                  <a:srgbClr val="000000"/>
                </a:solidFill>
                <a:latin typeface="source sans pro" panose="020B0503030403020204" pitchFamily="34" charset="0"/>
              </a:rPr>
              <a:t>Em 2012, Edson Martins assumiu as aulas de sociologia no ensino médio em uma escola da alta elite paulistana, como ele define. “Uma coisa que me chamou a atenção foi a quantidade de pessoas que nunca tinham pegado um Metrô ou um ônibus”, conta.</a:t>
            </a:r>
          </a:p>
          <a:p>
            <a:pPr algn="just"/>
            <a:r>
              <a:rPr lang="pt-BR" sz="2400" dirty="0">
                <a:solidFill>
                  <a:srgbClr val="000000"/>
                </a:solidFill>
                <a:latin typeface="source sans pro" panose="020B0503030403020204" pitchFamily="34" charset="0"/>
              </a:rPr>
              <a:t>“Eu tinha alunos que conheciam o Metrô de Londres, Paris e Nova Iorque, mas não conheciam o de São Paulo. Eles não sabiam como era comprar um bilhete ou quanto custava uma passagem.”</a:t>
            </a:r>
          </a:p>
          <a:p>
            <a:pPr algn="just"/>
            <a:r>
              <a:rPr lang="pt-BR" sz="2400" dirty="0">
                <a:solidFill>
                  <a:srgbClr val="000000"/>
                </a:solidFill>
                <a:latin typeface="source sans pro" panose="020B0503030403020204" pitchFamily="34" charset="0"/>
              </a:rPr>
              <a:t>Na época, o docente fez o exercício de levar os jovens para andar de Metrô pela primeira vez, passando pelas estações da Linha 2-Verde. “Eles ficaram abismados porque conheceram uma cidade que, até então, não conheciam”, lembra.</a:t>
            </a:r>
            <a:endParaRPr lang="pt-BR" sz="24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481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ACA1FFB-42F3-D044-8DB6-9471D7EEF2A3}"/>
              </a:ext>
            </a:extLst>
          </p:cNvPr>
          <p:cNvSpPr/>
          <p:nvPr/>
        </p:nvSpPr>
        <p:spPr>
          <a:xfrm>
            <a:off x="0" y="0"/>
            <a:ext cx="12192000" cy="5909310"/>
          </a:xfrm>
          <a:prstGeom prst="rect">
            <a:avLst/>
          </a:prstGeom>
        </p:spPr>
        <p:txBody>
          <a:bodyPr wrap="square">
            <a:spAutoFit/>
          </a:bodyPr>
          <a:lstStyle/>
          <a:p>
            <a:pPr algn="ctr"/>
            <a:r>
              <a:rPr lang="pt-BR" b="1" cap="all" dirty="0">
                <a:solidFill>
                  <a:srgbClr val="000000"/>
                </a:solidFill>
                <a:latin typeface="source sans pro" panose="020B0503030403020204" pitchFamily="34" charset="0"/>
              </a:rPr>
              <a:t>A CIDADE DESEJADA</a:t>
            </a:r>
          </a:p>
          <a:p>
            <a:pPr algn="ctr"/>
            <a:endParaRPr lang="pt-BR" b="1" cap="all" dirty="0">
              <a:solidFill>
                <a:srgbClr val="000000"/>
              </a:solidFill>
              <a:latin typeface="source sans pro" panose="020B0503030403020204" pitchFamily="34" charset="0"/>
            </a:endParaRPr>
          </a:p>
          <a:p>
            <a:r>
              <a:rPr lang="pt-BR" dirty="0">
                <a:solidFill>
                  <a:srgbClr val="000000"/>
                </a:solidFill>
                <a:latin typeface="source sans pro" panose="020B0503030403020204" pitchFamily="34" charset="0"/>
              </a:rPr>
              <a:t>No ranking do </a:t>
            </a:r>
            <a:r>
              <a:rPr lang="pt-BR" b="1" dirty="0">
                <a:solidFill>
                  <a:srgbClr val="000000"/>
                </a:solidFill>
                <a:latin typeface="source sans pro" panose="020B0503030403020204" pitchFamily="34" charset="0"/>
              </a:rPr>
              <a:t>Índice de Desenvolvimento Humano</a:t>
            </a:r>
            <a:r>
              <a:rPr lang="pt-BR" dirty="0">
                <a:solidFill>
                  <a:srgbClr val="000000"/>
                </a:solidFill>
                <a:latin typeface="source sans pro" panose="020B0503030403020204" pitchFamily="34" charset="0"/>
              </a:rPr>
              <a:t>, os números se distanciam entre um distrito e outro. Enquanto Moema, bairro nobre da zona sul, tem IDH de 0,981 (mais alto do que a Noruega, país com a melhor avaliação no mundo), </a:t>
            </a:r>
            <a:r>
              <a:rPr lang="pt-BR" dirty="0" err="1">
                <a:solidFill>
                  <a:srgbClr val="000000"/>
                </a:solidFill>
                <a:latin typeface="source sans pro" panose="020B0503030403020204" pitchFamily="34" charset="0"/>
              </a:rPr>
              <a:t>Marsilac</a:t>
            </a:r>
            <a:r>
              <a:rPr lang="pt-BR" dirty="0">
                <a:solidFill>
                  <a:srgbClr val="000000"/>
                </a:solidFill>
                <a:latin typeface="source sans pro" panose="020B0503030403020204" pitchFamily="34" charset="0"/>
              </a:rPr>
              <a:t>, no extremo sul, tem o índice de 0,701.</a:t>
            </a:r>
          </a:p>
          <a:p>
            <a:r>
              <a:rPr lang="pt-BR" dirty="0">
                <a:solidFill>
                  <a:srgbClr val="000000"/>
                </a:solidFill>
                <a:latin typeface="source sans pro" panose="020B0503030403020204" pitchFamily="34" charset="0"/>
              </a:rPr>
              <a:t>Em </a:t>
            </a:r>
            <a:r>
              <a:rPr lang="pt-BR" dirty="0" err="1">
                <a:solidFill>
                  <a:srgbClr val="000000"/>
                </a:solidFill>
                <a:latin typeface="source sans pro" panose="020B0503030403020204" pitchFamily="34" charset="0"/>
              </a:rPr>
              <a:t>Marsilac</a:t>
            </a:r>
            <a:r>
              <a:rPr lang="pt-BR" dirty="0">
                <a:solidFill>
                  <a:srgbClr val="000000"/>
                </a:solidFill>
                <a:latin typeface="source sans pro" panose="020B0503030403020204" pitchFamily="34" charset="0"/>
              </a:rPr>
              <a:t>, a remuneração média do emprego formal é de </a:t>
            </a:r>
            <a:r>
              <a:rPr lang="pt-BR" dirty="0" err="1">
                <a:solidFill>
                  <a:srgbClr val="000000"/>
                </a:solidFill>
                <a:latin typeface="source sans pro" panose="020B0503030403020204" pitchFamily="34" charset="0"/>
              </a:rPr>
              <a:t>R</a:t>
            </a:r>
            <a:r>
              <a:rPr lang="pt-BR" dirty="0">
                <a:solidFill>
                  <a:srgbClr val="000000"/>
                </a:solidFill>
                <a:latin typeface="source sans pro" panose="020B0503030403020204" pitchFamily="34" charset="0"/>
              </a:rPr>
              <a:t>$ 1.287 (dados de 2015). Semelhante à Cidade Tiradentes, a idade média ao morrer é de 59 anos. Por lá, não há leitos hospitalares públicos ou privados², equipamentos esportivos e culturais, e </a:t>
            </a:r>
            <a:r>
              <a:rPr lang="pt-BR" b="1" dirty="0">
                <a:solidFill>
                  <a:srgbClr val="DE0A17"/>
                </a:solidFill>
                <a:latin typeface="source sans pro" panose="020B0503030403020204" pitchFamily="34" charset="0"/>
                <a:hlinkClick r:id="rId2"/>
              </a:rPr>
              <a:t>menos de 1% das residências conta com rede de esgoto</a:t>
            </a:r>
            <a:r>
              <a:rPr lang="pt-BR" dirty="0">
                <a:solidFill>
                  <a:srgbClr val="000000"/>
                </a:solidFill>
                <a:latin typeface="source sans pro" panose="020B0503030403020204" pitchFamily="34" charset="0"/>
              </a:rPr>
              <a:t>.</a:t>
            </a:r>
            <a:r>
              <a:rPr lang="pt-BR" dirty="0"/>
              <a:t> A pesquisadora Silvia Lopes Raimundo, 48, doutora em geografia humana pela Universidade de São Paulo (USP), explica que as diferenças e ausências de serviços públicos entre dois ou mais locais se dão pela formação do município.</a:t>
            </a:r>
          </a:p>
          <a:p>
            <a:r>
              <a:rPr lang="pt-BR" dirty="0"/>
              <a:t>“O território foi formado privilegiando determinadas áreas. Por isso, historicamente, a cidade nasce muito fragmentada – e a metrópole também. São Paulo tem muitos serviços de saúde, cultura e educação voltados para o quadrante centro-sudoeste, enquanto em algumas periferias você não encontra esses mesmos equipamentos”, comenta.</a:t>
            </a:r>
          </a:p>
          <a:p>
            <a:r>
              <a:rPr lang="pt-BR" dirty="0"/>
              <a:t>Silvia também destaca que a formação do território ocorreu em diferentes momentos, o que faz com que determinados bairros da capital paulista (ou mesmo nas periferias urbanas da Grande São Paulo) passem por lutas e demandas que outras regiões já conquistaram anteriormente.</a:t>
            </a:r>
          </a:p>
          <a:p>
            <a:r>
              <a:rPr lang="pt-BR" dirty="0"/>
              <a:t>“Não dá para comparar, por exemplo, uma periferia como o centro de São Miguel Paulista [na zona leste], onde houve grandes fluxos migratórios a partir da década de 1930, quando não havia infraestrutura, asfalto, água, esgoto, escola etc., com uma periferia que está se formando agora”, diz.</a:t>
            </a:r>
          </a:p>
          <a:p>
            <a:r>
              <a:rPr lang="pt-BR" dirty="0"/>
              <a:t>“As necessidades são diferentes, não é uma coisa homogênea. No caso das periferias mais novas, as pessoas podem estar vivendo agora o que outros moradores viveram décadas atrás”, acrescenta.</a:t>
            </a:r>
          </a:p>
        </p:txBody>
      </p:sp>
    </p:spTree>
    <p:extLst>
      <p:ext uri="{BB962C8B-B14F-4D97-AF65-F5344CB8AC3E}">
        <p14:creationId xmlns:p14="http://schemas.microsoft.com/office/powerpoint/2010/main" val="27660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C90E099-D98A-D24C-8C38-10EED8F4A530}"/>
              </a:ext>
            </a:extLst>
          </p:cNvPr>
          <p:cNvSpPr/>
          <p:nvPr/>
        </p:nvSpPr>
        <p:spPr>
          <a:xfrm>
            <a:off x="0" y="0"/>
            <a:ext cx="12192000" cy="4370427"/>
          </a:xfrm>
          <a:prstGeom prst="rect">
            <a:avLst/>
          </a:prstGeom>
        </p:spPr>
        <p:txBody>
          <a:bodyPr wrap="square">
            <a:spAutoFit/>
          </a:bodyPr>
          <a:lstStyle/>
          <a:p>
            <a:pPr algn="just"/>
            <a:r>
              <a:rPr lang="pt-BR" sz="2000" dirty="0">
                <a:solidFill>
                  <a:srgbClr val="000000"/>
                </a:solidFill>
                <a:latin typeface="source sans pro" panose="020B0503030403020204" pitchFamily="34" charset="0"/>
              </a:rPr>
              <a:t>Em sua tese </a:t>
            </a:r>
            <a:r>
              <a:rPr lang="pt-BR" sz="2000" b="1" dirty="0">
                <a:solidFill>
                  <a:srgbClr val="000000"/>
                </a:solidFill>
                <a:latin typeface="source sans pro" panose="020B0503030403020204" pitchFamily="34" charset="0"/>
              </a:rPr>
              <a:t>“Território, cultura e política: movimento cultural das periferias, resistência e cidade desejada”</a:t>
            </a:r>
            <a:r>
              <a:rPr lang="pt-BR" sz="2000" dirty="0">
                <a:solidFill>
                  <a:srgbClr val="000000"/>
                </a:solidFill>
                <a:latin typeface="source sans pro" panose="020B0503030403020204" pitchFamily="34" charset="0"/>
              </a:rPr>
              <a:t> (USP, 2017), a doutora faz um retrato da formação das periferias de São Paulo e como este fato contribuiu, historicamente, para o surgimento de coletivos culturais e sua relação com o local onde atuam.</a:t>
            </a:r>
          </a:p>
          <a:p>
            <a:pPr algn="just"/>
            <a:r>
              <a:rPr lang="pt-BR" sz="2000" dirty="0">
                <a:solidFill>
                  <a:srgbClr val="000000"/>
                </a:solidFill>
                <a:latin typeface="source sans pro" panose="020B0503030403020204" pitchFamily="34" charset="0"/>
              </a:rPr>
              <a:t>“No conjunto de direitos humanos e sociais, existe o direito à cultura – e, especificamente, o direito à literatura. Eu não consigo ver cultura e educação separadamente. Acredito que o acesso a esses dois eixos ajuda a criar não apenas uma condição de cidadania, mas também uma consciência política e uma interpretação crítica sobre o lugar onde se vive”, diz.</a:t>
            </a:r>
          </a:p>
          <a:p>
            <a:pPr algn="just"/>
            <a:r>
              <a:rPr lang="pt-BR" sz="2000" dirty="0">
                <a:solidFill>
                  <a:srgbClr val="000000"/>
                </a:solidFill>
                <a:latin typeface="source sans pro" panose="020B0503030403020204" pitchFamily="34" charset="0"/>
              </a:rPr>
              <a:t>Segundo Silvia, o acesso adequado à cultura é fundamental para populações “que muitas vezes precisam se deslocar dos lugares mais distantes para poder usufruir, de fato, a cidade”.</a:t>
            </a:r>
            <a:r>
              <a:rPr lang="pt-BR" sz="2000" dirty="0"/>
              <a:t> Ela também conta que a luta dos movimentos culturais em São Paulo é fazer com que ao menos 2% do orçamento municipal sejam destinados à cultura³ e cita o </a:t>
            </a:r>
            <a:r>
              <a:rPr lang="pt-BR" sz="2000" b="1" dirty="0"/>
              <a:t>Movimento Cultural de Ermelino Matarazzo.</a:t>
            </a:r>
            <a:endParaRPr lang="pt-BR" sz="2000" dirty="0"/>
          </a:p>
          <a:p>
            <a:pPr algn="just"/>
            <a:r>
              <a:rPr lang="pt-BR" sz="2000" dirty="0"/>
              <a:t>O coletivo ocupou um espaço público em 2014 (na antiga sede da subprefeitura, que estava abandonado) e o transformou em um local para a realização de oficinas e atividades culturais na região.</a:t>
            </a:r>
          </a:p>
          <a:p>
            <a:endParaRPr lang="pt-BR"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92776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31595A8E-5EEA-FC4A-8FA4-A427CE01A1E7}"/>
              </a:ext>
            </a:extLst>
          </p:cNvPr>
          <p:cNvSpPr/>
          <p:nvPr/>
        </p:nvSpPr>
        <p:spPr>
          <a:xfrm>
            <a:off x="0" y="0"/>
            <a:ext cx="12192000" cy="3046988"/>
          </a:xfrm>
          <a:prstGeom prst="rect">
            <a:avLst/>
          </a:prstGeom>
        </p:spPr>
        <p:txBody>
          <a:bodyPr wrap="square">
            <a:spAutoFit/>
          </a:bodyPr>
          <a:lstStyle/>
          <a:p>
            <a:pPr algn="ctr"/>
            <a:r>
              <a:rPr lang="pt-BR" sz="2400" b="1" cap="all" dirty="0">
                <a:solidFill>
                  <a:srgbClr val="000000"/>
                </a:solidFill>
                <a:latin typeface="source sans pro" panose="020B0503030403020204" pitchFamily="34" charset="0"/>
              </a:rPr>
              <a:t>CULTURA E MOBILIDADE</a:t>
            </a:r>
          </a:p>
          <a:p>
            <a:pPr algn="just"/>
            <a:endParaRPr lang="pt-BR" sz="2400" b="1" cap="all" dirty="0">
              <a:solidFill>
                <a:srgbClr val="000000"/>
              </a:solidFill>
              <a:latin typeface="source sans pro" panose="020B0503030403020204" pitchFamily="34" charset="0"/>
            </a:endParaRPr>
          </a:p>
          <a:p>
            <a:pPr algn="just"/>
            <a:r>
              <a:rPr lang="pt-BR" sz="2400" dirty="0">
                <a:solidFill>
                  <a:srgbClr val="000000"/>
                </a:solidFill>
                <a:latin typeface="source sans pro" panose="020B0503030403020204" pitchFamily="34" charset="0"/>
              </a:rPr>
              <a:t>Moradora da Sé, a jornalista Carla </a:t>
            </a:r>
            <a:r>
              <a:rPr lang="pt-BR" sz="2400" dirty="0" err="1">
                <a:solidFill>
                  <a:srgbClr val="000000"/>
                </a:solidFill>
                <a:latin typeface="source sans pro" panose="020B0503030403020204" pitchFamily="34" charset="0"/>
              </a:rPr>
              <a:t>Brenna</a:t>
            </a:r>
            <a:r>
              <a:rPr lang="pt-BR" sz="2400" dirty="0">
                <a:solidFill>
                  <a:srgbClr val="000000"/>
                </a:solidFill>
                <a:latin typeface="source sans pro" panose="020B0503030403020204" pitchFamily="34" charset="0"/>
              </a:rPr>
              <a:t>, 25, reconhece que há muitas opções de lazer e cultura na região, seja em espaços públicos ou privados. </a:t>
            </a:r>
          </a:p>
          <a:p>
            <a:pPr algn="just"/>
            <a:r>
              <a:rPr lang="pt-BR" sz="2400" dirty="0">
                <a:solidFill>
                  <a:srgbClr val="000000"/>
                </a:solidFill>
                <a:latin typeface="source sans pro" panose="020B0503030403020204" pitchFamily="34" charset="0"/>
              </a:rPr>
              <a:t>“Eu aproveito toda a área do velho centro. Sempre procuro por opções de esportes e bem-estar porque temos poucos espaços públicos com área verde aberta por aqui”, comenta.</a:t>
            </a:r>
          </a:p>
          <a:p>
            <a:pPr algn="just"/>
            <a:r>
              <a:rPr lang="pt-BR" sz="2400" dirty="0">
                <a:solidFill>
                  <a:srgbClr val="000000"/>
                </a:solidFill>
                <a:latin typeface="source sans pro" panose="020B0503030403020204" pitchFamily="34" charset="0"/>
              </a:rPr>
              <a:t>“Por outro lado, temos muitas opções de lazer e cultura. O que mais me atrai são as exposições fotográficas. É uma hora que separo para dar um tempo no dia a dia”, continua.</a:t>
            </a:r>
            <a:endParaRPr lang="pt-BR" sz="24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21233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BECEECD-971A-D242-80A7-15B2D5F663EF}"/>
              </a:ext>
            </a:extLst>
          </p:cNvPr>
          <p:cNvSpPr/>
          <p:nvPr/>
        </p:nvSpPr>
        <p:spPr>
          <a:xfrm>
            <a:off x="0" y="210411"/>
            <a:ext cx="12192000" cy="5324535"/>
          </a:xfrm>
          <a:prstGeom prst="rect">
            <a:avLst/>
          </a:prstGeom>
        </p:spPr>
        <p:txBody>
          <a:bodyPr wrap="square">
            <a:spAutoFit/>
          </a:bodyPr>
          <a:lstStyle/>
          <a:p>
            <a:pPr algn="just"/>
            <a:r>
              <a:rPr lang="pt-BR" sz="2000" dirty="0">
                <a:solidFill>
                  <a:srgbClr val="000000"/>
                </a:solidFill>
                <a:latin typeface="source sans pro" panose="020B0503030403020204" pitchFamily="34" charset="0"/>
              </a:rPr>
              <a:t>Com facilidade de acesso ao transporte público, Carla também se desloca para bairros próximos. </a:t>
            </a:r>
          </a:p>
          <a:p>
            <a:pPr algn="just"/>
            <a:r>
              <a:rPr lang="pt-BR" sz="2000" dirty="0">
                <a:solidFill>
                  <a:srgbClr val="000000"/>
                </a:solidFill>
                <a:latin typeface="source sans pro" panose="020B0503030403020204" pitchFamily="34" charset="0"/>
              </a:rPr>
              <a:t>“Costumo dizer que até duas estações depois da Sé, em qualquer sentido, servem para mim. Frequento bairros como Liberdade, República, Bela Vista e Cambuci. Neles, sempre tem algo para fazer ou conhecer.”</a:t>
            </a:r>
          </a:p>
          <a:p>
            <a:pPr algn="just"/>
            <a:r>
              <a:rPr lang="pt-BR" sz="2000" dirty="0">
                <a:solidFill>
                  <a:srgbClr val="000000"/>
                </a:solidFill>
                <a:latin typeface="source sans pro" panose="020B0503030403020204" pitchFamily="34" charset="0"/>
              </a:rPr>
              <a:t>A 20 km dali, em Sapopemba, na zona leste, as opções são bem mais escassas. Por lá, não há salas de cinema, museus ou salas de shows e concertos. Um exemplo de espaço público na região é a </a:t>
            </a:r>
            <a:r>
              <a:rPr lang="pt-BR" sz="2000" b="1" dirty="0">
                <a:solidFill>
                  <a:srgbClr val="DE0A17"/>
                </a:solidFill>
                <a:latin typeface="source sans pro" panose="020B0503030403020204" pitchFamily="34" charset="0"/>
                <a:hlinkClick r:id="rId2"/>
              </a:rPr>
              <a:t>Fábrica de Cultura de Sapopemba</a:t>
            </a:r>
            <a:r>
              <a:rPr lang="pt-BR" sz="2000" dirty="0">
                <a:solidFill>
                  <a:srgbClr val="000000"/>
                </a:solidFill>
                <a:latin typeface="source sans pro" panose="020B0503030403020204" pitchFamily="34" charset="0"/>
              </a:rPr>
              <a:t> (mantida pelo Governo do Estado), que é desconhecida por Sandra Regina Correa, 50.</a:t>
            </a:r>
          </a:p>
          <a:p>
            <a:pPr algn="just"/>
            <a:r>
              <a:rPr lang="pt-BR" sz="2000" dirty="0">
                <a:solidFill>
                  <a:srgbClr val="000000"/>
                </a:solidFill>
                <a:latin typeface="source sans pro" panose="020B0503030403020204" pitchFamily="34" charset="0"/>
              </a:rPr>
              <a:t>Ela frequentemente se desloca para outros bairros em busca de opções de lazer para as duas netas, de cinco e sete anos. “Hoje mesmo eu vou levá-las ao cinema do Shopping Aricanduva”, comenta Sandra, que gasta até 30 minutos de carro para ir até aos distritos vizinhos.</a:t>
            </a:r>
          </a:p>
          <a:p>
            <a:pPr algn="just"/>
            <a:r>
              <a:rPr lang="pt-BR" sz="2000" dirty="0">
                <a:solidFill>
                  <a:srgbClr val="000000"/>
                </a:solidFill>
                <a:latin typeface="source sans pro" panose="020B0503030403020204" pitchFamily="34" charset="0"/>
              </a:rPr>
              <a:t>Cristina Bezerra, 35, mãe de Vítor, 8, também sempre recorre a opções de lazer em outras regiões. “Vamos muito ao Parque da Criança, em Santo André, na Praça do Monumento, no Ipiranga, e no Parque do Carmo, em Itaquera”, diz.</a:t>
            </a:r>
          </a:p>
          <a:p>
            <a:pPr algn="just"/>
            <a:r>
              <a:rPr lang="pt-BR" sz="2000" dirty="0">
                <a:solidFill>
                  <a:srgbClr val="000000"/>
                </a:solidFill>
                <a:latin typeface="source sans pro" panose="020B0503030403020204" pitchFamily="34" charset="0"/>
              </a:rPr>
              <a:t>Para ela, o local deveria ter mais opções de lazer para pessoas de todas as idades. “Em São Caetano do Sul, tem o parque Chico Mendes, que todo final de semana tem atividades para crianças, pista de caminhada para adultos e ginástica para idosos. Penso que poderiam investir aqui em algo parecido”, sugere.</a:t>
            </a:r>
          </a:p>
          <a:p>
            <a:pPr algn="just"/>
            <a:r>
              <a:rPr lang="pt-BR" sz="2000" dirty="0">
                <a:solidFill>
                  <a:srgbClr val="000000"/>
                </a:solidFill>
                <a:latin typeface="source sans pro" panose="020B0503030403020204" pitchFamily="34" charset="0"/>
              </a:rPr>
              <a:t>Além de Sapopemba, outros distritos da cidade de São Paulo também possuem índices ruins relacionados à cultura:</a:t>
            </a:r>
            <a:endParaRPr lang="pt-BR" sz="20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07411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35EF756-7655-4F43-B81E-84F05D7A3033}"/>
              </a:ext>
            </a:extLst>
          </p:cNvPr>
          <p:cNvSpPr/>
          <p:nvPr/>
        </p:nvSpPr>
        <p:spPr>
          <a:xfrm>
            <a:off x="0" y="58847"/>
            <a:ext cx="12192000" cy="4401205"/>
          </a:xfrm>
          <a:prstGeom prst="rect">
            <a:avLst/>
          </a:prstGeom>
        </p:spPr>
        <p:txBody>
          <a:bodyPr wrap="square">
            <a:spAutoFit/>
          </a:bodyPr>
          <a:lstStyle/>
          <a:p>
            <a:r>
              <a:rPr lang="pt-BR" sz="2000" dirty="0">
                <a:solidFill>
                  <a:srgbClr val="000000"/>
                </a:solidFill>
                <a:latin typeface="source sans pro" panose="020B0503030403020204" pitchFamily="34" charset="0"/>
              </a:rPr>
              <a:t>Cada um dos distritos de São Paulo tem necessidades específicas. Algumas delas nem mesmo o </a:t>
            </a:r>
            <a:r>
              <a:rPr lang="pt-BR" sz="2000" b="1" dirty="0">
                <a:solidFill>
                  <a:srgbClr val="000000"/>
                </a:solidFill>
                <a:latin typeface="source sans pro" panose="020B0503030403020204" pitchFamily="34" charset="0"/>
              </a:rPr>
              <a:t>Mapa da Desigualdade</a:t>
            </a:r>
            <a:r>
              <a:rPr lang="pt-BR" sz="2000" dirty="0">
                <a:solidFill>
                  <a:srgbClr val="000000"/>
                </a:solidFill>
                <a:latin typeface="source sans pro" panose="020B0503030403020204" pitchFamily="34" charset="0"/>
              </a:rPr>
              <a:t> consegue pontuar. De norte a sul e de leste a oeste, há desafios que dizem respeito a todos — tanto a munícipes, quanto (e principalmente) a governantes.</a:t>
            </a:r>
          </a:p>
          <a:p>
            <a:r>
              <a:rPr lang="pt-BR" sz="2000" dirty="0">
                <a:solidFill>
                  <a:srgbClr val="000000"/>
                </a:solidFill>
                <a:latin typeface="source sans pro" panose="020B0503030403020204" pitchFamily="34" charset="0"/>
              </a:rPr>
              <a:t>O estudo também mostra que, nos últimos quatro anos, pouco foi feito para combater a desigualdade social na cidade, pouco importando quem estava à frente da administração municipal.</a:t>
            </a:r>
          </a:p>
          <a:p>
            <a:r>
              <a:rPr lang="pt-BR" sz="2000" dirty="0">
                <a:solidFill>
                  <a:srgbClr val="000000"/>
                </a:solidFill>
                <a:latin typeface="source sans pro" panose="020B0503030403020204" pitchFamily="34" charset="0"/>
              </a:rPr>
              <a:t>Ainda assim, há problemas que se prolongam ao longo das décadas. Em algumas regiões, como o caso de </a:t>
            </a:r>
            <a:r>
              <a:rPr lang="pt-BR" sz="2000" b="1" dirty="0">
                <a:solidFill>
                  <a:srgbClr val="DE0A17"/>
                </a:solidFill>
                <a:latin typeface="source sans pro" panose="020B0503030403020204" pitchFamily="34" charset="0"/>
                <a:hlinkClick r:id="rId2"/>
              </a:rPr>
              <a:t>Jaraguá, na zona noroeste, e Parelheiros, no extremo sul</a:t>
            </a:r>
            <a:r>
              <a:rPr lang="pt-BR" sz="2000" dirty="0">
                <a:solidFill>
                  <a:srgbClr val="000000"/>
                </a:solidFill>
                <a:latin typeface="source sans pro" panose="020B0503030403020204" pitchFamily="34" charset="0"/>
              </a:rPr>
              <a:t>, paulistanos moram em ruas que não têm asfalto há, pelo menos, 30 anos.</a:t>
            </a:r>
          </a:p>
          <a:p>
            <a:r>
              <a:rPr lang="pt-BR" sz="2000" dirty="0">
                <a:solidFill>
                  <a:srgbClr val="000000"/>
                </a:solidFill>
                <a:latin typeface="source sans pro" panose="020B0503030403020204" pitchFamily="34" charset="0"/>
              </a:rPr>
              <a:t>Ainda em Parelheiros, há bairros que não possuem sinal de celular ou internet, e exemplos de moradores que precisam caminhar </a:t>
            </a:r>
            <a:r>
              <a:rPr lang="pt-BR" sz="2000" b="1" dirty="0">
                <a:solidFill>
                  <a:srgbClr val="DE0A17"/>
                </a:solidFill>
                <a:latin typeface="source sans pro" panose="020B0503030403020204" pitchFamily="34" charset="0"/>
                <a:hlinkClick r:id="rId3"/>
              </a:rPr>
              <a:t>cerca de 30 minutos</a:t>
            </a:r>
            <a:r>
              <a:rPr lang="pt-BR" sz="2000" dirty="0">
                <a:solidFill>
                  <a:srgbClr val="000000"/>
                </a:solidFill>
                <a:latin typeface="source sans pro" panose="020B0503030403020204" pitchFamily="34" charset="0"/>
              </a:rPr>
              <a:t> para chegar ao ponto de ônibus mais próximo de casa </a:t>
            </a:r>
            <a:r>
              <a:rPr lang="pt-BR" sz="2000" i="1" dirty="0">
                <a:solidFill>
                  <a:srgbClr val="000000"/>
                </a:solidFill>
                <a:latin typeface="source sans pro" panose="020B0503030403020204" pitchFamily="34" charset="0"/>
              </a:rPr>
              <a:t>(a média na cidade é de até dez minutos)</a:t>
            </a:r>
            <a:r>
              <a:rPr lang="pt-BR" sz="2000" dirty="0">
                <a:solidFill>
                  <a:srgbClr val="000000"/>
                </a:solidFill>
                <a:latin typeface="source sans pro" panose="020B0503030403020204" pitchFamily="34" charset="0"/>
              </a:rPr>
              <a:t>.</a:t>
            </a:r>
          </a:p>
          <a:p>
            <a:r>
              <a:rPr lang="pt-BR" sz="2000" dirty="0">
                <a:solidFill>
                  <a:srgbClr val="000000"/>
                </a:solidFill>
                <a:latin typeface="source sans pro" panose="020B0503030403020204" pitchFamily="34" charset="0"/>
              </a:rPr>
              <a:t>Há quem viva sob o risco de ter sua moradia desapropriada — ou, na pior das hipóteses, desabada — seja por estar em </a:t>
            </a:r>
            <a:r>
              <a:rPr lang="pt-BR" sz="2000" b="1" dirty="0">
                <a:solidFill>
                  <a:srgbClr val="DE0A17"/>
                </a:solidFill>
                <a:latin typeface="source sans pro" panose="020B0503030403020204" pitchFamily="34" charset="0"/>
                <a:hlinkClick r:id="rId4"/>
              </a:rPr>
              <a:t>locais de risco</a:t>
            </a:r>
            <a:r>
              <a:rPr lang="pt-BR" sz="2000" dirty="0">
                <a:solidFill>
                  <a:srgbClr val="000000"/>
                </a:solidFill>
                <a:latin typeface="source sans pro" panose="020B0503030403020204" pitchFamily="34" charset="0"/>
              </a:rPr>
              <a:t> ou em </a:t>
            </a:r>
            <a:r>
              <a:rPr lang="pt-BR" sz="2000" b="1" dirty="0">
                <a:solidFill>
                  <a:srgbClr val="DE0A17"/>
                </a:solidFill>
                <a:latin typeface="source sans pro" panose="020B0503030403020204" pitchFamily="34" charset="0"/>
                <a:hlinkClick r:id="rId5"/>
              </a:rPr>
              <a:t>áreas de proteção ambiental</a:t>
            </a:r>
            <a:r>
              <a:rPr lang="pt-BR" sz="2000" dirty="0">
                <a:solidFill>
                  <a:srgbClr val="000000"/>
                </a:solidFill>
                <a:latin typeface="source sans pro" panose="020B0503030403020204" pitchFamily="34" charset="0"/>
              </a:rPr>
              <a:t>. E também quem abra a janela de casa, tendo como visão um trecho poluído da Represa Billings, e sonhe em ter </a:t>
            </a:r>
            <a:r>
              <a:rPr lang="pt-BR" sz="2000" b="1" dirty="0">
                <a:solidFill>
                  <a:srgbClr val="DE0A17"/>
                </a:solidFill>
                <a:latin typeface="source sans pro" panose="020B0503030403020204" pitchFamily="34" charset="0"/>
                <a:hlinkClick r:id="rId6"/>
              </a:rPr>
              <a:t>condições dignas de moradia</a:t>
            </a:r>
            <a:r>
              <a:rPr lang="pt-BR" sz="2000" dirty="0">
                <a:solidFill>
                  <a:srgbClr val="000000"/>
                </a:solidFill>
                <a:latin typeface="source sans pro" panose="020B0503030403020204" pitchFamily="34" charset="0"/>
              </a:rPr>
              <a:t>.</a:t>
            </a:r>
            <a:endParaRPr lang="pt-BR" sz="20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28272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descr="Cidade com prédios&#10;&#10;Descrição gerada automaticamente">
            <a:extLst>
              <a:ext uri="{FF2B5EF4-FFF2-40B4-BE49-F238E27FC236}">
                <a16:creationId xmlns:a16="http://schemas.microsoft.com/office/drawing/2014/main" id="{0076B26F-CD83-4C4C-A41F-B644A5421DAF}"/>
              </a:ext>
            </a:extLst>
          </p:cNvPr>
          <p:cNvPicPr>
            <a:picLocks noChangeAspect="1"/>
          </p:cNvPicPr>
          <p:nvPr/>
        </p:nvPicPr>
        <p:blipFill>
          <a:blip r:embed="rId2"/>
          <a:stretch>
            <a:fillRect/>
          </a:stretch>
        </p:blipFill>
        <p:spPr>
          <a:xfrm>
            <a:off x="1645558" y="643467"/>
            <a:ext cx="8900884" cy="4873234"/>
          </a:xfrm>
          <a:prstGeom prst="rect">
            <a:avLst/>
          </a:prstGeom>
        </p:spPr>
      </p:pic>
    </p:spTree>
    <p:extLst>
      <p:ext uri="{BB962C8B-B14F-4D97-AF65-F5344CB8AC3E}">
        <p14:creationId xmlns:p14="http://schemas.microsoft.com/office/powerpoint/2010/main" val="404410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9A52CF0-4FB7-5E4C-9A66-AF2CC204BA4C}"/>
              </a:ext>
            </a:extLst>
          </p:cNvPr>
          <p:cNvSpPr/>
          <p:nvPr/>
        </p:nvSpPr>
        <p:spPr>
          <a:xfrm>
            <a:off x="203200" y="135466"/>
            <a:ext cx="11988800" cy="4524315"/>
          </a:xfrm>
          <a:prstGeom prst="rect">
            <a:avLst/>
          </a:prstGeom>
        </p:spPr>
        <p:txBody>
          <a:bodyPr wrap="square">
            <a:spAutoFit/>
          </a:bodyPr>
          <a:lstStyle/>
          <a:p>
            <a:pPr algn="just"/>
            <a:r>
              <a:rPr lang="pt-BR" sz="3200" dirty="0">
                <a:solidFill>
                  <a:srgbClr val="000000"/>
                </a:solidFill>
                <a:latin typeface="Georgia" panose="02040502050405020303" pitchFamily="18" charset="0"/>
              </a:rPr>
              <a:t>Na maior cidade do país, a</a:t>
            </a:r>
            <a:r>
              <a:rPr lang="pt-BR" sz="3200" b="1" dirty="0">
                <a:solidFill>
                  <a:srgbClr val="000000"/>
                </a:solidFill>
                <a:latin typeface="Georgia" panose="02040502050405020303" pitchFamily="18" charset="0"/>
              </a:rPr>
              <a:t> desigualdade social</a:t>
            </a:r>
            <a:r>
              <a:rPr lang="pt-BR" sz="3200" dirty="0">
                <a:solidFill>
                  <a:srgbClr val="000000"/>
                </a:solidFill>
                <a:latin typeface="Georgia" panose="02040502050405020303" pitchFamily="18" charset="0"/>
              </a:rPr>
              <a:t> não atinge apenas a</a:t>
            </a:r>
            <a:r>
              <a:rPr lang="pt-BR" sz="3200" dirty="0">
                <a:solidFill>
                  <a:srgbClr val="3395EA"/>
                </a:solidFill>
                <a:latin typeface="Georgia" panose="02040502050405020303" pitchFamily="18" charset="0"/>
                <a:hlinkClick r:id="rId2"/>
              </a:rPr>
              <a:t> </a:t>
            </a:r>
            <a:r>
              <a:rPr lang="pt-BR" sz="3200" b="1" dirty="0">
                <a:solidFill>
                  <a:srgbClr val="3395EA"/>
                </a:solidFill>
                <a:latin typeface="Georgia" panose="02040502050405020303" pitchFamily="18" charset="0"/>
                <a:hlinkClick r:id="rId2"/>
              </a:rPr>
              <a:t>renda</a:t>
            </a:r>
            <a:r>
              <a:rPr lang="pt-BR" sz="3200" dirty="0">
                <a:solidFill>
                  <a:srgbClr val="000000"/>
                </a:solidFill>
                <a:latin typeface="Georgia" panose="02040502050405020303" pitchFamily="18" charset="0"/>
              </a:rPr>
              <a:t>, mas também o acesso a </a:t>
            </a:r>
            <a:r>
              <a:rPr lang="pt-BR" sz="3200" b="1" dirty="0">
                <a:solidFill>
                  <a:srgbClr val="000000"/>
                </a:solidFill>
                <a:latin typeface="Georgia" panose="02040502050405020303" pitchFamily="18" charset="0"/>
              </a:rPr>
              <a:t>oportunidade de trabalho</a:t>
            </a:r>
            <a:r>
              <a:rPr lang="pt-BR" sz="3200" dirty="0">
                <a:solidFill>
                  <a:srgbClr val="000000"/>
                </a:solidFill>
                <a:latin typeface="Georgia" panose="02040502050405020303" pitchFamily="18" charset="0"/>
              </a:rPr>
              <a:t>, </a:t>
            </a:r>
            <a:r>
              <a:rPr lang="pt-BR" sz="3200" b="1" dirty="0">
                <a:solidFill>
                  <a:srgbClr val="000000"/>
                </a:solidFill>
                <a:latin typeface="Georgia" panose="02040502050405020303" pitchFamily="18" charset="0"/>
              </a:rPr>
              <a:t>saúde</a:t>
            </a:r>
            <a:r>
              <a:rPr lang="pt-BR" sz="3200" dirty="0">
                <a:solidFill>
                  <a:srgbClr val="000000"/>
                </a:solidFill>
                <a:latin typeface="Georgia" panose="02040502050405020303" pitchFamily="18" charset="0"/>
              </a:rPr>
              <a:t> e </a:t>
            </a:r>
            <a:r>
              <a:rPr lang="pt-BR" sz="3200" b="1" dirty="0">
                <a:solidFill>
                  <a:srgbClr val="000000"/>
                </a:solidFill>
                <a:latin typeface="Georgia" panose="02040502050405020303" pitchFamily="18" charset="0"/>
              </a:rPr>
              <a:t>educação</a:t>
            </a:r>
            <a:r>
              <a:rPr lang="pt-BR" sz="3200" dirty="0">
                <a:solidFill>
                  <a:srgbClr val="000000"/>
                </a:solidFill>
                <a:latin typeface="Georgia" panose="02040502050405020303" pitchFamily="18" charset="0"/>
              </a:rPr>
              <a:t>. Segundo estudo do Ipea, São Paulo é a cidade mais desigual no acesso a emprego entre 20 municípios pesquisados, se levado em consideração a possibilidade de conseguir um posto de trabalho em 30 minutos de caminhada. Lá os</a:t>
            </a:r>
            <a:r>
              <a:rPr lang="pt-BR" sz="3200" b="1" dirty="0">
                <a:solidFill>
                  <a:srgbClr val="000000"/>
                </a:solidFill>
                <a:latin typeface="Georgia" panose="02040502050405020303" pitchFamily="18" charset="0"/>
              </a:rPr>
              <a:t> 10% mais ricos</a:t>
            </a:r>
            <a:r>
              <a:rPr lang="pt-BR" sz="3200" dirty="0">
                <a:solidFill>
                  <a:srgbClr val="000000"/>
                </a:solidFill>
                <a:latin typeface="Georgia" panose="02040502050405020303" pitchFamily="18" charset="0"/>
              </a:rPr>
              <a:t> têm nove vezes mais chance alcançar uma vaga de emprego do que os </a:t>
            </a:r>
            <a:r>
              <a:rPr lang="pt-BR" sz="3200" b="1" dirty="0">
                <a:solidFill>
                  <a:srgbClr val="000000"/>
                </a:solidFill>
                <a:latin typeface="Georgia" panose="02040502050405020303" pitchFamily="18" charset="0"/>
              </a:rPr>
              <a:t>40% mais pobres</a:t>
            </a:r>
            <a:r>
              <a:rPr lang="pt-BR" sz="3200" dirty="0">
                <a:solidFill>
                  <a:srgbClr val="000000"/>
                </a:solidFill>
                <a:latin typeface="Georgia" panose="02040502050405020303" pitchFamily="18" charset="0"/>
              </a:rPr>
              <a:t>.</a:t>
            </a:r>
            <a:endParaRPr lang="pt-BR" sz="3200" dirty="0"/>
          </a:p>
        </p:txBody>
      </p:sp>
    </p:spTree>
    <p:extLst>
      <p:ext uri="{BB962C8B-B14F-4D97-AF65-F5344CB8AC3E}">
        <p14:creationId xmlns:p14="http://schemas.microsoft.com/office/powerpoint/2010/main" val="292463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6306F7F-A3D8-9E48-8FE9-D6EC20B3D161}"/>
              </a:ext>
            </a:extLst>
          </p:cNvPr>
          <p:cNvSpPr/>
          <p:nvPr/>
        </p:nvSpPr>
        <p:spPr>
          <a:xfrm>
            <a:off x="0" y="0"/>
            <a:ext cx="12192000" cy="5632311"/>
          </a:xfrm>
          <a:prstGeom prst="rect">
            <a:avLst/>
          </a:prstGeom>
        </p:spPr>
        <p:txBody>
          <a:bodyPr wrap="square">
            <a:spAutoFit/>
          </a:bodyPr>
          <a:lstStyle/>
          <a:p>
            <a:pPr algn="just"/>
            <a:r>
              <a:rPr lang="pt-BR" sz="2400" dirty="0">
                <a:solidFill>
                  <a:srgbClr val="000000"/>
                </a:solidFill>
                <a:latin typeface="source sans pro" panose="020F0502020204030204" pitchFamily="34" charset="0"/>
              </a:rPr>
              <a:t>De segunda a sexta-feira, a estudante de políticas públicas Camila Coelho, 23, sai de sua casa em Itaquera, na zona leste de São Paulo, e vai para o trabalho no distrito da República, no centro. O deslocamento diário que leva pouco menos de 2 horas, considerando ida e volta </a:t>
            </a:r>
            <a:r>
              <a:rPr lang="pt-BR" sz="2400" i="1" dirty="0">
                <a:solidFill>
                  <a:srgbClr val="000000"/>
                </a:solidFill>
                <a:latin typeface="source sans pro" panose="020F0502020204030204" pitchFamily="34" charset="0"/>
              </a:rPr>
              <a:t>(a média na cidade é de 1 hora e 57 minutos, segundo </a:t>
            </a:r>
            <a:r>
              <a:rPr lang="pt-BR" sz="2400" b="1" i="1" dirty="0">
                <a:solidFill>
                  <a:srgbClr val="DE0A17"/>
                </a:solidFill>
                <a:latin typeface="source sans pro" panose="020F0502020204030204" pitchFamily="34" charset="0"/>
                <a:hlinkClick r:id="rId2"/>
              </a:rPr>
              <a:t>pesquisa de mobilidade urbana</a:t>
            </a:r>
            <a:r>
              <a:rPr lang="pt-BR" sz="2400" i="1" dirty="0">
                <a:solidFill>
                  <a:srgbClr val="000000"/>
                </a:solidFill>
                <a:latin typeface="source sans pro" panose="020F0502020204030204" pitchFamily="34" charset="0"/>
              </a:rPr>
              <a:t>)</a:t>
            </a:r>
            <a:r>
              <a:rPr lang="pt-BR" sz="2400" dirty="0">
                <a:solidFill>
                  <a:srgbClr val="000000"/>
                </a:solidFill>
                <a:latin typeface="source sans pro" panose="020F0502020204030204" pitchFamily="34" charset="0"/>
              </a:rPr>
              <a:t>, também lhe mostra uma série de contrastes urbanos.</a:t>
            </a:r>
          </a:p>
          <a:p>
            <a:pPr algn="just"/>
            <a:r>
              <a:rPr lang="pt-BR" sz="2400" dirty="0">
                <a:solidFill>
                  <a:srgbClr val="000000"/>
                </a:solidFill>
                <a:latin typeface="source sans pro" panose="020B0503030403020204" pitchFamily="34" charset="0"/>
              </a:rPr>
              <a:t>“Da minha casa até o trabalho, é possível observar o movimento dos ‘bairros-dormitórios’. O volume de pessoas que embarca na estação Tatuapé, em comparação com Guaianases [da Linha 11-Coral], é muito menor. Você vê nitidamente o deslocamento de quem precisa atravessar a cidade para trabalhar”, comenta.</a:t>
            </a:r>
          </a:p>
          <a:p>
            <a:pPr algn="just"/>
            <a:r>
              <a:rPr lang="pt-BR" sz="2400" dirty="0">
                <a:solidFill>
                  <a:srgbClr val="000000"/>
                </a:solidFill>
                <a:latin typeface="source sans pro" panose="020B0503030403020204" pitchFamily="34" charset="0"/>
              </a:rPr>
              <a:t>“Na Linha 3-Vermelha do Metrô, depois que passa da Penha sentido Barra Funda, você já vê uma melhora significativa nesta questão de moradia e emprego.”</a:t>
            </a:r>
          </a:p>
          <a:p>
            <a:pPr algn="just"/>
            <a:r>
              <a:rPr lang="pt-BR" sz="2400" dirty="0">
                <a:solidFill>
                  <a:srgbClr val="000000"/>
                </a:solidFill>
                <a:latin typeface="source sans pro" panose="020B0503030403020204" pitchFamily="34" charset="0"/>
              </a:rPr>
              <a:t>Camila, que atualmente ocupa o cargo de servidora pública municipal, diz que a relação da distância entre casa e emprego sempre foi muito presente em sua vida. </a:t>
            </a:r>
          </a:p>
          <a:p>
            <a:pPr algn="just"/>
            <a:r>
              <a:rPr lang="pt-BR" sz="2400" dirty="0">
                <a:solidFill>
                  <a:srgbClr val="000000"/>
                </a:solidFill>
                <a:latin typeface="source sans pro" panose="020B0503030403020204" pitchFamily="34" charset="0"/>
              </a:rPr>
              <a:t>Ela lembra a época em que trabalhava no Shopping JK Iguatemi, localizado na Vila Olímpia, bairro do Itaim Bibi, na zona sudoeste.</a:t>
            </a:r>
            <a:endParaRPr lang="pt-BR" sz="24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329193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94DF97D4-0540-6E4B-9247-7248BD6F33FB}"/>
              </a:ext>
            </a:extLst>
          </p:cNvPr>
          <p:cNvSpPr/>
          <p:nvPr/>
        </p:nvSpPr>
        <p:spPr>
          <a:xfrm>
            <a:off x="0" y="0"/>
            <a:ext cx="12192000" cy="2677656"/>
          </a:xfrm>
          <a:prstGeom prst="rect">
            <a:avLst/>
          </a:prstGeom>
        </p:spPr>
        <p:txBody>
          <a:bodyPr wrap="square">
            <a:spAutoFit/>
          </a:bodyPr>
          <a:lstStyle/>
          <a:p>
            <a:pPr algn="just"/>
            <a:r>
              <a:rPr lang="pt-BR" sz="2800" dirty="0">
                <a:solidFill>
                  <a:srgbClr val="000000"/>
                </a:solidFill>
                <a:latin typeface="source sans pro" panose="020B0503030403020204" pitchFamily="34" charset="0"/>
              </a:rPr>
              <a:t>No Itaim Bibi, 0,83% dos imóveis são </a:t>
            </a:r>
            <a:r>
              <a:rPr lang="pt-BR" sz="2800" b="1" dirty="0">
                <a:solidFill>
                  <a:srgbClr val="DE0A17"/>
                </a:solidFill>
                <a:latin typeface="source sans pro" panose="020B0503030403020204" pitchFamily="34" charset="0"/>
                <a:hlinkClick r:id="rId2"/>
              </a:rPr>
              <a:t>favelas</a:t>
            </a:r>
            <a:r>
              <a:rPr lang="pt-BR" sz="2800" dirty="0">
                <a:solidFill>
                  <a:srgbClr val="000000"/>
                </a:solidFill>
                <a:latin typeface="source sans pro" panose="020B0503030403020204" pitchFamily="34" charset="0"/>
              </a:rPr>
              <a:t>. Apenas sete, entre os 96 distritos de São Paulo, não possuem residências nestas condições. O índice é maior na Vila Andrade, região da zona sul que abriga a favela de Paraisópolis, onde 49% dos domicílios estão em situação irregular.</a:t>
            </a:r>
          </a:p>
          <a:p>
            <a:pPr algn="just"/>
            <a:r>
              <a:rPr lang="pt-BR" sz="2800" dirty="0">
                <a:solidFill>
                  <a:srgbClr val="000000"/>
                </a:solidFill>
                <a:latin typeface="source sans pro" panose="020B0503030403020204" pitchFamily="34" charset="0"/>
              </a:rPr>
              <a:t>Além disso, no Itaim, 95% dos imóveis são prédios. Na República, a proporção é de 97% (a mais alta da capital). Já no Grajaú, zona sul, apenas 4%.</a:t>
            </a:r>
            <a:endParaRPr lang="pt-BR" sz="28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5254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1C60A40-1D61-6049-ACAD-CEEA023BFC89}"/>
              </a:ext>
            </a:extLst>
          </p:cNvPr>
          <p:cNvSpPr/>
          <p:nvPr/>
        </p:nvSpPr>
        <p:spPr>
          <a:xfrm>
            <a:off x="0" y="1166842"/>
            <a:ext cx="12192000" cy="5324535"/>
          </a:xfrm>
          <a:prstGeom prst="rect">
            <a:avLst/>
          </a:prstGeom>
        </p:spPr>
        <p:txBody>
          <a:bodyPr wrap="square">
            <a:spAutoFit/>
          </a:bodyPr>
          <a:lstStyle/>
          <a:p>
            <a:pPr algn="just"/>
            <a:r>
              <a:rPr lang="pt-BR" sz="2000" dirty="0">
                <a:solidFill>
                  <a:srgbClr val="000000"/>
                </a:solidFill>
                <a:latin typeface="source sans pro" panose="020B0503030403020204" pitchFamily="34" charset="0"/>
              </a:rPr>
              <a:t>Se deslocar por São Paulo é passar por diferentes cenários dentro de uma mesma cidade. Além de Camila, essa percepção também é sentida por boa parte dos mais de 12 milhões de paulistanos que vivem no município.</a:t>
            </a:r>
          </a:p>
          <a:p>
            <a:pPr algn="just"/>
            <a:r>
              <a:rPr lang="pt-BR" sz="2000" dirty="0">
                <a:solidFill>
                  <a:srgbClr val="000000"/>
                </a:solidFill>
                <a:latin typeface="source sans pro" panose="020B0503030403020204" pitchFamily="34" charset="0"/>
              </a:rPr>
              <a:t>Quem pega o Metrô, embarcando na Sé em direção à estação Barra Funda, está saindo, respectivamente, do distrito onde há </a:t>
            </a:r>
            <a:r>
              <a:rPr lang="pt-BR" sz="2000" b="1" dirty="0">
                <a:solidFill>
                  <a:srgbClr val="DE0A17"/>
                </a:solidFill>
                <a:latin typeface="source sans pro" panose="020B0503030403020204" pitchFamily="34" charset="0"/>
                <a:hlinkClick r:id="rId2"/>
              </a:rPr>
              <a:t>menos árvores</a:t>
            </a:r>
            <a:r>
              <a:rPr lang="pt-BR" sz="2000" dirty="0">
                <a:solidFill>
                  <a:srgbClr val="000000"/>
                </a:solidFill>
                <a:latin typeface="source sans pro" panose="020B0503030403020204" pitchFamily="34" charset="0"/>
              </a:rPr>
              <a:t> e indo até a região com o </a:t>
            </a:r>
            <a:r>
              <a:rPr lang="pt-BR" sz="2000" b="1" dirty="0">
                <a:solidFill>
                  <a:srgbClr val="DE0A17"/>
                </a:solidFill>
                <a:latin typeface="source sans pro" panose="020B0503030403020204" pitchFamily="34" charset="0"/>
                <a:hlinkClick r:id="rId3"/>
              </a:rPr>
              <a:t>maior número de acidentes de trânsito</a:t>
            </a:r>
            <a:r>
              <a:rPr lang="pt-BR" sz="2000" dirty="0">
                <a:solidFill>
                  <a:srgbClr val="000000"/>
                </a:solidFill>
                <a:latin typeface="source sans pro" panose="020B0503030403020204" pitchFamily="34" charset="0"/>
              </a:rPr>
              <a:t> na capital paulista.</a:t>
            </a:r>
          </a:p>
          <a:p>
            <a:pPr algn="just"/>
            <a:r>
              <a:rPr lang="pt-BR" sz="2000" dirty="0">
                <a:solidFill>
                  <a:srgbClr val="000000"/>
                </a:solidFill>
                <a:latin typeface="source sans pro" panose="020B0503030403020204" pitchFamily="34" charset="0"/>
              </a:rPr>
              <a:t>A Barra Funda também possui o maior índice de empregos formais por habitante. São 59 postos para cada dez moradores locais (na população economicamente ativa). Lá, as chances de se conseguir um emprego são 246 vezes maiores do que em </a:t>
            </a:r>
            <a:r>
              <a:rPr lang="pt-BR" sz="2000" b="1" dirty="0">
                <a:solidFill>
                  <a:srgbClr val="DE0A17"/>
                </a:solidFill>
                <a:latin typeface="source sans pro" panose="020B0503030403020204" pitchFamily="34" charset="0"/>
                <a:hlinkClick r:id="rId4"/>
              </a:rPr>
              <a:t>Cidade Tiradentes</a:t>
            </a:r>
            <a:r>
              <a:rPr lang="pt-BR" sz="2000" dirty="0">
                <a:solidFill>
                  <a:srgbClr val="000000"/>
                </a:solidFill>
                <a:latin typeface="source sans pro" panose="020B0503030403020204" pitchFamily="34" charset="0"/>
              </a:rPr>
              <a:t>, que ocupa o último lugar no ranking.</a:t>
            </a:r>
          </a:p>
          <a:p>
            <a:pPr algn="just"/>
            <a:r>
              <a:rPr lang="pt-BR" sz="2000" dirty="0">
                <a:solidFill>
                  <a:srgbClr val="000000"/>
                </a:solidFill>
                <a:latin typeface="source sans pro" panose="020B0503030403020204" pitchFamily="34" charset="0"/>
              </a:rPr>
              <a:t>Cidade Tiradentes, por sua vez, traz um dado preocupante: é o local onde as pessoas morrem mais cedo. Enquanto quem mora no Jardim Paulista, na zona oeste, vive, em média, 81 anos, quem vive no distrito do extremo leste vive, em média, 58. São duas décadas a menos.</a:t>
            </a:r>
          </a:p>
          <a:p>
            <a:pPr algn="just"/>
            <a:r>
              <a:rPr lang="pt-BR" sz="2000" dirty="0">
                <a:solidFill>
                  <a:srgbClr val="000000"/>
                </a:solidFill>
                <a:latin typeface="source sans pro" panose="020B0503030403020204" pitchFamily="34" charset="0"/>
              </a:rPr>
              <a:t>Todos os dados acima estão presentes no </a:t>
            </a:r>
            <a:r>
              <a:rPr lang="pt-BR" sz="2000" b="1" dirty="0">
                <a:solidFill>
                  <a:srgbClr val="DE0A17"/>
                </a:solidFill>
                <a:latin typeface="source sans pro" panose="020B0503030403020204" pitchFamily="34" charset="0"/>
                <a:hlinkClick r:id="rId5"/>
              </a:rPr>
              <a:t>Mapa da Desigualdade 2018</a:t>
            </a:r>
            <a:r>
              <a:rPr lang="pt-BR" sz="2000" dirty="0">
                <a:solidFill>
                  <a:srgbClr val="000000"/>
                </a:solidFill>
                <a:latin typeface="source sans pro" panose="020B0503030403020204" pitchFamily="34" charset="0"/>
              </a:rPr>
              <a:t>, apresentado pela </a:t>
            </a:r>
            <a:r>
              <a:rPr lang="pt-BR" sz="2000" b="1" dirty="0">
                <a:solidFill>
                  <a:srgbClr val="000000"/>
                </a:solidFill>
                <a:latin typeface="source sans pro" panose="020B0503030403020204" pitchFamily="34" charset="0"/>
              </a:rPr>
              <a:t>Rede Nossa São Paulo</a:t>
            </a:r>
            <a:r>
              <a:rPr lang="pt-BR" sz="2000" dirty="0">
                <a:solidFill>
                  <a:srgbClr val="000000"/>
                </a:solidFill>
                <a:latin typeface="source sans pro" panose="020B0503030403020204" pitchFamily="34" charset="0"/>
              </a:rPr>
              <a:t> em novembro do ano passado. </a:t>
            </a:r>
          </a:p>
          <a:p>
            <a:pPr algn="just"/>
            <a:r>
              <a:rPr lang="pt-BR" sz="2000" dirty="0">
                <a:solidFill>
                  <a:srgbClr val="000000"/>
                </a:solidFill>
                <a:latin typeface="source sans pro" panose="020B0503030403020204" pitchFamily="34" charset="0"/>
              </a:rPr>
              <a:t>Feito anualmente desde 2012, o estudo mostra o acesso a serviços como educação, saúde, cultura, trabalho e renda em todos os 96 distritos, distribuídos em 53 indicadores.</a:t>
            </a:r>
          </a:p>
          <a:p>
            <a:pPr algn="just"/>
            <a:br>
              <a:rPr lang="pt-BR" sz="2000" dirty="0"/>
            </a:br>
            <a:endParaRPr lang="pt-BR" sz="2000" dirty="0"/>
          </a:p>
        </p:txBody>
      </p:sp>
    </p:spTree>
    <p:extLst>
      <p:ext uri="{BB962C8B-B14F-4D97-AF65-F5344CB8AC3E}">
        <p14:creationId xmlns:p14="http://schemas.microsoft.com/office/powerpoint/2010/main" val="128582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27325B3-F847-724D-8F2D-4DF000583C25}"/>
              </a:ext>
            </a:extLst>
          </p:cNvPr>
          <p:cNvSpPr/>
          <p:nvPr/>
        </p:nvSpPr>
        <p:spPr>
          <a:xfrm>
            <a:off x="0" y="1"/>
            <a:ext cx="12192000" cy="5539978"/>
          </a:xfrm>
          <a:prstGeom prst="rect">
            <a:avLst/>
          </a:prstGeom>
        </p:spPr>
        <p:txBody>
          <a:bodyPr wrap="square">
            <a:spAutoFit/>
          </a:bodyPr>
          <a:lstStyle/>
          <a:p>
            <a:pPr algn="ctr"/>
            <a:r>
              <a:rPr lang="pt-BR" sz="2400" b="1" cap="all" dirty="0">
                <a:solidFill>
                  <a:srgbClr val="000000"/>
                </a:solidFill>
                <a:latin typeface="source sans pro" panose="020B0503030403020204" pitchFamily="34" charset="0"/>
              </a:rPr>
              <a:t>A FALTA DE CIDADANIA</a:t>
            </a:r>
          </a:p>
          <a:p>
            <a:pPr algn="just"/>
            <a:r>
              <a:rPr lang="pt-BR" sz="2400" dirty="0">
                <a:solidFill>
                  <a:srgbClr val="000000"/>
                </a:solidFill>
                <a:latin typeface="source sans pro" panose="020B0503030403020204" pitchFamily="34" charset="0"/>
              </a:rPr>
              <a:t>Para Edson Martins, 49, sociólogo e doutor em educação pela Pontifícia Universidade Católica de São Paulo (PUC-SP), a capital paulista é profundamente desigual, tanto em diferenças de renda quanto em oportunidades de transporte, educação, saúde e cultura.</a:t>
            </a:r>
          </a:p>
          <a:p>
            <a:pPr algn="just"/>
            <a:r>
              <a:rPr lang="pt-BR" sz="2400" dirty="0">
                <a:solidFill>
                  <a:srgbClr val="000000"/>
                </a:solidFill>
                <a:latin typeface="source sans pro" panose="020B0503030403020204" pitchFamily="34" charset="0"/>
              </a:rPr>
              <a:t>“Normalmente as desigualdades são atribuídas ou vistas somente nos acessos econômicos e sociais, mas a cidade é profundamente desigual do ponto de vista das oportunidades de cidadania que são oferecidas”, afirma.</a:t>
            </a:r>
            <a:r>
              <a:rPr lang="pt-BR" sz="2400" dirty="0"/>
              <a:t> Segundo dados de 2010 do IBGE (Instituto Brasileiro de Geografia e Estatística), 31,6% dos domicílios em São Paulo viviam com rendimentos mensais de até meio salário mínimo por pessoa.</a:t>
            </a:r>
          </a:p>
          <a:p>
            <a:pPr algn="just"/>
            <a:r>
              <a:rPr lang="pt-BR" sz="2400" dirty="0"/>
              <a:t>Na saúde pública, moradores da Vila Leopoldina (zona oeste), São Rafael (zona leste), </a:t>
            </a:r>
            <a:r>
              <a:rPr lang="pt-BR" sz="2400" b="1" dirty="0">
                <a:hlinkClick r:id="rId2"/>
              </a:rPr>
              <a:t>Anhanguera</a:t>
            </a:r>
            <a:r>
              <a:rPr lang="pt-BR" sz="2400" dirty="0"/>
              <a:t> e Casa Verde (ambos na zona norte) chegam a esperar mais de cem dias para realizar uma consulta com clínico geral.</a:t>
            </a:r>
          </a:p>
          <a:p>
            <a:pPr algn="just"/>
            <a:r>
              <a:rPr lang="pt-BR" sz="2400" dirty="0"/>
              <a:t>Além disso, 29 distritos </a:t>
            </a:r>
            <a:r>
              <a:rPr lang="pt-BR" sz="2400" b="1" dirty="0">
                <a:hlinkClick r:id="rId3"/>
              </a:rPr>
              <a:t>não possuem leitos hospitalares</a:t>
            </a:r>
            <a:r>
              <a:rPr lang="pt-BR" sz="2400" dirty="0"/>
              <a:t> – dentre eles, Cidade Ademar, Brasilândia e </a:t>
            </a:r>
            <a:r>
              <a:rPr lang="pt-BR" sz="2400" b="1" dirty="0">
                <a:hlinkClick r:id="rId4"/>
              </a:rPr>
              <a:t>Vila Guilherme</a:t>
            </a:r>
            <a:r>
              <a:rPr lang="pt-BR" sz="2400" dirty="0"/>
              <a:t>.</a:t>
            </a:r>
          </a:p>
          <a:p>
            <a:endParaRPr lang="pt-BR"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407637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descr="Uma imagem contendo texto, mapa&#10;&#10;Descrição gerada automaticamente">
            <a:extLst>
              <a:ext uri="{FF2B5EF4-FFF2-40B4-BE49-F238E27FC236}">
                <a16:creationId xmlns:a16="http://schemas.microsoft.com/office/drawing/2014/main" id="{06A517E4-E356-674D-9BC0-14FC3E7E086F}"/>
              </a:ext>
            </a:extLst>
          </p:cNvPr>
          <p:cNvPicPr>
            <a:picLocks noGrp="1" noChangeAspect="1"/>
          </p:cNvPicPr>
          <p:nvPr>
            <p:ph idx="1"/>
          </p:nvPr>
        </p:nvPicPr>
        <p:blipFill>
          <a:blip r:embed="rId2"/>
          <a:stretch>
            <a:fillRect/>
          </a:stretch>
        </p:blipFill>
        <p:spPr>
          <a:xfrm>
            <a:off x="562708" y="0"/>
            <a:ext cx="10578904" cy="6744324"/>
          </a:xfrm>
        </p:spPr>
      </p:pic>
    </p:spTree>
    <p:extLst>
      <p:ext uri="{BB962C8B-B14F-4D97-AF65-F5344CB8AC3E}">
        <p14:creationId xmlns:p14="http://schemas.microsoft.com/office/powerpoint/2010/main" val="131586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515D4B4F-EBE9-4D41-8165-B941DC979A16}"/>
              </a:ext>
            </a:extLst>
          </p:cNvPr>
          <p:cNvSpPr/>
          <p:nvPr/>
        </p:nvSpPr>
        <p:spPr>
          <a:xfrm>
            <a:off x="0" y="0"/>
            <a:ext cx="12192000" cy="4832092"/>
          </a:xfrm>
          <a:prstGeom prst="rect">
            <a:avLst/>
          </a:prstGeom>
        </p:spPr>
        <p:txBody>
          <a:bodyPr wrap="square">
            <a:spAutoFit/>
          </a:bodyPr>
          <a:lstStyle/>
          <a:p>
            <a:pPr algn="just"/>
            <a:r>
              <a:rPr lang="pt-BR" sz="2800" b="1" dirty="0">
                <a:solidFill>
                  <a:srgbClr val="DE0A17"/>
                </a:solidFill>
                <a:latin typeface="source sans pro" panose="020B0503030403020204" pitchFamily="34" charset="0"/>
                <a:hlinkClick r:id="rId2"/>
              </a:rPr>
              <a:t>Pesquisa recente</a:t>
            </a:r>
            <a:r>
              <a:rPr lang="pt-BR" sz="2800" dirty="0">
                <a:solidFill>
                  <a:srgbClr val="000000"/>
                </a:solidFill>
                <a:latin typeface="source sans pro" panose="020B0503030403020204" pitchFamily="34" charset="0"/>
              </a:rPr>
              <a:t> da </a:t>
            </a:r>
            <a:r>
              <a:rPr lang="pt-BR" sz="2800" b="1" dirty="0">
                <a:solidFill>
                  <a:srgbClr val="000000"/>
                </a:solidFill>
                <a:latin typeface="source sans pro" panose="020B0503030403020204" pitchFamily="34" charset="0"/>
              </a:rPr>
              <a:t>Rede Nossa São Paulo</a:t>
            </a:r>
            <a:r>
              <a:rPr lang="pt-BR" sz="2800" dirty="0">
                <a:solidFill>
                  <a:srgbClr val="000000"/>
                </a:solidFill>
                <a:latin typeface="source sans pro" panose="020B0503030403020204" pitchFamily="34" charset="0"/>
              </a:rPr>
              <a:t>, em parceria com o Ibope Inteligência, também mostra que 66% dos paulistanos entrevistados não têm plano de saúde privado.</a:t>
            </a:r>
          </a:p>
          <a:p>
            <a:pPr algn="just"/>
            <a:r>
              <a:rPr lang="pt-BR" sz="2800" dirty="0">
                <a:solidFill>
                  <a:srgbClr val="000000"/>
                </a:solidFill>
                <a:latin typeface="source sans pro" panose="020B0503030403020204" pitchFamily="34" charset="0"/>
              </a:rPr>
              <a:t>“Essa falta de oportunidades na saúde talvez seja o lado mais cruel da falta de cidadania. Não querendo fazer uma hierarquia de coisas menos ou mais importantes, mas uma coisa é a falta de cidadania me impedir de ir ao cinema, que é ruim, mas outra coisa é colocar a minha vida em risco porque eu não tenho condições de pagar por um hospital”, comenta Martins.</a:t>
            </a:r>
          </a:p>
          <a:p>
            <a:pPr algn="just"/>
            <a:r>
              <a:rPr lang="pt-BR" sz="2800" dirty="0">
                <a:solidFill>
                  <a:srgbClr val="000000"/>
                </a:solidFill>
                <a:latin typeface="source sans pro" panose="020B0503030403020204" pitchFamily="34" charset="0"/>
              </a:rPr>
              <a:t>“O grande ‘sonho social’ é o de que todo mundo possa pagar seu plano de saúde. Quando o grande sonho social deveria ser ninguém precisar pagar por um plano e todos terem acesso a uma saúde pública de qualidade”, complementa</a:t>
            </a:r>
            <a:endParaRPr lang="pt-BR" sz="2800" b="0" i="0" u="none" strike="noStrike"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4206431859"/>
      </p:ext>
    </p:extLst>
  </p:cSld>
  <p:clrMapOvr>
    <a:masterClrMapping/>
  </p:clrMapOvr>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70</TotalTime>
  <Words>2401</Words>
  <Application>Microsoft Macintosh PowerPoint</Application>
  <PresentationFormat>Widescreen</PresentationFormat>
  <Paragraphs>59</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Georgia</vt:lpstr>
      <vt:lpstr>Gill Sans MT</vt:lpstr>
      <vt:lpstr>source sans pro</vt:lpstr>
      <vt:lpstr>Galeria</vt:lpstr>
      <vt:lpstr>Retrato da desigualdade na cidade de São Paulo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Retrato da desigualdade na cidade de São Paulo </dc:title>
  <dc:creator>ÁLVARO COSTA SILVA FILHO</dc:creator>
  <cp:lastModifiedBy>ÁLVARO COSTA SILVA FILHO</cp:lastModifiedBy>
  <cp:revision>7</cp:revision>
  <dcterms:created xsi:type="dcterms:W3CDTF">2020-06-17T19:42:08Z</dcterms:created>
  <dcterms:modified xsi:type="dcterms:W3CDTF">2020-06-19T15:51:17Z</dcterms:modified>
</cp:coreProperties>
</file>