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FED67-0129-492A-A9E8-F732103540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DBD74A-5A0F-4C27-BF9A-BA2220755988}">
      <dgm:prSet/>
      <dgm:spPr/>
      <dgm:t>
        <a:bodyPr/>
        <a:lstStyle/>
        <a:p>
          <a:r>
            <a:rPr lang="pt-BR" dirty="0"/>
            <a:t>Erro de concordância, regência ou de </a:t>
          </a:r>
          <a:r>
            <a:rPr lang="pt-BR" u="none" dirty="0">
              <a:solidFill>
                <a:schemeClr val="bg1"/>
              </a:solidFill>
            </a:rPr>
            <a:t>colocação pronominal</a:t>
          </a:r>
          <a:r>
            <a:rPr lang="pt-BR" dirty="0"/>
            <a:t>. Exemplos:</a:t>
          </a:r>
          <a:endParaRPr lang="en-US" dirty="0"/>
        </a:p>
      </dgm:t>
    </dgm:pt>
    <dgm:pt modelId="{4AA12024-63EE-4146-8DCD-A3690F0DCE22}" type="parTrans" cxnId="{AA056FA3-C8D5-449A-9FB7-9A0A7C3BEA67}">
      <dgm:prSet/>
      <dgm:spPr/>
      <dgm:t>
        <a:bodyPr/>
        <a:lstStyle/>
        <a:p>
          <a:endParaRPr lang="en-US"/>
        </a:p>
      </dgm:t>
    </dgm:pt>
    <dgm:pt modelId="{5CABC5A1-0212-4FA6-BF34-39FF8976FB99}" type="sibTrans" cxnId="{AA056FA3-C8D5-449A-9FB7-9A0A7C3BEA67}">
      <dgm:prSet/>
      <dgm:spPr/>
      <dgm:t>
        <a:bodyPr/>
        <a:lstStyle/>
        <a:p>
          <a:endParaRPr lang="en-US"/>
        </a:p>
      </dgm:t>
    </dgm:pt>
    <dgm:pt modelId="{E3593565-9D92-4DB5-9599-6D0909B78EF1}">
      <dgm:prSet/>
      <dgm:spPr/>
      <dgm:t>
        <a:bodyPr/>
        <a:lstStyle/>
        <a:p>
          <a:r>
            <a:rPr lang="pt-BR"/>
            <a:t>Concordância: </a:t>
          </a:r>
          <a:r>
            <a:rPr lang="pt-BR" i="1" u="sng"/>
            <a:t>Fazem</a:t>
          </a:r>
          <a:r>
            <a:rPr lang="pt-BR"/>
            <a:t> 3 meses que não nos vemos. – o correto é faz.</a:t>
          </a:r>
          <a:endParaRPr lang="en-US"/>
        </a:p>
      </dgm:t>
    </dgm:pt>
    <dgm:pt modelId="{A45962AA-001B-43D5-8AFA-C8130F4654EC}" type="parTrans" cxnId="{9308B1D8-9211-44B4-BD44-06B31CFEC649}">
      <dgm:prSet/>
      <dgm:spPr/>
      <dgm:t>
        <a:bodyPr/>
        <a:lstStyle/>
        <a:p>
          <a:endParaRPr lang="en-US"/>
        </a:p>
      </dgm:t>
    </dgm:pt>
    <dgm:pt modelId="{0E56D896-CBCE-4EB4-9A2E-4B966C05A87C}" type="sibTrans" cxnId="{9308B1D8-9211-44B4-BD44-06B31CFEC649}">
      <dgm:prSet/>
      <dgm:spPr/>
      <dgm:t>
        <a:bodyPr/>
        <a:lstStyle/>
        <a:p>
          <a:endParaRPr lang="en-US"/>
        </a:p>
      </dgm:t>
    </dgm:pt>
    <dgm:pt modelId="{62C11A93-42B4-495F-A8AF-BAD29E3942DE}">
      <dgm:prSet/>
      <dgm:spPr/>
      <dgm:t>
        <a:bodyPr/>
        <a:lstStyle/>
        <a:p>
          <a:r>
            <a:rPr lang="pt-BR"/>
            <a:t>Regência: Vou </a:t>
          </a:r>
          <a:r>
            <a:rPr lang="pt-BR" i="1" u="sng"/>
            <a:t>no</a:t>
          </a:r>
          <a:r>
            <a:rPr lang="pt-BR"/>
            <a:t> banheiro. – o correto é ao.</a:t>
          </a:r>
          <a:endParaRPr lang="en-US"/>
        </a:p>
      </dgm:t>
    </dgm:pt>
    <dgm:pt modelId="{8792FCDD-59E8-43B8-B87C-49B290033800}" type="parTrans" cxnId="{DF74A9DA-5409-4DA7-9EA3-2F59C6059C50}">
      <dgm:prSet/>
      <dgm:spPr/>
      <dgm:t>
        <a:bodyPr/>
        <a:lstStyle/>
        <a:p>
          <a:endParaRPr lang="en-US"/>
        </a:p>
      </dgm:t>
    </dgm:pt>
    <dgm:pt modelId="{B0889967-692C-4259-A65D-1D82122C0C9B}" type="sibTrans" cxnId="{DF74A9DA-5409-4DA7-9EA3-2F59C6059C50}">
      <dgm:prSet/>
      <dgm:spPr/>
      <dgm:t>
        <a:bodyPr/>
        <a:lstStyle/>
        <a:p>
          <a:endParaRPr lang="en-US"/>
        </a:p>
      </dgm:t>
    </dgm:pt>
    <dgm:pt modelId="{9FDE5C03-2E90-471D-91DA-2F8E2F1ED915}">
      <dgm:prSet/>
      <dgm:spPr/>
      <dgm:t>
        <a:bodyPr/>
        <a:lstStyle/>
        <a:p>
          <a:r>
            <a:rPr lang="pt-BR"/>
            <a:t>Colocação Pronominal: Não </a:t>
          </a:r>
          <a:r>
            <a:rPr lang="pt-BR" i="1" u="sng"/>
            <a:t>segurei-me</a:t>
          </a:r>
          <a:r>
            <a:rPr lang="pt-BR"/>
            <a:t> para falar sobre a mãe dela. – o correto é me segurei.</a:t>
          </a:r>
          <a:endParaRPr lang="en-US"/>
        </a:p>
      </dgm:t>
    </dgm:pt>
    <dgm:pt modelId="{85EA711F-19B9-4091-963C-7C756AC9FD0E}" type="parTrans" cxnId="{2B77CF49-B8AB-4313-96B5-696EB10D042A}">
      <dgm:prSet/>
      <dgm:spPr/>
      <dgm:t>
        <a:bodyPr/>
        <a:lstStyle/>
        <a:p>
          <a:endParaRPr lang="en-US"/>
        </a:p>
      </dgm:t>
    </dgm:pt>
    <dgm:pt modelId="{7A943E7D-4B47-48F7-8950-F75E3339D6C3}" type="sibTrans" cxnId="{2B77CF49-B8AB-4313-96B5-696EB10D042A}">
      <dgm:prSet/>
      <dgm:spPr/>
      <dgm:t>
        <a:bodyPr/>
        <a:lstStyle/>
        <a:p>
          <a:endParaRPr lang="en-US"/>
        </a:p>
      </dgm:t>
    </dgm:pt>
    <dgm:pt modelId="{7BCD35F0-75B3-874B-A96F-CED15AAD06EB}" type="pres">
      <dgm:prSet presAssocID="{7F1FED67-0129-492A-A9E8-F73210354049}" presName="linear" presStyleCnt="0">
        <dgm:presLayoutVars>
          <dgm:animLvl val="lvl"/>
          <dgm:resizeHandles val="exact"/>
        </dgm:presLayoutVars>
      </dgm:prSet>
      <dgm:spPr/>
    </dgm:pt>
    <dgm:pt modelId="{CE8153C3-4D8E-994C-B3C5-5020CAC743B8}" type="pres">
      <dgm:prSet presAssocID="{F1DBD74A-5A0F-4C27-BF9A-BA22207559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D48801-479C-A942-B52D-94A50FCE7515}" type="pres">
      <dgm:prSet presAssocID="{5CABC5A1-0212-4FA6-BF34-39FF8976FB99}" presName="spacer" presStyleCnt="0"/>
      <dgm:spPr/>
    </dgm:pt>
    <dgm:pt modelId="{022B22E7-6F17-AA4E-9D0E-3E37C86F1AE9}" type="pres">
      <dgm:prSet presAssocID="{E3593565-9D92-4DB5-9599-6D0909B78E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68C722-BC6A-6248-937B-D1688C9963BC}" type="pres">
      <dgm:prSet presAssocID="{0E56D896-CBCE-4EB4-9A2E-4B966C05A87C}" presName="spacer" presStyleCnt="0"/>
      <dgm:spPr/>
    </dgm:pt>
    <dgm:pt modelId="{823AB4E0-2693-C24E-90F4-E9BD676CC433}" type="pres">
      <dgm:prSet presAssocID="{62C11A93-42B4-495F-A8AF-BAD29E3942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756D4-7F2E-0543-A35C-55AC722AAED7}" type="pres">
      <dgm:prSet presAssocID="{B0889967-692C-4259-A65D-1D82122C0C9B}" presName="spacer" presStyleCnt="0"/>
      <dgm:spPr/>
    </dgm:pt>
    <dgm:pt modelId="{B04146EA-32FD-C948-9B00-F103F576A2A4}" type="pres">
      <dgm:prSet presAssocID="{9FDE5C03-2E90-471D-91DA-2F8E2F1ED9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DEF104-DCEA-D34D-9DF0-B2393BE5CCEE}" type="presOf" srcId="{9FDE5C03-2E90-471D-91DA-2F8E2F1ED915}" destId="{B04146EA-32FD-C948-9B00-F103F576A2A4}" srcOrd="0" destOrd="0" presId="urn:microsoft.com/office/officeart/2005/8/layout/vList2"/>
    <dgm:cxn modelId="{D63ACF14-3827-DD4B-BFCD-B6A0E1C6ABA4}" type="presOf" srcId="{E3593565-9D92-4DB5-9599-6D0909B78EF1}" destId="{022B22E7-6F17-AA4E-9D0E-3E37C86F1AE9}" srcOrd="0" destOrd="0" presId="urn:microsoft.com/office/officeart/2005/8/layout/vList2"/>
    <dgm:cxn modelId="{B62C9B2F-1C57-1549-8DB9-84AD2F5DDC3B}" type="presOf" srcId="{62C11A93-42B4-495F-A8AF-BAD29E3942DE}" destId="{823AB4E0-2693-C24E-90F4-E9BD676CC433}" srcOrd="0" destOrd="0" presId="urn:microsoft.com/office/officeart/2005/8/layout/vList2"/>
    <dgm:cxn modelId="{91CFDA30-7779-054E-B7CC-63E4EE0D9CFC}" type="presOf" srcId="{7F1FED67-0129-492A-A9E8-F73210354049}" destId="{7BCD35F0-75B3-874B-A96F-CED15AAD06EB}" srcOrd="0" destOrd="0" presId="urn:microsoft.com/office/officeart/2005/8/layout/vList2"/>
    <dgm:cxn modelId="{5E931B31-E78F-8E4D-8F5E-EDD2D6D6BCF7}" type="presOf" srcId="{F1DBD74A-5A0F-4C27-BF9A-BA2220755988}" destId="{CE8153C3-4D8E-994C-B3C5-5020CAC743B8}" srcOrd="0" destOrd="0" presId="urn:microsoft.com/office/officeart/2005/8/layout/vList2"/>
    <dgm:cxn modelId="{2B77CF49-B8AB-4313-96B5-696EB10D042A}" srcId="{7F1FED67-0129-492A-A9E8-F73210354049}" destId="{9FDE5C03-2E90-471D-91DA-2F8E2F1ED915}" srcOrd="3" destOrd="0" parTransId="{85EA711F-19B9-4091-963C-7C756AC9FD0E}" sibTransId="{7A943E7D-4B47-48F7-8950-F75E3339D6C3}"/>
    <dgm:cxn modelId="{AA056FA3-C8D5-449A-9FB7-9A0A7C3BEA67}" srcId="{7F1FED67-0129-492A-A9E8-F73210354049}" destId="{F1DBD74A-5A0F-4C27-BF9A-BA2220755988}" srcOrd="0" destOrd="0" parTransId="{4AA12024-63EE-4146-8DCD-A3690F0DCE22}" sibTransId="{5CABC5A1-0212-4FA6-BF34-39FF8976FB99}"/>
    <dgm:cxn modelId="{9308B1D8-9211-44B4-BD44-06B31CFEC649}" srcId="{7F1FED67-0129-492A-A9E8-F73210354049}" destId="{E3593565-9D92-4DB5-9599-6D0909B78EF1}" srcOrd="1" destOrd="0" parTransId="{A45962AA-001B-43D5-8AFA-C8130F4654EC}" sibTransId="{0E56D896-CBCE-4EB4-9A2E-4B966C05A87C}"/>
    <dgm:cxn modelId="{DF74A9DA-5409-4DA7-9EA3-2F59C6059C50}" srcId="{7F1FED67-0129-492A-A9E8-F73210354049}" destId="{62C11A93-42B4-495F-A8AF-BAD29E3942DE}" srcOrd="2" destOrd="0" parTransId="{8792FCDD-59E8-43B8-B87C-49B290033800}" sibTransId="{B0889967-692C-4259-A65D-1D82122C0C9B}"/>
    <dgm:cxn modelId="{08A89529-3D54-FE4A-9FBF-8D1DC048D944}" type="presParOf" srcId="{7BCD35F0-75B3-874B-A96F-CED15AAD06EB}" destId="{CE8153C3-4D8E-994C-B3C5-5020CAC743B8}" srcOrd="0" destOrd="0" presId="urn:microsoft.com/office/officeart/2005/8/layout/vList2"/>
    <dgm:cxn modelId="{DE0F94BC-6BC3-1047-96FF-E2F9D2310D92}" type="presParOf" srcId="{7BCD35F0-75B3-874B-A96F-CED15AAD06EB}" destId="{C6D48801-479C-A942-B52D-94A50FCE7515}" srcOrd="1" destOrd="0" presId="urn:microsoft.com/office/officeart/2005/8/layout/vList2"/>
    <dgm:cxn modelId="{1565DF24-A8F4-5B46-8877-6926D45ADCE8}" type="presParOf" srcId="{7BCD35F0-75B3-874B-A96F-CED15AAD06EB}" destId="{022B22E7-6F17-AA4E-9D0E-3E37C86F1AE9}" srcOrd="2" destOrd="0" presId="urn:microsoft.com/office/officeart/2005/8/layout/vList2"/>
    <dgm:cxn modelId="{4EAF465A-7082-874E-A602-860F2FF4E785}" type="presParOf" srcId="{7BCD35F0-75B3-874B-A96F-CED15AAD06EB}" destId="{9968C722-BC6A-6248-937B-D1688C9963BC}" srcOrd="3" destOrd="0" presId="urn:microsoft.com/office/officeart/2005/8/layout/vList2"/>
    <dgm:cxn modelId="{25618047-C74E-8642-A1FF-96E32E2A627E}" type="presParOf" srcId="{7BCD35F0-75B3-874B-A96F-CED15AAD06EB}" destId="{823AB4E0-2693-C24E-90F4-E9BD676CC433}" srcOrd="4" destOrd="0" presId="urn:microsoft.com/office/officeart/2005/8/layout/vList2"/>
    <dgm:cxn modelId="{EF6933F6-36AF-8A41-8D76-5B3983E03856}" type="presParOf" srcId="{7BCD35F0-75B3-874B-A96F-CED15AAD06EB}" destId="{D82756D4-7F2E-0543-A35C-55AC722AAED7}" srcOrd="5" destOrd="0" presId="urn:microsoft.com/office/officeart/2005/8/layout/vList2"/>
    <dgm:cxn modelId="{E053938F-8F3A-C24D-83F6-B7984FB6ED83}" type="presParOf" srcId="{7BCD35F0-75B3-874B-A96F-CED15AAD06EB}" destId="{B04146EA-32FD-C948-9B00-F103F576A2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153C3-4D8E-994C-B3C5-5020CAC743B8}">
      <dsp:nvSpPr>
        <dsp:cNvPr id="0" name=""/>
        <dsp:cNvSpPr/>
      </dsp:nvSpPr>
      <dsp:spPr>
        <a:xfrm>
          <a:off x="0" y="74862"/>
          <a:ext cx="5803231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Erro de concordância, regência ou de </a:t>
          </a:r>
          <a:r>
            <a:rPr lang="pt-BR" sz="2300" u="none" kern="1200" dirty="0">
              <a:solidFill>
                <a:schemeClr val="bg1"/>
              </a:solidFill>
            </a:rPr>
            <a:t>colocação pronominal</a:t>
          </a:r>
          <a:r>
            <a:rPr lang="pt-BR" sz="2300" kern="1200" dirty="0"/>
            <a:t>. Exemplos:</a:t>
          </a:r>
          <a:endParaRPr lang="en-US" sz="2300" kern="1200" dirty="0"/>
        </a:p>
      </dsp:txBody>
      <dsp:txXfrm>
        <a:off x="62808" y="137670"/>
        <a:ext cx="5677615" cy="1161018"/>
      </dsp:txXfrm>
    </dsp:sp>
    <dsp:sp modelId="{022B22E7-6F17-AA4E-9D0E-3E37C86F1AE9}">
      <dsp:nvSpPr>
        <dsp:cNvPr id="0" name=""/>
        <dsp:cNvSpPr/>
      </dsp:nvSpPr>
      <dsp:spPr>
        <a:xfrm>
          <a:off x="0" y="1427737"/>
          <a:ext cx="5803231" cy="1286634"/>
        </a:xfrm>
        <a:prstGeom prst="roundRect">
          <a:avLst/>
        </a:prstGeom>
        <a:solidFill>
          <a:schemeClr val="accent2">
            <a:hueOff val="-504883"/>
            <a:satOff val="-2448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Concordância: </a:t>
          </a:r>
          <a:r>
            <a:rPr lang="pt-BR" sz="2300" i="1" u="sng" kern="1200"/>
            <a:t>Fazem</a:t>
          </a:r>
          <a:r>
            <a:rPr lang="pt-BR" sz="2300" kern="1200"/>
            <a:t> 3 meses que não nos vemos. – o correto é faz.</a:t>
          </a:r>
          <a:endParaRPr lang="en-US" sz="2300" kern="1200"/>
        </a:p>
      </dsp:txBody>
      <dsp:txXfrm>
        <a:off x="62808" y="1490545"/>
        <a:ext cx="5677615" cy="1161018"/>
      </dsp:txXfrm>
    </dsp:sp>
    <dsp:sp modelId="{823AB4E0-2693-C24E-90F4-E9BD676CC433}">
      <dsp:nvSpPr>
        <dsp:cNvPr id="0" name=""/>
        <dsp:cNvSpPr/>
      </dsp:nvSpPr>
      <dsp:spPr>
        <a:xfrm>
          <a:off x="0" y="2780611"/>
          <a:ext cx="5803231" cy="1286634"/>
        </a:xfrm>
        <a:prstGeom prst="roundRect">
          <a:avLst/>
        </a:prstGeom>
        <a:solidFill>
          <a:schemeClr val="accent2">
            <a:hueOff val="-1009766"/>
            <a:satOff val="-4895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Regência: Vou </a:t>
          </a:r>
          <a:r>
            <a:rPr lang="pt-BR" sz="2300" i="1" u="sng" kern="1200"/>
            <a:t>no</a:t>
          </a:r>
          <a:r>
            <a:rPr lang="pt-BR" sz="2300" kern="1200"/>
            <a:t> banheiro. – o correto é ao.</a:t>
          </a:r>
          <a:endParaRPr lang="en-US" sz="2300" kern="1200"/>
        </a:p>
      </dsp:txBody>
      <dsp:txXfrm>
        <a:off x="62808" y="2843419"/>
        <a:ext cx="5677615" cy="1161018"/>
      </dsp:txXfrm>
    </dsp:sp>
    <dsp:sp modelId="{B04146EA-32FD-C948-9B00-F103F576A2A4}">
      <dsp:nvSpPr>
        <dsp:cNvPr id="0" name=""/>
        <dsp:cNvSpPr/>
      </dsp:nvSpPr>
      <dsp:spPr>
        <a:xfrm>
          <a:off x="0" y="4133485"/>
          <a:ext cx="5803231" cy="1286634"/>
        </a:xfrm>
        <a:prstGeom prst="roundRect">
          <a:avLst/>
        </a:prstGeom>
        <a:solidFill>
          <a:schemeClr val="accent2">
            <a:hueOff val="-1514649"/>
            <a:satOff val="-734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Colocação Pronominal: Não </a:t>
          </a:r>
          <a:r>
            <a:rPr lang="pt-BR" sz="2300" i="1" u="sng" kern="1200"/>
            <a:t>segurei-me</a:t>
          </a:r>
          <a:r>
            <a:rPr lang="pt-BR" sz="2300" kern="1200"/>
            <a:t> para falar sobre a mãe dela. – o correto é me segurei.</a:t>
          </a:r>
          <a:endParaRPr lang="en-US" sz="2300" kern="1200"/>
        </a:p>
      </dsp:txBody>
      <dsp:txXfrm>
        <a:off x="62808" y="4196293"/>
        <a:ext cx="5677615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linguistica/pleonasm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portugues/gerundio/" TargetMode="External"/><Relationship Id="rId2" Type="http://schemas.openxmlformats.org/officeDocument/2006/relationships/hyperlink" Target="https://www.infoescola.com/portugues/gerundism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portugues/hiat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nfoescola.com/linguistica/estrangeirism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portugues/semanti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linguistica/arcaism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portugues/figuras-de-linguagem/" TargetMode="External"/><Relationship Id="rId2" Type="http://schemas.openxmlformats.org/officeDocument/2006/relationships/hyperlink" Target="https://www.infoescola.com/linguistica/neologism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portugues/ambiguida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9013-BC55-4FF9-B87F-30C4A6CCA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0" b="7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FEA97A-46F0-3C45-8B70-D780ED1C5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Vícios de Linguagem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39230-55BF-1043-B544-AB2930E5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Professor Álvaro Filho</a:t>
            </a:r>
          </a:p>
        </p:txBody>
      </p:sp>
    </p:spTree>
    <p:extLst>
      <p:ext uri="{BB962C8B-B14F-4D97-AF65-F5344CB8AC3E}">
        <p14:creationId xmlns:p14="http://schemas.microsoft.com/office/powerpoint/2010/main" val="190637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B23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427880-4920-DB43-A7D2-F0E30293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pt-BR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Pleonasmo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453F7-AA89-9148-A371-BFDAE80E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Redundância desnecessária para a transmissão do conteúdo da frase. Exemplos:</a:t>
            </a:r>
          </a:p>
          <a:p>
            <a:r>
              <a:rPr lang="pt-BR" sz="2000"/>
              <a:t>Sair para fora - o correto é apenas sair</a:t>
            </a:r>
          </a:p>
          <a:p>
            <a:r>
              <a:rPr lang="pt-BR" sz="2000"/>
              <a:t>Entrar para dentro - o correto é apenas entrar</a:t>
            </a:r>
          </a:p>
          <a:p>
            <a:r>
              <a:rPr lang="pt-BR" sz="2000"/>
              <a:t>Encarar de frente – o correto é apenas encarar</a:t>
            </a:r>
          </a:p>
        </p:txBody>
      </p:sp>
    </p:spTree>
    <p:extLst>
      <p:ext uri="{BB962C8B-B14F-4D97-AF65-F5344CB8AC3E}">
        <p14:creationId xmlns:p14="http://schemas.microsoft.com/office/powerpoint/2010/main" val="205221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B23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C6054-BD94-6C41-8478-0BAB12D6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pt-BR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Gerundismo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4FC3-B6AE-B249-9FB2-C78D9556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pt-BR" sz="2000" dirty="0"/>
              <a:t>É o uso inadequado do </a:t>
            </a:r>
            <a:r>
              <a:rPr lang="pt-BR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gerúndio</a:t>
            </a:r>
            <a:r>
              <a:rPr lang="pt-BR" sz="2000" dirty="0"/>
              <a:t>, o uso de gerúndio em excesso para algo desnecessário, na tentativa de reforçar uma ideia de continuidade. Exemplos:</a:t>
            </a:r>
          </a:p>
          <a:p>
            <a:r>
              <a:rPr lang="pt-BR" sz="2000" dirty="0"/>
              <a:t>Eu </a:t>
            </a:r>
            <a:r>
              <a:rPr lang="pt-BR" sz="2000" i="1" u="sng" dirty="0"/>
              <a:t>vou estar enviando</a:t>
            </a:r>
            <a:r>
              <a:rPr lang="pt-BR" sz="2000" dirty="0"/>
              <a:t> o e-mail – o correto é Eu enviarei o e-mail.</a:t>
            </a:r>
          </a:p>
          <a:p>
            <a:r>
              <a:rPr lang="pt-BR" sz="2000" dirty="0"/>
              <a:t>Em que </a:t>
            </a:r>
            <a:r>
              <a:rPr lang="pt-BR" sz="2000" i="1" u="sng" dirty="0"/>
              <a:t>poderia estar ajudando</a:t>
            </a:r>
            <a:r>
              <a:rPr lang="pt-BR" sz="2000" dirty="0"/>
              <a:t>? – o correto é Em que posso ajudar?</a:t>
            </a:r>
          </a:p>
        </p:txBody>
      </p:sp>
    </p:spTree>
    <p:extLst>
      <p:ext uri="{BB962C8B-B14F-4D97-AF65-F5344CB8AC3E}">
        <p14:creationId xmlns:p14="http://schemas.microsoft.com/office/powerpoint/2010/main" val="225401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F0A98B-63F0-47BD-9203-AD26B8E33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3D6B5C-B8B4-4071-9480-DEE5EC78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1334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6EB2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969F1-D041-BB41-9EF3-964E0CD0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323" y="2242457"/>
            <a:ext cx="3731849" cy="2373086"/>
          </a:xfrm>
        </p:spPr>
        <p:txBody>
          <a:bodyPr>
            <a:normAutofit/>
          </a:bodyPr>
          <a:lstStyle/>
          <a:p>
            <a:r>
              <a:rPr lang="pt-BR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DCE1C-3761-6945-AFB0-848DD55E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313"/>
            <a:ext cx="4617381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Desvio causado pela sequência de vogais idênticas ou semelhantes. Exemplos:</a:t>
            </a:r>
          </a:p>
          <a:p>
            <a:r>
              <a:rPr lang="pt-BR" sz="2000"/>
              <a:t>Ele </a:t>
            </a:r>
            <a:r>
              <a:rPr lang="pt-BR" sz="2000" i="1" u="sng"/>
              <a:t>irá ainda</a:t>
            </a:r>
            <a:r>
              <a:rPr lang="pt-BR" sz="2000"/>
              <a:t> hoje para fazer a retirada do produto.</a:t>
            </a:r>
          </a:p>
          <a:p>
            <a:r>
              <a:rPr lang="pt-BR" sz="2000"/>
              <a:t>Você escolhe, </a:t>
            </a:r>
            <a:r>
              <a:rPr lang="pt-BR" sz="2000" i="1" u="sng"/>
              <a:t>ou eu ou ele</a:t>
            </a:r>
            <a:r>
              <a:rPr lang="pt-B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41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3615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6EB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5E07C-33C9-6444-B6A0-561A4313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542" y="1065749"/>
            <a:ext cx="4505258" cy="4726502"/>
          </a:xfrm>
        </p:spPr>
        <p:txBody>
          <a:bodyPr>
            <a:normAutofit/>
          </a:bodyPr>
          <a:lstStyle/>
          <a:p>
            <a:r>
              <a:rPr lang="pt-BR" b="1" i="0" dirty="0"/>
              <a:t>Colisão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7EFA8-38EA-C945-BB98-3D7C2757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Desvio causado pela sequência de consoantes idênticas ou semelhantes. Exemplos:</a:t>
            </a:r>
          </a:p>
          <a:p>
            <a:r>
              <a:rPr lang="pt-BR" sz="2000"/>
              <a:t>Fazendo fiado fico freguês.</a:t>
            </a:r>
          </a:p>
          <a:p>
            <a:r>
              <a:rPr lang="pt-BR" sz="2000"/>
              <a:t>O rato roeu a roupa do Rei de Roma.</a:t>
            </a:r>
          </a:p>
        </p:txBody>
      </p:sp>
    </p:spTree>
    <p:extLst>
      <p:ext uri="{BB962C8B-B14F-4D97-AF65-F5344CB8AC3E}">
        <p14:creationId xmlns:p14="http://schemas.microsoft.com/office/powerpoint/2010/main" val="425203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B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55F8FA-D0F4-CA4B-A488-CA5F84C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pt-BR" sz="3200" b="1" i="0" dirty="0"/>
              <a:t>Plebeísmo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A2FA9-B7E3-F944-AC16-B98EA206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pt-BR" sz="2000"/>
              <a:t>São gírias, calão, expressões populares que indicam a falta de instrução. Exemplos:</a:t>
            </a:r>
          </a:p>
          <a:p>
            <a:r>
              <a:rPr lang="pt-BR" sz="2000"/>
              <a:t>Correr atrás</a:t>
            </a:r>
          </a:p>
          <a:p>
            <a:r>
              <a:rPr lang="pt-BR" sz="2000"/>
              <a:t>Mané</a:t>
            </a:r>
          </a:p>
          <a:p>
            <a:r>
              <a:rPr lang="pt-BR" sz="2000"/>
              <a:t>Bolado</a:t>
            </a:r>
          </a:p>
        </p:txBody>
      </p:sp>
    </p:spTree>
    <p:extLst>
      <p:ext uri="{BB962C8B-B14F-4D97-AF65-F5344CB8AC3E}">
        <p14:creationId xmlns:p14="http://schemas.microsoft.com/office/powerpoint/2010/main" val="21618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B1A35-A8BB-C846-9096-4DFA4EE8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pt-BR" sz="3400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Estrangeirismo</a:t>
            </a:r>
            <a:endParaRPr lang="pt-BR" sz="3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872DE-9986-E745-A841-624FB3C5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pt-BR" sz="2000" dirty="0"/>
              <a:t>Uso desnecessário e exagerado de palavras de outros idiomas. Exemplos:</a:t>
            </a:r>
          </a:p>
          <a:p>
            <a:r>
              <a:rPr lang="pt-BR" sz="2000" dirty="0"/>
              <a:t>Show - espetáculo</a:t>
            </a:r>
          </a:p>
          <a:p>
            <a:r>
              <a:rPr lang="pt-BR" sz="2000" dirty="0"/>
              <a:t>Drink – bebida ou drinque</a:t>
            </a:r>
          </a:p>
          <a:p>
            <a:r>
              <a:rPr lang="pt-BR" sz="2000" dirty="0"/>
              <a:t>Delivery – entrega em domicílio</a:t>
            </a:r>
          </a:p>
          <a:p>
            <a:r>
              <a:rPr lang="pt-BR" sz="2000" dirty="0"/>
              <a:t>Stress - estresse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A757F-0F03-4CE7-A79F-30430F776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0" r="-1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285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B23D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0F51D-55B9-244C-A012-B53E6E22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pt-BR" b="1" i="0"/>
              <a:t>Vícios</a:t>
            </a:r>
            <a:r>
              <a:rPr lang="pt-BR" b="1" i="0">
                <a:solidFill>
                  <a:srgbClr val="FFFFFF"/>
                </a:solidFill>
              </a:rPr>
              <a:t> </a:t>
            </a:r>
            <a:r>
              <a:rPr lang="pt-BR" b="1" i="0"/>
              <a:t>de</a:t>
            </a:r>
            <a:r>
              <a:rPr lang="pt-BR" b="1" i="0">
                <a:solidFill>
                  <a:srgbClr val="FFFFFF"/>
                </a:solidFill>
              </a:rPr>
              <a:t> </a:t>
            </a:r>
            <a:r>
              <a:rPr lang="pt-BR" b="1" i="0"/>
              <a:t>linguagem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5B1D6-9522-4E46-9CAF-3B52C21B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pt-BR" sz="2000" b="1" dirty="0"/>
              <a:t>Vícios de linguagem</a:t>
            </a:r>
            <a:r>
              <a:rPr lang="pt-BR" sz="2000" dirty="0"/>
              <a:t> são todas as expressões ou construções que alteram a norma padrão ou norma culta. Geralmente, elas são provocadas por descuido ou por falta de conhecimento das regras por parte do falante.</a:t>
            </a:r>
          </a:p>
        </p:txBody>
      </p:sp>
    </p:spTree>
    <p:extLst>
      <p:ext uri="{BB962C8B-B14F-4D97-AF65-F5344CB8AC3E}">
        <p14:creationId xmlns:p14="http://schemas.microsoft.com/office/powerpoint/2010/main" val="261315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AA81-2750-3540-B654-EE40EA3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/>
              <a:t>Barbarismo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E3F8B-417E-6344-943B-1CEA559D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desvio que pode ser feito pela pronúncia, acentuação, ortografia, flexão ou </a:t>
            </a:r>
            <a:r>
              <a:rPr lang="pt-BR" u="sng" dirty="0">
                <a:hlinkClick r:id="rId2"/>
              </a:rPr>
              <a:t>semântica</a:t>
            </a:r>
            <a:r>
              <a:rPr lang="pt-BR" dirty="0"/>
              <a:t>. Exemplos:</a:t>
            </a:r>
          </a:p>
          <a:p>
            <a:r>
              <a:rPr lang="pt-BR" dirty="0"/>
              <a:t>Pronúncia: </a:t>
            </a:r>
            <a:r>
              <a:rPr lang="pt-BR" i="1" dirty="0" err="1"/>
              <a:t>pobrema</a:t>
            </a:r>
            <a:r>
              <a:rPr lang="pt-BR" dirty="0"/>
              <a:t> – o correto é problema</a:t>
            </a:r>
          </a:p>
          <a:p>
            <a:r>
              <a:rPr lang="pt-BR" dirty="0"/>
              <a:t>Acentuação: </a:t>
            </a:r>
            <a:r>
              <a:rPr lang="pt-BR" i="1" dirty="0" err="1"/>
              <a:t>rúbrica</a:t>
            </a:r>
            <a:r>
              <a:rPr lang="pt-BR" dirty="0"/>
              <a:t> – o correto é rubrica</a:t>
            </a:r>
          </a:p>
          <a:p>
            <a:r>
              <a:rPr lang="pt-BR" dirty="0"/>
              <a:t>Ortografia: </a:t>
            </a:r>
            <a:r>
              <a:rPr lang="pt-BR" i="1" dirty="0" err="1"/>
              <a:t>mecher</a:t>
            </a:r>
            <a:r>
              <a:rPr lang="pt-BR" dirty="0"/>
              <a:t> – o correto é mexer</a:t>
            </a:r>
          </a:p>
          <a:p>
            <a:r>
              <a:rPr lang="pt-BR" dirty="0"/>
              <a:t>Flexão: </a:t>
            </a:r>
            <a:r>
              <a:rPr lang="pt-BR" i="1" dirty="0" err="1"/>
              <a:t>proporam</a:t>
            </a:r>
            <a:r>
              <a:rPr lang="pt-BR" dirty="0"/>
              <a:t> – o correto é propuseram</a:t>
            </a:r>
          </a:p>
          <a:p>
            <a:r>
              <a:rPr lang="pt-BR" dirty="0"/>
              <a:t>Semântica: </a:t>
            </a:r>
            <a:r>
              <a:rPr lang="pt-BR" i="1" dirty="0"/>
              <a:t>conserto</a:t>
            </a:r>
            <a:r>
              <a:rPr lang="pt-BR" dirty="0"/>
              <a:t> da orquestra sinfônica - o correto é concerto</a:t>
            </a:r>
          </a:p>
        </p:txBody>
      </p:sp>
    </p:spTree>
    <p:extLst>
      <p:ext uri="{BB962C8B-B14F-4D97-AF65-F5344CB8AC3E}">
        <p14:creationId xmlns:p14="http://schemas.microsoft.com/office/powerpoint/2010/main" val="21582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6EB23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3FB06-4001-B049-A4FF-0A81F4A3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Arcaísmo</a:t>
            </a:r>
            <a:endParaRPr lang="pt-BR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B205C-9FBB-DF40-BAA8-C5B8C365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690688"/>
            <a:ext cx="11032067" cy="4852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Expressões que não são mais usadas atualmente, ou seja, estão em desuso. Exemplos: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Ceroula (cueca)</a:t>
            </a:r>
          </a:p>
          <a:p>
            <a:pPr>
              <a:lnSpc>
                <a:spcPct val="90000"/>
              </a:lnSpc>
            </a:pPr>
            <a:r>
              <a:rPr lang="pt-BR" sz="1700" dirty="0" err="1"/>
              <a:t>Vosmecê</a:t>
            </a:r>
            <a:r>
              <a:rPr lang="pt-BR" sz="1700" dirty="0"/>
              <a:t> (você)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Outrossim (também)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Quiçá (talvez)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À guisa de (à maneira de)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Apalermado (bobo)</a:t>
            </a:r>
          </a:p>
          <a:p>
            <a:pPr>
              <a:lnSpc>
                <a:spcPct val="90000"/>
              </a:lnSpc>
            </a:pPr>
            <a:r>
              <a:rPr lang="pt-BR" sz="1700" dirty="0"/>
              <a:t>Magote (grande quantidade)</a:t>
            </a:r>
          </a:p>
          <a:p>
            <a:pPr>
              <a:lnSpc>
                <a:spcPct val="90000"/>
              </a:lnSpc>
            </a:pPr>
            <a:endParaRPr lang="pt-BR" sz="1700" dirty="0"/>
          </a:p>
          <a:p>
            <a:pPr>
              <a:lnSpc>
                <a:spcPct val="90000"/>
              </a:lnSpc>
            </a:pPr>
            <a:r>
              <a:rPr lang="pt-BR" sz="1700" dirty="0"/>
              <a:t>OBS: apesar de serem termos ultrapassados, a grande maioria dos arcaísmos são dicionarizados, ou seja, em caso de dúvida no significado, sempre podemos recorrer a um bom dicionário.</a:t>
            </a:r>
          </a:p>
        </p:txBody>
      </p:sp>
    </p:spTree>
    <p:extLst>
      <p:ext uri="{BB962C8B-B14F-4D97-AF65-F5344CB8AC3E}">
        <p14:creationId xmlns:p14="http://schemas.microsoft.com/office/powerpoint/2010/main" val="413829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B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D36F16-738A-ED4B-B21E-7F05B2D4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pt-BR" sz="3200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Neologismo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A3D2B-EA4B-154F-937B-D51FD4A4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Criação de novas palavras já existentes à qual é atribuído um novo significado. Exemplos:</a:t>
            </a:r>
          </a:p>
          <a:p>
            <a:r>
              <a:rPr lang="pt-BR" sz="2000" dirty="0"/>
              <a:t>Melhor </a:t>
            </a:r>
            <a:r>
              <a:rPr lang="pt-BR" sz="2000" i="1" u="sng" dirty="0"/>
              <a:t>deletar</a:t>
            </a:r>
            <a:r>
              <a:rPr lang="pt-BR" sz="2000" u="sng" dirty="0"/>
              <a:t> </a:t>
            </a:r>
            <a:r>
              <a:rPr lang="pt-BR" sz="2000" dirty="0"/>
              <a:t>o que você viu ontem. – Sentido de esquecer, apagar</a:t>
            </a:r>
          </a:p>
          <a:p>
            <a:r>
              <a:rPr lang="pt-BR" sz="2000" dirty="0"/>
              <a:t>Ela </a:t>
            </a:r>
            <a:r>
              <a:rPr lang="pt-BR" sz="2000" i="1" u="sng" dirty="0"/>
              <a:t>manja</a:t>
            </a:r>
            <a:r>
              <a:rPr lang="pt-BR" sz="2000" dirty="0"/>
              <a:t> sobre </a:t>
            </a:r>
            <a:r>
              <a:rPr lang="pt-BR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Figura de Linguagem</a:t>
            </a:r>
            <a:r>
              <a:rPr lang="pt-BR" sz="2000" dirty="0"/>
              <a:t>. – Sentido de saber, entender muito</a:t>
            </a:r>
          </a:p>
        </p:txBody>
      </p:sp>
    </p:spTree>
    <p:extLst>
      <p:ext uri="{BB962C8B-B14F-4D97-AF65-F5344CB8AC3E}">
        <p14:creationId xmlns:p14="http://schemas.microsoft.com/office/powerpoint/2010/main" val="19835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46F0C-DF3E-4F49-BF79-3C69D23D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pt-BR" b="1" i="0" dirty="0"/>
              <a:t>Solecismo</a:t>
            </a:r>
            <a:endParaRPr lang="pt-BR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CEDA97-048B-480A-9253-46CA0F6D8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044693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9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B23D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A861F-21FD-AD43-8DBC-51244D1B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pt-BR" b="1" i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Ambiguidade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45511-621F-4146-BB7C-DE31BD2C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pt-BR" sz="2000"/>
              <a:t>Duplo sentido de interpretação na frase. Exemplos:</a:t>
            </a:r>
          </a:p>
          <a:p>
            <a:r>
              <a:rPr lang="pt-BR" sz="2000"/>
              <a:t>A mãe de Priscila entrou com sua maleta na casa. – de quem era a maleta? Da mãe ou da Priscila?</a:t>
            </a:r>
          </a:p>
          <a:p>
            <a:r>
              <a:rPr lang="pt-BR" sz="2000"/>
              <a:t>Joana pegou seu namorado correndo na rua. – quem estava correndo? Joana ou o namorado?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B23D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1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B23D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B0FEA-14B1-F34F-80F0-89BBB126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pt-BR" b="1" i="0" dirty="0"/>
              <a:t>Cacófato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3DEB9-1543-B04C-BFF3-B8E47D17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pt-BR" sz="2000"/>
              <a:t>Quando a pronúncia de palavras seguidas produz um som desagradável ou inapropriado. Exemplos:</a:t>
            </a:r>
          </a:p>
          <a:p>
            <a:r>
              <a:rPr lang="pt-BR" sz="2000"/>
              <a:t>Ele não </a:t>
            </a:r>
            <a:r>
              <a:rPr lang="pt-BR" sz="2000" i="1" u="sng"/>
              <a:t>viu ela</a:t>
            </a:r>
            <a:r>
              <a:rPr lang="pt-BR" sz="2000"/>
              <a:t>.</a:t>
            </a:r>
          </a:p>
          <a:p>
            <a:r>
              <a:rPr lang="pt-BR" sz="2000"/>
              <a:t>Maria </a:t>
            </a:r>
            <a:r>
              <a:rPr lang="pt-BR" sz="2000" i="1" u="sng"/>
              <a:t>nunca gasta</a:t>
            </a:r>
            <a:r>
              <a:rPr lang="pt-BR" sz="2000"/>
              <a:t> o necessário.</a:t>
            </a:r>
          </a:p>
          <a:p>
            <a:r>
              <a:rPr lang="pt-BR" sz="2000" i="1" u="sng"/>
              <a:t>Ela tinha</a:t>
            </a:r>
            <a:r>
              <a:rPr lang="pt-BR" sz="2000"/>
              <a:t> visto seu cachorro.</a:t>
            </a:r>
          </a:p>
          <a:p>
            <a:r>
              <a:rPr lang="pt-BR" sz="2000"/>
              <a:t>Márcio beijou a </a:t>
            </a:r>
            <a:r>
              <a:rPr lang="pt-BR" sz="2000" i="1" u="sng"/>
              <a:t>boca dela</a:t>
            </a:r>
            <a:r>
              <a:rPr lang="pt-BR" sz="2000"/>
              <a:t>.</a:t>
            </a:r>
          </a:p>
          <a:p>
            <a:r>
              <a:rPr lang="pt-BR" sz="2000" i="1" u="sng"/>
              <a:t>Cuba lança</a:t>
            </a:r>
            <a:r>
              <a:rPr lang="pt-BR" sz="2000"/>
              <a:t> livro de Che Guevara.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B23D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7CA02-23F6-874C-BA8B-6EDE37A4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/>
              <a:t>Eco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6A2B9-1650-5B4D-B47C-995A931B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Desvio causado pelo uso de palavras cujas terminações são iguais, ocorrendo sons repetitivos na prosa. Exemplos:</a:t>
            </a:r>
          </a:p>
          <a:p>
            <a:r>
              <a:rPr lang="pt-BR" i="1" u="sng" dirty="0"/>
              <a:t>Tente</a:t>
            </a:r>
            <a:r>
              <a:rPr lang="pt-BR" dirty="0"/>
              <a:t>, </a:t>
            </a:r>
            <a:r>
              <a:rPr lang="pt-BR" i="1" u="sng" dirty="0"/>
              <a:t>invente</a:t>
            </a:r>
            <a:r>
              <a:rPr lang="pt-BR" dirty="0"/>
              <a:t>. Faça </a:t>
            </a:r>
            <a:r>
              <a:rPr lang="pt-BR" i="1" u="sng" dirty="0"/>
              <a:t>diferente</a:t>
            </a:r>
            <a:r>
              <a:rPr lang="pt-BR" dirty="0"/>
              <a:t>.</a:t>
            </a:r>
          </a:p>
          <a:p>
            <a:r>
              <a:rPr lang="pt-BR" i="1" u="sng" dirty="0"/>
              <a:t>Ladrão</a:t>
            </a:r>
            <a:r>
              <a:rPr lang="pt-BR" dirty="0"/>
              <a:t> que rouba </a:t>
            </a:r>
            <a:r>
              <a:rPr lang="pt-BR" i="1" u="sng" dirty="0"/>
              <a:t>ladrão</a:t>
            </a:r>
            <a:r>
              <a:rPr lang="pt-BR" dirty="0"/>
              <a:t> tem cem anos de </a:t>
            </a:r>
            <a:r>
              <a:rPr lang="pt-BR" i="1" u="sng" dirty="0"/>
              <a:t>perdão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54198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6EB23D"/>
      </a:accent1>
      <a:accent2>
        <a:srgbClr val="96AB30"/>
      </a:accent2>
      <a:accent3>
        <a:srgbClr val="BD9E41"/>
      </a:accent3>
      <a:accent4>
        <a:srgbClr val="B86034"/>
      </a:accent4>
      <a:accent5>
        <a:srgbClr val="CA4650"/>
      </a:accent5>
      <a:accent6>
        <a:srgbClr val="B83476"/>
      </a:accent6>
      <a:hlink>
        <a:srgbClr val="C45A5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433BCB7524BF4488FC426996F7383B" ma:contentTypeVersion="8" ma:contentTypeDescription="Crie um novo documento." ma:contentTypeScope="" ma:versionID="bb9cb4426307f78dd5eb3560842512c0">
  <xsd:schema xmlns:xsd="http://www.w3.org/2001/XMLSchema" xmlns:xs="http://www.w3.org/2001/XMLSchema" xmlns:p="http://schemas.microsoft.com/office/2006/metadata/properties" xmlns:ns2="c7ef60b8-dba2-431e-a8e4-02aadd303b80" targetNamespace="http://schemas.microsoft.com/office/2006/metadata/properties" ma:root="true" ma:fieldsID="51f0460c1b438b9ac3d91e4aaef84325" ns2:_="">
    <xsd:import namespace="c7ef60b8-dba2-431e-a8e4-02aadd303b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f60b8-dba2-431e-a8e4-02aadd303b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01969-8155-46E2-89FF-3A808A555181}"/>
</file>

<file path=customXml/itemProps2.xml><?xml version="1.0" encoding="utf-8"?>
<ds:datastoreItem xmlns:ds="http://schemas.openxmlformats.org/officeDocument/2006/customXml" ds:itemID="{9766B423-E207-46BF-A687-3CB7318CB7B6}"/>
</file>

<file path=customXml/itemProps3.xml><?xml version="1.0" encoding="utf-8"?>
<ds:datastoreItem xmlns:ds="http://schemas.openxmlformats.org/officeDocument/2006/customXml" ds:itemID="{C2413925-3612-49FD-8DBF-FD44655FFCB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644</Words>
  <Application>Microsoft Macintosh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Elephant</vt:lpstr>
      <vt:lpstr>BrushVTI</vt:lpstr>
      <vt:lpstr>Vícios de Linguagem</vt:lpstr>
      <vt:lpstr>Vícios de linguagem</vt:lpstr>
      <vt:lpstr>Barbarismo</vt:lpstr>
      <vt:lpstr>Arcaísmo</vt:lpstr>
      <vt:lpstr>Neologismo</vt:lpstr>
      <vt:lpstr>Solecismo</vt:lpstr>
      <vt:lpstr>Ambiguidade</vt:lpstr>
      <vt:lpstr>Cacófato</vt:lpstr>
      <vt:lpstr>Eco</vt:lpstr>
      <vt:lpstr>Pleonasmo</vt:lpstr>
      <vt:lpstr>Gerundismo</vt:lpstr>
      <vt:lpstr>Hiato</vt:lpstr>
      <vt:lpstr>Colisão</vt:lpstr>
      <vt:lpstr>Plebeísmo</vt:lpstr>
      <vt:lpstr>Estrangeirismo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Vícios de Linguagem</dc:title>
  <dc:creator>ÁLVARO COSTA SILVA FILHO</dc:creator>
  <cp:lastModifiedBy>ÁLVARO COSTA SILVA FILHO</cp:lastModifiedBy>
  <cp:revision>1</cp:revision>
  <dcterms:created xsi:type="dcterms:W3CDTF">2020-09-18T15:36:14Z</dcterms:created>
  <dcterms:modified xsi:type="dcterms:W3CDTF">2020-09-18T15:38:03Z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0x01010036433BCB7524BF4488FC426996F7383B</vt:lpwstr>
  </property>
</Properties>
</file>