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ugues.com.br/gramatica/morfossintaxe-dos-pronomes-relativos.html" TargetMode="External"/><Relationship Id="rId2" Type="http://schemas.openxmlformats.org/officeDocument/2006/relationships/hyperlink" Target="https://www.portugues.com.br/gramatica/adverbio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rtugues.com.br/gramatica/regencia-verbal-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F820F-9C8A-7647-8046-D6AE3BF57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Erros gramaticais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7BDE7-05E6-1D44-9B26-CAE79958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Álvaro Filho</a:t>
            </a:r>
          </a:p>
        </p:txBody>
      </p:sp>
    </p:spTree>
    <p:extLst>
      <p:ext uri="{BB962C8B-B14F-4D97-AF65-F5344CB8AC3E}">
        <p14:creationId xmlns:p14="http://schemas.microsoft.com/office/powerpoint/2010/main" val="423508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4D5FC-E913-8E4D-AC8A-B5F06015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50" y="640080"/>
            <a:ext cx="6746176" cy="6031653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“Más” é a forma feminina no plural do adjetivo mau. Tem como função qualificar um nome, isto é, dar uma característica negativa. No texto, o garoto utiliza o adjetivo “más” para se referir negativamente às mães: “Más são as mães que não deixam os filhos saírem”.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Aquelas senhoras são muito más.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Ele só tem más ideias.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Uma dica para utilizar a palavra “más” corretamente é substituí-la pelo seu antônimo “boas”.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As atitudes deles eram extremamente más.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As atitudes deles eram extremamente boas.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As madrastas foram consideradas más.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As madrastas foram consideradas boas.</a:t>
            </a:r>
          </a:p>
          <a:p>
            <a:pPr algn="just">
              <a:lnSpc>
                <a:spcPct val="90000"/>
              </a:lnSpc>
            </a:pPr>
            <a:r>
              <a:rPr lang="pt-BR" sz="1900" dirty="0">
                <a:solidFill>
                  <a:srgbClr val="404040"/>
                </a:solidFill>
              </a:rPr>
              <a:t>Atenção: más é a forma plural do adjetivo “má”. Ela é muito má (boa). Elas são más (boas).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60A6D-E473-6740-B941-539EA6B1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MÁS: adjetivo</a:t>
            </a:r>
          </a:p>
        </p:txBody>
      </p:sp>
    </p:spTree>
    <p:extLst>
      <p:ext uri="{BB962C8B-B14F-4D97-AF65-F5344CB8AC3E}">
        <p14:creationId xmlns:p14="http://schemas.microsoft.com/office/powerpoint/2010/main" val="363252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BCBF4-B2BB-5447-8317-F7D7A78BE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Onde ou aonde?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1C787-C1FC-F648-AF08-5300734D2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55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A61C6-501D-194C-AC3A-B8FAEFE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444753"/>
            <a:ext cx="3365990" cy="2991780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Quando usar </a:t>
            </a:r>
            <a:r>
              <a:rPr lang="pt-BR" sz="3200" b="1" i="1" dirty="0">
                <a:solidFill>
                  <a:srgbClr val="FFFFFF"/>
                </a:solidFill>
              </a:rPr>
              <a:t>onde</a:t>
            </a:r>
            <a:r>
              <a:rPr lang="pt-BR" sz="3200" b="1" dirty="0">
                <a:solidFill>
                  <a:srgbClr val="FFFFFF"/>
                </a:solidFill>
              </a:rPr>
              <a:t>?</a:t>
            </a:r>
            <a:endParaRPr lang="pt-BR" sz="32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05FAB-9BF7-C243-A3DE-A70CA365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389467"/>
            <a:ext cx="6536266" cy="6096000"/>
          </a:xfrm>
        </p:spPr>
        <p:txBody>
          <a:bodyPr anchor="ctr">
            <a:noAutofit/>
          </a:bodyPr>
          <a:lstStyle/>
          <a:p>
            <a:pPr algn="just" fontAlgn="base">
              <a:lnSpc>
                <a:spcPct val="90000"/>
              </a:lnSpc>
            </a:pP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costuma ser utilizado como 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advérbio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de lugar ou como 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pronome relativo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Essa palavra possui noção de lugar, mas sempre no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sentido estático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permanente, isto é, sem movimento.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Comumente utilizado como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advérbio interrogativo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(aquele que inicia uma pergunta) para saber a localização de algo ou de alguém, 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também é muito usado como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pronome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ligando um termo ao outro ou uma oração à outra. Nesse caso, pode ser substituído pelos termos “em que”, “no qual”, “na qual” sem alteração de sentido.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Vamos ver alguns exemplos:</a:t>
            </a:r>
          </a:p>
          <a:p>
            <a:pPr algn="just" fontAlgn="base">
              <a:lnSpc>
                <a:spcPct val="90000"/>
              </a:lnSpc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você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(Advérbio)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local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eu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fica no centro da cidade.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local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que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eu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fica no centro da cidade.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lugar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faz calor.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lugar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que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faz calor.</a:t>
            </a:r>
          </a:p>
          <a:p>
            <a:pPr algn="just" fontAlgn="base">
              <a:lnSpc>
                <a:spcPct val="9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(Pronome relativo)</a:t>
            </a:r>
          </a:p>
        </p:txBody>
      </p:sp>
    </p:spTree>
    <p:extLst>
      <p:ext uri="{BB962C8B-B14F-4D97-AF65-F5344CB8AC3E}">
        <p14:creationId xmlns:p14="http://schemas.microsoft.com/office/powerpoint/2010/main" val="32747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DBECB-80A2-2948-84F7-1905A06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pt-BR" b="1"/>
              <a:t>Quando usar</a:t>
            </a:r>
            <a:r>
              <a:rPr lang="pt-BR" b="1" i="1"/>
              <a:t> aonde?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3662D-0C05-E943-B9C7-AB6FBBA9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79" y="1656138"/>
            <a:ext cx="9582443" cy="3953706"/>
          </a:xfrm>
        </p:spPr>
        <p:txBody>
          <a:bodyPr>
            <a:noAutofit/>
          </a:bodyPr>
          <a:lstStyle/>
          <a:p>
            <a:pPr algn="just" fontAlgn="base">
              <a:lnSpc>
                <a:spcPct val="90000"/>
              </a:lnSpc>
            </a:pPr>
            <a:r>
              <a:rPr lang="pt-BR" sz="1400" i="1" dirty="0">
                <a:solidFill>
                  <a:srgbClr val="404040"/>
                </a:solidFill>
              </a:rPr>
              <a:t>Aonde</a:t>
            </a:r>
            <a:r>
              <a:rPr lang="pt-BR" sz="1400" dirty="0">
                <a:solidFill>
                  <a:srgbClr val="404040"/>
                </a:solidFill>
              </a:rPr>
              <a:t> possui lógica semelhante à da palavra </a:t>
            </a:r>
            <a:r>
              <a:rPr lang="pt-BR" sz="1400" i="1" dirty="0">
                <a:solidFill>
                  <a:srgbClr val="404040"/>
                </a:solidFill>
              </a:rPr>
              <a:t>onde</a:t>
            </a:r>
            <a:r>
              <a:rPr lang="pt-BR" sz="1400" dirty="0">
                <a:solidFill>
                  <a:srgbClr val="404040"/>
                </a:solidFill>
              </a:rPr>
              <a:t>: mesmas funções e ideia de lugar. Porém, sua diferença está no fato de apresentar </a:t>
            </a:r>
            <a:r>
              <a:rPr lang="pt-BR" sz="1400" b="1" dirty="0">
                <a:solidFill>
                  <a:srgbClr val="404040"/>
                </a:solidFill>
              </a:rPr>
              <a:t>noção de</a:t>
            </a:r>
            <a:r>
              <a:rPr lang="pt-BR" sz="1400" dirty="0">
                <a:solidFill>
                  <a:srgbClr val="404040"/>
                </a:solidFill>
              </a:rPr>
              <a:t> </a:t>
            </a:r>
            <a:r>
              <a:rPr lang="pt-BR" sz="1400" b="1" dirty="0">
                <a:solidFill>
                  <a:srgbClr val="404040"/>
                </a:solidFill>
              </a:rPr>
              <a:t>movimento</a:t>
            </a:r>
            <a:r>
              <a:rPr lang="pt-BR" sz="1400" dirty="0">
                <a:solidFill>
                  <a:srgbClr val="404040"/>
                </a:solidFill>
              </a:rPr>
              <a:t>. </a:t>
            </a:r>
            <a:r>
              <a:rPr lang="pt-BR" sz="1400" i="1" dirty="0">
                <a:solidFill>
                  <a:srgbClr val="404040"/>
                </a:solidFill>
              </a:rPr>
              <a:t>Aonde</a:t>
            </a:r>
            <a:r>
              <a:rPr lang="pt-BR" sz="1400" dirty="0">
                <a:solidFill>
                  <a:srgbClr val="404040"/>
                </a:solidFill>
              </a:rPr>
              <a:t> não apresenta ideia de permanência, mas de movimento, transporte.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Isso acontece porque acrescenta-se a preposição </a:t>
            </a:r>
            <a:r>
              <a:rPr lang="pt-BR" sz="1400" i="1" dirty="0">
                <a:solidFill>
                  <a:srgbClr val="404040"/>
                </a:solidFill>
              </a:rPr>
              <a:t>a</a:t>
            </a:r>
            <a:r>
              <a:rPr lang="pt-BR" sz="1400" dirty="0">
                <a:solidFill>
                  <a:srgbClr val="404040"/>
                </a:solidFill>
              </a:rPr>
              <a:t> à palavra </a:t>
            </a:r>
            <a:r>
              <a:rPr lang="pt-BR" sz="1400" i="1" dirty="0">
                <a:solidFill>
                  <a:srgbClr val="404040"/>
                </a:solidFill>
              </a:rPr>
              <a:t>onde</a:t>
            </a:r>
            <a:r>
              <a:rPr lang="pt-BR" sz="1400" dirty="0">
                <a:solidFill>
                  <a:srgbClr val="404040"/>
                </a:solidFill>
              </a:rPr>
              <a:t>, o que dá indicação de movimento de acordo com a </a:t>
            </a:r>
            <a:r>
              <a:rPr lang="pt-BR" sz="1400" dirty="0">
                <a:solidFill>
                  <a:srgbClr val="404040"/>
                </a:solidFill>
                <a:hlinkClick r:id="rId2"/>
              </a:rPr>
              <a:t>regência dos verbos</a:t>
            </a:r>
            <a:r>
              <a:rPr lang="pt-BR" sz="1400" dirty="0">
                <a:solidFill>
                  <a:srgbClr val="404040"/>
                </a:solidFill>
              </a:rPr>
              <a:t> que acompanham essa palavra. Nos casos em que </a:t>
            </a:r>
            <a:r>
              <a:rPr lang="pt-BR" sz="1400" i="1" dirty="0">
                <a:solidFill>
                  <a:srgbClr val="404040"/>
                </a:solidFill>
              </a:rPr>
              <a:t>onde</a:t>
            </a:r>
            <a:r>
              <a:rPr lang="pt-BR" sz="1400" dirty="0">
                <a:solidFill>
                  <a:srgbClr val="404040"/>
                </a:solidFill>
              </a:rPr>
              <a:t> pode ser substituído por “em que”, “aonde” pode ser substituído por “a que”/ “ao qual”/ “à qual”.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Observe:</a:t>
            </a:r>
          </a:p>
          <a:p>
            <a:pPr algn="just" fontAlgn="base">
              <a:lnSpc>
                <a:spcPct val="90000"/>
              </a:lnSpc>
            </a:pPr>
            <a:r>
              <a:rPr lang="pt-BR" sz="1400" b="1" dirty="0">
                <a:solidFill>
                  <a:srgbClr val="404040"/>
                </a:solidFill>
              </a:rPr>
              <a:t>Aonde</a:t>
            </a:r>
            <a:r>
              <a:rPr lang="pt-BR" sz="1400" dirty="0">
                <a:solidFill>
                  <a:srgbClr val="404040"/>
                </a:solidFill>
              </a:rPr>
              <a:t> você o </a:t>
            </a:r>
            <a:r>
              <a:rPr lang="pt-BR" sz="1400" b="1" dirty="0">
                <a:solidFill>
                  <a:srgbClr val="404040"/>
                </a:solidFill>
              </a:rPr>
              <a:t>levou</a:t>
            </a:r>
            <a:r>
              <a:rPr lang="pt-BR" sz="1400" dirty="0">
                <a:solidFill>
                  <a:srgbClr val="404040"/>
                </a:solidFill>
              </a:rPr>
              <a:t>?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(Advérbio interrogativo)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O local </a:t>
            </a:r>
            <a:r>
              <a:rPr lang="pt-BR" sz="1400" b="1" dirty="0">
                <a:solidFill>
                  <a:srgbClr val="404040"/>
                </a:solidFill>
              </a:rPr>
              <a:t>aonde</a:t>
            </a:r>
            <a:r>
              <a:rPr lang="pt-BR" sz="1400" dirty="0">
                <a:solidFill>
                  <a:srgbClr val="404040"/>
                </a:solidFill>
              </a:rPr>
              <a:t> eu preciso </a:t>
            </a:r>
            <a:r>
              <a:rPr lang="pt-BR" sz="1400" b="1" dirty="0">
                <a:solidFill>
                  <a:srgbClr val="404040"/>
                </a:solidFill>
              </a:rPr>
              <a:t>ir</a:t>
            </a:r>
            <a:r>
              <a:rPr lang="pt-BR" sz="1400" dirty="0">
                <a:solidFill>
                  <a:srgbClr val="404040"/>
                </a:solidFill>
              </a:rPr>
              <a:t> fica no centro da cidade.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O local </a:t>
            </a:r>
            <a:r>
              <a:rPr lang="pt-BR" sz="1400" b="1" dirty="0">
                <a:solidFill>
                  <a:srgbClr val="404040"/>
                </a:solidFill>
              </a:rPr>
              <a:t>ao qual </a:t>
            </a:r>
            <a:r>
              <a:rPr lang="pt-BR" sz="1400" dirty="0">
                <a:solidFill>
                  <a:srgbClr val="404040"/>
                </a:solidFill>
              </a:rPr>
              <a:t>eu preciso </a:t>
            </a:r>
            <a:r>
              <a:rPr lang="pt-BR" sz="1400" b="1" dirty="0">
                <a:solidFill>
                  <a:srgbClr val="404040"/>
                </a:solidFill>
              </a:rPr>
              <a:t>ir</a:t>
            </a:r>
            <a:r>
              <a:rPr lang="pt-BR" sz="1400" dirty="0">
                <a:solidFill>
                  <a:srgbClr val="404040"/>
                </a:solidFill>
              </a:rPr>
              <a:t> fica no centro da cidade.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No lugar </a:t>
            </a:r>
            <a:r>
              <a:rPr lang="pt-BR" sz="1400" b="1" dirty="0">
                <a:solidFill>
                  <a:srgbClr val="404040"/>
                </a:solidFill>
              </a:rPr>
              <a:t>aonde</a:t>
            </a:r>
            <a:r>
              <a:rPr lang="pt-BR" sz="1400" dirty="0">
                <a:solidFill>
                  <a:srgbClr val="404040"/>
                </a:solidFill>
              </a:rPr>
              <a:t> </a:t>
            </a:r>
            <a:r>
              <a:rPr lang="pt-BR" sz="1400" b="1" dirty="0">
                <a:solidFill>
                  <a:srgbClr val="404040"/>
                </a:solidFill>
              </a:rPr>
              <a:t>cheguei</a:t>
            </a:r>
            <a:r>
              <a:rPr lang="pt-BR" sz="1400" dirty="0">
                <a:solidFill>
                  <a:srgbClr val="404040"/>
                </a:solidFill>
              </a:rPr>
              <a:t> faz calor.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No lugar </a:t>
            </a:r>
            <a:r>
              <a:rPr lang="pt-BR" sz="1400" b="1" dirty="0">
                <a:solidFill>
                  <a:srgbClr val="404040"/>
                </a:solidFill>
              </a:rPr>
              <a:t>a que</a:t>
            </a:r>
            <a:r>
              <a:rPr lang="pt-BR" sz="1400" dirty="0">
                <a:solidFill>
                  <a:srgbClr val="404040"/>
                </a:solidFill>
              </a:rPr>
              <a:t> </a:t>
            </a:r>
            <a:r>
              <a:rPr lang="pt-BR" sz="1400" b="1" dirty="0">
                <a:solidFill>
                  <a:srgbClr val="404040"/>
                </a:solidFill>
              </a:rPr>
              <a:t>cheguei</a:t>
            </a:r>
            <a:r>
              <a:rPr lang="pt-BR" sz="1400" dirty="0">
                <a:solidFill>
                  <a:srgbClr val="404040"/>
                </a:solidFill>
              </a:rPr>
              <a:t> faz calor.</a:t>
            </a:r>
          </a:p>
          <a:p>
            <a:pPr algn="just" fontAlgn="base">
              <a:lnSpc>
                <a:spcPct val="90000"/>
              </a:lnSpc>
            </a:pPr>
            <a:r>
              <a:rPr lang="pt-BR" sz="1400" dirty="0">
                <a:solidFill>
                  <a:srgbClr val="404040"/>
                </a:solidFill>
              </a:rPr>
              <a:t>(Pronome relativo)</a:t>
            </a:r>
          </a:p>
        </p:txBody>
      </p:sp>
    </p:spTree>
    <p:extLst>
      <p:ext uri="{BB962C8B-B14F-4D97-AF65-F5344CB8AC3E}">
        <p14:creationId xmlns:p14="http://schemas.microsoft.com/office/powerpoint/2010/main" val="233776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57DE7-A667-874B-A7E5-59C4E8E8968D}"/>
              </a:ext>
            </a:extLst>
          </p:cNvPr>
          <p:cNvSpPr/>
          <p:nvPr/>
        </p:nvSpPr>
        <p:spPr>
          <a:xfrm>
            <a:off x="0" y="92062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Dúvidas comuns</a:t>
            </a:r>
          </a:p>
          <a:p>
            <a:pPr algn="just" fontAlgn="base"/>
            <a:endParaRPr lang="pt-BR" sz="2000" dirty="0">
              <a:solidFill>
                <a:srgbClr val="666666"/>
              </a:solidFill>
              <a:latin typeface="Trebuchet MS" panose="020B0703020202090204" pitchFamily="34" charset="0"/>
            </a:endParaRPr>
          </a:p>
          <a:p>
            <a:pPr algn="just" fontAlgn="base"/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Vale ressaltar algumas dúvidas muito comuns que ocorrem no momento de usar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ou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aonde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. Embora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possa ser substituído por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em que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quando se tratar de pronome relativo, 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o caminho inverso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nem sempre pode ser feito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, isto é, nem sempre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i="1" dirty="0" err="1">
                <a:solidFill>
                  <a:srgbClr val="666666"/>
                </a:solidFill>
                <a:latin typeface="Trebuchet MS" panose="020B0703020202090204" pitchFamily="34" charset="0"/>
              </a:rPr>
              <a:t>que</a:t>
            </a:r>
            <a:r>
              <a:rPr lang="pt-BR" sz="2000" dirty="0" err="1">
                <a:solidFill>
                  <a:srgbClr val="666666"/>
                </a:solidFill>
                <a:latin typeface="Trebuchet MS" panose="020B0703020202090204" pitchFamily="34" charset="0"/>
              </a:rPr>
              <a:t>pode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 ser substituído por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. Isso porque onde tem ideia de lugar/localização, enquanto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que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pode ter um sentido mais amplo.</a:t>
            </a:r>
          </a:p>
          <a:p>
            <a:pPr algn="just" fontAlgn="base"/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Construções como “O lugar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moro” podem ser substituídas por “O lugar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i="1" dirty="0" err="1">
                <a:solidFill>
                  <a:srgbClr val="666666"/>
                </a:solidFill>
                <a:latin typeface="Trebuchet MS" panose="020B0703020202090204" pitchFamily="34" charset="0"/>
              </a:rPr>
              <a:t>que</a:t>
            </a:r>
            <a:r>
              <a:rPr lang="pt-BR" sz="2000" dirty="0" err="1">
                <a:solidFill>
                  <a:srgbClr val="666666"/>
                </a:solidFill>
                <a:latin typeface="Trebuchet MS" panose="020B0703020202090204" pitchFamily="34" charset="0"/>
              </a:rPr>
              <a:t>moro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”, uma vez que indicam lugar. Porém, construções como “A sociedade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i="1" dirty="0" err="1">
                <a:solidFill>
                  <a:srgbClr val="666666"/>
                </a:solidFill>
                <a:latin typeface="Trebuchet MS" panose="020B0703020202090204" pitchFamily="34" charset="0"/>
              </a:rPr>
              <a:t>que</a:t>
            </a:r>
            <a:r>
              <a:rPr lang="pt-BR" sz="2000" dirty="0" err="1">
                <a:solidFill>
                  <a:srgbClr val="666666"/>
                </a:solidFill>
                <a:latin typeface="Trebuchet MS" panose="020B0703020202090204" pitchFamily="34" charset="0"/>
              </a:rPr>
              <a:t>vivo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” ou “A época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que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vivemos” </a:t>
            </a:r>
            <a:r>
              <a:rPr lang="pt-BR" sz="2000" b="1" dirty="0">
                <a:solidFill>
                  <a:srgbClr val="FF0000"/>
                </a:solidFill>
                <a:latin typeface="Trebuchet MS" panose="020B0703020202090204" pitchFamily="34" charset="0"/>
              </a:rPr>
              <a:t>NÃO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podem ser substituídas por “A sociedade </a:t>
            </a:r>
            <a:r>
              <a:rPr lang="pt-BR" sz="2000" i="1" dirty="0" err="1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 err="1">
                <a:solidFill>
                  <a:srgbClr val="666666"/>
                </a:solidFill>
                <a:latin typeface="Trebuchet MS" panose="020B0703020202090204" pitchFamily="34" charset="0"/>
              </a:rPr>
              <a:t>vivo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” ou “A época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vivemos”, já que não existe ideia de lugar nesses casos, e sim de contexto.</a:t>
            </a:r>
          </a:p>
          <a:p>
            <a:pPr algn="just" fontAlgn="base"/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Embora na linguagem informal utilize-se a preposição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em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para reger o verbo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chegar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(“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Cheguei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no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trabalho”), esse uso é considerado inadequado para a linguagem formal e foge à regra culta da língua portuguesa.</a:t>
            </a:r>
          </a:p>
          <a:p>
            <a:pPr algn="just" fontAlgn="base"/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A regência do verbo chegar é com a preposição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a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(“</a:t>
            </a:r>
            <a:r>
              <a:rPr lang="pt-BR" sz="2000" b="1" dirty="0">
                <a:solidFill>
                  <a:srgbClr val="666666"/>
                </a:solidFill>
                <a:latin typeface="Trebuchet MS" panose="020B0703020202090204" pitchFamily="34" charset="0"/>
              </a:rPr>
              <a:t>Cheguei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ao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trabalho”) e, por isso, </a:t>
            </a:r>
            <a:r>
              <a:rPr lang="pt-BR" sz="2000" b="1" i="1" dirty="0">
                <a:solidFill>
                  <a:srgbClr val="666666"/>
                </a:solidFill>
                <a:latin typeface="Trebuchet MS" panose="020B0703020202090204" pitchFamily="34" charset="0"/>
              </a:rPr>
              <a:t>aonde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(a + onde) será utilizado quando o contexto pedir e quando o verbo for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chegar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. Assim, é necessário prestar atenção à regência dos verbos para entender quando aplicar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 e </a:t>
            </a:r>
            <a:r>
              <a:rPr lang="pt-BR" sz="2000" i="1" dirty="0">
                <a:solidFill>
                  <a:srgbClr val="666666"/>
                </a:solidFill>
                <a:latin typeface="Trebuchet MS" panose="020B0703020202090204" pitchFamily="34" charset="0"/>
              </a:rPr>
              <a:t>aonde</a:t>
            </a:r>
            <a:r>
              <a:rPr lang="pt-BR" sz="2000" dirty="0">
                <a:solidFill>
                  <a:srgbClr val="666666"/>
                </a:solidFill>
                <a:latin typeface="Trebuchet MS" panose="020B0703020202090204" pitchFamily="34" charset="0"/>
              </a:rPr>
              <a:t>.</a:t>
            </a:r>
            <a:endParaRPr lang="pt-BR" sz="2000" b="0" i="0" u="none" strike="noStrike" dirty="0">
              <a:solidFill>
                <a:srgbClr val="666666"/>
              </a:solidFill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1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A977E-E17B-8E4A-A3A2-3D26FE7F0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Por ou Pôr?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2E0E5-6274-364E-B485-51A77176B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2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873C3-E6C8-F34A-AD7F-26776446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Quando usar por?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3A26-1DA9-234D-8E75-9651E5EB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">
              <a:lnSpc>
                <a:spcPct val="90000"/>
              </a:lnSpc>
            </a:pPr>
            <a:r>
              <a:rPr lang="pt-BR" dirty="0"/>
              <a:t>A preposição por, escrita sem acento circunflexo, tem sua origem na palavra em latim </a:t>
            </a:r>
            <a:r>
              <a:rPr lang="pt-BR" i="1" dirty="0"/>
              <a:t>pro</a:t>
            </a:r>
            <a:r>
              <a:rPr lang="pt-BR" dirty="0"/>
              <a:t> e é utilizada com diversos sentidos, em variadas expressões. </a:t>
            </a:r>
          </a:p>
          <a:p>
            <a:pPr fontAlgn="b">
              <a:lnSpc>
                <a:spcPct val="90000"/>
              </a:lnSpc>
            </a:pPr>
            <a:r>
              <a:rPr lang="pt-BR" dirty="0"/>
              <a:t>Pode significar através de, para, a favor de, durante, até, por volta de e em razão de, bem como indicar meio ou modo, periodicidade no tempo, preço, troca e finalidade, entre outros.</a:t>
            </a:r>
          </a:p>
          <a:p>
            <a:pPr fontAlgn="b">
              <a:lnSpc>
                <a:spcPct val="90000"/>
              </a:lnSpc>
            </a:pPr>
            <a:r>
              <a:rPr lang="pt-BR" b="1" dirty="0"/>
              <a:t>Exemplos com a preposição por</a:t>
            </a:r>
            <a:r>
              <a:rPr lang="pt-BR" dirty="0"/>
              <a:t>:</a:t>
            </a:r>
          </a:p>
          <a:p>
            <a:pPr>
              <a:lnSpc>
                <a:spcPct val="90000"/>
              </a:lnSpc>
            </a:pPr>
            <a:r>
              <a:rPr lang="pt-BR" dirty="0"/>
              <a:t>Por que motivo você está mentindo? </a:t>
            </a:r>
          </a:p>
          <a:p>
            <a:pPr>
              <a:lnSpc>
                <a:spcPct val="90000"/>
              </a:lnSpc>
            </a:pPr>
            <a:r>
              <a:rPr lang="pt-BR" dirty="0"/>
              <a:t>Passe o açucareiro, por favor! </a:t>
            </a:r>
          </a:p>
          <a:p>
            <a:pPr>
              <a:lnSpc>
                <a:spcPct val="90000"/>
              </a:lnSpc>
            </a:pPr>
            <a:r>
              <a:rPr lang="pt-BR" dirty="0"/>
              <a:t>Você vai por esse caminho?</a:t>
            </a:r>
          </a:p>
        </p:txBody>
      </p:sp>
    </p:spTree>
    <p:extLst>
      <p:ext uri="{BB962C8B-B14F-4D97-AF65-F5344CB8AC3E}">
        <p14:creationId xmlns:p14="http://schemas.microsoft.com/office/powerpoint/2010/main" val="355210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EEB78-F29E-B346-B740-B742C7CF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rgbClr val="404040"/>
                </a:solidFill>
              </a:rPr>
              <a:t>Quando usar pôr?</a:t>
            </a:r>
            <a:endParaRPr lang="pt-BR">
              <a:solidFill>
                <a:srgbClr val="40404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F03AD-8F6B-464C-A609-8F49414D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/>
          </a:bodyPr>
          <a:lstStyle/>
          <a:p>
            <a:pPr fontAlgn="b"/>
            <a:r>
              <a:rPr lang="pt-BR" dirty="0"/>
              <a:t>O verbo pôr, escrito com acento circunflexo, tem sua origem na palavra em latim </a:t>
            </a:r>
            <a:r>
              <a:rPr lang="pt-BR" i="1" dirty="0" err="1"/>
              <a:t>ponere</a:t>
            </a:r>
            <a:r>
              <a:rPr lang="pt-BR" dirty="0"/>
              <a:t>. Apresenta diversos significados, referindo-se ato de colocar, depositar, apoiar, pendurar, incluir, botar, fixar, atribuir, dispor, aplicar, calçar, tacar e infundir, entre outros.</a:t>
            </a:r>
          </a:p>
          <a:p>
            <a:pPr fontAlgn="b"/>
            <a:r>
              <a:rPr lang="pt-BR" b="1" dirty="0"/>
              <a:t>Exemplos com o verbo pôr</a:t>
            </a:r>
            <a:r>
              <a:rPr lang="pt-BR" dirty="0"/>
              <a:t>:</a:t>
            </a:r>
          </a:p>
          <a:p>
            <a:r>
              <a:rPr lang="pt-BR" dirty="0"/>
              <a:t>Você pode pôr o cobertor no armário? </a:t>
            </a:r>
          </a:p>
          <a:p>
            <a:r>
              <a:rPr lang="pt-BR" dirty="0"/>
              <a:t>Pare de pôr água no copo porque vai derramar. </a:t>
            </a:r>
          </a:p>
          <a:p>
            <a:r>
              <a:rPr lang="pt-BR" dirty="0"/>
              <a:t>Não me consigo pôr de pé!</a:t>
            </a:r>
          </a:p>
        </p:txBody>
      </p:sp>
    </p:spTree>
    <p:extLst>
      <p:ext uri="{BB962C8B-B14F-4D97-AF65-F5344CB8AC3E}">
        <p14:creationId xmlns:p14="http://schemas.microsoft.com/office/powerpoint/2010/main" val="144545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535479-735F-425C-820F-EE2A1625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37B0F-B943-4D4A-BC0C-F37732BA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1"/>
          </a:solidFill>
          <a:ln w="177800" cmpd="thinThick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Por e pôr: acento diferencial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BA4B5-E0DB-3446-AC90-4A4CBFE3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"/>
            <a:r>
              <a:rPr lang="pt-BR" dirty="0"/>
              <a:t>O Novo Acordo Ortográfico, que entrou em vigor em janeiro de 2009, não trouxe qualquer alteração a estas duas palavras. Já se escrevia assim e devemos continuar escrevendo dessa forma.</a:t>
            </a:r>
          </a:p>
          <a:p>
            <a:pPr fontAlgn="b"/>
            <a:r>
              <a:rPr lang="pt-BR" dirty="0"/>
              <a:t>O acento circunflexo atua como um acento diferencial, sendo escrito para facilitar na diferenciação do verbo pôr e da preposição por.</a:t>
            </a:r>
          </a:p>
          <a:p>
            <a:pPr fontAlgn="b"/>
            <a:r>
              <a:rPr lang="pt-BR" dirty="0"/>
              <a:t>Embora alguns acentos diferenciais tenham sido abolidos no atual acordo ortográfico, o acento circunflexo existente no verbo pôr deverá ser mantido.</a:t>
            </a:r>
          </a:p>
        </p:txBody>
      </p:sp>
    </p:spTree>
    <p:extLst>
      <p:ext uri="{BB962C8B-B14F-4D97-AF65-F5344CB8AC3E}">
        <p14:creationId xmlns:p14="http://schemas.microsoft.com/office/powerpoint/2010/main" val="361291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947DF-2385-DC4E-9661-6DFA9BAD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fontAlgn="b"/>
            <a:r>
              <a:rPr lang="pt-BR" dirty="0">
                <a:solidFill>
                  <a:srgbClr val="404040"/>
                </a:solidFill>
              </a:rPr>
              <a:t>Meu avô era um homem muito mau.</a:t>
            </a:r>
          </a:p>
          <a:p>
            <a:pPr fontAlgn="b"/>
            <a:r>
              <a:rPr lang="pt-BR" dirty="0">
                <a:solidFill>
                  <a:srgbClr val="404040"/>
                </a:solidFill>
              </a:rPr>
              <a:t>Meu avô está passando mal.</a:t>
            </a:r>
          </a:p>
          <a:p>
            <a:pPr fontAlgn="b"/>
            <a:r>
              <a:rPr lang="pt-BR" b="1" dirty="0">
                <a:solidFill>
                  <a:srgbClr val="404040"/>
                </a:solidFill>
              </a:rPr>
              <a:t>Mau</a:t>
            </a:r>
            <a:r>
              <a:rPr lang="pt-BR" dirty="0">
                <a:solidFill>
                  <a:srgbClr val="404040"/>
                </a:solidFill>
              </a:rPr>
              <a:t> é o contrário de bom (homem bom – homem mau).</a:t>
            </a:r>
            <a:br>
              <a:rPr lang="pt-BR" dirty="0">
                <a:solidFill>
                  <a:srgbClr val="404040"/>
                </a:solidFill>
              </a:rPr>
            </a:br>
            <a:r>
              <a:rPr lang="pt-BR" b="1" dirty="0">
                <a:solidFill>
                  <a:srgbClr val="404040"/>
                </a:solidFill>
              </a:rPr>
              <a:t>Mal </a:t>
            </a:r>
            <a:r>
              <a:rPr lang="pt-BR" dirty="0">
                <a:solidFill>
                  <a:srgbClr val="404040"/>
                </a:solidFill>
              </a:rPr>
              <a:t>é o contrário de bem (passando bem – passando mal).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051C5-920B-8F47-936A-D3BE30F1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sz="3000" b="1">
                <a:solidFill>
                  <a:srgbClr val="FFFFFF"/>
                </a:solidFill>
              </a:rPr>
              <a:t>Mau ou mal</a:t>
            </a:r>
            <a:endParaRPr lang="pt-BR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8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C5B9EC-9DCF-4440-955E-8276E6A8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pt-BR" dirty="0"/>
              <a:t>Os quatro porquês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E9437-1112-1142-9671-FAB5FE15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fontAlgn="base"/>
            <a:r>
              <a:rPr lang="pt-BR" dirty="0">
                <a:solidFill>
                  <a:srgbClr val="404040"/>
                </a:solidFill>
              </a:rPr>
              <a:t>Na língua portuguesa, existem </a:t>
            </a:r>
            <a:r>
              <a:rPr lang="pt-BR" b="1" dirty="0">
                <a:solidFill>
                  <a:srgbClr val="404040"/>
                </a:solidFill>
              </a:rPr>
              <a:t>4 tipos de porquês</a:t>
            </a:r>
            <a:r>
              <a:rPr lang="pt-BR" dirty="0">
                <a:solidFill>
                  <a:srgbClr val="404040"/>
                </a:solidFill>
              </a:rPr>
              <a:t> (por que, porque, por quê e porquê) que são empregados da seguinte forma:</a:t>
            </a:r>
          </a:p>
          <a:p>
            <a:pPr fontAlgn="base"/>
            <a:r>
              <a:rPr lang="pt-BR" b="1" dirty="0">
                <a:solidFill>
                  <a:srgbClr val="404040"/>
                </a:solidFill>
              </a:rPr>
              <a:t>Por que</a:t>
            </a:r>
            <a:r>
              <a:rPr lang="pt-BR" dirty="0">
                <a:solidFill>
                  <a:srgbClr val="404040"/>
                </a:solidFill>
              </a:rPr>
              <a:t>: utilizado em perguntas. Exemplo: Por que não voltamos para a casa?</a:t>
            </a:r>
          </a:p>
          <a:p>
            <a:pPr fontAlgn="base"/>
            <a:r>
              <a:rPr lang="pt-BR" b="1" dirty="0">
                <a:solidFill>
                  <a:srgbClr val="404040"/>
                </a:solidFill>
              </a:rPr>
              <a:t>Porque</a:t>
            </a:r>
            <a:r>
              <a:rPr lang="pt-BR" dirty="0">
                <a:solidFill>
                  <a:srgbClr val="404040"/>
                </a:solidFill>
              </a:rPr>
              <a:t>: utilizado em respostas. Exemplo: Porque agora não temos tempo.</a:t>
            </a:r>
          </a:p>
          <a:p>
            <a:pPr fontAlgn="base"/>
            <a:r>
              <a:rPr lang="pt-BR" b="1" dirty="0">
                <a:solidFill>
                  <a:srgbClr val="404040"/>
                </a:solidFill>
              </a:rPr>
              <a:t>Por quê</a:t>
            </a:r>
            <a:r>
              <a:rPr lang="pt-BR" dirty="0">
                <a:solidFill>
                  <a:srgbClr val="404040"/>
                </a:solidFill>
              </a:rPr>
              <a:t>: utilizado em perguntas no fim das frases. Exemplo: Você não gosta dessa matéria, por quê?</a:t>
            </a:r>
          </a:p>
          <a:p>
            <a:pPr fontAlgn="base"/>
            <a:r>
              <a:rPr lang="pt-BR" b="1" dirty="0">
                <a:solidFill>
                  <a:srgbClr val="404040"/>
                </a:solidFill>
              </a:rPr>
              <a:t>Porquê</a:t>
            </a:r>
            <a:r>
              <a:rPr lang="pt-BR" dirty="0">
                <a:solidFill>
                  <a:srgbClr val="404040"/>
                </a:solidFill>
              </a:rPr>
              <a:t>: possui o valor de substantivo e indica o motivo, a razão. Exemplo: Gostaria de saber o porquê dele não falar mais comigo.</a:t>
            </a:r>
          </a:p>
        </p:txBody>
      </p:sp>
    </p:spTree>
    <p:extLst>
      <p:ext uri="{BB962C8B-B14F-4D97-AF65-F5344CB8AC3E}">
        <p14:creationId xmlns:p14="http://schemas.microsoft.com/office/powerpoint/2010/main" val="6744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DB5C8-409F-5D44-9752-4B6A5AA7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rgbClr val="404040"/>
                </a:solidFill>
              </a:rPr>
              <a:t>Para mim ou para eu</a:t>
            </a:r>
            <a:endParaRPr lang="pt-BR">
              <a:solidFill>
                <a:srgbClr val="40404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96601-65BE-C140-A77D-14019281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948" y="2638044"/>
            <a:ext cx="6732103" cy="3101983"/>
          </a:xfrm>
        </p:spPr>
        <p:txBody>
          <a:bodyPr>
            <a:normAutofit/>
          </a:bodyPr>
          <a:lstStyle/>
          <a:p>
            <a:pPr algn="just" fontAlgn="b"/>
            <a:r>
              <a:rPr lang="pt-BR" sz="2000" dirty="0"/>
              <a:t>Ele comprou o livro para mim.</a:t>
            </a:r>
          </a:p>
          <a:p>
            <a:pPr algn="just" fontAlgn="b"/>
            <a:r>
              <a:rPr lang="pt-BR" sz="2000" dirty="0"/>
              <a:t>Ele comprou o livro para eu ler.</a:t>
            </a:r>
          </a:p>
          <a:p>
            <a:pPr algn="just" fontAlgn="b"/>
            <a:r>
              <a:rPr lang="pt-BR" sz="2000" dirty="0"/>
              <a:t>A expressão </a:t>
            </a:r>
            <a:r>
              <a:rPr lang="pt-BR" sz="2000" b="1" dirty="0"/>
              <a:t>para mim </a:t>
            </a:r>
            <a:r>
              <a:rPr lang="pt-BR" sz="2000" dirty="0"/>
              <a:t>assume a função de objeto indireto (trouxe para mim; olhou para mim; falou para mim).</a:t>
            </a:r>
            <a:br>
              <a:rPr lang="pt-BR" sz="2000" dirty="0"/>
            </a:br>
            <a:r>
              <a:rPr lang="pt-BR" sz="2000" dirty="0"/>
              <a:t>A expressão </a:t>
            </a:r>
            <a:r>
              <a:rPr lang="pt-BR" sz="2000" b="1" dirty="0"/>
              <a:t>para eu</a:t>
            </a:r>
            <a:r>
              <a:rPr lang="pt-BR" sz="2000" dirty="0"/>
              <a:t> assume a função de sujeito (para eu trazer; para eu olhar; para eu falar).</a:t>
            </a:r>
          </a:p>
        </p:txBody>
      </p:sp>
    </p:spTree>
    <p:extLst>
      <p:ext uri="{BB962C8B-B14F-4D97-AF65-F5344CB8AC3E}">
        <p14:creationId xmlns:p14="http://schemas.microsoft.com/office/powerpoint/2010/main" val="270590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80EC2-FB1E-854B-BF7A-22F87DAA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Entre eu e você ou entre mim e você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96B35-F408-224F-9F59-111DE368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algn="just" fontAlgn="b"/>
            <a:r>
              <a:rPr lang="pt-BR" sz="2000" dirty="0"/>
              <a:t>Esse assunto é entre mim e você.</a:t>
            </a:r>
          </a:p>
          <a:p>
            <a:pPr algn="just" fontAlgn="b"/>
            <a:r>
              <a:rPr lang="pt-BR" sz="2000" dirty="0"/>
              <a:t>Ninguém se deve meter entre mim e você.</a:t>
            </a:r>
          </a:p>
          <a:p>
            <a:pPr algn="just" fontAlgn="b"/>
            <a:r>
              <a:rPr lang="pt-BR" sz="2000" dirty="0"/>
              <a:t>Após preposições são quase sempre utilizados pronomes pessoais oblíquos: mim, ti, ele, ela, nós, vós, eles, elas. Assumem a função de objeto indireto. As formas com pronomes pessoais retos estão erradas: entre eu e você, entre eu e ela, entre eu e eles,… Pronomes pessoais retos só são usados após preposições quando há indicação de ação.</a:t>
            </a:r>
          </a:p>
        </p:txBody>
      </p:sp>
    </p:spTree>
    <p:extLst>
      <p:ext uri="{BB962C8B-B14F-4D97-AF65-F5344CB8AC3E}">
        <p14:creationId xmlns:p14="http://schemas.microsoft.com/office/powerpoint/2010/main" val="331773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D3AB95-276F-4E66-9B39-02C81996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63843-9791-A34A-84C5-0FCDF462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tx1"/>
          </a:solidFill>
          <a:ln w="177800" cmpd="thinThick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De mais ou demais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52F00-838B-6E43-8F6F-9F7999C9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"/>
            <a:r>
              <a:rPr lang="pt-BR" sz="2400" dirty="0"/>
              <a:t>Isso é comida de mais! Ficarei muito cheio!</a:t>
            </a:r>
          </a:p>
          <a:p>
            <a:pPr fontAlgn="b"/>
            <a:r>
              <a:rPr lang="pt-BR" sz="2400" dirty="0"/>
              <a:t>Comi demais! Fiquei muito cheio!</a:t>
            </a:r>
          </a:p>
          <a:p>
            <a:pPr fontAlgn="b"/>
            <a:r>
              <a:rPr lang="pt-BR" sz="2400" b="1" dirty="0"/>
              <a:t>De mais</a:t>
            </a:r>
            <a:r>
              <a:rPr lang="pt-BR" sz="2400" dirty="0"/>
              <a:t>, escrito de forma separada, expressa quantidade. É sinônimo de a mais.</a:t>
            </a:r>
            <a:br>
              <a:rPr lang="pt-BR" sz="2400" dirty="0"/>
            </a:br>
            <a:r>
              <a:rPr lang="pt-BR" sz="2400" b="1" dirty="0"/>
              <a:t>Demais</a:t>
            </a:r>
            <a:r>
              <a:rPr lang="pt-BR" sz="2400" dirty="0"/>
              <a:t>, escrito de forma junta, expressa intensidade. É sinônimo de muito, em excesso, em exagero.</a:t>
            </a:r>
          </a:p>
        </p:txBody>
      </p:sp>
    </p:spTree>
    <p:extLst>
      <p:ext uri="{BB962C8B-B14F-4D97-AF65-F5344CB8AC3E}">
        <p14:creationId xmlns:p14="http://schemas.microsoft.com/office/powerpoint/2010/main" val="298170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lado de computador&#10;&#10;Descrição gerada automaticamente">
            <a:extLst>
              <a:ext uri="{FF2B5EF4-FFF2-40B4-BE49-F238E27FC236}">
                <a16:creationId xmlns:a16="http://schemas.microsoft.com/office/drawing/2014/main" id="{64256F32-84C9-4225-A99D-1A24C023A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D5E702-7B5A-F24D-BB95-EA73B86E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Menos ou menas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753ED-B7DF-A245-BEB3-FFE52A13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"/>
            <a:r>
              <a:rPr lang="pt-BR" sz="2400" dirty="0"/>
              <a:t>Precisamos de mais ajuda e menos comentários.</a:t>
            </a:r>
          </a:p>
          <a:p>
            <a:pPr fontAlgn="b"/>
            <a:r>
              <a:rPr lang="pt-BR" sz="2400" dirty="0"/>
              <a:t>Precisamos de mais ajuda e menos críticas.</a:t>
            </a:r>
          </a:p>
          <a:p>
            <a:pPr fontAlgn="b"/>
            <a:r>
              <a:rPr lang="pt-BR" sz="2400" b="1" dirty="0"/>
              <a:t>Menos</a:t>
            </a:r>
            <a:r>
              <a:rPr lang="pt-BR" sz="2400" dirty="0"/>
              <a:t> é uma palavra invariável, permanecendo sempre igual: menos frio, menos medos, menos comida, menos pessoas. A palavra </a:t>
            </a:r>
            <a:r>
              <a:rPr lang="pt-BR" sz="2400" dirty="0" err="1"/>
              <a:t>menas</a:t>
            </a:r>
            <a:r>
              <a:rPr lang="pt-BR" sz="2400" dirty="0"/>
              <a:t> não existe.</a:t>
            </a:r>
          </a:p>
        </p:txBody>
      </p:sp>
    </p:spTree>
    <p:extLst>
      <p:ext uri="{BB962C8B-B14F-4D97-AF65-F5344CB8AC3E}">
        <p14:creationId xmlns:p14="http://schemas.microsoft.com/office/powerpoint/2010/main" val="35702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0A85E-619F-4EA4-8BC4-82744167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415" b="9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7979D8-B914-5342-8E79-F1E31613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Meia ou meio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3591D-06A4-6743-9391-8E73C142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3605"/>
          </a:xfrm>
        </p:spPr>
        <p:txBody>
          <a:bodyPr>
            <a:noAutofit/>
          </a:bodyPr>
          <a:lstStyle/>
          <a:p>
            <a:pPr fontAlgn="b"/>
            <a:r>
              <a:rPr lang="pt-BR" sz="2000" dirty="0"/>
              <a:t>Não quero ir, estou meio cansado.</a:t>
            </a:r>
          </a:p>
          <a:p>
            <a:pPr fontAlgn="b"/>
            <a:r>
              <a:rPr lang="pt-BR" sz="2000" dirty="0"/>
              <a:t>Não quero ir, estou meio cansada.</a:t>
            </a:r>
          </a:p>
          <a:p>
            <a:pPr fontAlgn="b"/>
            <a:r>
              <a:rPr lang="pt-BR" sz="2000" dirty="0"/>
              <a:t>Enquanto </a:t>
            </a:r>
            <a:r>
              <a:rPr lang="pt-BR" sz="2000" b="1" dirty="0"/>
              <a:t>advérbio</a:t>
            </a:r>
            <a:r>
              <a:rPr lang="pt-BR" sz="2000" dirty="0"/>
              <a:t>, meio é invariável. É sinônimo de um pouco e mais ou menos.</a:t>
            </a:r>
          </a:p>
          <a:p>
            <a:pPr fontAlgn="b"/>
            <a:r>
              <a:rPr lang="pt-BR" sz="2000" dirty="0"/>
              <a:t>Gastei meio pacote de leite nessa sobremesa.</a:t>
            </a:r>
          </a:p>
          <a:p>
            <a:pPr fontAlgn="b"/>
            <a:r>
              <a:rPr lang="pt-BR" sz="2000" dirty="0"/>
              <a:t>Gastei meia garrafa de leite nessa sobremesa.</a:t>
            </a:r>
          </a:p>
          <a:p>
            <a:pPr fontAlgn="b"/>
            <a:r>
              <a:rPr lang="pt-BR" sz="2000" dirty="0"/>
              <a:t>Enquanto </a:t>
            </a:r>
            <a:r>
              <a:rPr lang="pt-BR" sz="2000" b="1" dirty="0"/>
              <a:t>numeral fracionário </a:t>
            </a:r>
            <a:r>
              <a:rPr lang="pt-BR" sz="2000" dirty="0"/>
              <a:t>e adjetivo, meio concorda em gênero e número com a unidade que está sendo dividida: meio copo, meia taça.</a:t>
            </a:r>
          </a:p>
        </p:txBody>
      </p:sp>
    </p:spTree>
    <p:extLst>
      <p:ext uri="{BB962C8B-B14F-4D97-AF65-F5344CB8AC3E}">
        <p14:creationId xmlns:p14="http://schemas.microsoft.com/office/powerpoint/2010/main" val="4197873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D325D4-F637-8641-AC97-25D896EF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rgbClr val="404040"/>
                </a:solidFill>
              </a:rPr>
              <a:t>A gente ou agente</a:t>
            </a:r>
            <a:endParaRPr lang="pt-BR">
              <a:solidFill>
                <a:srgbClr val="40404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47D07-4AA1-1B40-A403-578E5721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948" y="2638044"/>
            <a:ext cx="6732104" cy="3101983"/>
          </a:xfrm>
        </p:spPr>
        <p:txBody>
          <a:bodyPr>
            <a:normAutofit/>
          </a:bodyPr>
          <a:lstStyle/>
          <a:p>
            <a:pPr fontAlgn="b"/>
            <a:r>
              <a:rPr lang="pt-BR" dirty="0"/>
              <a:t>A gente quer uma educação melhor!</a:t>
            </a:r>
          </a:p>
          <a:p>
            <a:pPr fontAlgn="b"/>
            <a:r>
              <a:rPr lang="pt-BR" dirty="0"/>
              <a:t>O agente da polícia prendeu o suspeito do crime.</a:t>
            </a:r>
          </a:p>
          <a:p>
            <a:pPr fontAlgn="b"/>
            <a:r>
              <a:rPr lang="pt-BR" b="1" dirty="0"/>
              <a:t>A gente</a:t>
            </a:r>
            <a:r>
              <a:rPr lang="pt-BR" dirty="0"/>
              <a:t>, escrito separado, equivale ao pronome pessoal nós: a gente quer = nós queremos.</a:t>
            </a:r>
            <a:br>
              <a:rPr lang="pt-BR" dirty="0"/>
            </a:br>
            <a:r>
              <a:rPr lang="pt-BR" b="1" dirty="0"/>
              <a:t>Agente</a:t>
            </a:r>
            <a:r>
              <a:rPr lang="pt-BR" dirty="0"/>
              <a:t>, escrito junto, é um substantivo comum. Indica uma pessoa que faz algo, como um agente da polícia, um agente secreto, um agente imobiliário,…</a:t>
            </a:r>
          </a:p>
        </p:txBody>
      </p:sp>
    </p:spTree>
    <p:extLst>
      <p:ext uri="{BB962C8B-B14F-4D97-AF65-F5344CB8AC3E}">
        <p14:creationId xmlns:p14="http://schemas.microsoft.com/office/powerpoint/2010/main" val="389130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EAC4A-AE2D-3843-8501-518064E8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sz="3000" b="1">
                <a:solidFill>
                  <a:srgbClr val="FFFFFF"/>
                </a:solidFill>
              </a:rPr>
              <a:t>Quando usar Por que?</a:t>
            </a:r>
            <a:endParaRPr lang="pt-BR" sz="3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1DE0C-753E-4740-A521-63391874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2" y="457199"/>
            <a:ext cx="6583941" cy="5977467"/>
          </a:xfrm>
        </p:spPr>
        <p:txBody>
          <a:bodyPr anchor="ctr">
            <a:normAutofit/>
          </a:bodyPr>
          <a:lstStyle/>
          <a:p>
            <a:pPr algn="just" fontAlgn="base">
              <a:lnSpc>
                <a:spcPct val="90000"/>
              </a:lnSpc>
            </a:pPr>
            <a:r>
              <a:rPr lang="pt-BR" dirty="0"/>
              <a:t>"Por que" separado e sem acento é usado no início das frases interrogativas diretas ou no meio, no caso de frases interrogativas indiretas.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Assim, utilizamos o "por que" em </a:t>
            </a:r>
            <a:r>
              <a:rPr lang="pt-BR" b="1" dirty="0"/>
              <a:t>perguntas</a:t>
            </a:r>
            <a:r>
              <a:rPr lang="pt-BR" dirty="0"/>
              <a:t> ou como pronome relativo, com o sentido de "por qual e "pelo qual".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Por que ele não voltou mais?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Por que isto é tão caro?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Queria saber por que você não me telefonou ontem.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Quando usado no meio das frases, "por que" tem a função de pronome relativo. Pode ser substituído por "por qual e "pelo qual".</a:t>
            </a:r>
          </a:p>
          <a:p>
            <a:pPr algn="just" fontAlgn="base">
              <a:lnSpc>
                <a:spcPct val="90000"/>
              </a:lnSpc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O local por que passei é muito bonito. (O local por qual passei é muito bonito.)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A razão por que sobra sempre para mim, eu não sei. (A razão pela qual sobra sempre para mim, eu não sei.)</a:t>
            </a:r>
          </a:p>
          <a:p>
            <a:pPr algn="just" fontAlgn="base">
              <a:lnSpc>
                <a:spcPct val="90000"/>
              </a:lnSpc>
            </a:pPr>
            <a:r>
              <a:rPr lang="pt-BR" dirty="0"/>
              <a:t>Não sei o motivo por que as pessoas têm dúvidas. (Não sei o motivo pelo qual as pessoas têm dúvidas.)</a:t>
            </a:r>
          </a:p>
        </p:txBody>
      </p:sp>
    </p:spTree>
    <p:extLst>
      <p:ext uri="{BB962C8B-B14F-4D97-AF65-F5344CB8AC3E}">
        <p14:creationId xmlns:p14="http://schemas.microsoft.com/office/powerpoint/2010/main" val="148130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a imagem contendo comida, cama, quarto, tigela&#10;&#10;Descrição gerada automaticamente">
            <a:extLst>
              <a:ext uri="{FF2B5EF4-FFF2-40B4-BE49-F238E27FC236}">
                <a16:creationId xmlns:a16="http://schemas.microsoft.com/office/drawing/2014/main" id="{F47C6977-B9D7-4632-AEBD-81F03FEA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90FC5F-4AC1-0C45-8A15-2FE9A196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pt-BR" b="1"/>
              <a:t>Quando usar Porque?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FA90A-7EB2-B043-88EE-D9F489E6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ase"/>
            <a:r>
              <a:rPr lang="pt-BR"/>
              <a:t>"Porque", escrito junto e sem acento, é utilizado em </a:t>
            </a:r>
            <a:r>
              <a:rPr lang="pt-BR" b="1"/>
              <a:t>respostas</a:t>
            </a:r>
            <a:r>
              <a:rPr lang="pt-BR"/>
              <a:t>. Ele exerce a função de uma conjunção subordinativa causal ou coordenativa explicativa.</a:t>
            </a:r>
          </a:p>
          <a:p>
            <a:pPr fontAlgn="base"/>
            <a:r>
              <a:rPr lang="pt-BR"/>
              <a:t>Pode ser substituído por palavras, como “pois”, ou pelas expressões “para que” e “uma vez que”.</a:t>
            </a:r>
          </a:p>
          <a:p>
            <a:pPr fontAlgn="base"/>
            <a:r>
              <a:rPr lang="pt-BR" b="1"/>
              <a:t>Exemplos</a:t>
            </a:r>
            <a:r>
              <a:rPr lang="pt-BR"/>
              <a:t>:</a:t>
            </a:r>
          </a:p>
          <a:p>
            <a:pPr fontAlgn="base"/>
            <a:r>
              <a:rPr lang="pt-BR"/>
              <a:t>Não fui à escola ontem porque fiquei doente.</a:t>
            </a:r>
          </a:p>
          <a:p>
            <a:pPr fontAlgn="base"/>
            <a:r>
              <a:rPr lang="pt-BR"/>
              <a:t>Leve o casaco porque está frio.</a:t>
            </a:r>
          </a:p>
          <a:p>
            <a:pPr fontAlgn="base"/>
            <a:r>
              <a:rPr lang="pt-BR"/>
              <a:t>Não preciso de mais exemplos, porque já entendi.</a:t>
            </a:r>
          </a:p>
        </p:txBody>
      </p:sp>
    </p:spTree>
    <p:extLst>
      <p:ext uri="{BB962C8B-B14F-4D97-AF65-F5344CB8AC3E}">
        <p14:creationId xmlns:p14="http://schemas.microsoft.com/office/powerpoint/2010/main" val="1369480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Uma imagem contendo comida, cama, quarto, tigela&#10;&#10;Descrição gerada automaticamente">
            <a:extLst>
              <a:ext uri="{FF2B5EF4-FFF2-40B4-BE49-F238E27FC236}">
                <a16:creationId xmlns:a16="http://schemas.microsoft.com/office/drawing/2014/main" id="{C9350F5A-4B9D-4EC5-9DF8-EFF3850A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6B38C-7521-7242-954D-7276CCA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Quando usar Por quê?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5DE70-8DB2-2349-BBD5-FA098DAB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36147"/>
          </a:xfrm>
        </p:spPr>
        <p:txBody>
          <a:bodyPr>
            <a:noAutofit/>
          </a:bodyPr>
          <a:lstStyle/>
          <a:p>
            <a:pPr algn="just" fontAlgn="base"/>
            <a:r>
              <a:rPr lang="pt-BR" sz="2000" dirty="0"/>
              <a:t>"Por quê", escrito separado e com acento circunflexo, é usado em </a:t>
            </a:r>
            <a:r>
              <a:rPr lang="pt-BR" sz="2000" b="1" dirty="0"/>
              <a:t>perguntas no</a:t>
            </a:r>
            <a:r>
              <a:rPr lang="pt-BR" sz="2000" dirty="0"/>
              <a:t> </a:t>
            </a:r>
            <a:r>
              <a:rPr lang="pt-BR" sz="2000" b="1" dirty="0"/>
              <a:t>fim das frases </a:t>
            </a:r>
            <a:r>
              <a:rPr lang="pt-BR" sz="2000" dirty="0"/>
              <a:t>interrogativas diretas ou de maneira isolada.</a:t>
            </a:r>
          </a:p>
          <a:p>
            <a:pPr algn="just" fontAlgn="base"/>
            <a:r>
              <a:rPr lang="pt-BR" sz="2000" dirty="0"/>
              <a:t>Antes de um ponto mantém o sentido interrogativo ou exclamativo.</a:t>
            </a:r>
          </a:p>
          <a:p>
            <a:pPr algn="just" fontAlgn="base"/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algn="just" fontAlgn="base"/>
            <a:r>
              <a:rPr lang="pt-BR" sz="2000" dirty="0"/>
              <a:t>O almoço não foi servido por quê?</a:t>
            </a:r>
          </a:p>
          <a:p>
            <a:pPr algn="just" fontAlgn="base"/>
            <a:r>
              <a:rPr lang="pt-BR" sz="2000" dirty="0"/>
              <a:t>Andar a pé, por quê?</a:t>
            </a:r>
          </a:p>
          <a:p>
            <a:pPr algn="just" fontAlgn="base"/>
            <a:r>
              <a:rPr lang="pt-BR" sz="2000" dirty="0"/>
              <a:t>Não vai errar mais? Por quê?</a:t>
            </a:r>
          </a:p>
        </p:txBody>
      </p:sp>
    </p:spTree>
    <p:extLst>
      <p:ext uri="{BB962C8B-B14F-4D97-AF65-F5344CB8AC3E}">
        <p14:creationId xmlns:p14="http://schemas.microsoft.com/office/powerpoint/2010/main" val="1582131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068781-D7EA-CD45-A587-9738C2B6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</a:rPr>
              <a:t>Quando usar Porquê?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96366-5437-BE43-B13E-445C351A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68861"/>
          </a:xfrm>
        </p:spPr>
        <p:txBody>
          <a:bodyPr>
            <a:noAutofit/>
          </a:bodyPr>
          <a:lstStyle/>
          <a:p>
            <a:pPr algn="just" fontAlgn="base"/>
            <a:r>
              <a:rPr lang="pt-BR" sz="2000" dirty="0"/>
              <a:t>"Porquê", escrito junto e com acento circunflexo, possui o </a:t>
            </a:r>
            <a:r>
              <a:rPr lang="pt-BR" sz="2000" b="1" dirty="0"/>
              <a:t>valor de substantivo</a:t>
            </a:r>
            <a:r>
              <a:rPr lang="pt-BR" sz="2000" dirty="0"/>
              <a:t> na frase e significa “motivo” ou “razão”.</a:t>
            </a:r>
          </a:p>
          <a:p>
            <a:pPr algn="just" fontAlgn="base"/>
            <a:r>
              <a:rPr lang="pt-BR" sz="2000" dirty="0"/>
              <a:t>Ele aparece nas sentenças precedido de artigo, pronome, adjetivo ou numeral com objetivo de explicar o motivo dentro da frase.</a:t>
            </a:r>
          </a:p>
          <a:p>
            <a:pPr algn="just" fontAlgn="base"/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algn="just" fontAlgn="base"/>
            <a:r>
              <a:rPr lang="pt-BR" sz="2000" dirty="0"/>
              <a:t>Não foi explicado o porquê de tanto barulho na noite de ontem.</a:t>
            </a:r>
          </a:p>
          <a:p>
            <a:pPr algn="just" fontAlgn="base"/>
            <a:r>
              <a:rPr lang="pt-BR" sz="2000" dirty="0"/>
              <a:t>Queria entender o porquê de isto estar acontecendo.</a:t>
            </a:r>
          </a:p>
          <a:p>
            <a:pPr algn="just" fontAlgn="base"/>
            <a:r>
              <a:rPr lang="pt-BR" sz="2000" dirty="0"/>
              <a:t>Você pode me explicar o porquê de tanta gente complicar algo fácil?</a:t>
            </a:r>
          </a:p>
        </p:txBody>
      </p:sp>
    </p:spTree>
    <p:extLst>
      <p:ext uri="{BB962C8B-B14F-4D97-AF65-F5344CB8AC3E}">
        <p14:creationId xmlns:p14="http://schemas.microsoft.com/office/powerpoint/2010/main" val="3711913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39C8-C48F-BB4E-995C-43ABDEF3D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mas, mais, más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77709-0836-7C4B-A1E2-211F3E19B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FDA79E-65A4-7A4D-B09F-A177BA6B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sz="2300">
                <a:solidFill>
                  <a:srgbClr val="FFFFFF"/>
                </a:solidFill>
              </a:rPr>
              <a:t>MAS: conjunção adversativa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7F36C-6DCB-9F4E-89FB-5985CDBD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86267"/>
            <a:ext cx="6739062" cy="6451600"/>
          </a:xfrm>
        </p:spPr>
        <p:txBody>
          <a:bodyPr anchor="ctr">
            <a:no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“Mas” é classificado, segundo a morfologia, como uma conjunção adversativa, que exprime a ideia de oposição, contrariedade.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Ela possui o mesmo valor de “porém”, “entretanto”, “contudo”, “todavia”, dentre outras palavras. Por isso, no texto, o filho utiliza indevidamente o “mais” no lugar de “mas”, pois ao tentar argumentar com a mãe, dando justificativas contrárias, deveria usar “mas”.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Ela era bonita, mas solitária.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Estava chovendo forte, mas ele foi nadar.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As crianças detestam beterraba, mas comeram tudo.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Uma dica para saber quando usar a palavra “mas” é substituí-la, na frase, por “porém”. Se o sentido for o mesmo, o uso do “mas” estará correto.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Ela se sentia mal, mas foi trabalhar.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Ela se sentia mal, porém foi trabalhar.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Eu gosto de carne, mas optei pelo peixe.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Eu gosto de carne, porém optei pelo peixe.</a:t>
            </a:r>
          </a:p>
        </p:txBody>
      </p:sp>
    </p:spTree>
    <p:extLst>
      <p:ext uri="{BB962C8B-B14F-4D97-AF65-F5344CB8AC3E}">
        <p14:creationId xmlns:p14="http://schemas.microsoft.com/office/powerpoint/2010/main" val="129285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860758-B395-1647-B5B4-807C3003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pt-BR" dirty="0"/>
              <a:t>MAIS: advérbio de intensidade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BA721-5812-4740-A5FD-3D32F591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79" y="1843590"/>
            <a:ext cx="9582443" cy="376625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“Mais” é classificado morfologicamente como advérbio de intensidade e transmite ideia de quantidade, sendo usado justamente para intensificar algo.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Ele foi quem mais estudou para a prova.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O Canadá é um dos países mais desenvolvidos do mundo.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Uma dica para utilizar a palavra “mais” corretamente é substituí-la por seu antônimo “menos”.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Exemplos: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As crianças são mais sensíveis que os adultos.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As crianças são menos sensíveis que os adultos.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Ele quer sempre mais do que tem.</a:t>
            </a:r>
          </a:p>
          <a:p>
            <a:pPr algn="just">
              <a:lnSpc>
                <a:spcPct val="90000"/>
              </a:lnSpc>
            </a:pPr>
            <a:r>
              <a:rPr lang="pt-BR" sz="1600" dirty="0">
                <a:solidFill>
                  <a:srgbClr val="404040"/>
                </a:solidFill>
              </a:rPr>
              <a:t>Ele quer sempre menos do que tem.</a:t>
            </a:r>
          </a:p>
        </p:txBody>
      </p:sp>
    </p:spTree>
    <p:extLst>
      <p:ext uri="{BB962C8B-B14F-4D97-AF65-F5344CB8AC3E}">
        <p14:creationId xmlns:p14="http://schemas.microsoft.com/office/powerpoint/2010/main" val="151939153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433BCB7524BF4488FC426996F7383B" ma:contentTypeVersion="8" ma:contentTypeDescription="Crie um novo documento." ma:contentTypeScope="" ma:versionID="bb9cb4426307f78dd5eb3560842512c0">
  <xsd:schema xmlns:xsd="http://www.w3.org/2001/XMLSchema" xmlns:xs="http://www.w3.org/2001/XMLSchema" xmlns:p="http://schemas.microsoft.com/office/2006/metadata/properties" xmlns:ns2="c7ef60b8-dba2-431e-a8e4-02aadd303b80" targetNamespace="http://schemas.microsoft.com/office/2006/metadata/properties" ma:root="true" ma:fieldsID="51f0460c1b438b9ac3d91e4aaef84325" ns2:_="">
    <xsd:import namespace="c7ef60b8-dba2-431e-a8e4-02aadd303b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f60b8-dba2-431e-a8e4-02aadd303b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12C695-B242-4DD4-A94E-9DEFE7432C94}"/>
</file>

<file path=customXml/itemProps2.xml><?xml version="1.0" encoding="utf-8"?>
<ds:datastoreItem xmlns:ds="http://schemas.openxmlformats.org/officeDocument/2006/customXml" ds:itemID="{0586667D-1C10-44AB-A54E-E73C86C4235F}"/>
</file>

<file path=customXml/itemProps3.xml><?xml version="1.0" encoding="utf-8"?>
<ds:datastoreItem xmlns:ds="http://schemas.openxmlformats.org/officeDocument/2006/customXml" ds:itemID="{D2F6C188-459D-4B3B-8E08-39AAEFFDA8AC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2295</Words>
  <Application>Microsoft Macintosh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Trebuchet MS</vt:lpstr>
      <vt:lpstr>Pacote</vt:lpstr>
      <vt:lpstr>Erros gramaticais</vt:lpstr>
      <vt:lpstr>Os quatro porquês</vt:lpstr>
      <vt:lpstr>Quando usar Por que?</vt:lpstr>
      <vt:lpstr>Quando usar Porque?</vt:lpstr>
      <vt:lpstr>Quando usar Por quê?</vt:lpstr>
      <vt:lpstr>Quando usar Porquê?</vt:lpstr>
      <vt:lpstr>mas, mais, más</vt:lpstr>
      <vt:lpstr>MAS: conjunção adversativa</vt:lpstr>
      <vt:lpstr>MAIS: advérbio de intensidade</vt:lpstr>
      <vt:lpstr>MÁS: adjetivo</vt:lpstr>
      <vt:lpstr>Onde ou aonde?</vt:lpstr>
      <vt:lpstr>Quando usar onde?</vt:lpstr>
      <vt:lpstr>Quando usar aonde?</vt:lpstr>
      <vt:lpstr>Apresentação do PowerPoint</vt:lpstr>
      <vt:lpstr>Por ou Pôr?</vt:lpstr>
      <vt:lpstr>Quando usar por?</vt:lpstr>
      <vt:lpstr>Quando usar pôr?</vt:lpstr>
      <vt:lpstr>Por e pôr: acento diferencial</vt:lpstr>
      <vt:lpstr>Mau ou mal</vt:lpstr>
      <vt:lpstr>Para mim ou para eu</vt:lpstr>
      <vt:lpstr>Entre eu e você ou entre mim e você</vt:lpstr>
      <vt:lpstr>De mais ou demais</vt:lpstr>
      <vt:lpstr>Menos ou menas</vt:lpstr>
      <vt:lpstr>Meia ou meio</vt:lpstr>
      <vt:lpstr>A gente ou agente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Erros gramaticais</dc:title>
  <dc:creator>ÁLVARO COSTA SILVA FILHO</dc:creator>
  <cp:lastModifiedBy>ÁLVARO COSTA SILVA FILHO</cp:lastModifiedBy>
  <cp:revision>1</cp:revision>
  <dcterms:created xsi:type="dcterms:W3CDTF">2020-07-08T16:49:52Z</dcterms:created>
  <dcterms:modified xsi:type="dcterms:W3CDTF">2020-07-08T16:50:55Z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0x01010036433BCB7524BF4488FC426996F7383B</vt:lpwstr>
  </property>
</Properties>
</file>