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1E01502B-9CF7-4ACA-BC00-C726F12CA5B8}" type="datetimeFigureOut">
              <a:rPr lang="pt-BR" smtClean="0"/>
              <a:t>29/07/2022</a:t>
            </a:fld>
            <a:endParaRPr lang="pt-BR"/>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pt-B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E124382F-CDBA-4F42-A024-6CDF06E35ECA}" type="slidenum">
              <a:rPr lang="pt-BR" smtClean="0"/>
              <a:t>‹nº›</a:t>
            </a:fld>
            <a:endParaRPr lang="pt-BR"/>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pt-BR" smtClean="0"/>
              <a:t>Clique para editar o título mestre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Vertical Text Placeholder 2"/>
          <p:cNvSpPr>
            <a:spLocks noGrp="1"/>
          </p:cNvSpPr>
          <p:nvPr>
            <p:ph type="body" orient="vert" idx="1"/>
          </p:nvPr>
        </p:nvSpPr>
        <p:spPr/>
        <p:txBody>
          <a:bodyPr vert="eaVert" anchor="ct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1E01502B-9CF7-4ACA-BC00-C726F12CA5B8}" type="datetimeFigureOut">
              <a:rPr lang="pt-BR" smtClean="0"/>
              <a:t>29/07/2022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124382F-CDBA-4F42-A024-6CDF06E35ECA}" type="slidenum">
              <a:rPr lang="pt-BR" smtClean="0"/>
              <a:t>‹nº›</a:t>
            </a:fld>
            <a:endParaRPr lang="pt-BR"/>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1E01502B-9CF7-4ACA-BC00-C726F12CA5B8}" type="datetimeFigureOut">
              <a:rPr lang="pt-BR" smtClean="0"/>
              <a:t>29/07/2022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124382F-CDBA-4F42-A024-6CDF06E35ECA}" type="slidenum">
              <a:rPr lang="pt-BR" smtClean="0"/>
              <a:t>‹nº›</a:t>
            </a:fld>
            <a:endParaRPr lang="pt-BR"/>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1E01502B-9CF7-4ACA-BC00-C726F12CA5B8}" type="datetimeFigureOut">
              <a:rPr lang="pt-BR" smtClean="0"/>
              <a:t>29/07/2022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124382F-CDBA-4F42-A024-6CDF06E35ECA}" type="slidenum">
              <a:rPr lang="pt-BR" smtClean="0"/>
              <a:t>‹nº›</a:t>
            </a:fld>
            <a:endParaRPr lang="pt-BR"/>
          </a:p>
        </p:txBody>
      </p:sp>
      <p:sp>
        <p:nvSpPr>
          <p:cNvPr id="11" name="Title 10"/>
          <p:cNvSpPr>
            <a:spLocks noGrp="1"/>
          </p:cNvSpPr>
          <p:nvPr>
            <p:ph type="title"/>
          </p:nvPr>
        </p:nvSpPr>
        <p:spPr/>
        <p:txBody>
          <a:bodyPr/>
          <a:lstStyle/>
          <a:p>
            <a:r>
              <a:rPr lang="pt-BR" smtClean="0"/>
              <a:t>Clique para editar o título mestre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1E01502B-9CF7-4ACA-BC00-C726F12CA5B8}" type="datetimeFigureOut">
              <a:rPr lang="pt-BR" smtClean="0"/>
              <a:t>29/07/2022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124382F-CDBA-4F42-A024-6CDF06E35ECA}" type="slidenum">
              <a:rPr lang="pt-BR" smtClean="0"/>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E01502B-9CF7-4ACA-BC00-C726F12CA5B8}" type="datetimeFigureOut">
              <a:rPr lang="pt-BR" smtClean="0"/>
              <a:t>29/07/2022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124382F-CDBA-4F42-A024-6CDF06E35ECA}" type="slidenum">
              <a:rPr lang="pt-BR" smtClean="0"/>
              <a:t>‹nº›</a:t>
            </a:fld>
            <a:endParaRPr lang="pt-BR"/>
          </a:p>
        </p:txBody>
      </p:sp>
      <p:sp>
        <p:nvSpPr>
          <p:cNvPr id="12" name="Title 11"/>
          <p:cNvSpPr>
            <a:spLocks noGrp="1"/>
          </p:cNvSpPr>
          <p:nvPr>
            <p:ph type="title"/>
          </p:nvPr>
        </p:nvSpPr>
        <p:spPr/>
        <p:txBody>
          <a:bodyPr/>
          <a:lstStyle>
            <a:lvl1pPr>
              <a:defRPr>
                <a:solidFill>
                  <a:schemeClr val="tx2"/>
                </a:solidFill>
              </a:defRPr>
            </a:lvl1pPr>
          </a:lstStyle>
          <a:p>
            <a:r>
              <a:rPr lang="pt-BR" smtClean="0"/>
              <a:t>Clique para editar o título mestre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1E01502B-9CF7-4ACA-BC00-C726F12CA5B8}" type="datetimeFigureOut">
              <a:rPr lang="pt-BR" smtClean="0"/>
              <a:t>29/07/2022</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E124382F-CDBA-4F42-A024-6CDF06E35ECA}" type="slidenum">
              <a:rPr lang="pt-BR" smtClean="0"/>
              <a:t>‹nº›</a:t>
            </a:fld>
            <a:endParaRPr lang="pt-BR"/>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1E01502B-9CF7-4ACA-BC00-C726F12CA5B8}" type="datetimeFigureOut">
              <a:rPr lang="pt-BR" smtClean="0"/>
              <a:t>29/07/2022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E124382F-CDBA-4F42-A024-6CDF06E35ECA}" type="slidenum">
              <a:rPr lang="pt-BR" smtClean="0"/>
              <a:t>‹nº›</a:t>
            </a:fld>
            <a:endParaRPr lang="pt-BR"/>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01502B-9CF7-4ACA-BC00-C726F12CA5B8}" type="datetimeFigureOut">
              <a:rPr lang="pt-BR" smtClean="0"/>
              <a:t>29/07/2022</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E124382F-CDBA-4F42-A024-6CDF06E35ECA}"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pt-BR" smtClean="0"/>
              <a:t>Clique para editar o título mestre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1E01502B-9CF7-4ACA-BC00-C726F12CA5B8}" type="datetimeFigureOut">
              <a:rPr lang="pt-BR" smtClean="0"/>
              <a:t>29/07/2022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124382F-CDBA-4F42-A024-6CDF06E35ECA}" type="slidenum">
              <a:rPr lang="pt-BR" smtClean="0"/>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pt-BR" smtClean="0"/>
              <a:t>Clique para editar o título mestre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1E01502B-9CF7-4ACA-BC00-C726F12CA5B8}" type="datetimeFigureOut">
              <a:rPr lang="pt-BR" smtClean="0"/>
              <a:t>29/07/2022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124382F-CDBA-4F42-A024-6CDF06E35ECA}" type="slidenum">
              <a:rPr lang="pt-BR" smtClean="0"/>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pt-BR" smtClean="0"/>
              <a:t>Clique para editar o título mestre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1E01502B-9CF7-4ACA-BC00-C726F12CA5B8}" type="datetimeFigureOut">
              <a:rPr lang="pt-BR" smtClean="0"/>
              <a:t>29/07/2022</a:t>
            </a:fld>
            <a:endParaRPr lang="pt-BR"/>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pt-BR"/>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E124382F-CDBA-4F42-A024-6CDF06E35ECA}" type="slidenum">
              <a:rPr lang="pt-BR" smtClean="0"/>
              <a:t>‹nº›</a:t>
            </a:fld>
            <a:endParaRPr lang="pt-B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hyperlink" Target="https://www.portugues.com.br/literatura/aliteraturainformacao.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portugues.com.br/literatura/literatura-catequese.html" TargetMode="External"/><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hyperlink" Target="https://www.portugues.com.br/literatura/poema.html"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www.portugues.com.br/literatura/a-carta-pero-vaz-caminha.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err="1" smtClean="0"/>
              <a:t>Quinhentismo</a:t>
            </a:r>
            <a:endParaRPr lang="pt-BR" dirty="0"/>
          </a:p>
        </p:txBody>
      </p:sp>
      <p:sp>
        <p:nvSpPr>
          <p:cNvPr id="3" name="Subtítulo 2"/>
          <p:cNvSpPr>
            <a:spLocks noGrp="1"/>
          </p:cNvSpPr>
          <p:nvPr>
            <p:ph type="subTitle" idx="1"/>
          </p:nvPr>
        </p:nvSpPr>
        <p:spPr/>
        <p:txBody>
          <a:bodyPr/>
          <a:lstStyle/>
          <a:p>
            <a:r>
              <a:rPr lang="pt-BR" dirty="0" smtClean="0"/>
              <a:t>Professor Álvaro Filho</a:t>
            </a:r>
            <a:endParaRPr lang="pt-BR" dirty="0"/>
          </a:p>
        </p:txBody>
      </p:sp>
    </p:spTree>
    <p:extLst>
      <p:ext uri="{BB962C8B-B14F-4D97-AF65-F5344CB8AC3E}">
        <p14:creationId xmlns:p14="http://schemas.microsoft.com/office/powerpoint/2010/main" val="1447292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normAutofit fontScale="92500" lnSpcReduction="10000"/>
          </a:bodyPr>
          <a:lstStyle/>
          <a:p>
            <a:r>
              <a:rPr lang="pt-BR" b="1" dirty="0" err="1"/>
              <a:t>Quinhentismo</a:t>
            </a:r>
            <a:r>
              <a:rPr lang="pt-BR" dirty="0"/>
              <a:t> é um período da literatura brasileira que vai de 1500 a 1601. Está, portanto, inserido no contexto das Grandes Navegações e da Contrarreforma Católica. Ele engloba a </a:t>
            </a:r>
            <a:r>
              <a:rPr lang="pt-BR" b="1" dirty="0"/>
              <a:t>literatura de informação e a literatura de formação</a:t>
            </a:r>
            <a:r>
              <a:rPr lang="pt-BR" dirty="0"/>
              <a:t>, que trazem os primeiros textos produzidos em território brasileiro ou sobre o Brasil, informativos ou de cunho catequizante.</a:t>
            </a:r>
          </a:p>
          <a:p>
            <a:r>
              <a:rPr lang="pt-BR" dirty="0"/>
              <a:t>Seus principais autores são Pero Vaz de Caminha, Hans Staden, Pe. Manuel da Nóbrega e Pe. José de Anchieta. A obra mais importante desse período é </a:t>
            </a:r>
            <a:r>
              <a:rPr lang="pt-BR" i="1" dirty="0"/>
              <a:t>A carta de Pero Vaz de Caminha</a:t>
            </a:r>
            <a:r>
              <a:rPr lang="pt-BR" dirty="0"/>
              <a:t>, considerada a Certidão de Nascimento do Brasil</a:t>
            </a:r>
            <a:r>
              <a:rPr lang="pt-BR" dirty="0" smtClean="0"/>
              <a:t>.</a:t>
            </a:r>
            <a:endParaRPr lang="pt-BR" dirty="0"/>
          </a:p>
        </p:txBody>
      </p:sp>
      <p:sp>
        <p:nvSpPr>
          <p:cNvPr id="2" name="Título 1"/>
          <p:cNvSpPr>
            <a:spLocks noGrp="1"/>
          </p:cNvSpPr>
          <p:nvPr>
            <p:ph type="title"/>
          </p:nvPr>
        </p:nvSpPr>
        <p:spPr/>
        <p:txBody>
          <a:bodyPr/>
          <a:lstStyle/>
          <a:p>
            <a:r>
              <a:rPr lang="pt-BR" dirty="0" smtClean="0"/>
              <a:t>Introdução</a:t>
            </a:r>
            <a:endParaRPr lang="pt-BR" dirty="0"/>
          </a:p>
        </p:txBody>
      </p:sp>
    </p:spTree>
    <p:extLst>
      <p:ext uri="{BB962C8B-B14F-4D97-AF65-F5344CB8AC3E}">
        <p14:creationId xmlns:p14="http://schemas.microsoft.com/office/powerpoint/2010/main" val="3033215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normAutofit fontScale="70000" lnSpcReduction="20000"/>
          </a:bodyPr>
          <a:lstStyle/>
          <a:p>
            <a:r>
              <a:rPr lang="pt-BR" dirty="0"/>
              <a:t>O</a:t>
            </a:r>
            <a:r>
              <a:rPr lang="pt-BR" b="1" dirty="0"/>
              <a:t> final da</a:t>
            </a:r>
            <a:r>
              <a:rPr lang="pt-BR" dirty="0"/>
              <a:t> </a:t>
            </a:r>
            <a:r>
              <a:rPr lang="pt-BR" b="1" dirty="0"/>
              <a:t>Idade Média</a:t>
            </a:r>
            <a:r>
              <a:rPr lang="pt-BR" dirty="0"/>
              <a:t> (476-1453) foi marcado pelo aperfeiçoamento e uso da bússola,</a:t>
            </a:r>
            <a:r>
              <a:rPr lang="pt-BR" b="1" dirty="0"/>
              <a:t> </a:t>
            </a:r>
            <a:r>
              <a:rPr lang="pt-BR" dirty="0"/>
              <a:t>na navegação, e da pólvora, na fabricação de armas. Esses fatores deram ao ser humano uma sensação de independência em relação às forças divinas, pois, com tamanho poder, eles se viram capazes de vencer os obstáculos da natureza, atravessar o mar e conquistar novas terras. O uso bússola permitiu o surgimento das </a:t>
            </a:r>
            <a:r>
              <a:rPr lang="pt-BR" b="1" dirty="0"/>
              <a:t>Grandes Navegações</a:t>
            </a:r>
            <a:r>
              <a:rPr lang="pt-BR" dirty="0"/>
              <a:t>, já a pólvora fez os europeus invencíveis no </a:t>
            </a:r>
            <a:r>
              <a:rPr lang="pt-BR" b="1" dirty="0"/>
              <a:t>domínio das novas terras</a:t>
            </a:r>
            <a:r>
              <a:rPr lang="pt-BR" dirty="0"/>
              <a:t>.</a:t>
            </a:r>
          </a:p>
          <a:p>
            <a:r>
              <a:rPr lang="pt-BR" dirty="0"/>
              <a:t>Dessa forma, nos séculos XV e XVI, Portugal buscou expandir os seus domínios. Houve, então, </a:t>
            </a:r>
            <a:r>
              <a:rPr lang="pt-BR" b="1" dirty="0"/>
              <a:t>expedições para a África, Ásia e América</a:t>
            </a:r>
            <a:r>
              <a:rPr lang="pt-BR" dirty="0"/>
              <a:t>. Esta, oficialmente, descoberta por Cristóvão</a:t>
            </a:r>
            <a:r>
              <a:rPr lang="pt-BR" b="1" dirty="0"/>
              <a:t> </a:t>
            </a:r>
            <a:r>
              <a:rPr lang="pt-BR" dirty="0"/>
              <a:t>Colombo (1451-1506) em 12 de outubro de 1492. Tal descoberta levou espanhóis e portugueses a assinarem o Tratado</a:t>
            </a:r>
            <a:r>
              <a:rPr lang="pt-BR" b="1" dirty="0"/>
              <a:t> </a:t>
            </a:r>
            <a:r>
              <a:rPr lang="pt-BR" dirty="0"/>
              <a:t>de</a:t>
            </a:r>
            <a:r>
              <a:rPr lang="pt-BR" b="1" dirty="0"/>
              <a:t> </a:t>
            </a:r>
            <a:r>
              <a:rPr lang="pt-BR" dirty="0"/>
              <a:t>Tordesilhas (1494), que dividia o novo continente entre essas duas nações. Assim, em 22 de abril de 1500, a frota portuguesa chegou ao nosso país, data que ficou, oficialmente, registrada como da </a:t>
            </a:r>
            <a:r>
              <a:rPr lang="pt-BR" b="1" dirty="0"/>
              <a:t>descoberta do Brasil</a:t>
            </a:r>
            <a:r>
              <a:rPr lang="pt-BR" dirty="0" smtClean="0"/>
              <a:t>.</a:t>
            </a:r>
            <a:endParaRPr lang="pt-BR" dirty="0"/>
          </a:p>
        </p:txBody>
      </p:sp>
      <p:sp>
        <p:nvSpPr>
          <p:cNvPr id="2" name="Título 1"/>
          <p:cNvSpPr>
            <a:spLocks noGrp="1"/>
          </p:cNvSpPr>
          <p:nvPr>
            <p:ph type="title"/>
          </p:nvPr>
        </p:nvSpPr>
        <p:spPr/>
        <p:txBody>
          <a:bodyPr>
            <a:normAutofit fontScale="90000"/>
          </a:bodyPr>
          <a:lstStyle/>
          <a:p>
            <a:r>
              <a:rPr lang="pt-BR" b="1" dirty="0"/>
              <a:t>Contexto histórico do </a:t>
            </a:r>
            <a:r>
              <a:rPr lang="pt-BR" b="1" dirty="0" err="1" smtClean="0"/>
              <a:t>quinhentismo</a:t>
            </a:r>
            <a:endParaRPr lang="pt-BR" dirty="0"/>
          </a:p>
        </p:txBody>
      </p:sp>
    </p:spTree>
    <p:extLst>
      <p:ext uri="{BB962C8B-B14F-4D97-AF65-F5344CB8AC3E}">
        <p14:creationId xmlns:p14="http://schemas.microsoft.com/office/powerpoint/2010/main" val="2010872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normAutofit fontScale="92500"/>
          </a:bodyPr>
          <a:lstStyle/>
          <a:p>
            <a:r>
              <a:rPr lang="pt-BR" dirty="0"/>
              <a:t>Apesar do fim da Idade Média e do advento da </a:t>
            </a:r>
            <a:r>
              <a:rPr lang="pt-BR" b="1" dirty="0"/>
              <a:t>Reforma Protestante</a:t>
            </a:r>
            <a:r>
              <a:rPr lang="pt-BR" dirty="0"/>
              <a:t>, a Igreja católica ainda detinha grande poder político. A Coroa portuguesa, portanto, tinha o apoio da Igreja e vice-versa.</a:t>
            </a:r>
          </a:p>
          <a:p>
            <a:r>
              <a:rPr lang="pt-BR" dirty="0"/>
              <a:t>Com a Reforma Protestante, a Igreja católica empreendeu a chamada </a:t>
            </a:r>
            <a:r>
              <a:rPr lang="pt-BR" b="1" dirty="0"/>
              <a:t>Contrarreforma Católica</a:t>
            </a:r>
            <a:r>
              <a:rPr lang="pt-BR" dirty="0"/>
              <a:t>, e uma das medidas adotadas para combater a ameaça protestante foi a criação da </a:t>
            </a:r>
            <a:r>
              <a:rPr lang="pt-BR" b="1" dirty="0"/>
              <a:t>Companhia de Jesus</a:t>
            </a:r>
            <a:r>
              <a:rPr lang="pt-BR" dirty="0"/>
              <a:t> pelo padre Inácio de Loyola (1491-1556). Desse modo, os jesuítas foram enviados ao Brasil para </a:t>
            </a:r>
            <a:r>
              <a:rPr lang="pt-BR" b="1" dirty="0"/>
              <a:t>catequizar os indígenas</a:t>
            </a:r>
            <a:r>
              <a:rPr lang="pt-BR" dirty="0"/>
              <a:t>, ou seja, converter os nativos ao catolicismo</a:t>
            </a:r>
            <a:r>
              <a:rPr lang="pt-BR" dirty="0" smtClean="0"/>
              <a:t>.</a:t>
            </a:r>
            <a:endParaRPr lang="pt-BR" dirty="0"/>
          </a:p>
        </p:txBody>
      </p:sp>
      <p:sp>
        <p:nvSpPr>
          <p:cNvPr id="2" name="Título 1"/>
          <p:cNvSpPr>
            <a:spLocks noGrp="1"/>
          </p:cNvSpPr>
          <p:nvPr>
            <p:ph type="title"/>
          </p:nvPr>
        </p:nvSpPr>
        <p:spPr/>
        <p:txBody>
          <a:bodyPr/>
          <a:lstStyle/>
          <a:p>
            <a:endParaRPr lang="pt-BR"/>
          </a:p>
        </p:txBody>
      </p:sp>
    </p:spTree>
    <p:extLst>
      <p:ext uri="{BB962C8B-B14F-4D97-AF65-F5344CB8AC3E}">
        <p14:creationId xmlns:p14="http://schemas.microsoft.com/office/powerpoint/2010/main" val="2124482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57200" y="273050"/>
            <a:ext cx="4258816" cy="1162050"/>
          </a:xfrm>
        </p:spPr>
        <p:txBody>
          <a:bodyPr/>
          <a:lstStyle/>
          <a:p>
            <a:r>
              <a:rPr lang="pt-BR" dirty="0"/>
              <a:t>Características do </a:t>
            </a:r>
            <a:r>
              <a:rPr lang="pt-BR" dirty="0" err="1"/>
              <a:t>quinhentismo</a:t>
            </a:r>
            <a:r>
              <a:rPr lang="pt-BR" b="0" dirty="0"/>
              <a:t/>
            </a:r>
            <a:br>
              <a:rPr lang="pt-BR" b="0" dirty="0"/>
            </a:br>
            <a:endParaRPr lang="pt-BR"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004048" y="548680"/>
            <a:ext cx="3713555" cy="55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Espaço Reservado para Texto 5"/>
          <p:cNvSpPr>
            <a:spLocks noGrp="1"/>
          </p:cNvSpPr>
          <p:nvPr>
            <p:ph type="body" sz="half" idx="2"/>
          </p:nvPr>
        </p:nvSpPr>
        <p:spPr>
          <a:xfrm>
            <a:off x="457200" y="1435100"/>
            <a:ext cx="4546848" cy="4691063"/>
          </a:xfrm>
        </p:spPr>
        <p:txBody>
          <a:bodyPr>
            <a:normAutofit fontScale="92500" lnSpcReduction="10000"/>
          </a:bodyPr>
          <a:lstStyle/>
          <a:p>
            <a:r>
              <a:rPr lang="pt-BR" dirty="0"/>
              <a:t>Fazem parte do </a:t>
            </a:r>
            <a:r>
              <a:rPr lang="pt-BR" dirty="0" err="1"/>
              <a:t>quinhentismo</a:t>
            </a:r>
            <a:r>
              <a:rPr lang="pt-BR" dirty="0"/>
              <a:t> (1500-1601) os primeiros textos, </a:t>
            </a:r>
            <a:r>
              <a:rPr lang="pt-BR" b="1" dirty="0"/>
              <a:t>não necessariamente literários</a:t>
            </a:r>
            <a:r>
              <a:rPr lang="pt-BR" dirty="0"/>
              <a:t>, escritos no Brasil ou sobre ele durante o primeiro século da invasão portuguesa. Desse modo, essas obras estão inseridas em uma destas</a:t>
            </a:r>
            <a:r>
              <a:rPr lang="pt-BR" b="1" dirty="0"/>
              <a:t> </a:t>
            </a:r>
            <a:r>
              <a:rPr lang="pt-BR" dirty="0"/>
              <a:t>categorias</a:t>
            </a:r>
            <a:r>
              <a:rPr lang="pt-BR" dirty="0" smtClean="0"/>
              <a:t>:</a:t>
            </a:r>
          </a:p>
          <a:p>
            <a:endParaRPr lang="pt-BR" dirty="0"/>
          </a:p>
          <a:p>
            <a:endParaRPr lang="pt-BR" dirty="0" smtClean="0"/>
          </a:p>
          <a:p>
            <a:endParaRPr lang="pt-BR" dirty="0"/>
          </a:p>
          <a:p>
            <a:endParaRPr lang="pt-BR" dirty="0" smtClean="0"/>
          </a:p>
          <a:p>
            <a:endParaRPr lang="pt-BR" dirty="0"/>
          </a:p>
          <a:p>
            <a:endParaRPr lang="pt-BR" dirty="0" smtClean="0"/>
          </a:p>
          <a:p>
            <a:endParaRPr lang="pt-BR" dirty="0"/>
          </a:p>
          <a:p>
            <a:endParaRPr lang="pt-BR" dirty="0" smtClean="0"/>
          </a:p>
          <a:p>
            <a:endParaRPr lang="pt-BR" dirty="0"/>
          </a:p>
          <a:p>
            <a:endParaRPr lang="pt-BR" dirty="0" smtClean="0"/>
          </a:p>
          <a:p>
            <a:endParaRPr lang="pt-BR" dirty="0"/>
          </a:p>
          <a:p>
            <a:r>
              <a:rPr lang="pt-BR" dirty="0"/>
              <a:t>Estátua de Pedro Álvares Cabral, o descobridor do Brasil, acompanhado dos dois símbolos máximos da conquista: a cruz e a espada.</a:t>
            </a:r>
            <a:endParaRPr lang="pt-BR" dirty="0" smtClean="0"/>
          </a:p>
        </p:txBody>
      </p:sp>
    </p:spTree>
    <p:extLst>
      <p:ext uri="{BB962C8B-B14F-4D97-AF65-F5344CB8AC3E}">
        <p14:creationId xmlns:p14="http://schemas.microsoft.com/office/powerpoint/2010/main" val="2685220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Conteúdo 5"/>
          <p:cNvSpPr>
            <a:spLocks noGrp="1"/>
          </p:cNvSpPr>
          <p:nvPr>
            <p:ph idx="1"/>
          </p:nvPr>
        </p:nvSpPr>
        <p:spPr/>
        <p:txBody>
          <a:bodyPr>
            <a:normAutofit fontScale="85000" lnSpcReduction="20000"/>
          </a:bodyPr>
          <a:lstStyle/>
          <a:p>
            <a:r>
              <a:rPr lang="pt-BR" dirty="0"/>
              <a:t>Estão inseridos nessa classificação os</a:t>
            </a:r>
            <a:r>
              <a:rPr lang="pt-BR" b="1" dirty="0"/>
              <a:t> textos dos chamados cronistas</a:t>
            </a:r>
            <a:r>
              <a:rPr lang="pt-BR" dirty="0"/>
              <a:t>, que relatavam sobre o que viam na nova terra. O público-alvo desses </a:t>
            </a:r>
            <a:r>
              <a:rPr lang="pt-BR" b="1" dirty="0"/>
              <a:t>documentos</a:t>
            </a:r>
            <a:r>
              <a:rPr lang="pt-BR" dirty="0"/>
              <a:t> eram os europeus, curiosos para saberem o que havia na terra descoberta. Por isso, essa </a:t>
            </a:r>
            <a:r>
              <a:rPr lang="pt-BR" b="1" u="sng" dirty="0">
                <a:hlinkClick r:id="rId2"/>
              </a:rPr>
              <a:t>literatura informativa</a:t>
            </a:r>
            <a:r>
              <a:rPr lang="pt-BR" dirty="0"/>
              <a:t> é também chamada de</a:t>
            </a:r>
            <a:r>
              <a:rPr lang="pt-BR" b="1" dirty="0"/>
              <a:t> literatura de viagem</a:t>
            </a:r>
            <a:r>
              <a:rPr lang="pt-BR" dirty="0"/>
              <a:t>, já que é composta por relatos de viajantes europeus ao território brasileiro.</a:t>
            </a:r>
          </a:p>
          <a:p>
            <a:r>
              <a:rPr lang="pt-BR" dirty="0"/>
              <a:t>Assim, para portugueses, franceses e alemães que descreveram a nova terra, o Brasil era um paraíso tropical, pois o </a:t>
            </a:r>
            <a:r>
              <a:rPr lang="pt-BR" dirty="0" err="1"/>
              <a:t>quinhentismo</a:t>
            </a:r>
            <a:r>
              <a:rPr lang="pt-BR" dirty="0"/>
              <a:t> foi marcado por uma </a:t>
            </a:r>
            <a:r>
              <a:rPr lang="pt-BR" b="1" dirty="0"/>
              <a:t>visão teocêntrica</a:t>
            </a:r>
            <a:r>
              <a:rPr lang="pt-BR" dirty="0"/>
              <a:t>, religiosa, da realidade. Além disso, as crônicas dos viajantes europeus eram cheias de </a:t>
            </a:r>
            <a:r>
              <a:rPr lang="pt-BR" b="1" dirty="0"/>
              <a:t>descrições</a:t>
            </a:r>
            <a:r>
              <a:rPr lang="pt-BR" dirty="0"/>
              <a:t> </a:t>
            </a:r>
            <a:r>
              <a:rPr lang="pt-BR" b="1" dirty="0"/>
              <a:t>e comparações</a:t>
            </a:r>
            <a:r>
              <a:rPr lang="pt-BR" dirty="0"/>
              <a:t>, que buscavam, com base nos detalhes, mostrar aos leitores a beleza, as riquezas e as curiosidades da terra descoberta</a:t>
            </a:r>
            <a:r>
              <a:rPr lang="pt-BR" dirty="0" smtClean="0"/>
              <a:t>.</a:t>
            </a:r>
            <a:endParaRPr lang="pt-BR" dirty="0"/>
          </a:p>
        </p:txBody>
      </p:sp>
      <p:sp>
        <p:nvSpPr>
          <p:cNvPr id="5" name="Título 4"/>
          <p:cNvSpPr>
            <a:spLocks noGrp="1"/>
          </p:cNvSpPr>
          <p:nvPr>
            <p:ph type="title"/>
          </p:nvPr>
        </p:nvSpPr>
        <p:spPr/>
        <p:txBody>
          <a:bodyPr>
            <a:normAutofit fontScale="90000"/>
          </a:bodyPr>
          <a:lstStyle/>
          <a:p>
            <a:r>
              <a:rPr lang="pt-BR" b="1" dirty="0"/>
              <a:t>Literatura de </a:t>
            </a:r>
            <a:r>
              <a:rPr lang="pt-BR" b="1" dirty="0" smtClean="0"/>
              <a:t>informação</a:t>
            </a:r>
            <a:endParaRPr lang="pt-BR" dirty="0"/>
          </a:p>
        </p:txBody>
      </p:sp>
    </p:spTree>
    <p:extLst>
      <p:ext uri="{BB962C8B-B14F-4D97-AF65-F5344CB8AC3E}">
        <p14:creationId xmlns:p14="http://schemas.microsoft.com/office/powerpoint/2010/main" val="403799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Literatura de </a:t>
            </a:r>
            <a:r>
              <a:rPr lang="pt-BR" b="1" dirty="0" smtClean="0"/>
              <a:t>formação</a:t>
            </a:r>
            <a:endParaRPr lang="pt-BR"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92150" y="769739"/>
            <a:ext cx="4116388" cy="5145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Espaço Reservado para Texto 3"/>
          <p:cNvSpPr>
            <a:spLocks noGrp="1"/>
          </p:cNvSpPr>
          <p:nvPr>
            <p:ph type="body" sz="half" idx="2"/>
          </p:nvPr>
        </p:nvSpPr>
        <p:spPr/>
        <p:txBody>
          <a:bodyPr>
            <a:normAutofit fontScale="77500" lnSpcReduction="20000"/>
          </a:bodyPr>
          <a:lstStyle/>
          <a:p>
            <a:r>
              <a:rPr lang="pt-BR" dirty="0" smtClean="0"/>
              <a:t>A literatura de formação ou </a:t>
            </a:r>
            <a:r>
              <a:rPr lang="pt-BR" b="1" u="sng" dirty="0" smtClean="0">
                <a:hlinkClick r:id="rId3"/>
              </a:rPr>
              <a:t>literatura de catequese</a:t>
            </a:r>
            <a:r>
              <a:rPr lang="pt-BR" dirty="0" smtClean="0"/>
              <a:t> tinha o objetivo de</a:t>
            </a:r>
            <a:r>
              <a:rPr lang="pt-BR" b="1" dirty="0" smtClean="0"/>
              <a:t> converter os indígenas ao cristianismo</a:t>
            </a:r>
            <a:r>
              <a:rPr lang="pt-BR" dirty="0" smtClean="0"/>
              <a:t>. Portanto, os </a:t>
            </a:r>
            <a:r>
              <a:rPr lang="pt-BR" b="1" u="sng" dirty="0" smtClean="0">
                <a:hlinkClick r:id="rId4"/>
              </a:rPr>
              <a:t>poemas</a:t>
            </a:r>
            <a:r>
              <a:rPr lang="pt-BR" dirty="0" smtClean="0"/>
              <a:t> e peças de teatro, de cunho catequético, eram direcionados a esse público.</a:t>
            </a:r>
          </a:p>
          <a:p>
            <a:endParaRPr lang="pt-BR" dirty="0" smtClean="0"/>
          </a:p>
          <a:p>
            <a:endParaRPr lang="pt-BR" dirty="0"/>
          </a:p>
          <a:p>
            <a:endParaRPr lang="pt-BR" dirty="0" smtClean="0"/>
          </a:p>
          <a:p>
            <a:endParaRPr lang="pt-BR" dirty="0"/>
          </a:p>
          <a:p>
            <a:r>
              <a:rPr lang="pt-BR" dirty="0" smtClean="0"/>
              <a:t>Pe. José de Anchieta, ao lado, é o principal nome da Literatura de Formação do Brasil.</a:t>
            </a:r>
            <a:endParaRPr lang="pt-BR" dirty="0"/>
          </a:p>
        </p:txBody>
      </p:sp>
    </p:spTree>
    <p:extLst>
      <p:ext uri="{BB962C8B-B14F-4D97-AF65-F5344CB8AC3E}">
        <p14:creationId xmlns:p14="http://schemas.microsoft.com/office/powerpoint/2010/main" val="1823286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Conteúdo 5"/>
          <p:cNvSpPr>
            <a:spLocks noGrp="1"/>
          </p:cNvSpPr>
          <p:nvPr>
            <p:ph idx="1"/>
          </p:nvPr>
        </p:nvSpPr>
        <p:spPr>
          <a:xfrm>
            <a:off x="457200" y="1412776"/>
            <a:ext cx="8229600" cy="5040560"/>
          </a:xfrm>
        </p:spPr>
        <p:txBody>
          <a:bodyPr>
            <a:normAutofit fontScale="55000" lnSpcReduction="20000"/>
          </a:bodyPr>
          <a:lstStyle/>
          <a:p>
            <a:endParaRPr lang="pt-BR" b="1" dirty="0" smtClean="0">
              <a:latin typeface="Arial Black" pitchFamily="34" charset="0"/>
            </a:endParaRPr>
          </a:p>
          <a:p>
            <a:endParaRPr lang="pt-BR" b="1" dirty="0">
              <a:latin typeface="Arial Black" pitchFamily="34" charset="0"/>
            </a:endParaRPr>
          </a:p>
          <a:p>
            <a:endParaRPr lang="pt-BR" b="1" dirty="0" smtClean="0">
              <a:latin typeface="Arial Black" pitchFamily="34" charset="0"/>
            </a:endParaRPr>
          </a:p>
          <a:p>
            <a:r>
              <a:rPr lang="pt-BR" b="1" dirty="0" smtClean="0">
                <a:latin typeface="Arial Black" pitchFamily="34" charset="0"/>
              </a:rPr>
              <a:t>Os </a:t>
            </a:r>
            <a:r>
              <a:rPr lang="pt-BR" b="1" dirty="0">
                <a:latin typeface="Arial Black" pitchFamily="34" charset="0"/>
              </a:rPr>
              <a:t>principais autores do </a:t>
            </a:r>
            <a:r>
              <a:rPr lang="pt-BR" b="1" dirty="0" err="1">
                <a:latin typeface="Arial Black" pitchFamily="34" charset="0"/>
              </a:rPr>
              <a:t>quinhentismo</a:t>
            </a:r>
            <a:r>
              <a:rPr lang="pt-BR" b="1" dirty="0">
                <a:latin typeface="Arial Black" pitchFamily="34" charset="0"/>
              </a:rPr>
              <a:t> são</a:t>
            </a:r>
            <a:r>
              <a:rPr lang="pt-BR" b="1" dirty="0" smtClean="0">
                <a:latin typeface="Arial Black" pitchFamily="34" charset="0"/>
              </a:rPr>
              <a:t>:</a:t>
            </a:r>
          </a:p>
          <a:p>
            <a:endParaRPr lang="pt-BR" b="1" dirty="0">
              <a:latin typeface="Arial Black" pitchFamily="34" charset="0"/>
            </a:endParaRPr>
          </a:p>
          <a:p>
            <a:r>
              <a:rPr lang="pt-BR" b="1" dirty="0"/>
              <a:t>Pero Vaz de Caminha</a:t>
            </a:r>
            <a:r>
              <a:rPr lang="pt-BR" dirty="0"/>
              <a:t> (1450-1500): português e escrivão da frota de Pedro Álvares Cabral (1467-1520).</a:t>
            </a:r>
          </a:p>
          <a:p>
            <a:r>
              <a:rPr lang="pt-BR" b="1" dirty="0"/>
              <a:t>Hans Staden</a:t>
            </a:r>
            <a:r>
              <a:rPr lang="pt-BR" dirty="0"/>
              <a:t> (1525-1579): alemão que passou nove meses prisioneiro dos índios tupinambás.</a:t>
            </a:r>
          </a:p>
          <a:p>
            <a:r>
              <a:rPr lang="pt-BR" b="1" dirty="0"/>
              <a:t>Pe. Manuel da Nóbrega</a:t>
            </a:r>
            <a:r>
              <a:rPr lang="pt-BR" dirty="0"/>
              <a:t> (1517-1570): padre português, chefe da primeira missão jesuítica no Brasil.</a:t>
            </a:r>
          </a:p>
          <a:p>
            <a:r>
              <a:rPr lang="pt-BR" b="1" dirty="0"/>
              <a:t>Pe. José de Anchieta</a:t>
            </a:r>
            <a:r>
              <a:rPr lang="pt-BR" dirty="0"/>
              <a:t> (1534-1597): jesuíta espanhol.</a:t>
            </a:r>
          </a:p>
          <a:p>
            <a:endParaRPr lang="pt-BR" dirty="0"/>
          </a:p>
          <a:p>
            <a:endParaRPr lang="pt-BR" dirty="0" smtClean="0">
              <a:latin typeface="Arial Black" pitchFamily="34" charset="0"/>
            </a:endParaRPr>
          </a:p>
          <a:p>
            <a:r>
              <a:rPr lang="pt-BR" dirty="0" smtClean="0">
                <a:latin typeface="Arial Black" pitchFamily="34" charset="0"/>
              </a:rPr>
              <a:t>Obras </a:t>
            </a:r>
            <a:r>
              <a:rPr lang="pt-BR" dirty="0">
                <a:latin typeface="Arial Black" pitchFamily="34" charset="0"/>
              </a:rPr>
              <a:t>do </a:t>
            </a:r>
            <a:r>
              <a:rPr lang="pt-BR" dirty="0" err="1" smtClean="0">
                <a:latin typeface="Arial Black" pitchFamily="34" charset="0"/>
              </a:rPr>
              <a:t>quinhentismo</a:t>
            </a:r>
            <a:r>
              <a:rPr lang="pt-BR" dirty="0" smtClean="0">
                <a:latin typeface="Arial Black" pitchFamily="34" charset="0"/>
              </a:rPr>
              <a:t>:</a:t>
            </a:r>
          </a:p>
          <a:p>
            <a:endParaRPr lang="pt-BR" dirty="0">
              <a:latin typeface="Arial Black" pitchFamily="34" charset="0"/>
            </a:endParaRPr>
          </a:p>
          <a:p>
            <a:r>
              <a:rPr lang="pt-BR" dirty="0"/>
              <a:t>As principais obras do </a:t>
            </a:r>
            <a:r>
              <a:rPr lang="pt-BR" dirty="0" err="1"/>
              <a:t>quinhentismo</a:t>
            </a:r>
            <a:r>
              <a:rPr lang="pt-BR" dirty="0"/>
              <a:t> são:</a:t>
            </a:r>
          </a:p>
          <a:p>
            <a:r>
              <a:rPr lang="pt-BR" i="1" dirty="0"/>
              <a:t>A carta de Pero Vaz de Caminha.</a:t>
            </a:r>
            <a:endParaRPr lang="pt-BR" dirty="0"/>
          </a:p>
          <a:p>
            <a:r>
              <a:rPr lang="pt-BR" i="1" dirty="0"/>
              <a:t>A carta de mestre João Faras.</a:t>
            </a:r>
            <a:endParaRPr lang="pt-BR" dirty="0"/>
          </a:p>
          <a:p>
            <a:r>
              <a:rPr lang="pt-BR" i="1" dirty="0"/>
              <a:t>Relação do piloto anônimo</a:t>
            </a:r>
            <a:r>
              <a:rPr lang="pt-BR" dirty="0"/>
              <a:t>.</a:t>
            </a:r>
          </a:p>
          <a:p>
            <a:r>
              <a:rPr lang="pt-BR" dirty="0"/>
              <a:t>Cartas de Pe. Manuel da Nóbrega.</a:t>
            </a:r>
          </a:p>
          <a:p>
            <a:r>
              <a:rPr lang="pt-BR" i="1" dirty="0"/>
              <a:t>Arte de gramática da língua mais usada na costa do Brasil </a:t>
            </a:r>
            <a:r>
              <a:rPr lang="pt-BR" dirty="0"/>
              <a:t>(1595), de Pe. José de Anchieta.</a:t>
            </a:r>
          </a:p>
          <a:p>
            <a:r>
              <a:rPr lang="pt-BR" i="1" dirty="0"/>
              <a:t>Duas viagens ao Brasil </a:t>
            </a:r>
            <a:r>
              <a:rPr lang="pt-BR" dirty="0"/>
              <a:t>(1557), de Hans Staden.</a:t>
            </a:r>
          </a:p>
          <a:p>
            <a:r>
              <a:rPr lang="pt-BR" i="1" dirty="0"/>
              <a:t>Auto da festa de São Lourenço</a:t>
            </a:r>
            <a:r>
              <a:rPr lang="pt-BR" dirty="0"/>
              <a:t> (1583), texto teatral de Pe. José de Anchieta.</a:t>
            </a:r>
          </a:p>
          <a:p>
            <a:r>
              <a:rPr lang="pt-BR" dirty="0"/>
              <a:t>Contudo, o texto mais importante desse período, devido ao seu valor histórico, é </a:t>
            </a:r>
            <a:r>
              <a:rPr lang="pt-BR" b="1" i="1" u="sng" dirty="0">
                <a:hlinkClick r:id="rId2"/>
              </a:rPr>
              <a:t>A carta de Pero Vaz de Caminha</a:t>
            </a:r>
            <a:r>
              <a:rPr lang="pt-BR" dirty="0"/>
              <a:t>, assinada em 1º de maio de 1500, em que o autor </a:t>
            </a:r>
            <a:r>
              <a:rPr lang="pt-BR" b="1" dirty="0"/>
              <a:t>descreve a nova terra</a:t>
            </a:r>
            <a:r>
              <a:rPr lang="pt-BR" dirty="0"/>
              <a:t> e menciona suas primeiras impressões sobre ela ao rei de Portugal. Além disso, evidencia a intenção, da Coroa portuguesa, em explorar a terra descoberta, e da Igreja, em catequizar os indígenas</a:t>
            </a:r>
          </a:p>
          <a:p>
            <a:endParaRPr lang="pt-BR" dirty="0"/>
          </a:p>
        </p:txBody>
      </p:sp>
      <p:sp>
        <p:nvSpPr>
          <p:cNvPr id="5" name="Título 4"/>
          <p:cNvSpPr>
            <a:spLocks noGrp="1"/>
          </p:cNvSpPr>
          <p:nvPr>
            <p:ph type="title"/>
          </p:nvPr>
        </p:nvSpPr>
        <p:spPr>
          <a:xfrm>
            <a:off x="827584" y="274638"/>
            <a:ext cx="7632848" cy="850106"/>
          </a:xfrm>
        </p:spPr>
        <p:txBody>
          <a:bodyPr>
            <a:normAutofit fontScale="90000"/>
          </a:bodyPr>
          <a:lstStyle/>
          <a:p>
            <a:r>
              <a:rPr lang="pt-BR" b="1" dirty="0"/>
              <a:t>Autores </a:t>
            </a:r>
            <a:r>
              <a:rPr lang="pt-BR" b="1" dirty="0" smtClean="0"/>
              <a:t>e Obras do </a:t>
            </a:r>
            <a:r>
              <a:rPr lang="pt-BR" b="1" dirty="0" err="1" smtClean="0"/>
              <a:t>quinhentismo</a:t>
            </a:r>
            <a:endParaRPr lang="pt-BR" dirty="0"/>
          </a:p>
        </p:txBody>
      </p:sp>
    </p:spTree>
    <p:extLst>
      <p:ext uri="{BB962C8B-B14F-4D97-AF65-F5344CB8AC3E}">
        <p14:creationId xmlns:p14="http://schemas.microsoft.com/office/powerpoint/2010/main" val="150540158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apa Dura">
  <a:themeElements>
    <a:clrScheme name="Capa Dura">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Capa Dura">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apa Dura">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17</TotalTime>
  <Words>67</Words>
  <Application>Microsoft Office PowerPoint</Application>
  <PresentationFormat>Apresentação na tela (4:3)</PresentationFormat>
  <Paragraphs>57</Paragraphs>
  <Slides>8</Slides>
  <Notes>0</Notes>
  <HiddenSlides>0</HiddenSlides>
  <MMClips>0</MMClips>
  <ScaleCrop>false</ScaleCrop>
  <HeadingPairs>
    <vt:vector size="4" baseType="variant">
      <vt:variant>
        <vt:lpstr>Tema</vt:lpstr>
      </vt:variant>
      <vt:variant>
        <vt:i4>1</vt:i4>
      </vt:variant>
      <vt:variant>
        <vt:lpstr>Títulos de slides</vt:lpstr>
      </vt:variant>
      <vt:variant>
        <vt:i4>8</vt:i4>
      </vt:variant>
    </vt:vector>
  </HeadingPairs>
  <TitlesOfParts>
    <vt:vector size="9" baseType="lpstr">
      <vt:lpstr>Capa Dura</vt:lpstr>
      <vt:lpstr>Quinhentismo</vt:lpstr>
      <vt:lpstr>Introdução</vt:lpstr>
      <vt:lpstr>Contexto histórico do quinhentismo</vt:lpstr>
      <vt:lpstr>Apresentação do PowerPoint</vt:lpstr>
      <vt:lpstr>Características do quinhentismo </vt:lpstr>
      <vt:lpstr>Literatura de informação</vt:lpstr>
      <vt:lpstr>Literatura de formação</vt:lpstr>
      <vt:lpstr>Autores e Obras do quinhentismo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Quinhentismo</dc:title>
  <dc:creator>Administrativo</dc:creator>
  <cp:lastModifiedBy>Administrativo</cp:lastModifiedBy>
  <cp:revision>2</cp:revision>
  <dcterms:created xsi:type="dcterms:W3CDTF">2022-07-29T10:27:51Z</dcterms:created>
  <dcterms:modified xsi:type="dcterms:W3CDTF">2022-07-29T10:45:42Z</dcterms:modified>
</cp:coreProperties>
</file>