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2"/>
  </p:notesMasterIdLst>
  <p:sldIdLst>
    <p:sldId id="256" r:id="rId2"/>
    <p:sldId id="297" r:id="rId3"/>
    <p:sldId id="295" r:id="rId4"/>
    <p:sldId id="296" r:id="rId5"/>
    <p:sldId id="257" r:id="rId6"/>
    <p:sldId id="258" r:id="rId7"/>
    <p:sldId id="330" r:id="rId8"/>
    <p:sldId id="299" r:id="rId9"/>
    <p:sldId id="300" r:id="rId10"/>
    <p:sldId id="327" r:id="rId11"/>
    <p:sldId id="301" r:id="rId12"/>
    <p:sldId id="303" r:id="rId13"/>
    <p:sldId id="288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1" r:id="rId22"/>
    <p:sldId id="313" r:id="rId23"/>
    <p:sldId id="316" r:id="rId24"/>
    <p:sldId id="317" r:id="rId25"/>
    <p:sldId id="319" r:id="rId26"/>
    <p:sldId id="320" r:id="rId27"/>
    <p:sldId id="321" r:id="rId28"/>
    <p:sldId id="322" r:id="rId29"/>
    <p:sldId id="334" r:id="rId30"/>
    <p:sldId id="332" r:id="rId31"/>
    <p:sldId id="333" r:id="rId32"/>
    <p:sldId id="335" r:id="rId33"/>
    <p:sldId id="336" r:id="rId34"/>
    <p:sldId id="266" r:id="rId35"/>
    <p:sldId id="267" r:id="rId36"/>
    <p:sldId id="329" r:id="rId37"/>
    <p:sldId id="331" r:id="rId38"/>
    <p:sldId id="31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300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9" autoAdjust="0"/>
    <p:restoredTop sz="94660" autoAdjust="0"/>
  </p:normalViewPr>
  <p:slideViewPr>
    <p:cSldViewPr>
      <p:cViewPr varScale="1">
        <p:scale>
          <a:sx n="84" d="100"/>
          <a:sy n="84" d="100"/>
        </p:scale>
        <p:origin x="12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Tx/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697880" y="4478669"/>
            <a:ext cx="5723954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ample%202%20-%20WebGL%20context/Example%200202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xample%203%20-%20Background%20color/Example%200203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Example%204%20-%20Simple%20shaders/Example%200204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Example%205%20-%20Compilation/Example%200205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Example%206%20-%20Linking/Example%200206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Example%207%20-%20Dot/Example%200207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xample%201%20-%20Canvas/Example%200201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/>
              <a:t>Привет </a:t>
            </a:r>
            <a:r>
              <a:rPr lang="en-US"/>
              <a:t>WebGL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Тема №</a:t>
            </a:r>
            <a:r>
              <a:rPr lang="en-US"/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Промени в </a:t>
            </a:r>
            <a:r>
              <a:rPr lang="en-US" dirty="0"/>
              <a:t>JavaScript</a:t>
            </a:r>
            <a:r>
              <a:rPr lang="bg-BG" dirty="0"/>
              <a:t> частта</a:t>
            </a:r>
          </a:p>
          <a:p>
            <a:pPr lvl="1"/>
            <a:r>
              <a:rPr lang="bg-BG" dirty="0"/>
              <a:t>С </a:t>
            </a:r>
            <a:r>
              <a:rPr lang="en-US" b="1" dirty="0" err="1"/>
              <a:t>getElementById</a:t>
            </a:r>
            <a:r>
              <a:rPr lang="bg-BG" dirty="0"/>
              <a:t> намираме </a:t>
            </a:r>
            <a:r>
              <a:rPr lang="en-US" dirty="0"/>
              <a:t>canvas</a:t>
            </a:r>
            <a:r>
              <a:rPr lang="bg-BG" dirty="0"/>
              <a:t> по идентификатора</a:t>
            </a:r>
          </a:p>
          <a:p>
            <a:pPr lvl="1"/>
            <a:r>
              <a:rPr lang="bg-BG" dirty="0"/>
              <a:t>С </a:t>
            </a:r>
            <a:r>
              <a:rPr lang="en-US" b="1" dirty="0" err="1"/>
              <a:t>getContext</a:t>
            </a:r>
            <a:r>
              <a:rPr lang="bg-BG" dirty="0"/>
              <a:t> създаваме </a:t>
            </a:r>
            <a:r>
              <a:rPr lang="en-US" dirty="0" err="1"/>
              <a:t>WebGL</a:t>
            </a:r>
            <a:r>
              <a:rPr lang="bg-BG" dirty="0"/>
              <a:t> контекст</a:t>
            </a:r>
            <a:r>
              <a:rPr lang="en-US" dirty="0"/>
              <a:t> </a:t>
            </a:r>
            <a:r>
              <a:rPr lang="bg-BG" dirty="0"/>
              <a:t>от тип </a:t>
            </a:r>
            <a:r>
              <a:rPr lang="en-US" b="1" dirty="0" err="1"/>
              <a:t>webgl</a:t>
            </a:r>
            <a:endParaRPr lang="en-US" b="1" dirty="0"/>
          </a:p>
          <a:p>
            <a:pPr lvl="1"/>
            <a:r>
              <a:rPr lang="bg-BG" dirty="0"/>
              <a:t>Ако не успеем, опитваме с </a:t>
            </a:r>
            <a:r>
              <a:rPr lang="en-US" b="1" dirty="0"/>
              <a:t>experimental-</a:t>
            </a:r>
            <a:r>
              <a:rPr lang="en-US" b="1" dirty="0" err="1"/>
              <a:t>webgl</a:t>
            </a:r>
            <a:endParaRPr lang="en-US" b="1" dirty="0"/>
          </a:p>
          <a:p>
            <a:pPr lvl="1"/>
            <a:r>
              <a:rPr lang="bg-BG" dirty="0"/>
              <a:t>Ако пак не успеем, се отказваме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2667000"/>
            <a:ext cx="8534400" cy="3886200"/>
          </a:xfrm>
          <a:prstGeom prst="snip2DiagRect">
            <a:avLst>
              <a:gd name="adj1" fmla="val 0"/>
              <a:gd name="adj2" fmla="val 667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start( )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canvas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picasso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webgl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(!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("experimental-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webgl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(!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alert("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Искаме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WebGL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контекст, а няма!");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script&gt;	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C10C7-6CF9-406A-81CC-FD44B9B9EFF9}"/>
              </a:ext>
            </a:extLst>
          </p:cNvPr>
          <p:cNvSpPr txBox="1"/>
          <p:nvPr/>
        </p:nvSpPr>
        <p:spPr>
          <a:xfrm>
            <a:off x="7275358" y="2057400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solidFill>
                  <a:srgbClr val="A1BD63"/>
                </a:solidFill>
              </a:rPr>
              <a:t>Вече не е нужно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A1F098B-B17E-489A-AE3C-D39348AFA087}"/>
              </a:ext>
            </a:extLst>
          </p:cNvPr>
          <p:cNvSpPr/>
          <p:nvPr/>
        </p:nvSpPr>
        <p:spPr>
          <a:xfrm rot="347548" flipH="1" flipV="1">
            <a:off x="6298567" y="1984247"/>
            <a:ext cx="1032535" cy="214729"/>
          </a:xfrm>
          <a:custGeom>
            <a:avLst/>
            <a:gdLst>
              <a:gd name="connsiteX0" fmla="*/ 0 w 274320"/>
              <a:gd name="connsiteY0" fmla="*/ 2322576 h 2322576"/>
              <a:gd name="connsiteX1" fmla="*/ 274320 w 274320"/>
              <a:gd name="connsiteY1" fmla="*/ 0 h 2322576"/>
              <a:gd name="connsiteX0" fmla="*/ 0 w 346710"/>
              <a:gd name="connsiteY0" fmla="*/ 1164336 h 1164336"/>
              <a:gd name="connsiteX1" fmla="*/ 346710 w 346710"/>
              <a:gd name="connsiteY1" fmla="*/ 0 h 1164336"/>
              <a:gd name="connsiteX0" fmla="*/ 0 w 363729"/>
              <a:gd name="connsiteY0" fmla="*/ 1164336 h 1164336"/>
              <a:gd name="connsiteX1" fmla="*/ 346710 w 363729"/>
              <a:gd name="connsiteY1" fmla="*/ 0 h 1164336"/>
              <a:gd name="connsiteX0" fmla="*/ 0 w 355025"/>
              <a:gd name="connsiteY0" fmla="*/ 1202436 h 1202436"/>
              <a:gd name="connsiteX1" fmla="*/ 327660 w 355025"/>
              <a:gd name="connsiteY1" fmla="*/ 0 h 1202436"/>
              <a:gd name="connsiteX0" fmla="*/ 0 w 597537"/>
              <a:gd name="connsiteY0" fmla="*/ 66 h 317646"/>
              <a:gd name="connsiteX1" fmla="*/ 597537 w 597537"/>
              <a:gd name="connsiteY1" fmla="*/ 183583 h 317646"/>
              <a:gd name="connsiteX0" fmla="*/ 0 w 597537"/>
              <a:gd name="connsiteY0" fmla="*/ 66056 h 249572"/>
              <a:gd name="connsiteX1" fmla="*/ 597537 w 597537"/>
              <a:gd name="connsiteY1" fmla="*/ 249573 h 249572"/>
              <a:gd name="connsiteX0" fmla="*/ 0 w 597537"/>
              <a:gd name="connsiteY0" fmla="*/ 27823 h 211340"/>
              <a:gd name="connsiteX1" fmla="*/ 597537 w 597537"/>
              <a:gd name="connsiteY1" fmla="*/ 211340 h 21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7537" h="211340">
                <a:moveTo>
                  <a:pt x="0" y="27823"/>
                </a:moveTo>
                <a:cubicBezTo>
                  <a:pt x="193671" y="137707"/>
                  <a:pt x="481967" y="-201522"/>
                  <a:pt x="597537" y="211340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511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цвят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Буфери в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 err="1"/>
              <a:t>WebGL</a:t>
            </a:r>
            <a:r>
              <a:rPr lang="bg-BG" dirty="0"/>
              <a:t> използва различни буфери за графични данни</a:t>
            </a:r>
          </a:p>
          <a:p>
            <a:pPr lvl="1"/>
            <a:r>
              <a:rPr lang="bg-BG" dirty="0"/>
              <a:t>Всеки буфер се идентифицира с уникален индекс</a:t>
            </a:r>
          </a:p>
          <a:p>
            <a:pPr lvl="1"/>
            <a:endParaRPr lang="bg-BG" dirty="0"/>
          </a:p>
          <a:p>
            <a:r>
              <a:rPr lang="bg-BG" dirty="0"/>
              <a:t>Цветови буфер</a:t>
            </a:r>
          </a:p>
          <a:p>
            <a:pPr lvl="1"/>
            <a:r>
              <a:rPr lang="bg-BG" dirty="0"/>
              <a:t>Буфер, съхраняващ цвета на всеки пиксел</a:t>
            </a:r>
          </a:p>
          <a:p>
            <a:pPr lvl="1"/>
            <a:r>
              <a:rPr lang="bg-BG" dirty="0"/>
              <a:t>Индексът му е константата </a:t>
            </a:r>
            <a:r>
              <a:rPr lang="en-US" b="1" dirty="0" err="1"/>
              <a:t>COLOR_BUFFER_BIT</a:t>
            </a:r>
            <a:endParaRPr lang="bg-BG" b="1" dirty="0"/>
          </a:p>
          <a:p>
            <a:pPr lvl="1"/>
            <a:endParaRPr lang="bg-BG" dirty="0"/>
          </a:p>
          <a:p>
            <a:r>
              <a:rPr lang="bg-BG" dirty="0"/>
              <a:t>Цвят в цветовия буфер</a:t>
            </a:r>
          </a:p>
          <a:p>
            <a:pPr lvl="1"/>
            <a:r>
              <a:rPr lang="bg-BG" dirty="0"/>
              <a:t>Четири компоненти, дробни числа от 0 до 1</a:t>
            </a:r>
          </a:p>
          <a:p>
            <a:pPr lvl="1"/>
            <a:r>
              <a:rPr lang="bg-BG" dirty="0"/>
              <a:t>Компонентите са червена, зелена, синя и алфа</a:t>
            </a:r>
          </a:p>
        </p:txBody>
      </p:sp>
    </p:spTree>
    <p:extLst>
      <p:ext uri="{BB962C8B-B14F-4D97-AF65-F5344CB8AC3E}">
        <p14:creationId xmlns:p14="http://schemas.microsoft.com/office/powerpoint/2010/main" val="180078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Рисуване на фона с даден цвят</a:t>
            </a:r>
          </a:p>
          <a:p>
            <a:pPr lvl="1"/>
            <a:r>
              <a:rPr lang="bg-BG" dirty="0"/>
              <a:t>Декларира се цветът на фона с </a:t>
            </a:r>
            <a:r>
              <a:rPr lang="en-GB" b="1" dirty="0" err="1"/>
              <a:t>clearColor</a:t>
            </a:r>
            <a:endParaRPr lang="bg-BG" b="1" dirty="0"/>
          </a:p>
          <a:p>
            <a:pPr lvl="1"/>
            <a:r>
              <a:rPr lang="bg-BG" dirty="0"/>
              <a:t>Изчиства се фона с </a:t>
            </a:r>
            <a:r>
              <a:rPr lang="en-US" b="1" dirty="0"/>
              <a:t>clear</a:t>
            </a:r>
          </a:p>
          <a:p>
            <a:pPr lvl="1"/>
            <a:endParaRPr lang="bg-BG" dirty="0"/>
          </a:p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При използване на функции и константи на </a:t>
            </a:r>
            <a:r>
              <a:rPr lang="en-US" dirty="0" err="1"/>
              <a:t>WebGL</a:t>
            </a:r>
            <a:r>
              <a:rPr lang="bg-BG" dirty="0"/>
              <a:t>, те са налични в инстанцията, създадена с </a:t>
            </a:r>
            <a:r>
              <a:rPr lang="en-US" b="1" dirty="0" err="1"/>
              <a:t>getContext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13765" y="4572000"/>
            <a:ext cx="8534400" cy="1981200"/>
          </a:xfrm>
          <a:prstGeom prst="snip2DiagRect">
            <a:avLst>
              <a:gd name="adj1" fmla="val 0"/>
              <a:gd name="adj2" fmla="val 1188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start( )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: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clearColor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(1,1,0,1);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COLOR_BUFFER_BIT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922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до момента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06" y="1596166"/>
            <a:ext cx="4838700" cy="4320540"/>
          </a:xfrm>
          <a:prstGeom prst="rect">
            <a:avLst/>
          </a:prstGeom>
          <a:noFill/>
          <a:ln>
            <a:noFill/>
          </a:ln>
          <a:effectLst>
            <a:outerShdw blurRad="127000" algn="ctr" rotWithShape="0">
              <a:srgbClr val="00206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7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Шейдъри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119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Фрагменти и пиксели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Какви са тези неща?</a:t>
            </a:r>
          </a:p>
          <a:p>
            <a:pPr lvl="1"/>
            <a:r>
              <a:rPr lang="bg-BG" b="1" dirty="0"/>
              <a:t>Фрагмент</a:t>
            </a:r>
            <a:r>
              <a:rPr lang="bg-BG" dirty="0"/>
              <a:t> = кандидат-пиксел, обработван в </a:t>
            </a:r>
            <a:r>
              <a:rPr lang="bg-BG" dirty="0" err="1"/>
              <a:t>шейдър</a:t>
            </a:r>
            <a:endParaRPr lang="bg-BG" dirty="0"/>
          </a:p>
          <a:p>
            <a:pPr lvl="1"/>
            <a:r>
              <a:rPr lang="bg-BG" b="1" dirty="0"/>
              <a:t>Пиксел</a:t>
            </a:r>
            <a:r>
              <a:rPr lang="bg-BG" dirty="0"/>
              <a:t> = финален пиксел, който се показва на екрана</a:t>
            </a:r>
          </a:p>
          <a:p>
            <a:pPr lvl="1"/>
            <a:endParaRPr lang="bg-BG" dirty="0"/>
          </a:p>
          <a:p>
            <a:r>
              <a:rPr lang="bg-BG" dirty="0"/>
              <a:t>Всеки фрагмент</a:t>
            </a:r>
          </a:p>
          <a:p>
            <a:pPr lvl="1"/>
            <a:r>
              <a:rPr lang="bg-BG" dirty="0"/>
              <a:t>Или бива одобрен и става пиксел</a:t>
            </a:r>
          </a:p>
          <a:p>
            <a:pPr lvl="1"/>
            <a:r>
              <a:rPr lang="bg-BG" dirty="0"/>
              <a:t>Или бива отхвърлен в някой момент</a:t>
            </a:r>
          </a:p>
          <a:p>
            <a:pPr lvl="1"/>
            <a:endParaRPr lang="bg-BG" dirty="0"/>
          </a:p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Понякога се използва думата пиксел както за фрагменти, така и за пиксели</a:t>
            </a:r>
          </a:p>
          <a:p>
            <a:pPr lvl="1"/>
            <a:r>
              <a:rPr lang="bg-BG" dirty="0"/>
              <a:t>Не е фатално, стига да е ясно от контекста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35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Размисли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Цвят на пиксел</a:t>
            </a:r>
          </a:p>
          <a:p>
            <a:pPr lvl="1"/>
            <a:r>
              <a:rPr lang="bg-BG" dirty="0"/>
              <a:t>Определя се от цвета на фрагмента му</a:t>
            </a:r>
          </a:p>
          <a:p>
            <a:pPr lvl="1"/>
            <a:r>
              <a:rPr lang="bg-BG" dirty="0"/>
              <a:t>Това става в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А той е след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endParaRPr lang="bg-BG" dirty="0"/>
          </a:p>
          <a:p>
            <a:r>
              <a:rPr lang="bg-BG" dirty="0"/>
              <a:t>Заключение</a:t>
            </a:r>
          </a:p>
          <a:p>
            <a:pPr lvl="1"/>
            <a:r>
              <a:rPr lang="bg-BG" dirty="0"/>
              <a:t>За да нарисуваме пиксел ни трябват и двата </a:t>
            </a:r>
            <a:r>
              <a:rPr lang="bg-BG" dirty="0" err="1"/>
              <a:t>шейдъра</a:t>
            </a:r>
            <a:endParaRPr lang="bg-BG" dirty="0"/>
          </a:p>
          <a:p>
            <a:pPr lvl="1"/>
            <a:r>
              <a:rPr lang="bg-BG" dirty="0"/>
              <a:t>Всъщност, винаги ни трябват двата </a:t>
            </a:r>
            <a:r>
              <a:rPr lang="bg-BG" dirty="0" err="1"/>
              <a:t>шейдъра</a:t>
            </a:r>
            <a:r>
              <a:rPr lang="bg-BG" dirty="0"/>
              <a:t>, каквото и да рисуваме в </a:t>
            </a:r>
            <a:r>
              <a:rPr lang="en-US" dirty="0"/>
              <a:t>WebGL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049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Анатомия на </a:t>
            </a:r>
            <a:r>
              <a:rPr lang="bg-BG" dirty="0" err="1"/>
              <a:t>шейдър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1676400" y="2895600"/>
            <a:ext cx="5791200" cy="1905000"/>
          </a:xfrm>
          <a:prstGeom prst="snip2DiagRect">
            <a:avLst>
              <a:gd name="adj1" fmla="val 0"/>
              <a:gd name="adj2" fmla="val 10785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>
              <a:spcBef>
                <a:spcPct val="0"/>
              </a:spcBef>
            </a:pPr>
            <a:r>
              <a:rPr lang="bg-BG" sz="40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Шейдър</a:t>
            </a:r>
            <a:endParaRPr lang="bg-BG" sz="4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2286000" y="1676400"/>
            <a:ext cx="2132175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Входни данни от потребителя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3199686" y="2601193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Snip Diagonal Corner Rectangle 6"/>
          <p:cNvSpPr/>
          <p:nvPr/>
        </p:nvSpPr>
        <p:spPr>
          <a:xfrm>
            <a:off x="4725825" y="1685368"/>
            <a:ext cx="2132175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Входни данни от предходни фази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5639511" y="261016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ight Arrow 8"/>
          <p:cNvSpPr/>
          <p:nvPr/>
        </p:nvSpPr>
        <p:spPr>
          <a:xfrm rot="5400000">
            <a:off x="4422449" y="48020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Snip Diagonal Corner Rectangle 9"/>
          <p:cNvSpPr/>
          <p:nvPr/>
        </p:nvSpPr>
        <p:spPr>
          <a:xfrm>
            <a:off x="3276600" y="5105400"/>
            <a:ext cx="2590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Изходни данни към следващи фази</a:t>
            </a:r>
          </a:p>
        </p:txBody>
      </p:sp>
      <p:sp>
        <p:nvSpPr>
          <p:cNvPr id="11" name="Snip Diagonal Corner Rectangle 10"/>
          <p:cNvSpPr/>
          <p:nvPr/>
        </p:nvSpPr>
        <p:spPr>
          <a:xfrm>
            <a:off x="1869141" y="3886200"/>
            <a:ext cx="1827377" cy="762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Програмен код на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GLSL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3848203" y="3886200"/>
            <a:ext cx="1827377" cy="762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Локални променливи</a:t>
            </a:r>
          </a:p>
        </p:txBody>
      </p:sp>
      <p:sp>
        <p:nvSpPr>
          <p:cNvPr id="13" name="Snip Diagonal Corner Rectangle 12"/>
          <p:cNvSpPr/>
          <p:nvPr/>
        </p:nvSpPr>
        <p:spPr>
          <a:xfrm>
            <a:off x="5830119" y="3886200"/>
            <a:ext cx="1447800" cy="762000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Локални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20774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Шейдър</a:t>
            </a:r>
            <a:r>
              <a:rPr lang="bg-BG" dirty="0"/>
              <a:t> за върхове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Програма на </a:t>
            </a:r>
            <a:r>
              <a:rPr lang="en-US" dirty="0" err="1"/>
              <a:t>GLSL</a:t>
            </a:r>
            <a:endParaRPr lang="en-US" dirty="0"/>
          </a:p>
          <a:p>
            <a:pPr lvl="1"/>
            <a:r>
              <a:rPr lang="bg-BG" dirty="0"/>
              <a:t>Изпълнява се еднократно за всеки връх</a:t>
            </a:r>
          </a:p>
          <a:p>
            <a:pPr lvl="1"/>
            <a:r>
              <a:rPr lang="bg-BG" dirty="0"/>
              <a:t>Извиква се функцията с име </a:t>
            </a:r>
            <a:r>
              <a:rPr lang="en-US" b="1" dirty="0"/>
              <a:t>main</a:t>
            </a:r>
          </a:p>
          <a:p>
            <a:pPr lvl="1"/>
            <a:r>
              <a:rPr lang="bg-BG" dirty="0"/>
              <a:t>Резултатът се записва в изходни променливи</a:t>
            </a:r>
            <a:endParaRPr lang="en-US" dirty="0"/>
          </a:p>
          <a:p>
            <a:pPr lvl="1"/>
            <a:endParaRPr lang="bg-BG" dirty="0"/>
          </a:p>
          <a:p>
            <a:r>
              <a:rPr lang="bg-BG" dirty="0"/>
              <a:t>Променливи (фиксирани имена)</a:t>
            </a:r>
            <a:endParaRPr lang="en-US" dirty="0"/>
          </a:p>
          <a:p>
            <a:pPr lvl="1"/>
            <a:r>
              <a:rPr lang="bg-BG" dirty="0"/>
              <a:t>Координати на върха са 4</a:t>
            </a:r>
            <a:r>
              <a:rPr lang="en-US" dirty="0"/>
              <a:t>D </a:t>
            </a:r>
            <a:r>
              <a:rPr lang="bg-BG" dirty="0"/>
              <a:t>вектор в </a:t>
            </a:r>
            <a:r>
              <a:rPr lang="en-US" b="1" dirty="0" err="1"/>
              <a:t>gl_Position</a:t>
            </a:r>
            <a:endParaRPr lang="bg-BG" b="1" dirty="0"/>
          </a:p>
          <a:p>
            <a:pPr lvl="1"/>
            <a:r>
              <a:rPr lang="bg-BG" dirty="0"/>
              <a:t>Размерът на точка е число в </a:t>
            </a:r>
            <a:r>
              <a:rPr lang="en-US" b="1" dirty="0" err="1"/>
              <a:t>gl_PointSize</a:t>
            </a:r>
            <a:endParaRPr lang="en-US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4876800"/>
            <a:ext cx="8534400" cy="1676400"/>
          </a:xfrm>
          <a:prstGeom prst="snip2DiagRect">
            <a:avLst>
              <a:gd name="adj1" fmla="val 0"/>
              <a:gd name="adj2" fmla="val 1491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(0,0,0,1);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gl_PointSize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6.0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805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Шейдър</a:t>
            </a:r>
            <a:r>
              <a:rPr lang="bg-BG" dirty="0"/>
              <a:t> за фрагменти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Програма на </a:t>
            </a:r>
            <a:r>
              <a:rPr lang="en-US" dirty="0" err="1"/>
              <a:t>GLSL</a:t>
            </a:r>
            <a:endParaRPr lang="en-US" dirty="0"/>
          </a:p>
          <a:p>
            <a:pPr lvl="1"/>
            <a:r>
              <a:rPr lang="bg-BG" dirty="0"/>
              <a:t>Изпълнява се еднократно за всеки фрагмент</a:t>
            </a:r>
          </a:p>
          <a:p>
            <a:pPr lvl="1"/>
            <a:r>
              <a:rPr lang="bg-BG" dirty="0"/>
              <a:t>Извиква се функцията с име </a:t>
            </a:r>
            <a:r>
              <a:rPr lang="en-US" b="1" dirty="0"/>
              <a:t>main</a:t>
            </a:r>
          </a:p>
          <a:p>
            <a:pPr lvl="1"/>
            <a:r>
              <a:rPr lang="bg-BG" dirty="0"/>
              <a:t>Резултатът се записва в изходни променливи</a:t>
            </a:r>
            <a:endParaRPr lang="en-US" dirty="0"/>
          </a:p>
          <a:p>
            <a:pPr lvl="1"/>
            <a:endParaRPr lang="bg-BG" dirty="0"/>
          </a:p>
          <a:p>
            <a:r>
              <a:rPr lang="bg-BG" dirty="0"/>
              <a:t>Променливи (фиксирани имена)</a:t>
            </a:r>
            <a:endParaRPr lang="en-US" dirty="0"/>
          </a:p>
          <a:p>
            <a:pPr lvl="1"/>
            <a:r>
              <a:rPr lang="bg-BG" dirty="0"/>
              <a:t>Цветът на фрагмента е 4</a:t>
            </a:r>
            <a:r>
              <a:rPr lang="en-US" dirty="0"/>
              <a:t>D </a:t>
            </a:r>
            <a:r>
              <a:rPr lang="bg-BG" dirty="0"/>
              <a:t>вектор в </a:t>
            </a:r>
            <a:r>
              <a:rPr lang="en-US" b="1" dirty="0" err="1"/>
              <a:t>gl_FragColor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4953000"/>
            <a:ext cx="8534400" cy="1600200"/>
          </a:xfrm>
          <a:prstGeom prst="snip2DiagRect">
            <a:avLst>
              <a:gd name="adj1" fmla="val 0"/>
              <a:gd name="adj2" fmla="val 1491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FragColor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(1,0,0,1);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34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тази лекция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Първи сблъсък с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bg-BG" dirty="0"/>
              <a:t>Ще създадем първата си програма с </a:t>
            </a:r>
            <a:r>
              <a:rPr lang="en-US" dirty="0" err="1"/>
              <a:t>WebGL</a:t>
            </a:r>
            <a:endParaRPr lang="bg-BG" dirty="0"/>
          </a:p>
          <a:p>
            <a:pPr lvl="1"/>
            <a:r>
              <a:rPr lang="bg-BG" dirty="0"/>
              <a:t>Ще показва червена точка на жълт фон</a:t>
            </a:r>
            <a:endParaRPr lang="en-US" dirty="0"/>
          </a:p>
          <a:p>
            <a:pPr lvl="1"/>
            <a:r>
              <a:rPr lang="bg-BG" dirty="0"/>
              <a:t>Ще демонстрира основните стъпки</a:t>
            </a:r>
          </a:p>
          <a:p>
            <a:pPr marL="365760" lvl="1" indent="0">
              <a:buNone/>
            </a:pPr>
            <a:endParaRPr lang="bg-BG" dirty="0"/>
          </a:p>
          <a:p>
            <a:r>
              <a:rPr lang="bg-BG" dirty="0"/>
              <a:t>Ограничения</a:t>
            </a:r>
          </a:p>
          <a:p>
            <a:pPr lvl="1"/>
            <a:r>
              <a:rPr lang="bg-BG" dirty="0"/>
              <a:t>Ще бъде </a:t>
            </a:r>
            <a:r>
              <a:rPr lang="bg-BG" dirty="0" err="1"/>
              <a:t>минималистична</a:t>
            </a:r>
            <a:endParaRPr lang="bg-BG" dirty="0"/>
          </a:p>
          <a:p>
            <a:pPr lvl="1"/>
            <a:r>
              <a:rPr lang="bg-BG" dirty="0"/>
              <a:t>Няма да прави нищо красиво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изходния код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Код на </a:t>
            </a:r>
            <a:r>
              <a:rPr lang="bg-BG" dirty="0" err="1"/>
              <a:t>шейдърите</a:t>
            </a:r>
            <a:endParaRPr lang="bg-BG" dirty="0"/>
          </a:p>
          <a:p>
            <a:pPr lvl="1"/>
            <a:r>
              <a:rPr lang="bg-BG" dirty="0"/>
              <a:t>Записан в таг </a:t>
            </a:r>
            <a:r>
              <a:rPr lang="en-US" b="1" dirty="0"/>
              <a:t>script</a:t>
            </a:r>
            <a:r>
              <a:rPr lang="bg-BG" dirty="0"/>
              <a:t> с конкретен атрибут </a:t>
            </a:r>
            <a:r>
              <a:rPr lang="en-US" b="1" dirty="0"/>
              <a:t>id</a:t>
            </a:r>
          </a:p>
          <a:p>
            <a:pPr lvl="1"/>
            <a:r>
              <a:rPr lang="bg-BG" dirty="0"/>
              <a:t>Намираме тага с </a:t>
            </a:r>
            <a:r>
              <a:rPr lang="en-US" b="1" dirty="0" err="1"/>
              <a:t>getElementById</a:t>
            </a:r>
            <a:endParaRPr lang="en-US" b="1" dirty="0"/>
          </a:p>
          <a:p>
            <a:pPr lvl="1"/>
            <a:r>
              <a:rPr lang="bg-BG" dirty="0"/>
              <a:t>Извличаме съдържанието с метода </a:t>
            </a:r>
            <a:r>
              <a:rPr lang="en-US" b="1" dirty="0"/>
              <a:t>text</a:t>
            </a:r>
          </a:p>
          <a:p>
            <a:pPr lvl="1"/>
            <a:endParaRPr lang="en-US" b="1" dirty="0"/>
          </a:p>
          <a:p>
            <a:r>
              <a:rPr lang="bg-BG" dirty="0"/>
              <a:t>Временна проверка</a:t>
            </a:r>
          </a:p>
          <a:p>
            <a:pPr lvl="1"/>
            <a:r>
              <a:rPr lang="bg-BG" dirty="0"/>
              <a:t>Правилно ли извличаме изходния код</a:t>
            </a:r>
          </a:p>
          <a:p>
            <a:pPr lvl="1"/>
            <a:endParaRPr lang="bg-BG" b="1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13765" y="4648200"/>
            <a:ext cx="8534400" cy="1905000"/>
          </a:xfrm>
          <a:prstGeom prst="snip2DiagRect">
            <a:avLst>
              <a:gd name="adj1" fmla="val 0"/>
              <a:gd name="adj2" fmla="val 1958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vSource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-vs").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fSource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-fs").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alert("Vertex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:\n"+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vSource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alert("Fragment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:\n"+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fSource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337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Компилация на </a:t>
            </a:r>
            <a:r>
              <a:rPr lang="bg-BG" dirty="0" err="1"/>
              <a:t>шейдър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96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2057400" y="3424515"/>
            <a:ext cx="2209800" cy="9144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Изходен код</a:t>
            </a:r>
          </a:p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като стринг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5524500" y="314355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Snip Diagonal Corner Rectangle 7"/>
          <p:cNvSpPr/>
          <p:nvPr/>
        </p:nvSpPr>
        <p:spPr>
          <a:xfrm>
            <a:off x="4572000" y="2227726"/>
            <a:ext cx="2209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Създаване на </a:t>
            </a:r>
            <a:r>
              <a:rPr lang="bg-BG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4572000" y="3442445"/>
            <a:ext cx="2209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Зареждане на изходния код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267200" y="3748669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ight Arrow 10"/>
          <p:cNvSpPr/>
          <p:nvPr/>
        </p:nvSpPr>
        <p:spPr>
          <a:xfrm rot="5400000">
            <a:off x="5524500" y="4349306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Snip Diagonal Corner Rectangle 11"/>
          <p:cNvSpPr/>
          <p:nvPr/>
        </p:nvSpPr>
        <p:spPr>
          <a:xfrm>
            <a:off x="4572000" y="4648200"/>
            <a:ext cx="2209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Компилиране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Компилиране на </a:t>
            </a:r>
            <a:r>
              <a:rPr lang="bg-BG" dirty="0" err="1"/>
              <a:t>шейдър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796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Осъществяване на компилация</a:t>
            </a:r>
          </a:p>
          <a:p>
            <a:pPr lvl="1"/>
            <a:r>
              <a:rPr lang="bg-BG" dirty="0"/>
              <a:t>Създава се </a:t>
            </a:r>
            <a:r>
              <a:rPr lang="bg-BG" dirty="0" err="1"/>
              <a:t>шейдър</a:t>
            </a:r>
            <a:r>
              <a:rPr lang="bg-BG" dirty="0"/>
              <a:t> с </a:t>
            </a:r>
            <a:r>
              <a:rPr lang="en-US" b="1" dirty="0" err="1"/>
              <a:t>createShader</a:t>
            </a:r>
            <a:endParaRPr lang="bg-BG" dirty="0"/>
          </a:p>
          <a:p>
            <a:pPr lvl="1"/>
            <a:r>
              <a:rPr lang="bg-BG" dirty="0"/>
              <a:t>Типът му е </a:t>
            </a:r>
            <a:r>
              <a:rPr lang="en-US" b="1" dirty="0" err="1"/>
              <a:t>VERTEX_SHADER</a:t>
            </a:r>
            <a:r>
              <a:rPr lang="bg-BG" dirty="0"/>
              <a:t> или </a:t>
            </a:r>
            <a:r>
              <a:rPr lang="en-US" b="1" dirty="0" err="1"/>
              <a:t>FRAGMENT_SHADER</a:t>
            </a:r>
            <a:endParaRPr lang="en-US" b="1" dirty="0"/>
          </a:p>
          <a:p>
            <a:pPr lvl="1"/>
            <a:r>
              <a:rPr lang="bg-BG" dirty="0"/>
              <a:t>Асоциира изходния код със </a:t>
            </a:r>
            <a:r>
              <a:rPr lang="en-US" b="1" dirty="0" err="1"/>
              <a:t>shaderSource</a:t>
            </a:r>
            <a:endParaRPr lang="en-US" b="1" dirty="0"/>
          </a:p>
          <a:p>
            <a:pPr lvl="1"/>
            <a:r>
              <a:rPr lang="bg-BG" dirty="0"/>
              <a:t>Компилира се с </a:t>
            </a:r>
            <a:r>
              <a:rPr lang="en-US" b="1" dirty="0" err="1"/>
              <a:t>compileShader</a:t>
            </a:r>
            <a:endParaRPr lang="en-US" b="1" dirty="0"/>
          </a:p>
          <a:p>
            <a:pPr lvl="1"/>
            <a:r>
              <a:rPr lang="bg-BG" dirty="0"/>
              <a:t>Проверяваме за грешка с </a:t>
            </a:r>
            <a:r>
              <a:rPr lang="en-GB" b="1" dirty="0" err="1"/>
              <a:t>getShaderParameter</a:t>
            </a:r>
            <a:r>
              <a:rPr lang="bg-BG" dirty="0"/>
              <a:t> и я показваме с </a:t>
            </a:r>
            <a:r>
              <a:rPr lang="en-GB" b="1" dirty="0" err="1"/>
              <a:t>getShaderInfoLog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276600"/>
            <a:ext cx="8534400" cy="3276600"/>
          </a:xfrm>
          <a:prstGeom prst="snip2DiagRect">
            <a:avLst>
              <a:gd name="adj1" fmla="val 0"/>
              <a:gd name="adj2" fmla="val 92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vSource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-vs").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textContent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VERTEX_SHADER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shaderSource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vShader,vSource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getShaderParameter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vShader,gl.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COMPILE_STATUS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alert(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getShaderInfoLog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50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Червена точка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232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GLSL</a:t>
            </a:r>
            <a:r>
              <a:rPr lang="bg-BG" dirty="0"/>
              <a:t> програма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Сглобяване на </a:t>
            </a:r>
            <a:r>
              <a:rPr lang="en-US" dirty="0" err="1"/>
              <a:t>GLSL</a:t>
            </a:r>
            <a:r>
              <a:rPr lang="bg-BG" dirty="0"/>
              <a:t> програма</a:t>
            </a:r>
          </a:p>
          <a:p>
            <a:pPr lvl="1"/>
            <a:r>
              <a:rPr lang="en-US" dirty="0" err="1"/>
              <a:t>GLSL</a:t>
            </a:r>
            <a:r>
              <a:rPr lang="bg-BG" dirty="0"/>
              <a:t> програма се нуждае и от двата </a:t>
            </a:r>
            <a:r>
              <a:rPr lang="bg-BG" dirty="0" err="1"/>
              <a:t>шейдъра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46847" y="3576913"/>
            <a:ext cx="2514600" cy="9144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Компилиран код на </a:t>
            </a:r>
            <a:r>
              <a:rPr lang="bg-BG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за върхове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4332194" y="328250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Snip Diagonal Corner Rectangle 5"/>
          <p:cNvSpPr/>
          <p:nvPr/>
        </p:nvSpPr>
        <p:spPr>
          <a:xfrm>
            <a:off x="3379694" y="2667000"/>
            <a:ext cx="22098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Създаване на програма</a:t>
            </a:r>
          </a:p>
        </p:txBody>
      </p:sp>
      <p:sp>
        <p:nvSpPr>
          <p:cNvPr id="7" name="Snip Diagonal Corner Rectangle 6"/>
          <p:cNvSpPr/>
          <p:nvPr/>
        </p:nvSpPr>
        <p:spPr>
          <a:xfrm>
            <a:off x="3379694" y="3581395"/>
            <a:ext cx="2209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Включване на код към програмата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074894" y="3887619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ight Arrow 8"/>
          <p:cNvSpPr/>
          <p:nvPr/>
        </p:nvSpPr>
        <p:spPr>
          <a:xfrm rot="5400000">
            <a:off x="4332193" y="541162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Snip Diagonal Corner Rectangle 9"/>
          <p:cNvSpPr/>
          <p:nvPr/>
        </p:nvSpPr>
        <p:spPr>
          <a:xfrm>
            <a:off x="3379694" y="4800600"/>
            <a:ext cx="22098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Линкване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4332193" y="4492738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Snip Diagonal Corner Rectangle 11"/>
          <p:cNvSpPr/>
          <p:nvPr/>
        </p:nvSpPr>
        <p:spPr>
          <a:xfrm>
            <a:off x="3379694" y="5715000"/>
            <a:ext cx="22098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Използване</a:t>
            </a:r>
          </a:p>
        </p:txBody>
      </p:sp>
      <p:sp>
        <p:nvSpPr>
          <p:cNvPr id="13" name="Snip Diagonal Corner Rectangle 12"/>
          <p:cNvSpPr/>
          <p:nvPr/>
        </p:nvSpPr>
        <p:spPr>
          <a:xfrm>
            <a:off x="5880847" y="3585877"/>
            <a:ext cx="2819400" cy="9144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Компилиран код на </a:t>
            </a:r>
            <a:r>
              <a:rPr lang="bg-BG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за фрагменти</a:t>
            </a:r>
          </a:p>
        </p:txBody>
      </p:sp>
      <p:sp>
        <p:nvSpPr>
          <p:cNvPr id="14" name="Right Arrow 13"/>
          <p:cNvSpPr/>
          <p:nvPr/>
        </p:nvSpPr>
        <p:spPr>
          <a:xfrm flipH="1">
            <a:off x="5589494" y="388313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934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Създава се програма с </a:t>
            </a:r>
            <a:r>
              <a:rPr lang="en-US" b="1" dirty="0" err="1"/>
              <a:t>createProgram</a:t>
            </a:r>
            <a:endParaRPr lang="bg-BG" dirty="0"/>
          </a:p>
          <a:p>
            <a:pPr lvl="1"/>
            <a:r>
              <a:rPr lang="bg-BG" dirty="0"/>
              <a:t>Закачат се компилираните </a:t>
            </a:r>
            <a:r>
              <a:rPr lang="bg-BG" dirty="0" err="1"/>
              <a:t>шейдъри</a:t>
            </a:r>
            <a:r>
              <a:rPr lang="bg-BG" dirty="0"/>
              <a:t> с </a:t>
            </a:r>
            <a:r>
              <a:rPr lang="en-US" b="1" dirty="0" err="1"/>
              <a:t>attachShader</a:t>
            </a:r>
            <a:endParaRPr lang="en-US" b="1" dirty="0"/>
          </a:p>
          <a:p>
            <a:pPr lvl="1"/>
            <a:r>
              <a:rPr lang="bg-BG" dirty="0" err="1"/>
              <a:t>Линква</a:t>
            </a:r>
            <a:r>
              <a:rPr lang="bg-BG" dirty="0"/>
              <a:t> се с </a:t>
            </a:r>
            <a:r>
              <a:rPr lang="en-US" b="1" dirty="0" err="1"/>
              <a:t>linkProgram</a:t>
            </a:r>
            <a:endParaRPr lang="en-US" b="1" dirty="0"/>
          </a:p>
          <a:p>
            <a:pPr lvl="1"/>
            <a:r>
              <a:rPr lang="bg-BG" dirty="0"/>
              <a:t>Проверяваме за проблем при </a:t>
            </a:r>
            <a:r>
              <a:rPr lang="bg-BG" dirty="0" err="1"/>
              <a:t>линкването</a:t>
            </a:r>
            <a:r>
              <a:rPr lang="bg-BG" dirty="0"/>
              <a:t> с </a:t>
            </a:r>
            <a:r>
              <a:rPr lang="en-US" b="1" dirty="0" err="1"/>
              <a:t>getProgramParameter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 err="1"/>
              <a:t>getProgramInfoLog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Активира се с </a:t>
            </a:r>
            <a:r>
              <a:rPr lang="en-US" b="1" dirty="0" err="1"/>
              <a:t>useProgram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581400"/>
            <a:ext cx="8534400" cy="2971800"/>
          </a:xfrm>
          <a:prstGeom prst="snip2DiagRect">
            <a:avLst>
              <a:gd name="adj1" fmla="val 0"/>
              <a:gd name="adj2" fmla="val 859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shaderProgram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createProgram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shaderProgram,vShader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shaderProgram,fShader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linkProgram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shaderProgram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getProgramParameter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shaderProgram,gl.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LINK_STATUS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alert(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getProgramInfoLog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shaderProgram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useProgram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shaderProgram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241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Червена точка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Последна стъпка</a:t>
            </a:r>
          </a:p>
          <a:p>
            <a:pPr lvl="1"/>
            <a:r>
              <a:rPr lang="bg-BG" dirty="0"/>
              <a:t>Задействаме </a:t>
            </a:r>
            <a:r>
              <a:rPr lang="en-US" dirty="0" err="1"/>
              <a:t>GLSL</a:t>
            </a:r>
            <a:r>
              <a:rPr lang="bg-BG" dirty="0"/>
              <a:t> програмата</a:t>
            </a:r>
          </a:p>
          <a:p>
            <a:pPr lvl="1"/>
            <a:r>
              <a:rPr lang="bg-BG" dirty="0"/>
              <a:t>Подаваме изкуствено точка с </a:t>
            </a:r>
            <a:r>
              <a:rPr lang="en-US" b="1" dirty="0" err="1"/>
              <a:t>drawArrays</a:t>
            </a:r>
            <a:r>
              <a:rPr lang="bg-BG" dirty="0"/>
              <a:t>, като:</a:t>
            </a:r>
          </a:p>
          <a:p>
            <a:pPr marL="971550" lvl="2" indent="-285750">
              <a:buFont typeface="Wingdings" panose="05000000000000000000" pitchFamily="2" charset="2"/>
              <a:buChar char="§"/>
            </a:pPr>
            <a:r>
              <a:rPr lang="bg-BG" dirty="0"/>
              <a:t>С </a:t>
            </a:r>
            <a:r>
              <a:rPr lang="en-US" b="1" dirty="0"/>
              <a:t>POINTS</a:t>
            </a:r>
            <a:r>
              <a:rPr lang="bg-BG" dirty="0"/>
              <a:t> указваме, че ще рисуваме точка</a:t>
            </a:r>
          </a:p>
          <a:p>
            <a:pPr marL="971550" lvl="2" indent="-285750">
              <a:buFont typeface="Wingdings" panose="05000000000000000000" pitchFamily="2" charset="2"/>
              <a:buChar char="§"/>
            </a:pPr>
            <a:r>
              <a:rPr lang="bg-BG" dirty="0"/>
              <a:t>С </a:t>
            </a:r>
            <a:r>
              <a:rPr lang="bg-BG" b="1" dirty="0"/>
              <a:t>0</a:t>
            </a:r>
            <a:r>
              <a:rPr lang="bg-BG" dirty="0"/>
              <a:t> указваме, че първата точка е с индекс 0</a:t>
            </a:r>
          </a:p>
          <a:p>
            <a:pPr marL="971550" lvl="2" indent="-285750">
              <a:buFont typeface="Wingdings" panose="05000000000000000000" pitchFamily="2" charset="2"/>
              <a:buChar char="§"/>
            </a:pPr>
            <a:r>
              <a:rPr lang="bg-BG" dirty="0"/>
              <a:t>С </a:t>
            </a:r>
            <a:r>
              <a:rPr lang="bg-BG" b="1" dirty="0"/>
              <a:t>1</a:t>
            </a:r>
            <a:r>
              <a:rPr lang="bg-BG" dirty="0"/>
              <a:t> указваме, че ще рисуваме само една точка</a:t>
            </a:r>
          </a:p>
          <a:p>
            <a:pPr marL="971550" lvl="2" indent="-285750">
              <a:buFont typeface="Wingdings" panose="05000000000000000000" pitchFamily="2" charset="2"/>
              <a:buChar char="§"/>
            </a:pPr>
            <a:endParaRPr lang="bg-BG" dirty="0"/>
          </a:p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В момента не подаваме никакви координати на точка</a:t>
            </a:r>
          </a:p>
          <a:p>
            <a:pPr lvl="1"/>
            <a:r>
              <a:rPr lang="bg-BG" dirty="0"/>
              <a:t>Те са вградени в </a:t>
            </a:r>
            <a:r>
              <a:rPr lang="bg-BG" dirty="0" err="1"/>
              <a:t>шейдъра</a:t>
            </a:r>
            <a:r>
              <a:rPr lang="bg-BG" dirty="0"/>
              <a:t> за върхове</a:t>
            </a:r>
          </a:p>
          <a:p>
            <a:pPr lvl="1"/>
            <a:r>
              <a:rPr lang="bg-BG" dirty="0"/>
              <a:t>Подробности за </a:t>
            </a:r>
            <a:r>
              <a:rPr lang="en-US" b="1" dirty="0" err="1"/>
              <a:t>drawArrays</a:t>
            </a:r>
            <a:r>
              <a:rPr lang="bg-BG" dirty="0"/>
              <a:t> ще има в друга лекция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5715000"/>
            <a:ext cx="8534400" cy="838200"/>
          </a:xfrm>
          <a:prstGeom prst="snip2DiagRect">
            <a:avLst>
              <a:gd name="adj1" fmla="val 0"/>
              <a:gd name="adj2" fmla="val 2796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drawArrays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,0,1);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5700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до момента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06" y="1600200"/>
            <a:ext cx="4838700" cy="4320540"/>
          </a:xfrm>
          <a:prstGeom prst="rect">
            <a:avLst/>
          </a:prstGeom>
          <a:noFill/>
          <a:ln>
            <a:noFill/>
          </a:ln>
          <a:effectLst>
            <a:outerShdw blurRad="127000" algn="ctr" rotWithShape="0">
              <a:srgbClr val="00206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14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Внимание!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778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Първа </a:t>
            </a:r>
            <a:r>
              <a:rPr lang="en-US" dirty="0" err="1"/>
              <a:t>WebGL</a:t>
            </a:r>
            <a:r>
              <a:rPr lang="bg-BG" dirty="0"/>
              <a:t> програма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Внимание!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Проблем с някои примери</a:t>
            </a:r>
          </a:p>
          <a:p>
            <a:pPr lvl="1"/>
            <a:r>
              <a:rPr lang="en-US" dirty="0" err="1"/>
              <a:t>WebGL</a:t>
            </a:r>
            <a:r>
              <a:rPr lang="bg-BG" dirty="0"/>
              <a:t> следва стандарта </a:t>
            </a:r>
            <a:r>
              <a:rPr lang="en-US" dirty="0"/>
              <a:t>OpenGL </a:t>
            </a:r>
            <a:r>
              <a:rPr lang="en-US" dirty="0" err="1"/>
              <a:t>ES</a:t>
            </a:r>
            <a:endParaRPr lang="en-US" dirty="0"/>
          </a:p>
          <a:p>
            <a:pPr lvl="1"/>
            <a:r>
              <a:rPr lang="bg-BG" dirty="0"/>
              <a:t>В десктоп системите няма </a:t>
            </a:r>
            <a:r>
              <a:rPr lang="en-US" dirty="0"/>
              <a:t>OpenGL </a:t>
            </a:r>
            <a:r>
              <a:rPr lang="en-US" dirty="0" err="1"/>
              <a:t>ES</a:t>
            </a:r>
            <a:endParaRPr lang="en-US" dirty="0"/>
          </a:p>
          <a:p>
            <a:pPr lvl="1"/>
            <a:r>
              <a:rPr lang="bg-BG" dirty="0"/>
              <a:t>Симулира се или с </a:t>
            </a:r>
            <a:r>
              <a:rPr lang="en-US" dirty="0"/>
              <a:t>OpenGL,</a:t>
            </a:r>
            <a:r>
              <a:rPr lang="bg-BG" dirty="0"/>
              <a:t> или с </a:t>
            </a:r>
            <a:r>
              <a:rPr lang="en-US" dirty="0"/>
              <a:t>Direct3D</a:t>
            </a:r>
            <a:endParaRPr lang="bg-BG" dirty="0"/>
          </a:p>
          <a:p>
            <a:pPr lvl="1"/>
            <a:r>
              <a:rPr lang="bg-BG" dirty="0"/>
              <a:t>Понякога се получават грешни резултати</a:t>
            </a:r>
          </a:p>
          <a:p>
            <a:pPr lvl="1"/>
            <a:endParaRPr lang="bg-BG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6846793" y="418345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Snip Diagonal Corner Rectangle 5"/>
          <p:cNvSpPr/>
          <p:nvPr/>
        </p:nvSpPr>
        <p:spPr>
          <a:xfrm>
            <a:off x="1026458" y="3572431"/>
            <a:ext cx="7088841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WebGL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програма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1517273" y="4645141"/>
            <a:ext cx="122817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Snip Diagonal Corner Rectangle 9"/>
          <p:cNvSpPr/>
          <p:nvPr/>
        </p:nvSpPr>
        <p:spPr>
          <a:xfrm>
            <a:off x="3455894" y="5410200"/>
            <a:ext cx="22098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OpenGL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4408393" y="51068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Snip Diagonal Corner Rectangle 11"/>
          <p:cNvSpPr/>
          <p:nvPr/>
        </p:nvSpPr>
        <p:spPr>
          <a:xfrm>
            <a:off x="5883088" y="4492753"/>
            <a:ext cx="2232212" cy="612648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Angle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1026459" y="5410200"/>
            <a:ext cx="22098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OpenGL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ES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5894294" y="5410200"/>
            <a:ext cx="2209800" cy="6096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Direct3D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6846793" y="5106826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Snip Diagonal Corner Rectangle 16"/>
          <p:cNvSpPr/>
          <p:nvPr/>
        </p:nvSpPr>
        <p:spPr>
          <a:xfrm>
            <a:off x="3455894" y="4477693"/>
            <a:ext cx="2232212" cy="612648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Междинен слой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4427748" y="4189378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9190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№1</a:t>
            </a:r>
          </a:p>
          <a:p>
            <a:pPr lvl="1"/>
            <a:r>
              <a:rPr lang="bg-BG" b="1" dirty="0"/>
              <a:t>Проблем</a:t>
            </a:r>
            <a:r>
              <a:rPr lang="bg-BG" dirty="0"/>
              <a:t>: </a:t>
            </a:r>
            <a:r>
              <a:rPr lang="en-US" dirty="0"/>
              <a:t>OpenGL </a:t>
            </a:r>
            <a:r>
              <a:rPr lang="en-US" dirty="0" err="1"/>
              <a:t>ES</a:t>
            </a:r>
            <a:r>
              <a:rPr lang="bg-BG" dirty="0"/>
              <a:t> позволява линиите с дебелина ≥ 1, </a:t>
            </a:r>
            <a:r>
              <a:rPr lang="en-US" dirty="0"/>
              <a:t>Direct3D </a:t>
            </a:r>
            <a:r>
              <a:rPr lang="bg-BG" dirty="0"/>
              <a:t>поддържа само = 1</a:t>
            </a:r>
          </a:p>
          <a:p>
            <a:pPr lvl="1"/>
            <a:r>
              <a:rPr lang="bg-BG" b="1" dirty="0"/>
              <a:t>Решение</a:t>
            </a:r>
            <a:r>
              <a:rPr lang="bg-BG" dirty="0"/>
              <a:t>: заменяме линията с правоъгълник</a:t>
            </a:r>
            <a:br>
              <a:rPr lang="bg-BG" dirty="0"/>
            </a:br>
            <a:endParaRPr lang="bg-BG" dirty="0"/>
          </a:p>
          <a:p>
            <a:r>
              <a:rPr lang="bg-BG" dirty="0"/>
              <a:t>Пример №2</a:t>
            </a:r>
          </a:p>
          <a:p>
            <a:pPr lvl="1"/>
            <a:r>
              <a:rPr lang="bg-BG" b="1" dirty="0"/>
              <a:t>Проблем</a:t>
            </a:r>
            <a:r>
              <a:rPr lang="bg-BG" dirty="0"/>
              <a:t>: Понякога през </a:t>
            </a:r>
            <a:r>
              <a:rPr lang="en-US" dirty="0"/>
              <a:t>Angle</a:t>
            </a:r>
            <a:r>
              <a:rPr lang="bg-BG" dirty="0"/>
              <a:t> компилацията на </a:t>
            </a:r>
            <a:r>
              <a:rPr lang="bg-BG" dirty="0" err="1"/>
              <a:t>шейдър</a:t>
            </a:r>
            <a:r>
              <a:rPr lang="bg-BG" dirty="0"/>
              <a:t> за различни примитиви до </a:t>
            </a:r>
            <a:r>
              <a:rPr lang="en-US" dirty="0"/>
              <a:t>Direct3D</a:t>
            </a:r>
            <a:r>
              <a:rPr lang="bg-BG" dirty="0"/>
              <a:t> дава грешки</a:t>
            </a:r>
          </a:p>
          <a:p>
            <a:pPr lvl="1"/>
            <a:r>
              <a:rPr lang="bg-BG" b="1" dirty="0"/>
              <a:t>Решение</a:t>
            </a:r>
            <a:r>
              <a:rPr lang="bg-BG" dirty="0"/>
              <a:t>: Правим отделни </a:t>
            </a:r>
            <a:r>
              <a:rPr lang="bg-BG" dirty="0" err="1"/>
              <a:t>шейдъри</a:t>
            </a:r>
            <a:r>
              <a:rPr lang="bg-BG" dirty="0"/>
              <a:t> и ги превключваме</a:t>
            </a:r>
          </a:p>
          <a:p>
            <a:pPr lvl="1"/>
            <a:endParaRPr lang="bg-BG" dirty="0"/>
          </a:p>
          <a:p>
            <a:r>
              <a:rPr lang="bg-BG" dirty="0"/>
              <a:t>Пример №3</a:t>
            </a:r>
          </a:p>
          <a:p>
            <a:pPr lvl="1"/>
            <a:r>
              <a:rPr lang="bg-BG" b="1" dirty="0"/>
              <a:t>Проблем</a:t>
            </a:r>
            <a:r>
              <a:rPr lang="bg-BG" dirty="0"/>
              <a:t>: </a:t>
            </a:r>
            <a:r>
              <a:rPr lang="en-US" dirty="0"/>
              <a:t>OpenGL</a:t>
            </a:r>
            <a:r>
              <a:rPr lang="bg-BG" dirty="0"/>
              <a:t> изисква ползването на атрибутна променлива 0</a:t>
            </a:r>
          </a:p>
          <a:p>
            <a:pPr lvl="1"/>
            <a:r>
              <a:rPr lang="bg-BG" b="1" dirty="0"/>
              <a:t>Решение</a:t>
            </a:r>
            <a:r>
              <a:rPr lang="bg-BG" dirty="0"/>
              <a:t>: такива са само най-простите програмки, или си </a:t>
            </a:r>
            <a:r>
              <a:rPr lang="bg-BG" dirty="0" err="1"/>
              <a:t>затрайваме</a:t>
            </a:r>
            <a:r>
              <a:rPr lang="bg-BG" dirty="0"/>
              <a:t> за момента, или пробваме друг браузер, или променяме настройките на браузера</a:t>
            </a:r>
            <a:br>
              <a:rPr lang="bg-BG" dirty="0"/>
            </a:b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2524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bg-BG" dirty="0"/>
              <a:t>т </a:t>
            </a:r>
            <a:r>
              <a:rPr lang="en-US" dirty="0"/>
              <a:t>Angle</a:t>
            </a:r>
            <a:r>
              <a:rPr lang="bg-BG" dirty="0"/>
              <a:t> към </a:t>
            </a:r>
            <a:r>
              <a:rPr lang="en-US" dirty="0"/>
              <a:t>OpenGL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Превключване за </a:t>
            </a:r>
            <a:r>
              <a:rPr lang="en-US" dirty="0"/>
              <a:t>Firefox</a:t>
            </a:r>
          </a:p>
          <a:p>
            <a:pPr lvl="1"/>
            <a:r>
              <a:rPr lang="bg-BG" dirty="0"/>
              <a:t>От </a:t>
            </a:r>
            <a:r>
              <a:rPr lang="en-US" b="1" dirty="0" err="1"/>
              <a:t>about:config</a:t>
            </a:r>
            <a:r>
              <a:rPr lang="bg-BG" dirty="0"/>
              <a:t> филтрираме по </a:t>
            </a:r>
            <a:r>
              <a:rPr lang="en-US" b="1" dirty="0" err="1"/>
              <a:t>webgl</a:t>
            </a:r>
            <a:r>
              <a:rPr lang="bg-BG" dirty="0"/>
              <a:t> и превключваме </a:t>
            </a:r>
            <a:r>
              <a:rPr lang="en-US" b="1" dirty="0" err="1"/>
              <a:t>webgl.disable</a:t>
            </a:r>
            <a:r>
              <a:rPr lang="en-US" b="1" dirty="0"/>
              <a:t>-angle</a:t>
            </a:r>
            <a:r>
              <a:rPr lang="bg-BG" dirty="0"/>
              <a:t> и </a:t>
            </a:r>
            <a:r>
              <a:rPr lang="en-US" b="1" dirty="0" err="1"/>
              <a:t>webgl.force</a:t>
            </a:r>
            <a:r>
              <a:rPr lang="en-US" b="1" dirty="0"/>
              <a:t>-enabled</a:t>
            </a:r>
            <a:r>
              <a:rPr lang="bg-BG" dirty="0"/>
              <a:t> да са </a:t>
            </a:r>
            <a:r>
              <a:rPr lang="en-US" b="1" dirty="0"/>
              <a:t>true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457" y="2743200"/>
            <a:ext cx="540440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2784857" y="3714750"/>
            <a:ext cx="72034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339933"/>
              </a:buClr>
              <a:buSzPct val="100000"/>
              <a:buFont typeface="Times New Roman" panose="02020603050405020304" pitchFamily="18" charset="0"/>
              <a:buChar char="●"/>
              <a:defRPr lang="en-US" sz="2000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bg-BG" sz="1400" kern="1200" baseline="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52400" dir="18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sym typeface="Wingdings"/>
              </a:rPr>
              <a:t></a:t>
            </a:r>
            <a:endParaRPr lang="en-GB" b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152400" dir="1800000" algn="tl" rotWithShape="0">
                  <a:schemeClr val="bg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124200" y="4730003"/>
            <a:ext cx="72034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339933"/>
              </a:buClr>
              <a:buSzPct val="100000"/>
              <a:buFont typeface="Times New Roman" panose="02020603050405020304" pitchFamily="18" charset="0"/>
              <a:buChar char="●"/>
              <a:defRPr lang="en-US" sz="2000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bg-BG" sz="1400" kern="1200" baseline="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52400" dir="18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sym typeface="Wingdings"/>
              </a:rPr>
              <a:t></a:t>
            </a:r>
            <a:endParaRPr lang="en-GB" b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152400" dir="1800000" algn="tl" rotWithShape="0">
                  <a:schemeClr val="bg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3124200" y="5863478"/>
            <a:ext cx="72034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339933"/>
              </a:buClr>
              <a:buSzPct val="100000"/>
              <a:buFont typeface="Times New Roman" panose="02020603050405020304" pitchFamily="18" charset="0"/>
              <a:buChar char="●"/>
              <a:defRPr lang="en-US" sz="2000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bg-BG" sz="1400" kern="1200" baseline="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52400" dir="18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sym typeface="Wingdings"/>
              </a:rPr>
              <a:t></a:t>
            </a:r>
            <a:endParaRPr lang="en-GB" b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152400" dir="1800000" algn="tl" rotWithShape="0">
                  <a:schemeClr val="bg2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3623057" y="3324225"/>
            <a:ext cx="72034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339933"/>
              </a:buClr>
              <a:buSzPct val="100000"/>
              <a:buFont typeface="Times New Roman" panose="02020603050405020304" pitchFamily="18" charset="0"/>
              <a:buChar char="●"/>
              <a:defRPr lang="en-US" sz="2000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bg-BG" sz="1400" kern="1200" baseline="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52400" dir="18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sym typeface="Wingdings"/>
              </a:rPr>
              <a:t></a:t>
            </a:r>
            <a:endParaRPr lang="en-GB" b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152400" dir="1800000" algn="tl" rotWithShape="0">
                  <a:schemeClr val="bg2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09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Превключване за </a:t>
            </a:r>
            <a:r>
              <a:rPr lang="en-US" dirty="0"/>
              <a:t>Chrome</a:t>
            </a:r>
          </a:p>
          <a:p>
            <a:pPr lvl="1"/>
            <a:r>
              <a:rPr lang="bg-BG" dirty="0"/>
              <a:t>Добавя се </a:t>
            </a:r>
            <a:r>
              <a:rPr lang="en-GB" b="1" dirty="0"/>
              <a:t>--use-</a:t>
            </a:r>
            <a:r>
              <a:rPr lang="en-GB" b="1" dirty="0" err="1"/>
              <a:t>gl</a:t>
            </a:r>
            <a:r>
              <a:rPr lang="en-GB" b="1" dirty="0"/>
              <a:t>=desktop</a:t>
            </a:r>
            <a:r>
              <a:rPr lang="bg-BG" dirty="0"/>
              <a:t> към командния ред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16" y="1510545"/>
            <a:ext cx="35909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5921188" y="3151094"/>
            <a:ext cx="72034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85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339933"/>
              </a:buClr>
              <a:buSzPct val="100000"/>
              <a:buFont typeface="Times New Roman" panose="02020603050405020304" pitchFamily="18" charset="0"/>
              <a:buChar char="●"/>
              <a:defRPr lang="en-US" sz="2000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Tx/>
              <a:buNone/>
              <a:defRPr lang="en-US" sz="18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896112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1600" kern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bg-BG" sz="1400" kern="1200" baseline="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52400" dir="18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sym typeface="Wingdings"/>
              </a:rPr>
              <a:t></a:t>
            </a:r>
            <a:endParaRPr lang="en-GB" b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152400" dir="1800000" algn="tl" rotWithShape="0">
                  <a:schemeClr val="bg2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159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на новите неща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en-US" dirty="0"/>
              <a:t>DOM</a:t>
            </a:r>
            <a:endParaRPr lang="bg-BG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74688"/>
              </p:ext>
            </p:extLst>
          </p:nvPr>
        </p:nvGraphicFramePr>
        <p:xfrm>
          <a:off x="609600" y="1971040"/>
          <a:ext cx="8077200" cy="132080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canvas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Таг от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HTML5,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в него се рисува с </a:t>
                      </a:r>
                      <a:r>
                        <a:rPr lang="en-US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id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Атрибут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идентификация на елемент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onload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Метод на тага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body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 който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активира потребителска функция след зареждането на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HTML 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страницата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51413"/>
              </p:ext>
            </p:extLst>
          </p:nvPr>
        </p:nvGraphicFramePr>
        <p:xfrm>
          <a:off x="609600" y="4343400"/>
          <a:ext cx="8077200" cy="148336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document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DOM 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обект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съответстващ на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HTML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страницата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getElementById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Метод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document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намиране на елемент по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id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getContext</a:t>
                      </a: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ъздаване на </a:t>
                      </a:r>
                      <a:r>
                        <a:rPr lang="en-US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контекст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bg-BG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Текстово съдържание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елемент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GLSL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r>
              <a:rPr lang="en-US" dirty="0" err="1"/>
              <a:t>GLSL</a:t>
            </a:r>
            <a:r>
              <a:rPr lang="bg-BG" dirty="0"/>
              <a:t> променливи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 err="1"/>
              <a:t>WebGL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88855"/>
              </p:ext>
            </p:extLst>
          </p:nvPr>
        </p:nvGraphicFramePr>
        <p:xfrm>
          <a:off x="609600" y="5105400"/>
          <a:ext cx="8077200" cy="148336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COLOR_BUFFER_BIT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 за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цветовия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буфер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clearColor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ефиниране на инициализиращ цвят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clear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Инициализиране на буфер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drawArrays</a:t>
                      </a:r>
                      <a:r>
                        <a:rPr lang="bg-BG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Рисуване на графични обекти описани в масив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62460"/>
              </p:ext>
            </p:extLst>
          </p:nvPr>
        </p:nvGraphicFramePr>
        <p:xfrm>
          <a:off x="609600" y="914400"/>
          <a:ext cx="8077200" cy="11582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main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Главна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функция на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изпълнява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се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еднократно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всеки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елемент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(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връх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или фрагмент)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vec4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Функция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сглобяване на 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4D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вектор от 4 реални числа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9272"/>
              </p:ext>
            </p:extLst>
          </p:nvPr>
        </p:nvGraphicFramePr>
        <p:xfrm>
          <a:off x="609600" y="2971800"/>
          <a:ext cx="8077200" cy="11125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gl_Position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Координатите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в</a:t>
                      </a:r>
                      <a:r>
                        <a:rPr lang="bg-BG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ръ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х в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шейдъра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върхове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gl_PointSize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Размер на точка в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шейдъра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върхове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gl_FragColor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Цвят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фрагмент в </a:t>
                      </a:r>
                      <a:r>
                        <a:rPr lang="ru-RU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шейдъра</a:t>
                      </a:r>
                      <a:r>
                        <a:rPr lang="ru-RU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фрагмент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19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WebGL</a:t>
            </a:r>
            <a:r>
              <a:rPr lang="en-US" dirty="0"/>
              <a:t> </a:t>
            </a:r>
            <a:r>
              <a:rPr lang="bg-BG" dirty="0" err="1"/>
              <a:t>шейдъри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78924"/>
              </p:ext>
            </p:extLst>
          </p:nvPr>
        </p:nvGraphicFramePr>
        <p:xfrm>
          <a:off x="609600" y="1071880"/>
          <a:ext cx="8077200" cy="29667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VERTEX_SHADER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създаване на </a:t>
                      </a:r>
                      <a:r>
                        <a:rPr lang="bg-BG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върхове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FRAGMENT_SHADER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създаване на </a:t>
                      </a:r>
                      <a:r>
                        <a:rPr lang="bg-BG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фрагменти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COMPILE_STATUS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 за проверка за успешна компилация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createShader</a:t>
                      </a: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Създаване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shaderSource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Асоцииране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изходен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код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compileShader</a:t>
                      </a: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Компилиране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getShaderParameter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братна връзка от </a:t>
                      </a:r>
                      <a:r>
                        <a:rPr lang="bg-BG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getShaderInfoLog</a:t>
                      </a: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Словесно описание 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481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WebGL</a:t>
            </a:r>
            <a:r>
              <a:rPr lang="en-US" dirty="0"/>
              <a:t> </a:t>
            </a:r>
            <a:r>
              <a:rPr lang="bg-BG" dirty="0"/>
              <a:t>програми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87592"/>
              </p:ext>
            </p:extLst>
          </p:nvPr>
        </p:nvGraphicFramePr>
        <p:xfrm>
          <a:off x="609600" y="1066800"/>
          <a:ext cx="8077200" cy="25958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LINK_STATUS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 за проверка за успешно </a:t>
                      </a:r>
                      <a:r>
                        <a:rPr lang="bg-BG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линкване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createProgram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Създаване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</a:t>
                      </a: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програма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attachShader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Включване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към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програма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linkProgram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Линкване</a:t>
                      </a:r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програма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useProgram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Активиране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програма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getProgramParameter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братна връзка от програма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getProgramInfoLog</a:t>
                      </a: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Словесно описание на </a:t>
                      </a:r>
                      <a:r>
                        <a:rPr lang="ru-RU" sz="160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програма</a:t>
                      </a:r>
                      <a:endParaRPr lang="ru-RU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29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в реализацията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Подготовка на средата</a:t>
            </a:r>
            <a:endParaRPr lang="en-US" dirty="0"/>
          </a:p>
          <a:p>
            <a:pPr lvl="1"/>
            <a:r>
              <a:rPr lang="bg-BG" dirty="0"/>
              <a:t>Създаване на </a:t>
            </a:r>
            <a:r>
              <a:rPr lang="en-US" dirty="0"/>
              <a:t>HTML </a:t>
            </a:r>
            <a:r>
              <a:rPr lang="bg-BG" dirty="0"/>
              <a:t>страница</a:t>
            </a:r>
          </a:p>
          <a:p>
            <a:pPr lvl="1"/>
            <a:r>
              <a:rPr lang="bg-BG" dirty="0"/>
              <a:t>Създаване на </a:t>
            </a:r>
            <a:r>
              <a:rPr lang="en-US" dirty="0" err="1"/>
              <a:t>WebGL</a:t>
            </a:r>
            <a:r>
              <a:rPr lang="en-US" dirty="0"/>
              <a:t> </a:t>
            </a:r>
            <a:r>
              <a:rPr lang="bg-BG" dirty="0"/>
              <a:t>контекст</a:t>
            </a:r>
          </a:p>
          <a:p>
            <a:pPr lvl="1"/>
            <a:endParaRPr lang="bg-BG" dirty="0"/>
          </a:p>
          <a:p>
            <a:r>
              <a:rPr lang="bg-BG" dirty="0" err="1"/>
              <a:t>Шейдъри</a:t>
            </a:r>
            <a:endParaRPr lang="bg-BG" dirty="0"/>
          </a:p>
          <a:p>
            <a:pPr lvl="1"/>
            <a:r>
              <a:rPr lang="bg-BG" dirty="0"/>
              <a:t>Създаване на </a:t>
            </a:r>
            <a:r>
              <a:rPr lang="bg-BG" dirty="0" err="1"/>
              <a:t>шейдъри</a:t>
            </a:r>
            <a:endParaRPr lang="bg-BG" dirty="0"/>
          </a:p>
          <a:p>
            <a:pPr lvl="1"/>
            <a:r>
              <a:rPr lang="bg-BG" dirty="0"/>
              <a:t>Компилиране и </a:t>
            </a:r>
            <a:r>
              <a:rPr lang="bg-BG" dirty="0" err="1"/>
              <a:t>линкване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Рисуване</a:t>
            </a:r>
          </a:p>
          <a:p>
            <a:pPr lvl="1"/>
            <a:r>
              <a:rPr lang="bg-BG" dirty="0"/>
              <a:t>Рисуване на жълт фон</a:t>
            </a:r>
          </a:p>
          <a:p>
            <a:pPr lvl="1"/>
            <a:r>
              <a:rPr lang="bg-BG" dirty="0"/>
              <a:t>Рисуване на червена точка</a:t>
            </a:r>
          </a:p>
        </p:txBody>
      </p:sp>
    </p:spTree>
    <p:extLst>
      <p:ext uri="{BB962C8B-B14F-4D97-AF65-F5344CB8AC3E}">
        <p14:creationId xmlns:p14="http://schemas.microsoft.com/office/powerpoint/2010/main" val="3133131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Жълт фон</a:t>
            </a:r>
          </a:p>
        </p:txBody>
      </p:sp>
    </p:spTree>
    <p:extLst>
      <p:ext uri="{BB962C8B-B14F-4D97-AF65-F5344CB8AC3E}">
        <p14:creationId xmlns:p14="http://schemas.microsoft.com/office/powerpoint/2010/main" val="36871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страница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Елемент </a:t>
            </a:r>
            <a:r>
              <a:rPr lang="en-US" dirty="0"/>
              <a:t>canvas (</a:t>
            </a:r>
            <a:r>
              <a:rPr lang="bg-BG" dirty="0"/>
              <a:t>платно за рисуване)</a:t>
            </a:r>
          </a:p>
          <a:p>
            <a:pPr lvl="1"/>
            <a:r>
              <a:rPr lang="en-US" dirty="0" err="1"/>
              <a:t>WebGL</a:t>
            </a:r>
            <a:r>
              <a:rPr lang="bg-BG" dirty="0"/>
              <a:t> работи в рамките на уеб страница</a:t>
            </a:r>
          </a:p>
          <a:p>
            <a:pPr lvl="1"/>
            <a:r>
              <a:rPr lang="bg-BG" dirty="0"/>
              <a:t>За рисувателна повърхност използва елемент </a:t>
            </a:r>
            <a:r>
              <a:rPr lang="en-US" b="1" dirty="0"/>
              <a:t>canvas</a:t>
            </a:r>
          </a:p>
          <a:p>
            <a:pPr lvl="1"/>
            <a:r>
              <a:rPr lang="bg-BG" dirty="0"/>
              <a:t>Въведен в </a:t>
            </a:r>
            <a:r>
              <a:rPr lang="en-US" dirty="0"/>
              <a:t>HTML5</a:t>
            </a:r>
            <a:r>
              <a:rPr lang="bg-BG" dirty="0"/>
              <a:t> за показване на </a:t>
            </a:r>
            <a:r>
              <a:rPr lang="en-US" dirty="0"/>
              <a:t>2D</a:t>
            </a:r>
            <a:r>
              <a:rPr lang="bg-BG" dirty="0"/>
              <a:t> и </a:t>
            </a:r>
            <a:r>
              <a:rPr lang="en-US" dirty="0"/>
              <a:t>3D</a:t>
            </a:r>
            <a:r>
              <a:rPr lang="bg-BG" dirty="0"/>
              <a:t> графика</a:t>
            </a:r>
          </a:p>
          <a:p>
            <a:pPr lvl="1"/>
            <a:endParaRPr lang="bg-BG" dirty="0"/>
          </a:p>
          <a:p>
            <a:r>
              <a:rPr lang="bg-BG" dirty="0"/>
              <a:t>Създаваме </a:t>
            </a:r>
            <a:r>
              <a:rPr lang="en-US" dirty="0"/>
              <a:t>canvas</a:t>
            </a:r>
          </a:p>
          <a:p>
            <a:pPr lvl="1"/>
            <a:r>
              <a:rPr lang="bg-BG" dirty="0"/>
              <a:t>С размер и рамка</a:t>
            </a:r>
          </a:p>
          <a:p>
            <a:pPr lvl="1"/>
            <a:r>
              <a:rPr lang="bg-BG" dirty="0"/>
              <a:t>Предупреждение, ако </a:t>
            </a:r>
            <a:r>
              <a:rPr lang="en-US" i="1" dirty="0"/>
              <a:t>canvas</a:t>
            </a:r>
            <a:r>
              <a:rPr lang="bg-BG" dirty="0"/>
              <a:t> не се поддържа</a:t>
            </a: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5257800"/>
            <a:ext cx="8534400" cy="1295400"/>
          </a:xfrm>
          <a:prstGeom prst="snip2DiagRect">
            <a:avLst>
              <a:gd name="adj1" fmla="val 0"/>
              <a:gd name="adj2" fmla="val 145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width="600" height="400" style="border: solid;"&gt;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Искаме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canvas, </a:t>
            </a: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но няма!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8229599" y="6248400"/>
            <a:ext cx="618565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891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до момента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06" y="1600200"/>
            <a:ext cx="4838700" cy="4320540"/>
          </a:xfrm>
          <a:prstGeom prst="rect">
            <a:avLst/>
          </a:prstGeom>
          <a:noFill/>
          <a:ln>
            <a:noFill/>
          </a:ln>
          <a:effectLst>
            <a:outerShdw blurRad="127000" algn="ctr" rotWithShape="0">
              <a:srgbClr val="00206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58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Контекст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WebGL</a:t>
            </a:r>
            <a:r>
              <a:rPr lang="bg-BG" dirty="0"/>
              <a:t> контекст?</a:t>
            </a:r>
          </a:p>
          <a:p>
            <a:pPr lvl="1"/>
            <a:r>
              <a:rPr lang="bg-BG" dirty="0"/>
              <a:t>Елементът </a:t>
            </a:r>
            <a:r>
              <a:rPr lang="en-US" dirty="0"/>
              <a:t>canvas</a:t>
            </a:r>
            <a:r>
              <a:rPr lang="bg-BG" dirty="0"/>
              <a:t> се използва за различни графики</a:t>
            </a:r>
          </a:p>
          <a:p>
            <a:pPr lvl="1"/>
            <a:r>
              <a:rPr lang="bg-BG" dirty="0"/>
              <a:t>Контекстът определя кои функции ще са налични</a:t>
            </a:r>
            <a:endParaRPr lang="en-US" dirty="0"/>
          </a:p>
          <a:p>
            <a:pPr lvl="1"/>
            <a:r>
              <a:rPr lang="bg-BG" dirty="0"/>
              <a:t>Представлява инстанция със съответните методи – трябва ни инстанцията с </a:t>
            </a:r>
            <a:r>
              <a:rPr lang="en-US" dirty="0" err="1"/>
              <a:t>WebGL</a:t>
            </a:r>
            <a:r>
              <a:rPr lang="bg-BG" dirty="0"/>
              <a:t> методи</a:t>
            </a:r>
          </a:p>
          <a:p>
            <a:pPr lvl="1"/>
            <a:endParaRPr lang="bg-BG" dirty="0"/>
          </a:p>
          <a:p>
            <a:r>
              <a:rPr lang="bg-BG" dirty="0"/>
              <a:t>Какво правим?</a:t>
            </a:r>
          </a:p>
          <a:p>
            <a:pPr lvl="1"/>
            <a:r>
              <a:rPr lang="bg-BG" dirty="0"/>
              <a:t>Намираме </a:t>
            </a:r>
            <a:r>
              <a:rPr lang="en-US" dirty="0"/>
              <a:t>canvas</a:t>
            </a:r>
            <a:r>
              <a:rPr lang="bg-BG" dirty="0"/>
              <a:t> след зареждане на страницата</a:t>
            </a:r>
          </a:p>
          <a:p>
            <a:pPr lvl="1"/>
            <a:r>
              <a:rPr lang="bg-BG" dirty="0"/>
              <a:t>Създаваме инстанция на </a:t>
            </a:r>
            <a:r>
              <a:rPr lang="en-US" dirty="0" err="1"/>
              <a:t>WebGL</a:t>
            </a:r>
            <a:r>
              <a:rPr lang="bg-BG" dirty="0"/>
              <a:t> свързана с </a:t>
            </a:r>
            <a:r>
              <a:rPr lang="en-US" dirty="0"/>
              <a:t>canvas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018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Промени в </a:t>
            </a:r>
            <a:r>
              <a:rPr lang="en-US" dirty="0"/>
              <a:t>HTML</a:t>
            </a:r>
            <a:r>
              <a:rPr lang="bg-BG" dirty="0"/>
              <a:t> частта</a:t>
            </a:r>
          </a:p>
          <a:p>
            <a:pPr lvl="1"/>
            <a:r>
              <a:rPr lang="bg-BG" dirty="0"/>
              <a:t>Функция </a:t>
            </a:r>
            <a:r>
              <a:rPr lang="en-US" dirty="0"/>
              <a:t>start</a:t>
            </a:r>
            <a:r>
              <a:rPr lang="bg-BG" dirty="0"/>
              <a:t> извиквана след зареждане на страницата</a:t>
            </a:r>
          </a:p>
          <a:p>
            <a:pPr lvl="1"/>
            <a:r>
              <a:rPr lang="bg-BG" dirty="0"/>
              <a:t>Съобщение, ако не може да ползваме </a:t>
            </a:r>
            <a:r>
              <a:rPr lang="en-US" dirty="0"/>
              <a:t>JavaScript</a:t>
            </a:r>
          </a:p>
          <a:p>
            <a:pPr lvl="1"/>
            <a:r>
              <a:rPr lang="bg-BG" dirty="0"/>
              <a:t>Идентификатор на елемента </a:t>
            </a:r>
            <a:r>
              <a:rPr lang="en-US" dirty="0"/>
              <a:t>canvas</a:t>
            </a:r>
            <a:r>
              <a:rPr lang="bg-BG" dirty="0"/>
              <a:t> (за да го намираме по-късно през </a:t>
            </a:r>
            <a:r>
              <a:rPr lang="en-US" dirty="0"/>
              <a:t>DOM</a:t>
            </a:r>
            <a:r>
              <a:rPr lang="bg-BG" dirty="0"/>
              <a:t>)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581400"/>
            <a:ext cx="8534400" cy="2971800"/>
          </a:xfrm>
          <a:prstGeom prst="snip2DiagRect">
            <a:avLst>
              <a:gd name="adj1" fmla="val 0"/>
              <a:gd name="adj2" fmla="val 880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="start()"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noscript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Искаме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JavaScript, 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но няма!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noscript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&lt;canvas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picasso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width="600" height="400" style=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Искаме 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canvas, 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но няма!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canvas&gt;</a:t>
            </a:r>
          </a:p>
          <a:p>
            <a:pPr marL="120650">
              <a:tabLst>
                <a:tab pos="457200" algn="l"/>
                <a:tab pos="806450" algn="l"/>
                <a:tab pos="1143000" algn="l"/>
                <a:tab pos="14922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59545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1632</Words>
  <Application>Microsoft Office PowerPoint</Application>
  <PresentationFormat>On-screen Show (4:3)</PresentationFormat>
  <Paragraphs>377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Black</vt:lpstr>
      <vt:lpstr>Calibri</vt:lpstr>
      <vt:lpstr>Century Gothic</vt:lpstr>
      <vt:lpstr>Consolas</vt:lpstr>
      <vt:lpstr>Times New Roman</vt:lpstr>
      <vt:lpstr>Wingdings</vt:lpstr>
      <vt:lpstr>Wingdings 2</vt:lpstr>
      <vt:lpstr>Austin</vt:lpstr>
      <vt:lpstr>Привет WebGL</vt:lpstr>
      <vt:lpstr>В тази лекция</vt:lpstr>
      <vt:lpstr>PowerPoint Presentation</vt:lpstr>
      <vt:lpstr>Стъпки в реализацията</vt:lpstr>
      <vt:lpstr>PowerPoint Presentation</vt:lpstr>
      <vt:lpstr>HTML страница</vt:lpstr>
      <vt:lpstr>Резултат до момента</vt:lpstr>
      <vt:lpstr>Контекст</vt:lpstr>
      <vt:lpstr>PowerPoint Presentation</vt:lpstr>
      <vt:lpstr>PowerPoint Presentation</vt:lpstr>
      <vt:lpstr>Задаване на цвят</vt:lpstr>
      <vt:lpstr>PowerPoint Presentation</vt:lpstr>
      <vt:lpstr>Резултат до момента</vt:lpstr>
      <vt:lpstr>PowerPoint Presentation</vt:lpstr>
      <vt:lpstr>Фрагменти и пиксели</vt:lpstr>
      <vt:lpstr>Размисли</vt:lpstr>
      <vt:lpstr>Анатомия на шейдър</vt:lpstr>
      <vt:lpstr>Шейдър за върхове</vt:lpstr>
      <vt:lpstr>Шейдър за фрагменти</vt:lpstr>
      <vt:lpstr>Извличане на изходния код</vt:lpstr>
      <vt:lpstr>PowerPoint Presentation</vt:lpstr>
      <vt:lpstr>Компилиране на шейдър</vt:lpstr>
      <vt:lpstr>PowerPoint Presentation</vt:lpstr>
      <vt:lpstr>PowerPoint Presentation</vt:lpstr>
      <vt:lpstr>GLSL програма</vt:lpstr>
      <vt:lpstr>PowerPoint Presentation</vt:lpstr>
      <vt:lpstr>Червена точка</vt:lpstr>
      <vt:lpstr>Резултат до момента</vt:lpstr>
      <vt:lpstr>PowerPoint Presentation</vt:lpstr>
      <vt:lpstr>Внимание!</vt:lpstr>
      <vt:lpstr>PowerPoint Presentation</vt:lpstr>
      <vt:lpstr>Oт Angle към OpenGL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WebGL-02. Hello WebGL</dc:title>
  <dc:creator>Pavel Boytchev</dc:creator>
  <cp:lastModifiedBy>Pavel Boytchev</cp:lastModifiedBy>
  <cp:revision>377</cp:revision>
  <dcterms:created xsi:type="dcterms:W3CDTF">2013-12-13T09:03:57Z</dcterms:created>
  <dcterms:modified xsi:type="dcterms:W3CDTF">2021-10-04T06:47:33Z</dcterms:modified>
</cp:coreProperties>
</file>