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99" r:id="rId3"/>
    <p:sldId id="297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9" autoAdjust="0"/>
    <p:restoredTop sz="94590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418639" y="4478669"/>
            <a:ext cx="600319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Error%20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Error%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Error%20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Error%20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Setu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getContex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getProgra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New%20colo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Screen%20siz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Собствена помощна библиотека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Решения на </a:t>
            </a:r>
            <a:r>
              <a:rPr lang="en-US" dirty="0"/>
              <a:t>S0</a:t>
            </a:r>
            <a:r>
              <a:rPr lang="bg-B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Грешка №1</a:t>
            </a:r>
          </a:p>
          <a:p>
            <a:pPr lvl="1"/>
            <a:r>
              <a:rPr lang="bg-BG" dirty="0"/>
              <a:t>Съобщението за грешка трябва да включва самият идентификатор, който не може да бъде намерен</a:t>
            </a:r>
          </a:p>
          <a:p>
            <a:pPr lvl="1"/>
            <a:r>
              <a:rPr lang="bg-BG" dirty="0"/>
              <a:t>Тази грешка е в </a:t>
            </a:r>
            <a:r>
              <a:rPr lang="en-US" b="1" dirty="0" err="1"/>
              <a:t>getContex</a:t>
            </a:r>
            <a:r>
              <a:rPr lang="en-US" dirty="0"/>
              <a:t> – </a:t>
            </a:r>
            <a:r>
              <a:rPr lang="bg-BG" dirty="0"/>
              <a:t>сбъркани са както кавичките, така и името на променливата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Грешка №2</a:t>
            </a:r>
          </a:p>
          <a:p>
            <a:pPr lvl="1"/>
            <a:r>
              <a:rPr lang="bg-BG" dirty="0"/>
              <a:t>Разминават се атрибутът </a:t>
            </a:r>
            <a:r>
              <a:rPr lang="en-US" b="1" dirty="0"/>
              <a:t>id</a:t>
            </a:r>
            <a:r>
              <a:rPr lang="bg-BG" dirty="0"/>
              <a:t> на елемента </a:t>
            </a:r>
            <a:r>
              <a:rPr lang="en-US" dirty="0"/>
              <a:t>canvas</a:t>
            </a:r>
            <a:r>
              <a:rPr lang="bg-BG" dirty="0"/>
              <a:t> и този, който се търси с </a:t>
            </a:r>
            <a:r>
              <a:rPr lang="en-US" b="1" dirty="0" err="1"/>
              <a:t>getContex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/>
              <a:t>start</a:t>
            </a:r>
          </a:p>
          <a:p>
            <a:pPr lvl="1"/>
            <a:r>
              <a:rPr lang="bg-BG" dirty="0"/>
              <a:t>Единият е </a:t>
            </a:r>
            <a:r>
              <a:rPr lang="en-US" b="1" dirty="0" err="1"/>
              <a:t>picasso</a:t>
            </a:r>
            <a:r>
              <a:rPr lang="en-US" dirty="0"/>
              <a:t>, </a:t>
            </a:r>
            <a:r>
              <a:rPr lang="bg-BG" dirty="0"/>
              <a:t>а другият е </a:t>
            </a:r>
            <a:r>
              <a:rPr lang="en-US" b="1" dirty="0" err="1"/>
              <a:t>piccaso</a:t>
            </a:r>
            <a:endParaRPr lang="bg-BG" b="1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999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Пояснения</a:t>
            </a:r>
          </a:p>
          <a:p>
            <a:pPr lvl="1"/>
            <a:r>
              <a:rPr lang="bg-BG" dirty="0"/>
              <a:t>Вградените променливи са само за конкретните </a:t>
            </a:r>
            <a:r>
              <a:rPr lang="bg-BG" dirty="0" err="1"/>
              <a:t>шейдъри</a:t>
            </a:r>
            <a:endParaRPr lang="bg-BG" dirty="0"/>
          </a:p>
          <a:p>
            <a:pPr lvl="1"/>
            <a:r>
              <a:rPr lang="bg-BG" dirty="0"/>
              <a:t>Например, </a:t>
            </a:r>
            <a:r>
              <a:rPr lang="en-US" b="1" dirty="0" err="1"/>
              <a:t>gl_FragColor</a:t>
            </a:r>
            <a:r>
              <a:rPr lang="bg-BG" b="1" dirty="0"/>
              <a:t> </a:t>
            </a:r>
            <a:r>
              <a:rPr lang="bg-BG" dirty="0"/>
              <a:t>се разпознава от </a:t>
            </a:r>
            <a:r>
              <a:rPr lang="bg-BG" dirty="0" err="1"/>
              <a:t>шейдъра</a:t>
            </a:r>
            <a:r>
              <a:rPr lang="bg-BG" dirty="0"/>
              <a:t> за фрагменти, но не и от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endParaRPr lang="bg-BG" dirty="0"/>
          </a:p>
          <a:p>
            <a:r>
              <a:rPr lang="bg-BG" dirty="0"/>
              <a:t>Грешката</a:t>
            </a:r>
          </a:p>
          <a:p>
            <a:pPr lvl="1"/>
            <a:r>
              <a:rPr lang="bg-BG" dirty="0"/>
              <a:t>Допуснатата грешка е, че изходният текст на </a:t>
            </a:r>
            <a:r>
              <a:rPr lang="bg-BG" dirty="0" err="1"/>
              <a:t>шейдъра</a:t>
            </a:r>
            <a:r>
              <a:rPr lang="bg-BG" dirty="0"/>
              <a:t> за върхове се компилира все едно е </a:t>
            </a:r>
            <a:r>
              <a:rPr lang="bg-BG" dirty="0" err="1"/>
              <a:t>шейдър</a:t>
            </a:r>
            <a:r>
              <a:rPr lang="bg-BG" dirty="0"/>
              <a:t> за фрагменти и обратно</a:t>
            </a:r>
          </a:p>
          <a:p>
            <a:pPr lvl="1"/>
            <a:r>
              <a:rPr lang="bg-BG" dirty="0"/>
              <a:t>Технически, грешката е в сменените параметри на функцията </a:t>
            </a:r>
            <a:r>
              <a:rPr lang="en-US" b="1" dirty="0" err="1"/>
              <a:t>getProgram</a:t>
            </a:r>
            <a:endParaRPr lang="bg-BG" b="1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033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Грешката</a:t>
            </a:r>
          </a:p>
          <a:p>
            <a:pPr lvl="1"/>
            <a:r>
              <a:rPr lang="bg-BG" dirty="0"/>
              <a:t>Черният цвят в </a:t>
            </a:r>
            <a:r>
              <a:rPr lang="en-US" dirty="0" err="1"/>
              <a:t>RGB</a:t>
            </a:r>
            <a:r>
              <a:rPr lang="bg-BG" dirty="0"/>
              <a:t> е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), но в </a:t>
            </a:r>
            <a:r>
              <a:rPr lang="en-US" dirty="0" err="1"/>
              <a:t>GLSL</a:t>
            </a:r>
            <a:r>
              <a:rPr lang="bg-BG" dirty="0"/>
              <a:t> цветът е </a:t>
            </a:r>
            <a:r>
              <a:rPr lang="en-US" dirty="0" err="1"/>
              <a:t>RGB</a:t>
            </a:r>
            <a:r>
              <a:rPr lang="el-GR" sz="2400" dirty="0">
                <a:latin typeface="Calibri Light" panose="020F0302020204030204" pitchFamily="34" charset="0"/>
                <a:cs typeface="Times New Roman"/>
              </a:rPr>
              <a:t>α</a:t>
            </a:r>
            <a:endParaRPr lang="en-US" dirty="0">
              <a:latin typeface="Calibri Light" panose="020F0302020204030204" pitchFamily="34" charset="0"/>
            </a:endParaRPr>
          </a:p>
          <a:p>
            <a:pPr lvl="1"/>
            <a:r>
              <a:rPr lang="bg-BG" dirty="0"/>
              <a:t>Затова в </a:t>
            </a:r>
            <a:r>
              <a:rPr lang="bg-BG" dirty="0" err="1"/>
              <a:t>шейдъра</a:t>
            </a:r>
            <a:r>
              <a:rPr lang="bg-BG" dirty="0"/>
              <a:t> за фрагменти трябва да укажем цвета вместо (0,</a:t>
            </a:r>
            <a:r>
              <a:rPr lang="bg-BG" dirty="0" err="1"/>
              <a:t>0</a:t>
            </a:r>
            <a:r>
              <a:rPr lang="bg-BG" dirty="0"/>
              <a:t>,0,</a:t>
            </a:r>
            <a:r>
              <a:rPr lang="bg-BG" dirty="0" err="1"/>
              <a:t>0</a:t>
            </a:r>
            <a:r>
              <a:rPr lang="bg-BG" dirty="0"/>
              <a:t>) да е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,1)</a:t>
            </a:r>
          </a:p>
          <a:p>
            <a:pPr lvl="1"/>
            <a:endParaRPr lang="bg-BG" dirty="0"/>
          </a:p>
          <a:p>
            <a:r>
              <a:rPr lang="bg-BG" dirty="0"/>
              <a:t>Пояснение</a:t>
            </a:r>
          </a:p>
          <a:p>
            <a:pPr lvl="1"/>
            <a:r>
              <a:rPr lang="bg-BG" dirty="0"/>
              <a:t>Точното поведение зависи от графичната карта и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bg-BG" dirty="0"/>
              <a:t>Ако по подразбиране е включена поддръжка на </a:t>
            </a:r>
            <a:r>
              <a:rPr lang="bg-BG" dirty="0" err="1"/>
              <a:t>прозрачности</a:t>
            </a:r>
            <a:r>
              <a:rPr lang="bg-BG" dirty="0"/>
              <a:t>, точката ще е прозрачна и няма да се вижда</a:t>
            </a:r>
          </a:p>
          <a:p>
            <a:pPr lvl="1"/>
            <a:r>
              <a:rPr lang="bg-BG" dirty="0"/>
              <a:t>В противен случай, точката ще се нарисува бяла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04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Грешката</a:t>
            </a:r>
          </a:p>
          <a:p>
            <a:pPr lvl="1"/>
            <a:r>
              <a:rPr lang="bg-BG" dirty="0"/>
              <a:t>Променливата </a:t>
            </a:r>
            <a:r>
              <a:rPr lang="en-US" b="1" dirty="0" err="1"/>
              <a:t>gl_PointSize</a:t>
            </a:r>
            <a:r>
              <a:rPr lang="bg-BG" b="1" dirty="0"/>
              <a:t> </a:t>
            </a:r>
            <a:r>
              <a:rPr lang="bg-BG" dirty="0"/>
              <a:t>изисква дробно число</a:t>
            </a:r>
          </a:p>
          <a:p>
            <a:pPr lvl="1"/>
            <a:r>
              <a:rPr lang="en-US" dirty="0" err="1"/>
              <a:t>GLSL</a:t>
            </a:r>
            <a:r>
              <a:rPr lang="bg-BG" dirty="0"/>
              <a:t> е много взискателен към типовете</a:t>
            </a:r>
          </a:p>
          <a:p>
            <a:pPr lvl="1"/>
            <a:r>
              <a:rPr lang="bg-BG" dirty="0"/>
              <a:t>Размер на точка от 1 пиксел се задава не с </a:t>
            </a:r>
            <a:r>
              <a:rPr lang="bg-BG" b="1" dirty="0"/>
              <a:t>1</a:t>
            </a:r>
            <a:r>
              <a:rPr lang="bg-BG" dirty="0"/>
              <a:t>, а с </a:t>
            </a:r>
            <a:r>
              <a:rPr lang="bg-BG" b="1" dirty="0"/>
              <a:t>1.0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735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Рефакторинг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Работна директория</a:t>
            </a:r>
          </a:p>
          <a:p>
            <a:pPr lvl="1"/>
            <a:r>
              <a:rPr lang="bg-BG" dirty="0"/>
              <a:t>Ползваме тази</a:t>
            </a:r>
            <a:r>
              <a:rPr lang="bg-BG"/>
              <a:t>, която </a:t>
            </a:r>
            <a:r>
              <a:rPr lang="bg-BG" dirty="0"/>
              <a:t>е към архива на </a:t>
            </a:r>
            <a:r>
              <a:rPr lang="en-US" dirty="0"/>
              <a:t>S01</a:t>
            </a:r>
          </a:p>
          <a:p>
            <a:pPr lvl="1"/>
            <a:endParaRPr lang="en-US" dirty="0"/>
          </a:p>
          <a:p>
            <a:r>
              <a:rPr lang="bg-BG" dirty="0"/>
              <a:t>Пример от лекцията</a:t>
            </a:r>
            <a:endParaRPr lang="en-US" dirty="0"/>
          </a:p>
          <a:p>
            <a:pPr lvl="1"/>
            <a:r>
              <a:rPr lang="bg-BG" dirty="0"/>
              <a:t>Вземаме го от лекцията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Софтуер</a:t>
            </a:r>
            <a:endParaRPr lang="en-US" dirty="0"/>
          </a:p>
          <a:p>
            <a:pPr lvl="1"/>
            <a:r>
              <a:rPr lang="bg-BG" dirty="0"/>
              <a:t>Редактор – </a:t>
            </a:r>
            <a:r>
              <a:rPr lang="en-US" dirty="0"/>
              <a:t>Notepad, Notepad++, Code::Blocks, …</a:t>
            </a:r>
          </a:p>
          <a:p>
            <a:pPr lvl="1"/>
            <a:r>
              <a:rPr lang="bg-BG" dirty="0"/>
              <a:t>Браузър – </a:t>
            </a:r>
            <a:r>
              <a:rPr lang="en-US" dirty="0"/>
              <a:t>Chrome,</a:t>
            </a:r>
            <a:r>
              <a:rPr lang="bg-BG" dirty="0"/>
              <a:t> а ако става – </a:t>
            </a:r>
            <a:r>
              <a:rPr lang="en-US" dirty="0" err="1"/>
              <a:t>FireFox</a:t>
            </a:r>
            <a:r>
              <a:rPr lang="en-US" dirty="0"/>
              <a:t>, Opera, IE, …</a:t>
            </a:r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 err="1"/>
              <a:t>getContext</a:t>
            </a:r>
            <a:endParaRPr lang="bg-BG" dirty="0"/>
          </a:p>
          <a:p>
            <a:pPr lvl="1"/>
            <a:r>
              <a:rPr lang="bg-BG" dirty="0"/>
              <a:t>Получава като параметър </a:t>
            </a:r>
            <a:r>
              <a:rPr lang="en-US" b="1" dirty="0"/>
              <a:t>id</a:t>
            </a:r>
            <a:r>
              <a:rPr lang="bg-BG" dirty="0"/>
              <a:t> на </a:t>
            </a:r>
            <a:r>
              <a:rPr lang="en-US" dirty="0"/>
              <a:t>canvas</a:t>
            </a:r>
            <a:r>
              <a:rPr lang="bg-BG" dirty="0"/>
              <a:t> елемент</a:t>
            </a:r>
          </a:p>
          <a:p>
            <a:pPr lvl="1"/>
            <a:r>
              <a:rPr lang="bg-BG" dirty="0"/>
              <a:t>Връща контекст или </a:t>
            </a:r>
            <a:r>
              <a:rPr lang="en-US" b="1" dirty="0"/>
              <a:t>null</a:t>
            </a:r>
            <a:r>
              <a:rPr lang="bg-BG" dirty="0"/>
              <a:t>, ако не може да се направи</a:t>
            </a:r>
          </a:p>
          <a:p>
            <a:pPr lvl="1"/>
            <a:r>
              <a:rPr lang="bg-BG" dirty="0"/>
              <a:t>Файлът </a:t>
            </a:r>
            <a:r>
              <a:rPr lang="en-US" dirty="0"/>
              <a:t>webgl-fmi.js</a:t>
            </a:r>
            <a:r>
              <a:rPr lang="bg-BG" dirty="0"/>
              <a:t> се включва с тага </a:t>
            </a:r>
            <a:r>
              <a:rPr lang="en-US" b="1" dirty="0"/>
              <a:t>script</a:t>
            </a:r>
            <a:endParaRPr lang="bg-BG" b="1" dirty="0"/>
          </a:p>
          <a:p>
            <a:pPr lvl="1"/>
            <a:endParaRPr lang="bg-BG" dirty="0"/>
          </a:p>
          <a:p>
            <a:r>
              <a:rPr lang="bg-BG" dirty="0"/>
              <a:t>В главния файл</a:t>
            </a:r>
          </a:p>
          <a:p>
            <a:pPr lvl="1"/>
            <a:r>
              <a:rPr lang="bg-BG" dirty="0"/>
              <a:t>Извикваме </a:t>
            </a:r>
            <a:r>
              <a:rPr lang="en-US" b="1" dirty="0" err="1"/>
              <a:t>getContext</a:t>
            </a:r>
            <a:endParaRPr lang="en-US" b="1" dirty="0"/>
          </a:p>
          <a:p>
            <a:pPr lvl="1"/>
            <a:r>
              <a:rPr lang="bg-BG" dirty="0"/>
              <a:t>Ако резултатът е </a:t>
            </a:r>
            <a:r>
              <a:rPr lang="en-US" b="1" dirty="0"/>
              <a:t>null</a:t>
            </a:r>
            <a:r>
              <a:rPr lang="bg-BG" dirty="0"/>
              <a:t> се разсърдваме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03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 err="1"/>
              <a:t>getShader</a:t>
            </a:r>
            <a:endParaRPr lang="bg-BG" dirty="0"/>
          </a:p>
          <a:p>
            <a:pPr lvl="1"/>
            <a:r>
              <a:rPr lang="bg-BG" dirty="0"/>
              <a:t>Получава като параметър както </a:t>
            </a:r>
            <a:r>
              <a:rPr lang="en-US" b="1" dirty="0"/>
              <a:t>id</a:t>
            </a:r>
            <a:r>
              <a:rPr lang="bg-BG" dirty="0"/>
              <a:t> на изходния код на </a:t>
            </a:r>
            <a:r>
              <a:rPr lang="bg-BG" dirty="0" err="1"/>
              <a:t>шейдъра</a:t>
            </a:r>
            <a:r>
              <a:rPr lang="bg-BG" dirty="0"/>
              <a:t>, така и типът му</a:t>
            </a:r>
          </a:p>
          <a:p>
            <a:pPr lvl="1"/>
            <a:r>
              <a:rPr lang="bg-BG" dirty="0"/>
              <a:t>Връща компилиран </a:t>
            </a:r>
            <a:r>
              <a:rPr lang="bg-BG" dirty="0" err="1"/>
              <a:t>шейдър</a:t>
            </a:r>
            <a:r>
              <a:rPr lang="bg-BG" dirty="0"/>
              <a:t> или </a:t>
            </a:r>
            <a:r>
              <a:rPr lang="en-US" b="1" dirty="0"/>
              <a:t>null</a:t>
            </a:r>
            <a:r>
              <a:rPr lang="bg-BG" dirty="0"/>
              <a:t>, ако не успее</a:t>
            </a:r>
          </a:p>
          <a:p>
            <a:pPr lvl="1"/>
            <a:endParaRPr lang="bg-BG" dirty="0"/>
          </a:p>
          <a:p>
            <a:r>
              <a:rPr lang="bg-BG" dirty="0"/>
              <a:t>Функцията </a:t>
            </a:r>
            <a:r>
              <a:rPr lang="en-US" dirty="0" err="1"/>
              <a:t>getProgram</a:t>
            </a:r>
            <a:endParaRPr lang="bg-BG" dirty="0"/>
          </a:p>
          <a:p>
            <a:pPr lvl="1"/>
            <a:r>
              <a:rPr lang="bg-BG" dirty="0"/>
              <a:t>Получава като параметър </a:t>
            </a:r>
            <a:r>
              <a:rPr lang="en-US" b="1" dirty="0"/>
              <a:t>id</a:t>
            </a:r>
            <a:r>
              <a:rPr lang="en-US" dirty="0"/>
              <a:t>-</a:t>
            </a:r>
            <a:r>
              <a:rPr lang="bg-BG" dirty="0"/>
              <a:t>та на двата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r>
              <a:rPr lang="bg-BG" dirty="0"/>
              <a:t>Връща готова програма или </a:t>
            </a:r>
            <a:r>
              <a:rPr lang="en-US" b="1" dirty="0"/>
              <a:t>null</a:t>
            </a:r>
            <a:r>
              <a:rPr lang="bg-BG" dirty="0"/>
              <a:t>, ако не успее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27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Експерименти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934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Стойности на цветове</a:t>
            </a:r>
          </a:p>
          <a:p>
            <a:pPr lvl="1"/>
            <a:r>
              <a:rPr lang="bg-BG" dirty="0"/>
              <a:t>Жълт цвят (1,</a:t>
            </a:r>
            <a:r>
              <a:rPr lang="bg-BG" dirty="0" err="1"/>
              <a:t>1</a:t>
            </a:r>
            <a:r>
              <a:rPr lang="bg-BG" dirty="0"/>
              <a:t>,0,1)</a:t>
            </a:r>
          </a:p>
          <a:p>
            <a:pPr lvl="1"/>
            <a:r>
              <a:rPr lang="bg-BG" dirty="0"/>
              <a:t>Червен цвят (1,0,</a:t>
            </a:r>
            <a:r>
              <a:rPr lang="bg-BG" dirty="0" err="1"/>
              <a:t>0</a:t>
            </a:r>
            <a:r>
              <a:rPr lang="bg-BG" dirty="0"/>
              <a:t>,1)</a:t>
            </a:r>
          </a:p>
          <a:p>
            <a:pPr lvl="1"/>
            <a:endParaRPr lang="bg-BG" dirty="0"/>
          </a:p>
          <a:p>
            <a:r>
              <a:rPr lang="bg-BG" dirty="0"/>
              <a:t>Къде се използват</a:t>
            </a:r>
          </a:p>
          <a:p>
            <a:pPr lvl="1"/>
            <a:r>
              <a:rPr lang="bg-BG" dirty="0"/>
              <a:t>Цветът на точката е в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Цветът на фона е във функцията </a:t>
            </a:r>
            <a:r>
              <a:rPr lang="en-US" b="1" dirty="0"/>
              <a:t>start</a:t>
            </a:r>
            <a:endParaRPr lang="bg-BG" b="1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175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Координати за промяна</a:t>
            </a:r>
          </a:p>
          <a:p>
            <a:pPr lvl="1"/>
            <a:r>
              <a:rPr lang="bg-BG" dirty="0"/>
              <a:t>Дефинирани са в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Варианти: </a:t>
            </a:r>
            <a:r>
              <a:rPr lang="en-US" dirty="0"/>
              <a:t>N(</a:t>
            </a:r>
            <a:r>
              <a:rPr lang="bg-BG" dirty="0"/>
              <a:t>северен), </a:t>
            </a:r>
            <a:r>
              <a:rPr lang="en-US" dirty="0"/>
              <a:t>E(</a:t>
            </a:r>
            <a:r>
              <a:rPr lang="bg-BG" dirty="0"/>
              <a:t>източен</a:t>
            </a:r>
            <a:r>
              <a:rPr lang="en-US" dirty="0"/>
              <a:t>), S</a:t>
            </a:r>
            <a:r>
              <a:rPr lang="bg-BG" dirty="0"/>
              <a:t>(южен) и </a:t>
            </a:r>
            <a:r>
              <a:rPr lang="en-US" dirty="0"/>
              <a:t>W(</a:t>
            </a:r>
            <a:r>
              <a:rPr lang="bg-BG" dirty="0"/>
              <a:t>западен</a:t>
            </a:r>
            <a:r>
              <a:rPr lang="en-US" dirty="0"/>
              <a:t>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Координатна система</a:t>
            </a:r>
          </a:p>
          <a:p>
            <a:pPr lvl="1"/>
            <a:r>
              <a:rPr lang="bg-BG" dirty="0"/>
              <a:t>Оста </a:t>
            </a:r>
            <a:r>
              <a:rPr lang="en-US" dirty="0"/>
              <a:t>X</a:t>
            </a:r>
            <a:r>
              <a:rPr lang="bg-BG" dirty="0"/>
              <a:t> сочи надясно (на изток), </a:t>
            </a:r>
            <a:r>
              <a:rPr lang="en-US" dirty="0"/>
              <a:t>Y</a:t>
            </a:r>
            <a:r>
              <a:rPr lang="bg-BG" dirty="0"/>
              <a:t> сочи нагоре (на север)</a:t>
            </a:r>
            <a:endParaRPr lang="bg-BG" b="1" dirty="0"/>
          </a:p>
          <a:p>
            <a:pPr lvl="1"/>
            <a:r>
              <a:rPr lang="bg-BG" dirty="0"/>
              <a:t>Точката (0,</a:t>
            </a:r>
            <a:r>
              <a:rPr lang="bg-BG" dirty="0" err="1"/>
              <a:t>0</a:t>
            </a:r>
            <a:r>
              <a:rPr lang="bg-BG" dirty="0"/>
              <a:t>) е в средата на графичното поле</a:t>
            </a:r>
          </a:p>
          <a:p>
            <a:pPr lvl="1"/>
            <a:endParaRPr lang="bg-BG" dirty="0"/>
          </a:p>
          <a:p>
            <a:r>
              <a:rPr lang="bg-BG" dirty="0"/>
              <a:t>Диапазон</a:t>
            </a:r>
          </a:p>
          <a:p>
            <a:pPr lvl="1"/>
            <a:r>
              <a:rPr lang="bg-BG" dirty="0"/>
              <a:t>По </a:t>
            </a:r>
            <a:r>
              <a:rPr lang="en-US" dirty="0"/>
              <a:t>X</a:t>
            </a:r>
            <a:r>
              <a:rPr lang="bg-BG" dirty="0"/>
              <a:t> видимият диапазон е от -1 до +1</a:t>
            </a:r>
          </a:p>
          <a:p>
            <a:pPr lvl="1"/>
            <a:r>
              <a:rPr lang="bg-BG" dirty="0"/>
              <a:t>По </a:t>
            </a:r>
            <a:r>
              <a:rPr lang="en-US" dirty="0"/>
              <a:t>Y</a:t>
            </a:r>
            <a:r>
              <a:rPr lang="bg-BG" dirty="0"/>
              <a:t> видимият диапазон е от -1 до +1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792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7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</TotalTime>
  <Words>508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Century Gothic</vt:lpstr>
      <vt:lpstr>Times New Roman</vt:lpstr>
      <vt:lpstr>Wingdings 2</vt:lpstr>
      <vt:lpstr>Austin</vt:lpstr>
      <vt:lpstr>Собствена помощна библиотека</vt:lpstr>
      <vt:lpstr>PowerPoint Presentation</vt:lpstr>
      <vt:lpstr>Решение №1</vt:lpstr>
      <vt:lpstr>Решение №2</vt:lpstr>
      <vt:lpstr>Решение №3</vt:lpstr>
      <vt:lpstr>PowerPoint Presentation</vt:lpstr>
      <vt:lpstr>Решение №4</vt:lpstr>
      <vt:lpstr>Решение №5</vt:lpstr>
      <vt:lpstr>PowerPoint Presentation</vt:lpstr>
      <vt:lpstr>Решение №6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WebGL-Solutions-01</dc:title>
  <dc:creator>Pavel Boytchev</dc:creator>
  <cp:lastModifiedBy>Pavel Boytchev</cp:lastModifiedBy>
  <cp:revision>385</cp:revision>
  <dcterms:created xsi:type="dcterms:W3CDTF">2013-12-13T09:03:57Z</dcterms:created>
  <dcterms:modified xsi:type="dcterms:W3CDTF">2021-10-04T07:35:17Z</dcterms:modified>
</cp:coreProperties>
</file>