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50"/>
  </p:notesMasterIdLst>
  <p:sldIdLst>
    <p:sldId id="256" r:id="rId2"/>
    <p:sldId id="297" r:id="rId3"/>
    <p:sldId id="295" r:id="rId4"/>
    <p:sldId id="335" r:id="rId5"/>
    <p:sldId id="296" r:id="rId6"/>
    <p:sldId id="333" r:id="rId7"/>
    <p:sldId id="336" r:id="rId8"/>
    <p:sldId id="337" r:id="rId9"/>
    <p:sldId id="339" r:id="rId10"/>
    <p:sldId id="257" r:id="rId11"/>
    <p:sldId id="258" r:id="rId12"/>
    <p:sldId id="343" r:id="rId13"/>
    <p:sldId id="346" r:id="rId14"/>
    <p:sldId id="354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5" r:id="rId23"/>
    <p:sldId id="356" r:id="rId24"/>
    <p:sldId id="357" r:id="rId25"/>
    <p:sldId id="358" r:id="rId26"/>
    <p:sldId id="367" r:id="rId27"/>
    <p:sldId id="366" r:id="rId28"/>
    <p:sldId id="360" r:id="rId29"/>
    <p:sldId id="359" r:id="rId30"/>
    <p:sldId id="361" r:id="rId31"/>
    <p:sldId id="369" r:id="rId32"/>
    <p:sldId id="362" r:id="rId33"/>
    <p:sldId id="365" r:id="rId34"/>
    <p:sldId id="370" r:id="rId35"/>
    <p:sldId id="371" r:id="rId36"/>
    <p:sldId id="372" r:id="rId37"/>
    <p:sldId id="374" r:id="rId38"/>
    <p:sldId id="375" r:id="rId39"/>
    <p:sldId id="377" r:id="rId40"/>
    <p:sldId id="378" r:id="rId41"/>
    <p:sldId id="379" r:id="rId42"/>
    <p:sldId id="380" r:id="rId43"/>
    <p:sldId id="266" r:id="rId44"/>
    <p:sldId id="267" r:id="rId45"/>
    <p:sldId id="345" r:id="rId46"/>
    <p:sldId id="373" r:id="rId47"/>
    <p:sldId id="289" r:id="rId48"/>
    <p:sldId id="290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1C00"/>
    <a:srgbClr val="CC0000"/>
    <a:srgbClr val="FF1C00"/>
    <a:srgbClr val="FF3900"/>
    <a:srgbClr val="FF5500"/>
    <a:srgbClr val="FF7100"/>
    <a:srgbClr val="FF8E00"/>
    <a:srgbClr val="FFAA00"/>
    <a:srgbClr val="FFC600"/>
    <a:srgbClr val="FFE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99" autoAdjust="0"/>
    <p:restoredTop sz="94660" autoAdjust="0"/>
  </p:normalViewPr>
  <p:slideViewPr>
    <p:cSldViewPr>
      <p:cViewPr varScale="1">
        <p:scale>
          <a:sx n="84" d="100"/>
          <a:sy n="84" d="100"/>
        </p:scale>
        <p:origin x="126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41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4.10.2021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="1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>
              <a:defRPr lang="en-US" sz="20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bg-BG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Tx/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rgbClr val="006600"/>
                </a:solidFill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rgbClr val="0066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2240837" y="4478669"/>
            <a:ext cx="6180997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pPr algn="r"/>
            <a:r>
              <a:rPr lang="bg-BG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проф. П. Бойчев ● КИТ ● ФМИ ● СУ ●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20</a:t>
            </a:r>
            <a:r>
              <a:rPr lang="bg-BG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810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rgbClr val="0033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rgbClr val="339933"/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rgbClr val="006600"/>
          </a:solidFill>
          <a:effectLst>
            <a:outerShdw blurRad="63500" algn="ctr" rotWithShape="0">
              <a:srgbClr val="339933">
                <a:alpha val="40000"/>
              </a:srgb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Example%201%20-%20Coordinates/Example%200301.html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Example%202%20-%20Random%20vector/Example%200302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Example%203%20-%20Random%20color/Example%200303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Example%204%20-%20Naive%20points/Example%200304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Example%205%20-%20Four%20points/Example%200305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Example%205%20-%20Four%20points/Example%200305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Тема №</a:t>
            </a:r>
            <a:r>
              <a:rPr lang="en-US" dirty="0"/>
              <a:t>3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Наши координати</a:t>
            </a:r>
          </a:p>
        </p:txBody>
      </p:sp>
    </p:spTree>
    <p:extLst>
      <p:ext uri="{BB962C8B-B14F-4D97-AF65-F5344CB8AC3E}">
        <p14:creationId xmlns:p14="http://schemas.microsoft.com/office/powerpoint/2010/main" val="368711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Наши координати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Наши координати</a:t>
            </a:r>
          </a:p>
          <a:p>
            <a:pPr lvl="1"/>
            <a:r>
              <a:rPr lang="bg-BG" dirty="0"/>
              <a:t>Да подадем наши координати от </a:t>
            </a:r>
            <a:r>
              <a:rPr lang="en-US" dirty="0"/>
              <a:t>JavaScript</a:t>
            </a:r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За целта трябва</a:t>
            </a:r>
            <a:endParaRPr lang="en-US" dirty="0"/>
          </a:p>
          <a:p>
            <a:pPr lvl="1"/>
            <a:r>
              <a:rPr lang="bg-BG" dirty="0"/>
              <a:t>Да дефинираме променливи </a:t>
            </a:r>
            <a:r>
              <a:rPr lang="en-US" b="1" dirty="0" err="1"/>
              <a:t>aX</a:t>
            </a:r>
            <a:r>
              <a:rPr lang="bg-BG" dirty="0"/>
              <a:t> и </a:t>
            </a:r>
            <a:r>
              <a:rPr lang="en-US" b="1" dirty="0" err="1"/>
              <a:t>aY</a:t>
            </a:r>
            <a:endParaRPr lang="en-US" b="1" dirty="0"/>
          </a:p>
          <a:p>
            <a:pPr lvl="1"/>
            <a:r>
              <a:rPr lang="bg-BG" dirty="0"/>
              <a:t>В </a:t>
            </a:r>
            <a:r>
              <a:rPr lang="bg-BG" dirty="0" err="1"/>
              <a:t>шейдъра</a:t>
            </a:r>
            <a:r>
              <a:rPr lang="bg-BG" dirty="0"/>
              <a:t> за върхове, т.е. да са </a:t>
            </a:r>
            <a:r>
              <a:rPr lang="en-US" b="1" dirty="0"/>
              <a:t>attribute</a:t>
            </a:r>
            <a:r>
              <a:rPr lang="en-US" dirty="0"/>
              <a:t> </a:t>
            </a:r>
            <a:r>
              <a:rPr lang="bg-BG" dirty="0"/>
              <a:t>променливи</a:t>
            </a:r>
            <a:endParaRPr lang="en-US" dirty="0"/>
          </a:p>
          <a:p>
            <a:endParaRPr lang="bg-BG" dirty="0"/>
          </a:p>
        </p:txBody>
      </p:sp>
      <p:sp>
        <p:nvSpPr>
          <p:cNvPr id="6" name="Snip Diagonal Corner Rectangle 5"/>
          <p:cNvSpPr/>
          <p:nvPr/>
        </p:nvSpPr>
        <p:spPr>
          <a:xfrm>
            <a:off x="313765" y="4038600"/>
            <a:ext cx="8534400" cy="2514600"/>
          </a:xfrm>
          <a:prstGeom prst="snip2DiagRect">
            <a:avLst>
              <a:gd name="adj1" fmla="val 0"/>
              <a:gd name="adj2" fmla="val 10802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 float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 float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aY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endParaRPr lang="bg-BG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main ()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gl_Position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vec4(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aY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,0,1);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gl_PointSize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16.0;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8910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Подаване на стойност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Ползване на атрибутна променлива</a:t>
            </a:r>
          </a:p>
          <a:p>
            <a:pPr lvl="1"/>
            <a:r>
              <a:rPr lang="bg-BG" dirty="0"/>
              <a:t>При компилация/</a:t>
            </a:r>
            <a:r>
              <a:rPr lang="bg-BG" dirty="0" err="1"/>
              <a:t>линкване</a:t>
            </a:r>
            <a:r>
              <a:rPr lang="bg-BG" dirty="0"/>
              <a:t> се заделя неизвестно място</a:t>
            </a:r>
          </a:p>
          <a:p>
            <a:pPr lvl="1"/>
            <a:r>
              <a:rPr lang="bg-BG" dirty="0"/>
              <a:t>Пита се кое е това място с </a:t>
            </a:r>
            <a:r>
              <a:rPr lang="en-GB" b="1" dirty="0" err="1"/>
              <a:t>getAttribLocation</a:t>
            </a:r>
            <a:endParaRPr lang="bg-BG" b="1" dirty="0"/>
          </a:p>
          <a:p>
            <a:pPr lvl="1"/>
            <a:r>
              <a:rPr lang="bg-BG" dirty="0"/>
              <a:t>Запомняме го</a:t>
            </a:r>
          </a:p>
          <a:p>
            <a:pPr lvl="1"/>
            <a:r>
              <a:rPr lang="bg-BG" dirty="0"/>
              <a:t>После</a:t>
            </a:r>
            <a:r>
              <a:rPr lang="en-US" dirty="0"/>
              <a:t> </a:t>
            </a:r>
            <a:r>
              <a:rPr lang="bg-BG" dirty="0"/>
              <a:t>с </a:t>
            </a:r>
            <a:r>
              <a:rPr lang="en-GB" b="1" dirty="0" err="1"/>
              <a:t>vertexAttrib</a:t>
            </a:r>
            <a:r>
              <a:rPr lang="en-GB" b="1" dirty="0"/>
              <a:t> </a:t>
            </a:r>
            <a:r>
              <a:rPr lang="bg-BG" dirty="0"/>
              <a:t> се дава стойност</a:t>
            </a:r>
          </a:p>
          <a:p>
            <a:pPr lvl="1"/>
            <a:endParaRPr lang="bg-BG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13765" y="4800600"/>
            <a:ext cx="8534400" cy="1752600"/>
          </a:xfrm>
          <a:prstGeom prst="snip2DiagRect">
            <a:avLst>
              <a:gd name="adj1" fmla="val 0"/>
              <a:gd name="adj2" fmla="val 16940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getAttribLocation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glprog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,"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aY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getAttribLocation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glprog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,"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aY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vertexAttrib1f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(aX,-0.8);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vertexAttrib1f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(aY,+0.8);</a:t>
            </a:r>
          </a:p>
        </p:txBody>
      </p:sp>
      <p:sp>
        <p:nvSpPr>
          <p:cNvPr id="5" name="Rectangle 4">
            <a:hlinkClick r:id="rId2" action="ppaction://hlinkfile"/>
          </p:cNvPr>
          <p:cNvSpPr/>
          <p:nvPr/>
        </p:nvSpPr>
        <p:spPr>
          <a:xfrm>
            <a:off x="8229599" y="6248400"/>
            <a:ext cx="618565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7509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 в </a:t>
            </a:r>
            <a:r>
              <a:rPr lang="en-US" dirty="0" err="1"/>
              <a:t>GLSL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Дефиниране</a:t>
            </a:r>
            <a:endParaRPr lang="en-US" dirty="0"/>
          </a:p>
          <a:p>
            <a:pPr lvl="1"/>
            <a:r>
              <a:rPr lang="bg-BG" dirty="0"/>
              <a:t>Общ вид на дефиниране на променлива</a:t>
            </a:r>
            <a:br>
              <a:rPr lang="bg-BG" dirty="0"/>
            </a:br>
            <a:endParaRPr lang="bg-BG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1162050" y="2830286"/>
            <a:ext cx="1645920" cy="2377440"/>
          </a:xfrm>
          <a:prstGeom prst="snip2DiagRect">
            <a:avLst>
              <a:gd name="adj1" fmla="val 0"/>
              <a:gd name="adj2" fmla="val 10765"/>
            </a:avLst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/>
          <a:lstStyle/>
          <a:p>
            <a:pPr algn="ctr"/>
            <a:r>
              <a:rPr lang="bg-BG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вид</a:t>
            </a:r>
          </a:p>
        </p:txBody>
      </p:sp>
      <p:sp>
        <p:nvSpPr>
          <p:cNvPr id="6" name="Snip Diagonal Corner Rectangle 5"/>
          <p:cNvSpPr/>
          <p:nvPr/>
        </p:nvSpPr>
        <p:spPr>
          <a:xfrm>
            <a:off x="3270978" y="2830286"/>
            <a:ext cx="1645920" cy="2377440"/>
          </a:xfrm>
          <a:prstGeom prst="snip2DiagRect">
            <a:avLst>
              <a:gd name="adj1" fmla="val 0"/>
              <a:gd name="adj2" fmla="val 11875"/>
            </a:avLst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/>
          <a:lstStyle/>
          <a:p>
            <a:pPr algn="ctr"/>
            <a:r>
              <a:rPr lang="bg-BG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точност</a:t>
            </a:r>
          </a:p>
        </p:txBody>
      </p:sp>
      <p:sp>
        <p:nvSpPr>
          <p:cNvPr id="10" name="Snip Diagonal Corner Rectangle 9"/>
          <p:cNvSpPr/>
          <p:nvPr/>
        </p:nvSpPr>
        <p:spPr>
          <a:xfrm>
            <a:off x="7342094" y="3897086"/>
            <a:ext cx="887506" cy="4572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spcBef>
                <a:spcPct val="0"/>
              </a:spcBef>
            </a:pPr>
            <a:r>
              <a:rPr lang="bg-BG" sz="200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име</a:t>
            </a:r>
          </a:p>
        </p:txBody>
      </p:sp>
      <p:sp>
        <p:nvSpPr>
          <p:cNvPr id="14" name="Snip Diagonal Corner Rectangle 13"/>
          <p:cNvSpPr/>
          <p:nvPr/>
        </p:nvSpPr>
        <p:spPr>
          <a:xfrm>
            <a:off x="1273930" y="3439886"/>
            <a:ext cx="1411941" cy="457200"/>
          </a:xfrm>
          <a:prstGeom prst="snip2DiagRect">
            <a:avLst/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uniform</a:t>
            </a:r>
            <a:endParaRPr lang="bg-BG" sz="20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1273930" y="4049486"/>
            <a:ext cx="1411941" cy="457200"/>
          </a:xfrm>
          <a:prstGeom prst="snip2DiagRect">
            <a:avLst/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attribute</a:t>
            </a:r>
            <a:endParaRPr lang="bg-BG" sz="20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Snip Diagonal Corner Rectangle 15"/>
          <p:cNvSpPr/>
          <p:nvPr/>
        </p:nvSpPr>
        <p:spPr>
          <a:xfrm>
            <a:off x="1273930" y="4659086"/>
            <a:ext cx="1411941" cy="457200"/>
          </a:xfrm>
          <a:prstGeom prst="snip2DiagRect">
            <a:avLst/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varying</a:t>
            </a:r>
            <a:endParaRPr lang="bg-BG" sz="20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Snip Diagonal Corner Rectangle 16"/>
          <p:cNvSpPr/>
          <p:nvPr/>
        </p:nvSpPr>
        <p:spPr>
          <a:xfrm>
            <a:off x="3374392" y="3439886"/>
            <a:ext cx="1411941" cy="457200"/>
          </a:xfrm>
          <a:prstGeom prst="snip2DiagRect">
            <a:avLst/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highp</a:t>
            </a:r>
            <a:endParaRPr lang="bg-BG" sz="20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Snip Diagonal Corner Rectangle 17"/>
          <p:cNvSpPr/>
          <p:nvPr/>
        </p:nvSpPr>
        <p:spPr>
          <a:xfrm>
            <a:off x="3374392" y="4049486"/>
            <a:ext cx="1411941" cy="457200"/>
          </a:xfrm>
          <a:prstGeom prst="snip2DiagRect">
            <a:avLst/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mediump</a:t>
            </a:r>
            <a:endParaRPr lang="bg-BG" sz="20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Snip Diagonal Corner Rectangle 18"/>
          <p:cNvSpPr/>
          <p:nvPr/>
        </p:nvSpPr>
        <p:spPr>
          <a:xfrm>
            <a:off x="3390720" y="4659086"/>
            <a:ext cx="1411941" cy="457200"/>
          </a:xfrm>
          <a:prstGeom prst="snip2DiagRect">
            <a:avLst/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lowp</a:t>
            </a:r>
            <a:endParaRPr lang="bg-BG" sz="20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4" name="Plus 23"/>
          <p:cNvSpPr/>
          <p:nvPr/>
        </p:nvSpPr>
        <p:spPr>
          <a:xfrm>
            <a:off x="2813778" y="3897086"/>
            <a:ext cx="457200" cy="4572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Plus 24"/>
          <p:cNvSpPr/>
          <p:nvPr/>
        </p:nvSpPr>
        <p:spPr>
          <a:xfrm>
            <a:off x="4921524" y="3897086"/>
            <a:ext cx="457200" cy="4572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Snip Diagonal Corner Rectangle 25"/>
          <p:cNvSpPr/>
          <p:nvPr/>
        </p:nvSpPr>
        <p:spPr>
          <a:xfrm>
            <a:off x="5388249" y="2743200"/>
            <a:ext cx="1496645" cy="2639786"/>
          </a:xfrm>
          <a:prstGeom prst="snip2DiagRect">
            <a:avLst>
              <a:gd name="adj1" fmla="val 0"/>
              <a:gd name="adj2" fmla="val 11875"/>
            </a:avLst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/>
          <a:lstStyle/>
          <a:p>
            <a:pPr algn="ctr"/>
            <a:r>
              <a:rPr lang="bg-BG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тип</a:t>
            </a:r>
          </a:p>
        </p:txBody>
      </p:sp>
      <p:sp>
        <p:nvSpPr>
          <p:cNvPr id="27" name="Plus 26"/>
          <p:cNvSpPr/>
          <p:nvPr/>
        </p:nvSpPr>
        <p:spPr>
          <a:xfrm>
            <a:off x="6884894" y="3897086"/>
            <a:ext cx="457200" cy="4572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Snip Diagonal Corner Rectangle 20"/>
          <p:cNvSpPr/>
          <p:nvPr/>
        </p:nvSpPr>
        <p:spPr>
          <a:xfrm>
            <a:off x="5501428" y="3886200"/>
            <a:ext cx="1280160" cy="457200"/>
          </a:xfrm>
          <a:prstGeom prst="snip2DiagRect">
            <a:avLst/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float</a:t>
            </a:r>
            <a:endParaRPr lang="bg-BG" sz="20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Snip Diagonal Corner Rectangle 21"/>
          <p:cNvSpPr/>
          <p:nvPr/>
        </p:nvSpPr>
        <p:spPr>
          <a:xfrm>
            <a:off x="5501428" y="4446814"/>
            <a:ext cx="1280160" cy="457200"/>
          </a:xfrm>
          <a:prstGeom prst="snip2DiagRect">
            <a:avLst/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vec</a:t>
            </a:r>
            <a:r>
              <a:rPr lang="en-US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[234]</a:t>
            </a:r>
            <a:endParaRPr lang="bg-BG" sz="20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Snip Diagonal Corner Rectangle 27"/>
          <p:cNvSpPr/>
          <p:nvPr/>
        </p:nvSpPr>
        <p:spPr>
          <a:xfrm>
            <a:off x="5517757" y="4953000"/>
            <a:ext cx="1280160" cy="457200"/>
          </a:xfrm>
          <a:prstGeom prst="snip2Diag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r"/>
            <a:r>
              <a:rPr lang="bg-BG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и т.н.</a:t>
            </a:r>
          </a:p>
        </p:txBody>
      </p:sp>
      <p:sp>
        <p:nvSpPr>
          <p:cNvPr id="30" name="Snip Diagonal Corner Rectangle 29"/>
          <p:cNvSpPr/>
          <p:nvPr/>
        </p:nvSpPr>
        <p:spPr>
          <a:xfrm>
            <a:off x="5498284" y="3324225"/>
            <a:ext cx="1280160" cy="457200"/>
          </a:xfrm>
          <a:prstGeom prst="snip2DiagRect">
            <a:avLst/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int</a:t>
            </a:r>
            <a:endParaRPr lang="bg-BG" sz="20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403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Таблица на точностите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514442"/>
              </p:ext>
            </p:extLst>
          </p:nvPr>
        </p:nvGraphicFramePr>
        <p:xfrm>
          <a:off x="609600" y="1295398"/>
          <a:ext cx="8077201" cy="193378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447">
                <a:tc>
                  <a:txBody>
                    <a:bodyPr/>
                    <a:lstStyle/>
                    <a:p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int</a:t>
                      </a:r>
                      <a:endParaRPr lang="bg-BG" sz="1600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float ,</a:t>
                      </a:r>
                      <a:r>
                        <a:rPr lang="en-US" sz="1600" b="1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</a:t>
                      </a:r>
                      <a:r>
                        <a:rPr lang="en-US" sz="1600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vec</a:t>
                      </a:r>
                      <a:r>
                        <a:rPr lang="en-US" sz="1600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[</a:t>
                      </a:r>
                      <a:r>
                        <a:rPr lang="bg-BG" sz="1600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2</a:t>
                      </a:r>
                      <a:r>
                        <a:rPr lang="en-US" sz="1600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3</a:t>
                      </a:r>
                      <a:r>
                        <a:rPr lang="en-US" sz="1600" b="1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4]</a:t>
                      </a:r>
                      <a:endParaRPr lang="bg-BG" sz="1600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447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highp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(-2</a:t>
                      </a:r>
                      <a:r>
                        <a:rPr lang="en-US" sz="1600" baseline="300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16</a:t>
                      </a:r>
                      <a:r>
                        <a:rPr lang="en-US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,+2</a:t>
                      </a:r>
                      <a:r>
                        <a:rPr lang="en-US" sz="1600" baseline="300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16</a:t>
                      </a:r>
                      <a:r>
                        <a:rPr lang="en-US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)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(-2</a:t>
                      </a:r>
                      <a:r>
                        <a:rPr lang="en-US" sz="1600" baseline="300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62</a:t>
                      </a:r>
                      <a:r>
                        <a:rPr lang="en-US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,+2</a:t>
                      </a:r>
                      <a:r>
                        <a:rPr lang="en-US" sz="1600" baseline="300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62</a:t>
                      </a:r>
                      <a:r>
                        <a:rPr lang="en-US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) </a:t>
                      </a: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с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точност </a:t>
                      </a:r>
                      <a:r>
                        <a:rPr lang="en-US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2</a:t>
                      </a:r>
                      <a:r>
                        <a:rPr lang="bg-BG" sz="1600" baseline="300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-1</a:t>
                      </a:r>
                      <a:r>
                        <a:rPr lang="en-US" sz="1600" baseline="300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6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447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mediump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(-2</a:t>
                      </a:r>
                      <a:r>
                        <a:rPr lang="en-US" sz="1600" baseline="300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10</a:t>
                      </a:r>
                      <a:r>
                        <a:rPr lang="en-US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,+2</a:t>
                      </a:r>
                      <a:r>
                        <a:rPr lang="en-US" sz="1600" baseline="300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10</a:t>
                      </a:r>
                      <a:r>
                        <a:rPr lang="en-US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)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(-2</a:t>
                      </a:r>
                      <a:r>
                        <a:rPr lang="bg-BG" sz="1600" baseline="300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14</a:t>
                      </a:r>
                      <a:r>
                        <a:rPr lang="en-US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,+2</a:t>
                      </a:r>
                      <a:r>
                        <a:rPr lang="bg-BG" sz="1600" baseline="300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14</a:t>
                      </a:r>
                      <a:r>
                        <a:rPr lang="en-US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) </a:t>
                      </a: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с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точност </a:t>
                      </a:r>
                      <a:r>
                        <a:rPr lang="en-US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2</a:t>
                      </a:r>
                      <a:r>
                        <a:rPr lang="bg-BG" sz="1600" baseline="300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-10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447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lowp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(-2</a:t>
                      </a:r>
                      <a:r>
                        <a:rPr lang="en-US" sz="1600" baseline="300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8</a:t>
                      </a:r>
                      <a:r>
                        <a:rPr lang="en-US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,+2</a:t>
                      </a:r>
                      <a:r>
                        <a:rPr lang="en-US" sz="1600" baseline="300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8</a:t>
                      </a:r>
                      <a:r>
                        <a:rPr lang="en-US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)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(-2,+2) </a:t>
                      </a: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с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точност </a:t>
                      </a:r>
                      <a:r>
                        <a:rPr lang="en-US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2</a:t>
                      </a:r>
                      <a:r>
                        <a:rPr lang="bg-BG" sz="1600" baseline="300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-8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671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 в </a:t>
            </a:r>
            <a:r>
              <a:rPr lang="en-US" dirty="0" err="1"/>
              <a:t>WebGL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Стойност</a:t>
            </a:r>
            <a:endParaRPr lang="en-US" dirty="0"/>
          </a:p>
          <a:p>
            <a:pPr lvl="1"/>
            <a:r>
              <a:rPr lang="bg-BG" dirty="0"/>
              <a:t>Общ вид на присвояване на атрибутна променлива</a:t>
            </a:r>
            <a:br>
              <a:rPr lang="bg-BG" dirty="0"/>
            </a:br>
            <a:endParaRPr lang="bg-BG" dirty="0"/>
          </a:p>
        </p:txBody>
      </p:sp>
      <p:sp>
        <p:nvSpPr>
          <p:cNvPr id="6" name="Snip Diagonal Corner Rectangle 5"/>
          <p:cNvSpPr/>
          <p:nvPr/>
        </p:nvSpPr>
        <p:spPr>
          <a:xfrm>
            <a:off x="3423378" y="2895600"/>
            <a:ext cx="1645920" cy="2819400"/>
          </a:xfrm>
          <a:prstGeom prst="snip2DiagRect">
            <a:avLst>
              <a:gd name="adj1" fmla="val 0"/>
              <a:gd name="adj2" fmla="val 11875"/>
            </a:avLst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/>
          <a:lstStyle/>
          <a:p>
            <a:pPr algn="ctr"/>
            <a:r>
              <a:rPr lang="bg-BG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брой</a:t>
            </a:r>
          </a:p>
        </p:txBody>
      </p:sp>
      <p:sp>
        <p:nvSpPr>
          <p:cNvPr id="17" name="Snip Diagonal Corner Rectangle 16"/>
          <p:cNvSpPr/>
          <p:nvPr/>
        </p:nvSpPr>
        <p:spPr>
          <a:xfrm>
            <a:off x="3526792" y="3505200"/>
            <a:ext cx="1411941" cy="457200"/>
          </a:xfrm>
          <a:prstGeom prst="snip2DiagRect">
            <a:avLst/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</a:p>
        </p:txBody>
      </p:sp>
      <p:sp>
        <p:nvSpPr>
          <p:cNvPr id="19" name="Snip Diagonal Corner Rectangle 18"/>
          <p:cNvSpPr/>
          <p:nvPr/>
        </p:nvSpPr>
        <p:spPr>
          <a:xfrm>
            <a:off x="3543120" y="5115128"/>
            <a:ext cx="1411941" cy="457200"/>
          </a:xfrm>
          <a:prstGeom prst="snip2DiagRect">
            <a:avLst/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</a:p>
        </p:txBody>
      </p:sp>
      <p:sp>
        <p:nvSpPr>
          <p:cNvPr id="24" name="Plus 23"/>
          <p:cNvSpPr/>
          <p:nvPr/>
        </p:nvSpPr>
        <p:spPr>
          <a:xfrm>
            <a:off x="2966178" y="4278086"/>
            <a:ext cx="457200" cy="4572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Plus 24"/>
          <p:cNvSpPr/>
          <p:nvPr/>
        </p:nvSpPr>
        <p:spPr>
          <a:xfrm>
            <a:off x="5073924" y="4278086"/>
            <a:ext cx="457200" cy="4572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Snip Diagonal Corner Rectangle 25"/>
          <p:cNvSpPr/>
          <p:nvPr/>
        </p:nvSpPr>
        <p:spPr>
          <a:xfrm>
            <a:off x="5540649" y="3657600"/>
            <a:ext cx="1496645" cy="1713412"/>
          </a:xfrm>
          <a:prstGeom prst="snip2DiagRect">
            <a:avLst>
              <a:gd name="adj1" fmla="val 0"/>
              <a:gd name="adj2" fmla="val 11875"/>
            </a:avLst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/>
          <a:lstStyle/>
          <a:p>
            <a:pPr algn="ctr"/>
            <a:r>
              <a:rPr lang="bg-BG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тип</a:t>
            </a:r>
          </a:p>
        </p:txBody>
      </p:sp>
      <p:sp>
        <p:nvSpPr>
          <p:cNvPr id="21" name="Snip Diagonal Corner Rectangle 20"/>
          <p:cNvSpPr/>
          <p:nvPr/>
        </p:nvSpPr>
        <p:spPr>
          <a:xfrm>
            <a:off x="5653828" y="4779101"/>
            <a:ext cx="1280160" cy="457200"/>
          </a:xfrm>
          <a:prstGeom prst="snip2DiagRect">
            <a:avLst/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endParaRPr lang="bg-BG" sz="20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0" name="Snip Diagonal Corner Rectangle 29"/>
          <p:cNvSpPr/>
          <p:nvPr/>
        </p:nvSpPr>
        <p:spPr>
          <a:xfrm>
            <a:off x="5650684" y="4217126"/>
            <a:ext cx="1280160" cy="457200"/>
          </a:xfrm>
          <a:prstGeom prst="snip2DiagRect">
            <a:avLst/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f</a:t>
            </a:r>
            <a:endParaRPr lang="bg-BG" sz="20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Snip Diagonal Corner Rectangle 22"/>
          <p:cNvSpPr/>
          <p:nvPr/>
        </p:nvSpPr>
        <p:spPr>
          <a:xfrm>
            <a:off x="1219200" y="4267200"/>
            <a:ext cx="1768749" cy="4572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spcBef>
                <a:spcPct val="0"/>
              </a:spcBef>
            </a:pPr>
            <a:r>
              <a:rPr lang="en-US" sz="2000" dirty="0" err="1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vertexAttrib</a:t>
            </a:r>
            <a:endParaRPr lang="bg-BG" sz="2000" dirty="0">
              <a:solidFill>
                <a:schemeClr val="tx1"/>
              </a:solidFill>
              <a:effectLst>
                <a:outerShdw blurRad="63500" algn="ctr" rotWithShape="0">
                  <a:srgbClr val="0033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1" name="Snip Diagonal Corner Rectangle 30"/>
          <p:cNvSpPr/>
          <p:nvPr/>
        </p:nvSpPr>
        <p:spPr>
          <a:xfrm>
            <a:off x="3520422" y="4047378"/>
            <a:ext cx="1411941" cy="457200"/>
          </a:xfrm>
          <a:prstGeom prst="snip2DiagRect">
            <a:avLst/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endParaRPr lang="bg-BG" sz="20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2" name="Snip Diagonal Corner Rectangle 31"/>
          <p:cNvSpPr/>
          <p:nvPr/>
        </p:nvSpPr>
        <p:spPr>
          <a:xfrm>
            <a:off x="3540367" y="4582886"/>
            <a:ext cx="1411941" cy="457200"/>
          </a:xfrm>
          <a:prstGeom prst="snip2DiagRect">
            <a:avLst/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endParaRPr lang="bg-BG" sz="20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51866" y="4151106"/>
            <a:ext cx="1634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Подават се </a:t>
            </a:r>
            <a:r>
              <a:rPr lang="en-US" sz="1400" i="1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n</a:t>
            </a:r>
            <a:r>
              <a:rPr lang="bg-BG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отделни числа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51866" y="4743483"/>
            <a:ext cx="178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Подава се масив с </a:t>
            </a:r>
            <a:r>
              <a:rPr lang="en-US" sz="1400" i="1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n</a:t>
            </a:r>
            <a:r>
              <a:rPr lang="bg-BG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числа</a:t>
            </a:r>
          </a:p>
        </p:txBody>
      </p:sp>
    </p:spTree>
    <p:extLst>
      <p:ext uri="{BB962C8B-B14F-4D97-AF65-F5344CB8AC3E}">
        <p14:creationId xmlns:p14="http://schemas.microsoft.com/office/powerpoint/2010/main" val="1739540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Вектори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Преработен пример</a:t>
            </a:r>
          </a:p>
          <a:p>
            <a:pPr lvl="1"/>
            <a:r>
              <a:rPr lang="bg-BG" dirty="0"/>
              <a:t>Координатите се подават като 2</a:t>
            </a:r>
            <a:r>
              <a:rPr lang="en-US" dirty="0"/>
              <a:t>D </a:t>
            </a:r>
            <a:r>
              <a:rPr lang="bg-BG" dirty="0"/>
              <a:t>вектор</a:t>
            </a:r>
            <a:endParaRPr lang="en-US" dirty="0"/>
          </a:p>
          <a:p>
            <a:pPr lvl="1"/>
            <a:r>
              <a:rPr lang="bg-BG" dirty="0"/>
              <a:t>Координатите са случайни</a:t>
            </a:r>
          </a:p>
          <a:p>
            <a:pPr lvl="1"/>
            <a:r>
              <a:rPr lang="bg-BG" dirty="0"/>
              <a:t>В </a:t>
            </a:r>
            <a:r>
              <a:rPr lang="bg-BG" dirty="0" err="1"/>
              <a:t>шейдъра</a:t>
            </a:r>
            <a:r>
              <a:rPr lang="bg-BG" dirty="0"/>
              <a:t> се сглобяват с </a:t>
            </a:r>
            <a:r>
              <a:rPr lang="en-US" b="1" dirty="0"/>
              <a:t>vec4</a:t>
            </a:r>
            <a:endParaRPr lang="bg-BG" b="1" dirty="0"/>
          </a:p>
          <a:p>
            <a:pPr lvl="1"/>
            <a:endParaRPr lang="bg-BG" dirty="0"/>
          </a:p>
          <a:p>
            <a:r>
              <a:rPr lang="bg-BG" dirty="0"/>
              <a:t>Стъпка №1</a:t>
            </a:r>
          </a:p>
          <a:p>
            <a:pPr lvl="1"/>
            <a:r>
              <a:rPr lang="bg-BG" dirty="0"/>
              <a:t>За удобство в </a:t>
            </a:r>
            <a:r>
              <a:rPr lang="en-US" dirty="0"/>
              <a:t>webgl-fmi.js</a:t>
            </a:r>
            <a:r>
              <a:rPr lang="bg-BG" dirty="0"/>
              <a:t> добавяме функция </a:t>
            </a:r>
            <a:r>
              <a:rPr lang="en-US" b="1" dirty="0"/>
              <a:t>random</a:t>
            </a:r>
            <a:r>
              <a:rPr lang="bg-BG" dirty="0"/>
              <a:t> за случайно дробно число в даден интервал</a:t>
            </a:r>
          </a:p>
        </p:txBody>
      </p:sp>
      <p:sp>
        <p:nvSpPr>
          <p:cNvPr id="5" name="Snip Diagonal Corner Rectangle 4"/>
          <p:cNvSpPr/>
          <p:nvPr/>
        </p:nvSpPr>
        <p:spPr>
          <a:xfrm>
            <a:off x="313765" y="5029200"/>
            <a:ext cx="8534400" cy="1524000"/>
          </a:xfrm>
          <a:prstGeom prst="snip2DiagRect">
            <a:avLst>
              <a:gd name="adj1" fmla="val 0"/>
              <a:gd name="adj2" fmla="val 16940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random(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a+(b-a)*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Math.random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685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Стъпка №2</a:t>
            </a:r>
          </a:p>
          <a:p>
            <a:pPr lvl="1"/>
            <a:r>
              <a:rPr lang="bg-BG" dirty="0"/>
              <a:t>В </a:t>
            </a:r>
            <a:r>
              <a:rPr lang="bg-BG" dirty="0" err="1"/>
              <a:t>шейдъра</a:t>
            </a:r>
            <a:r>
              <a:rPr lang="bg-BG" dirty="0"/>
              <a:t> за върхове дефинираме вектор </a:t>
            </a:r>
            <a:r>
              <a:rPr lang="en-US" b="1" dirty="0" err="1"/>
              <a:t>aXY</a:t>
            </a:r>
            <a:endParaRPr lang="en-US" b="1" dirty="0"/>
          </a:p>
          <a:p>
            <a:pPr lvl="1"/>
            <a:r>
              <a:rPr lang="bg-BG" dirty="0"/>
              <a:t>Използваме го за сглобяване на координатите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Стъпка №3</a:t>
            </a:r>
          </a:p>
          <a:p>
            <a:pPr lvl="1"/>
            <a:r>
              <a:rPr lang="bg-BG" dirty="0"/>
              <a:t>Подаваме данни към адреса на вектора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13765" y="1828800"/>
            <a:ext cx="8534400" cy="2514600"/>
          </a:xfrm>
          <a:prstGeom prst="snip2DiagRect">
            <a:avLst>
              <a:gd name="adj1" fmla="val 0"/>
              <a:gd name="adj2" fmla="val 16940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vec2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aXY</a:t>
            </a:r>
            <a:r>
              <a:rPr lang="bg-B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endParaRPr lang="bg-BG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main ()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gl_Position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vec4(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aXY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,0,1);</a:t>
            </a:r>
            <a:endParaRPr lang="bg-BG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gl_PointSize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16.0;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313765" y="5562600"/>
            <a:ext cx="8534400" cy="990600"/>
          </a:xfrm>
          <a:prstGeom prst="snip2DiagRect">
            <a:avLst>
              <a:gd name="adj1" fmla="val 0"/>
              <a:gd name="adj2" fmla="val 16940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aXY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gl.getAttribLocation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glprog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,"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aXY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vertexAttrib2f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aXY,random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(-1,1),random(-1,1));</a:t>
            </a:r>
          </a:p>
        </p:txBody>
      </p:sp>
      <p:sp>
        <p:nvSpPr>
          <p:cNvPr id="5" name="Rectangle 4">
            <a:hlinkClick r:id="rId2" action="ppaction://hlinkfile"/>
          </p:cNvPr>
          <p:cNvSpPr/>
          <p:nvPr/>
        </p:nvSpPr>
        <p:spPr>
          <a:xfrm>
            <a:off x="8229599" y="6248400"/>
            <a:ext cx="618565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28725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Случаен цвят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3131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Нова задача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Случаен цвят</a:t>
            </a:r>
          </a:p>
          <a:p>
            <a:pPr lvl="1"/>
            <a:r>
              <a:rPr lang="bg-BG" dirty="0"/>
              <a:t>Случайни координати през атрибутна променлива</a:t>
            </a:r>
          </a:p>
          <a:p>
            <a:pPr lvl="1"/>
            <a:r>
              <a:rPr lang="bg-BG" dirty="0"/>
              <a:t>Случаен цвят през променлива </a:t>
            </a:r>
            <a:r>
              <a:rPr lang="bg-BG" dirty="0" err="1"/>
              <a:t>променлива</a:t>
            </a:r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Основен проблем</a:t>
            </a:r>
          </a:p>
          <a:p>
            <a:pPr lvl="1"/>
            <a:r>
              <a:rPr lang="bg-BG" dirty="0"/>
              <a:t>Няма пряк достъп до </a:t>
            </a:r>
            <a:r>
              <a:rPr lang="bg-BG" dirty="0" err="1"/>
              <a:t>шейдъра</a:t>
            </a:r>
            <a:r>
              <a:rPr lang="bg-BG" dirty="0"/>
              <a:t> за фрагменти</a:t>
            </a:r>
          </a:p>
          <a:p>
            <a:pPr lvl="1"/>
            <a:r>
              <a:rPr lang="bg-BG" dirty="0"/>
              <a:t>Не искаме да ползваме глобална променлива</a:t>
            </a:r>
          </a:p>
          <a:p>
            <a:pPr lvl="1"/>
            <a:endParaRPr lang="bg-BG" dirty="0"/>
          </a:p>
          <a:p>
            <a:r>
              <a:rPr lang="bg-BG" dirty="0"/>
              <a:t>Решение</a:t>
            </a:r>
          </a:p>
          <a:p>
            <a:pPr lvl="1"/>
            <a:r>
              <a:rPr lang="bg-BG" dirty="0"/>
              <a:t>Подаваме цвят на </a:t>
            </a:r>
            <a:r>
              <a:rPr lang="bg-BG" dirty="0" err="1"/>
              <a:t>шейдъра</a:t>
            </a:r>
            <a:r>
              <a:rPr lang="bg-BG" dirty="0"/>
              <a:t> за върхове</a:t>
            </a:r>
          </a:p>
          <a:p>
            <a:pPr lvl="1"/>
            <a:r>
              <a:rPr lang="bg-BG" dirty="0"/>
              <a:t>Той го препредава на </a:t>
            </a:r>
            <a:r>
              <a:rPr lang="bg-BG" dirty="0" err="1"/>
              <a:t>шейдъра</a:t>
            </a:r>
            <a:r>
              <a:rPr lang="bg-BG" dirty="0"/>
              <a:t> за фрагменти</a:t>
            </a:r>
          </a:p>
          <a:p>
            <a:pPr lvl="1"/>
            <a:endParaRPr lang="bg-B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46B21C-1C87-4DAC-BE44-E195B5831FCF}"/>
              </a:ext>
            </a:extLst>
          </p:cNvPr>
          <p:cNvSpPr txBox="1"/>
          <p:nvPr/>
        </p:nvSpPr>
        <p:spPr>
          <a:xfrm>
            <a:off x="3662680" y="2600960"/>
            <a:ext cx="1476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>
                <a:solidFill>
                  <a:schemeClr val="bg2">
                    <a:lumMod val="50000"/>
                  </a:schemeClr>
                </a:solidFill>
              </a:rPr>
              <a:t>прилагателно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C809E-15B7-4B5F-92C7-004CA6375587}"/>
              </a:ext>
            </a:extLst>
          </p:cNvPr>
          <p:cNvSpPr txBox="1"/>
          <p:nvPr/>
        </p:nvSpPr>
        <p:spPr>
          <a:xfrm>
            <a:off x="5334000" y="2590800"/>
            <a:ext cx="1481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>
                <a:solidFill>
                  <a:schemeClr val="bg2">
                    <a:lumMod val="50000"/>
                  </a:schemeClr>
                </a:solidFill>
              </a:rPr>
              <a:t>съществително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0EF032-5081-428C-8713-4E454052E783}"/>
              </a:ext>
            </a:extLst>
          </p:cNvPr>
          <p:cNvCxnSpPr>
            <a:cxnSpLocks/>
          </p:cNvCxnSpPr>
          <p:nvPr/>
        </p:nvCxnSpPr>
        <p:spPr>
          <a:xfrm>
            <a:off x="3657600" y="2651760"/>
            <a:ext cx="1481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A89BBA-4385-49B6-8BB8-EB18CEE32197}"/>
              </a:ext>
            </a:extLst>
          </p:cNvPr>
          <p:cNvCxnSpPr>
            <a:cxnSpLocks/>
          </p:cNvCxnSpPr>
          <p:nvPr/>
        </p:nvCxnSpPr>
        <p:spPr>
          <a:xfrm>
            <a:off x="5334000" y="2651760"/>
            <a:ext cx="1481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49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 тази лекция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Видове променливи</a:t>
            </a:r>
            <a:endParaRPr lang="en-US" dirty="0"/>
          </a:p>
          <a:p>
            <a:pPr lvl="1"/>
            <a:r>
              <a:rPr lang="bg-BG" dirty="0"/>
              <a:t>За какво се ползват</a:t>
            </a:r>
          </a:p>
          <a:p>
            <a:pPr lvl="1"/>
            <a:r>
              <a:rPr lang="bg-BG" dirty="0"/>
              <a:t>Къде са константни и къде са променливи</a:t>
            </a:r>
          </a:p>
          <a:p>
            <a:pPr lvl="1"/>
            <a:r>
              <a:rPr lang="bg-BG" dirty="0"/>
              <a:t>Как се подават много данни</a:t>
            </a:r>
          </a:p>
          <a:p>
            <a:pPr lvl="1"/>
            <a:endParaRPr lang="bg-BG" dirty="0"/>
          </a:p>
          <a:p>
            <a:r>
              <a:rPr lang="bg-BG" dirty="0"/>
              <a:t>Рисуване на точки</a:t>
            </a:r>
          </a:p>
          <a:p>
            <a:pPr lvl="1"/>
            <a:r>
              <a:rPr lang="bg-BG" dirty="0"/>
              <a:t>Много на брой</a:t>
            </a:r>
          </a:p>
          <a:p>
            <a:pPr lvl="1"/>
            <a:r>
              <a:rPr lang="bg-BG" dirty="0"/>
              <a:t>Избрани параметри (координати, цветове, размери)</a:t>
            </a:r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Стъпка №1: </a:t>
            </a:r>
            <a:r>
              <a:rPr lang="bg-BG" dirty="0" err="1"/>
              <a:t>шейдър</a:t>
            </a:r>
            <a:r>
              <a:rPr lang="bg-BG" dirty="0"/>
              <a:t> за върхове</a:t>
            </a:r>
          </a:p>
          <a:p>
            <a:pPr lvl="1"/>
            <a:r>
              <a:rPr lang="bg-BG" dirty="0"/>
              <a:t>Препредаваме цвета към променлива </a:t>
            </a:r>
            <a:r>
              <a:rPr lang="bg-BG" dirty="0" err="1"/>
              <a:t>променлива</a:t>
            </a:r>
            <a:endParaRPr lang="bg-BG" dirty="0"/>
          </a:p>
          <a:p>
            <a:pPr lvl="1"/>
            <a:r>
              <a:rPr lang="bg-BG" dirty="0"/>
              <a:t>Дефинираме както </a:t>
            </a:r>
            <a:r>
              <a:rPr lang="en-US" b="1" dirty="0" err="1"/>
              <a:t>aRGB</a:t>
            </a:r>
            <a:r>
              <a:rPr lang="en-US" dirty="0"/>
              <a:t>,</a:t>
            </a:r>
            <a:r>
              <a:rPr lang="bg-BG" dirty="0"/>
              <a:t> така и </a:t>
            </a:r>
            <a:r>
              <a:rPr lang="en-US" b="1" dirty="0" err="1"/>
              <a:t>vRGB</a:t>
            </a:r>
            <a:br>
              <a:rPr lang="en-US" dirty="0"/>
            </a:br>
            <a:br>
              <a:rPr lang="en-US" dirty="0"/>
            </a:br>
            <a:r>
              <a:rPr lang="bg-BG" sz="1800" i="1" dirty="0" err="1"/>
              <a:t>Заб</a:t>
            </a:r>
            <a:r>
              <a:rPr lang="bg-BG" sz="1800" i="1" dirty="0"/>
              <a:t>: имената си избираме сами, префиксите </a:t>
            </a:r>
            <a:r>
              <a:rPr lang="en-US" sz="1800" b="1" i="1" dirty="0"/>
              <a:t>a</a:t>
            </a:r>
            <a:r>
              <a:rPr lang="bg-BG" sz="1800" i="1" dirty="0"/>
              <a:t> и </a:t>
            </a:r>
            <a:r>
              <a:rPr lang="en-US" sz="1800" b="1" i="1" dirty="0"/>
              <a:t>v</a:t>
            </a:r>
            <a:r>
              <a:rPr lang="bg-BG" sz="1800" i="1" dirty="0"/>
              <a:t> са за наше напомняне, че едната е </a:t>
            </a:r>
            <a:r>
              <a:rPr lang="en-US" sz="1800" b="1" i="1" dirty="0"/>
              <a:t>attribute</a:t>
            </a:r>
            <a:r>
              <a:rPr lang="en-US" sz="1800" i="1" dirty="0"/>
              <a:t>,</a:t>
            </a:r>
            <a:r>
              <a:rPr lang="bg-BG" sz="1800" i="1" dirty="0"/>
              <a:t> а другата е </a:t>
            </a:r>
            <a:r>
              <a:rPr lang="en-US" sz="1800" b="1" i="1" dirty="0"/>
              <a:t>varying</a:t>
            </a:r>
            <a:r>
              <a:rPr lang="en-US" sz="1800" i="1" dirty="0"/>
              <a:t>. </a:t>
            </a:r>
            <a:r>
              <a:rPr lang="bg-BG" sz="1800" i="1" dirty="0"/>
              <a:t>Аналогично</a:t>
            </a:r>
            <a:r>
              <a:rPr lang="en-US" sz="1800" i="1" dirty="0"/>
              <a:t> </a:t>
            </a:r>
            <a:r>
              <a:rPr lang="en-US" sz="1800" b="1" i="1" dirty="0"/>
              <a:t>uniform</a:t>
            </a:r>
            <a:r>
              <a:rPr lang="bg-BG" sz="1800" i="1" dirty="0"/>
              <a:t> променливите ще са с </a:t>
            </a:r>
            <a:r>
              <a:rPr lang="en-US" sz="1800" b="1" i="1" dirty="0"/>
              <a:t>u</a:t>
            </a:r>
            <a:r>
              <a:rPr lang="en-US" sz="1800" i="1" dirty="0"/>
              <a:t>.</a:t>
            </a:r>
            <a:endParaRPr lang="bg-BG" sz="1800" i="1" dirty="0"/>
          </a:p>
        </p:txBody>
      </p:sp>
      <p:sp>
        <p:nvSpPr>
          <p:cNvPr id="6" name="Snip Diagonal Corner Rectangle 5"/>
          <p:cNvSpPr/>
          <p:nvPr/>
        </p:nvSpPr>
        <p:spPr>
          <a:xfrm>
            <a:off x="304800" y="3276600"/>
            <a:ext cx="8534400" cy="3276600"/>
          </a:xfrm>
          <a:prstGeom prst="snip2DiagRect">
            <a:avLst>
              <a:gd name="adj1" fmla="val 0"/>
              <a:gd name="adj2" fmla="val 7411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 vec2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aXY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 vec3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aRGB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varying vec3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vRGB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main ()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gl_Position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vec4(aXY,0,1);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gl_PointSize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16.0;</a:t>
            </a:r>
          </a:p>
          <a:p>
            <a:pPr marL="120650">
              <a:tabLst>
                <a:tab pos="457200" algn="l"/>
              </a:tabLst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vRGB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aRGB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8583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Стъпка №2: </a:t>
            </a:r>
            <a:r>
              <a:rPr lang="bg-BG" dirty="0" err="1"/>
              <a:t>шейдър</a:t>
            </a:r>
            <a:r>
              <a:rPr lang="bg-BG" dirty="0"/>
              <a:t> за фрагменти</a:t>
            </a:r>
          </a:p>
          <a:p>
            <a:pPr lvl="1"/>
            <a:r>
              <a:rPr lang="bg-BG" dirty="0"/>
              <a:t>Дефинираме само </a:t>
            </a:r>
            <a:r>
              <a:rPr lang="en-US" b="1" dirty="0" err="1"/>
              <a:t>vRGB</a:t>
            </a:r>
            <a:endParaRPr lang="en-US" b="1" dirty="0"/>
          </a:p>
          <a:p>
            <a:pPr lvl="1"/>
            <a:r>
              <a:rPr lang="bg-BG" dirty="0" err="1"/>
              <a:t>Линкерът</a:t>
            </a:r>
            <a:r>
              <a:rPr lang="bg-BG" dirty="0"/>
              <a:t> на </a:t>
            </a:r>
            <a:r>
              <a:rPr lang="en-US" dirty="0" err="1"/>
              <a:t>GLSL</a:t>
            </a:r>
            <a:r>
              <a:rPr lang="bg-BG" dirty="0"/>
              <a:t> разбира, че това е същата променлива, като </a:t>
            </a:r>
            <a:r>
              <a:rPr lang="en-US" b="1" dirty="0" err="1"/>
              <a:t>vRGB</a:t>
            </a:r>
            <a:r>
              <a:rPr lang="bg-BG" dirty="0"/>
              <a:t> от другия </a:t>
            </a:r>
            <a:r>
              <a:rPr lang="bg-BG" dirty="0" err="1"/>
              <a:t>шейдър</a:t>
            </a:r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Проблем с дробните числа</a:t>
            </a:r>
          </a:p>
          <a:p>
            <a:pPr lvl="1"/>
            <a:r>
              <a:rPr lang="bg-BG" dirty="0"/>
              <a:t>В </a:t>
            </a:r>
            <a:r>
              <a:rPr lang="bg-BG" dirty="0" err="1"/>
              <a:t>шейдъра</a:t>
            </a:r>
            <a:r>
              <a:rPr lang="bg-BG" dirty="0"/>
              <a:t> за фрагменти няма подразбираща се точност на дробните числа</a:t>
            </a:r>
          </a:p>
          <a:p>
            <a:pPr lvl="1"/>
            <a:r>
              <a:rPr lang="bg-BG" dirty="0"/>
              <a:t>Дефинираме я с </a:t>
            </a:r>
            <a:r>
              <a:rPr lang="en-US" b="1" dirty="0"/>
              <a:t>precision</a:t>
            </a:r>
            <a:endParaRPr lang="bg-BG" b="1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4114800"/>
            <a:ext cx="8534400" cy="2438400"/>
          </a:xfrm>
          <a:prstGeom prst="snip2DiagRect">
            <a:avLst>
              <a:gd name="adj1" fmla="val 0"/>
              <a:gd name="adj2" fmla="val 7411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precision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mediump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float;</a:t>
            </a:r>
          </a:p>
          <a:p>
            <a:pPr marL="120650">
              <a:tabLst>
                <a:tab pos="457200" algn="l"/>
              </a:tabLst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varying vec3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vRGB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main( )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gl_FragColor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vec4(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vRGB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,1);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9598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Стъпка №3</a:t>
            </a:r>
          </a:p>
          <a:p>
            <a:pPr lvl="1"/>
            <a:r>
              <a:rPr lang="bg-BG" dirty="0"/>
              <a:t>В кода на </a:t>
            </a:r>
            <a:r>
              <a:rPr lang="en-US" dirty="0"/>
              <a:t>JavaScript </a:t>
            </a:r>
            <a:r>
              <a:rPr lang="bg-BG" dirty="0"/>
              <a:t>подаваме стойност само на атрибутната променлива </a:t>
            </a:r>
            <a:r>
              <a:rPr lang="en-US" b="1" dirty="0" err="1"/>
              <a:t>aRGB</a:t>
            </a:r>
            <a:endParaRPr lang="bg-BG" b="1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4724400"/>
            <a:ext cx="8534400" cy="1828800"/>
          </a:xfrm>
          <a:prstGeom prst="snip2DiagRect">
            <a:avLst>
              <a:gd name="adj1" fmla="val 0"/>
              <a:gd name="adj2" fmla="val 14028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aXY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gl.getAttribLocation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glprog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,"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aXY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120650">
              <a:tabLst>
                <a:tab pos="457200" algn="l"/>
              </a:tabLst>
            </a:pP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aRGB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gl.getAttribLocation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glprog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,"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aRGB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120650">
              <a:tabLst>
                <a:tab pos="457200" algn="l"/>
              </a:tabLst>
            </a:pPr>
            <a:endParaRPr lang="en-GB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gl.vertexAttrib2f(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aXY,random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(-1,1),random(-1,1));</a:t>
            </a:r>
          </a:p>
          <a:p>
            <a:pPr marL="120650">
              <a:tabLst>
                <a:tab pos="457200" algn="l"/>
              </a:tabLst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gl.vertexAttrib3f(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aRGB,random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(0,1),random(0,1),random(0,1));</a:t>
            </a:r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8229599" y="6248400"/>
            <a:ext cx="618565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1401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до момента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365" y="971550"/>
            <a:ext cx="3033713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564" y="3762375"/>
            <a:ext cx="3033713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564" y="971549"/>
            <a:ext cx="3033713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364" y="3762374"/>
            <a:ext cx="3033713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0981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Четириточие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3992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Да се нарисува </a:t>
            </a:r>
            <a:r>
              <a:rPr lang="bg-BG" dirty="0" err="1"/>
              <a:t>четириточие</a:t>
            </a:r>
            <a:endParaRPr lang="bg-BG" dirty="0"/>
          </a:p>
          <a:p>
            <a:pPr lvl="1"/>
            <a:r>
              <a:rPr lang="bg-BG" dirty="0"/>
              <a:t>Четири точки във върховете на четириъгълник</a:t>
            </a:r>
          </a:p>
          <a:p>
            <a:pPr lvl="1"/>
            <a:r>
              <a:rPr lang="bg-BG" dirty="0"/>
              <a:t>Цветове като на </a:t>
            </a:r>
            <a:r>
              <a:rPr lang="en-US" dirty="0"/>
              <a:t>Windows</a:t>
            </a:r>
            <a:r>
              <a:rPr lang="bg-BG" dirty="0"/>
              <a:t> от миналото</a:t>
            </a:r>
          </a:p>
          <a:p>
            <a:pPr lvl="1"/>
            <a:endParaRPr lang="bg-BG" dirty="0"/>
          </a:p>
          <a:p>
            <a:r>
              <a:rPr lang="bg-BG" dirty="0"/>
              <a:t>Решение</a:t>
            </a:r>
          </a:p>
          <a:p>
            <a:pPr lvl="1"/>
            <a:r>
              <a:rPr lang="bg-BG" dirty="0"/>
              <a:t>Повтаряме четирикратно кода от предния пример</a:t>
            </a:r>
          </a:p>
          <a:p>
            <a:pPr lvl="1"/>
            <a:r>
              <a:rPr lang="bg-BG" dirty="0"/>
              <a:t>Спестяваме намирането на адресите на променливите</a:t>
            </a:r>
          </a:p>
        </p:txBody>
      </p:sp>
    </p:spTree>
    <p:extLst>
      <p:ext uri="{BB962C8B-B14F-4D97-AF65-F5344CB8AC3E}">
        <p14:creationId xmlns:p14="http://schemas.microsoft.com/office/powerpoint/2010/main" val="3136081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Наивно решение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1066800"/>
            <a:ext cx="8534400" cy="5486400"/>
          </a:xfrm>
          <a:prstGeom prst="snip2DiagRect">
            <a:avLst>
              <a:gd name="adj1" fmla="val 0"/>
              <a:gd name="adj2" fmla="val 4489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червена точка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gl.vertexAttrib2f(aXY,-0.2,0.3);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gl.vertexAttrib3f(aRGB,1,0,0);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gl.drawArrays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gl.POINT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,0,1);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зелена точка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gl.vertexAttrib2f(aXY,0.2,0.3);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gl.vertexAttrib3f(aRGB,0,1,0);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gl.drawArrays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(gl.POINTS,0,1);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синя точка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gl.vertexAttrib2f(aXY,-0.2,-0.3);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gl.vertexAttrib3f(aRGB,0,0.5,1);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gl.drawArrays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(gl.POINTS,0,1);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жълта точка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gl.vertexAttrib2f(aXY,0.2,-0.3);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gl.vertexAttrib3f(aRGB,1,0.9,0);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gl.drawArrays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(gl.POINTS,0,1);</a:t>
            </a:r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8229599" y="6248400"/>
            <a:ext cx="618565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1191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92875"/>
            <a:ext cx="531049" cy="365125"/>
          </a:xfrm>
        </p:spPr>
        <p:txBody>
          <a:bodyPr/>
          <a:lstStyle/>
          <a:p>
            <a:fld id="{8B37D5FE-740C-46F5-801A-FA5477D9711F}" type="slidenum">
              <a:rPr lang="bg-BG" smtClean="0"/>
              <a:pPr/>
              <a:t>27</a:t>
            </a:fld>
            <a:endParaRPr lang="bg-BG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58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7055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Буфери с данни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5503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Шейдърите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Характеристика на </a:t>
            </a:r>
            <a:r>
              <a:rPr lang="bg-BG" dirty="0" err="1"/>
              <a:t>шейдърите</a:t>
            </a:r>
            <a:endParaRPr lang="bg-BG" dirty="0"/>
          </a:p>
          <a:p>
            <a:pPr lvl="1"/>
            <a:r>
              <a:rPr lang="bg-BG" dirty="0"/>
              <a:t>Проектирани са да работят паралелно</a:t>
            </a:r>
          </a:p>
          <a:p>
            <a:pPr lvl="1"/>
            <a:r>
              <a:rPr lang="bg-BG" dirty="0"/>
              <a:t>Едновременно обработват много елементи</a:t>
            </a:r>
          </a:p>
          <a:p>
            <a:pPr lvl="1"/>
            <a:r>
              <a:rPr lang="bg-BG" dirty="0"/>
              <a:t>В съвременните графични карти могат да се пускат стотици и дори хиляди </a:t>
            </a:r>
            <a:r>
              <a:rPr lang="bg-BG" dirty="0" err="1"/>
              <a:t>шейдъри</a:t>
            </a:r>
            <a:r>
              <a:rPr lang="bg-BG" dirty="0"/>
              <a:t> едновременно</a:t>
            </a:r>
          </a:p>
          <a:p>
            <a:pPr lvl="1"/>
            <a:endParaRPr lang="bg-BG" dirty="0"/>
          </a:p>
          <a:p>
            <a:r>
              <a:rPr lang="bg-BG" dirty="0"/>
              <a:t>Следствие</a:t>
            </a:r>
          </a:p>
          <a:p>
            <a:pPr lvl="1"/>
            <a:r>
              <a:rPr lang="bg-BG" dirty="0"/>
              <a:t>Ефективно използване при данни на куп</a:t>
            </a:r>
          </a:p>
          <a:p>
            <a:pPr lvl="1"/>
            <a:r>
              <a:rPr lang="bg-BG" dirty="0"/>
              <a:t>При по-малко на брой трансфери на данни се постига по-голяма скорост (при един и същ обем на данните)</a:t>
            </a:r>
          </a:p>
        </p:txBody>
      </p:sp>
    </p:spTree>
    <p:extLst>
      <p:ext uri="{BB962C8B-B14F-4D97-AF65-F5344CB8AC3E}">
        <p14:creationId xmlns:p14="http://schemas.microsoft.com/office/powerpoint/2010/main" val="124955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Променливи в </a:t>
            </a:r>
            <a:r>
              <a:rPr lang="en-US" dirty="0" err="1"/>
              <a:t>GLSL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9167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Буфери с данни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Трансфер на много данни</a:t>
            </a:r>
          </a:p>
          <a:p>
            <a:pPr lvl="1"/>
            <a:r>
              <a:rPr lang="en-US" dirty="0" err="1"/>
              <a:t>WebGL</a:t>
            </a:r>
            <a:r>
              <a:rPr lang="bg-BG" dirty="0"/>
              <a:t> поддържа буфери с данни</a:t>
            </a:r>
          </a:p>
          <a:p>
            <a:pPr lvl="1"/>
            <a:r>
              <a:rPr lang="bg-BG" dirty="0"/>
              <a:t>Попълват се от </a:t>
            </a:r>
            <a:r>
              <a:rPr lang="en-US" dirty="0"/>
              <a:t>JavaScript</a:t>
            </a:r>
            <a:r>
              <a:rPr lang="bg-BG" dirty="0"/>
              <a:t>, после се подават на </a:t>
            </a:r>
            <a:r>
              <a:rPr lang="bg-BG" dirty="0" err="1"/>
              <a:t>шейдърите</a:t>
            </a:r>
            <a:endParaRPr lang="en-US" dirty="0"/>
          </a:p>
          <a:p>
            <a:pPr lvl="1"/>
            <a:endParaRPr lang="en-US" dirty="0"/>
          </a:p>
          <a:p>
            <a:r>
              <a:rPr lang="bg-BG" dirty="0"/>
              <a:t>Преимущества</a:t>
            </a:r>
          </a:p>
          <a:p>
            <a:pPr lvl="1"/>
            <a:r>
              <a:rPr lang="bg-BG" dirty="0"/>
              <a:t>Висока скорост, пакетно предаване на данни</a:t>
            </a:r>
          </a:p>
          <a:p>
            <a:pPr lvl="1"/>
            <a:r>
              <a:rPr lang="bg-BG" dirty="0"/>
              <a:t>С общо предназначение (координати, цветове, …)</a:t>
            </a:r>
          </a:p>
          <a:p>
            <a:pPr lvl="1"/>
            <a:endParaRPr lang="bg-BG" dirty="0"/>
          </a:p>
          <a:p>
            <a:r>
              <a:rPr lang="bg-BG" dirty="0"/>
              <a:t>Недостатъци</a:t>
            </a:r>
          </a:p>
          <a:p>
            <a:pPr lvl="1"/>
            <a:r>
              <a:rPr lang="bg-BG" dirty="0"/>
              <a:t>Изискват подготовка на буфери</a:t>
            </a:r>
          </a:p>
          <a:p>
            <a:pPr lvl="1"/>
            <a:r>
              <a:rPr lang="bg-BG" dirty="0"/>
              <a:t>Изискват специфични параметри</a:t>
            </a:r>
          </a:p>
        </p:txBody>
      </p:sp>
    </p:spTree>
    <p:extLst>
      <p:ext uri="{BB962C8B-B14F-4D97-AF65-F5344CB8AC3E}">
        <p14:creationId xmlns:p14="http://schemas.microsoft.com/office/powerpoint/2010/main" val="2057549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Diagonal Corner Rectangle 1"/>
          <p:cNvSpPr/>
          <p:nvPr/>
        </p:nvSpPr>
        <p:spPr>
          <a:xfrm>
            <a:off x="609600" y="1905000"/>
            <a:ext cx="2743200" cy="1066800"/>
          </a:xfrm>
          <a:prstGeom prst="snip2DiagRect">
            <a:avLst/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JavaScript</a:t>
            </a:r>
            <a:b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nip Diagonal Corner Rectangle 2"/>
          <p:cNvSpPr/>
          <p:nvPr/>
        </p:nvSpPr>
        <p:spPr>
          <a:xfrm>
            <a:off x="4267200" y="3276600"/>
            <a:ext cx="2743200" cy="1037031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Буфер</a:t>
            </a:r>
          </a:p>
        </p:txBody>
      </p:sp>
      <p:sp>
        <p:nvSpPr>
          <p:cNvPr id="5" name="Snip Diagonal Corner Rectangle 4"/>
          <p:cNvSpPr/>
          <p:nvPr/>
        </p:nvSpPr>
        <p:spPr>
          <a:xfrm>
            <a:off x="1676400" y="2438400"/>
            <a:ext cx="609600" cy="381000"/>
          </a:xfrm>
          <a:prstGeom prst="snip2DiagRect">
            <a:avLst/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609600" y="4126788"/>
            <a:ext cx="2743200" cy="914403"/>
          </a:xfrm>
          <a:prstGeom prst="snip2DiagRect">
            <a:avLst>
              <a:gd name="adj1" fmla="val 0"/>
              <a:gd name="adj2" fmla="val 10785"/>
            </a:avLst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sz="2000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Шейдър</a:t>
            </a:r>
            <a:r>
              <a:rPr lang="en-US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за върхове</a:t>
            </a:r>
          </a:p>
        </p:txBody>
      </p:sp>
      <p:sp>
        <p:nvSpPr>
          <p:cNvPr id="9" name="Snip Diagonal Corner Rectangle 8"/>
          <p:cNvSpPr/>
          <p:nvPr/>
        </p:nvSpPr>
        <p:spPr>
          <a:xfrm>
            <a:off x="1371598" y="3276602"/>
            <a:ext cx="1219200" cy="381000"/>
          </a:xfrm>
          <a:prstGeom prst="snip2DiagRect">
            <a:avLst/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attribute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Right Arrow 3"/>
          <p:cNvSpPr/>
          <p:nvPr/>
        </p:nvSpPr>
        <p:spPr>
          <a:xfrm rot="5400000">
            <a:off x="1752599" y="2897026"/>
            <a:ext cx="457198" cy="3019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Snip Diagonal Corner Rectangle 9"/>
          <p:cNvSpPr/>
          <p:nvPr/>
        </p:nvSpPr>
        <p:spPr>
          <a:xfrm>
            <a:off x="4267200" y="1905000"/>
            <a:ext cx="2743200" cy="1066800"/>
          </a:xfrm>
          <a:prstGeom prst="snip2DiagRect">
            <a:avLst/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JavaScript</a:t>
            </a:r>
            <a:b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Snip Diagonal Corner Rectangle 10"/>
          <p:cNvSpPr/>
          <p:nvPr/>
        </p:nvSpPr>
        <p:spPr>
          <a:xfrm>
            <a:off x="4419600" y="2438400"/>
            <a:ext cx="2438400" cy="381000"/>
          </a:xfrm>
          <a:prstGeom prst="snip2DiagRect">
            <a:avLst/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[ x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y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z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x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y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z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… ]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Snip Diagonal Corner Rectangle 11"/>
          <p:cNvSpPr/>
          <p:nvPr/>
        </p:nvSpPr>
        <p:spPr>
          <a:xfrm>
            <a:off x="4267200" y="5151831"/>
            <a:ext cx="2743200" cy="1219200"/>
          </a:xfrm>
          <a:prstGeom prst="snip2DiagRect">
            <a:avLst>
              <a:gd name="adj1" fmla="val 0"/>
              <a:gd name="adj2" fmla="val 10785"/>
            </a:avLst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b"/>
          <a:lstStyle/>
          <a:p>
            <a:pPr algn="ctr"/>
            <a:r>
              <a:rPr lang="bg-BG" sz="2000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Шейдър</a:t>
            </a:r>
            <a:r>
              <a:rPr lang="en-US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за върхове</a:t>
            </a:r>
          </a:p>
        </p:txBody>
      </p:sp>
      <p:sp>
        <p:nvSpPr>
          <p:cNvPr id="13" name="Snip Diagonal Corner Rectangle 12"/>
          <p:cNvSpPr/>
          <p:nvPr/>
        </p:nvSpPr>
        <p:spPr>
          <a:xfrm>
            <a:off x="4648200" y="5452782"/>
            <a:ext cx="1981200" cy="381000"/>
          </a:xfrm>
          <a:prstGeom prst="snip2DiagRect">
            <a:avLst/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attribute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4415118" y="3780231"/>
            <a:ext cx="2438400" cy="381000"/>
          </a:xfrm>
          <a:prstGeom prst="snip2DiagRect">
            <a:avLst/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y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z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x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y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z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…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Snip Diagonal Corner Rectangle 15"/>
          <p:cNvSpPr/>
          <p:nvPr/>
        </p:nvSpPr>
        <p:spPr>
          <a:xfrm>
            <a:off x="4648200" y="4618431"/>
            <a:ext cx="609600" cy="381000"/>
          </a:xfrm>
          <a:prstGeom prst="snip2DiagRect">
            <a:avLst/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r>
              <a:rPr lang="en-US" sz="1400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en-US" sz="14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r>
              <a:rPr lang="en-US" sz="1400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en-US" sz="14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z</a:t>
            </a:r>
            <a:r>
              <a:rPr lang="en-US" sz="1400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bg-BG" sz="14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Snip Diagonal Corner Rectangle 16"/>
          <p:cNvSpPr/>
          <p:nvPr/>
        </p:nvSpPr>
        <p:spPr>
          <a:xfrm>
            <a:off x="5325035" y="4618431"/>
            <a:ext cx="609600" cy="381000"/>
          </a:xfrm>
          <a:prstGeom prst="snip2DiagRect">
            <a:avLst/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r>
              <a:rPr lang="bg-BG" sz="1400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sz="14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r>
              <a:rPr lang="bg-BG" sz="1400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sz="14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z</a:t>
            </a:r>
            <a:r>
              <a:rPr lang="bg-BG" sz="1400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endParaRPr lang="bg-BG" sz="14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Snip Diagonal Corner Rectangle 17"/>
          <p:cNvSpPr/>
          <p:nvPr/>
        </p:nvSpPr>
        <p:spPr>
          <a:xfrm>
            <a:off x="6019800" y="4618431"/>
            <a:ext cx="609600" cy="381000"/>
          </a:xfrm>
          <a:prstGeom prst="snip2DiagRect">
            <a:avLst/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r>
              <a:rPr lang="bg-BG" sz="1400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r>
              <a:rPr lang="en-US" sz="14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r>
              <a:rPr lang="bg-BG" sz="1400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r>
              <a:rPr lang="en-US" sz="14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z</a:t>
            </a:r>
            <a:r>
              <a:rPr lang="bg-BG" sz="1400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endParaRPr lang="bg-BG" sz="14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5409395" y="2902311"/>
            <a:ext cx="458807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Right Arrow 19"/>
          <p:cNvSpPr/>
          <p:nvPr/>
        </p:nvSpPr>
        <p:spPr>
          <a:xfrm rot="5400000">
            <a:off x="1752601" y="3747213"/>
            <a:ext cx="457198" cy="3019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Right Arrow 20"/>
          <p:cNvSpPr/>
          <p:nvPr/>
        </p:nvSpPr>
        <p:spPr>
          <a:xfrm rot="5400000">
            <a:off x="5404914" y="4239659"/>
            <a:ext cx="458807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Right Arrow 21"/>
          <p:cNvSpPr/>
          <p:nvPr/>
        </p:nvSpPr>
        <p:spPr>
          <a:xfrm rot="5400000">
            <a:off x="4723596" y="4239659"/>
            <a:ext cx="458807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Right Arrow 22"/>
          <p:cNvSpPr/>
          <p:nvPr/>
        </p:nvSpPr>
        <p:spPr>
          <a:xfrm rot="5400000">
            <a:off x="6095196" y="4239659"/>
            <a:ext cx="458807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Right Arrow 23"/>
          <p:cNvSpPr/>
          <p:nvPr/>
        </p:nvSpPr>
        <p:spPr>
          <a:xfrm rot="5400000">
            <a:off x="5409396" y="5077055"/>
            <a:ext cx="458807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Right Arrow 24"/>
          <p:cNvSpPr/>
          <p:nvPr/>
        </p:nvSpPr>
        <p:spPr>
          <a:xfrm rot="5400000">
            <a:off x="4723596" y="5077054"/>
            <a:ext cx="458807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Right Arrow 25"/>
          <p:cNvSpPr/>
          <p:nvPr/>
        </p:nvSpPr>
        <p:spPr>
          <a:xfrm rot="5400000">
            <a:off x="6095196" y="5077859"/>
            <a:ext cx="458807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/>
          <p:cNvSpPr/>
          <p:nvPr/>
        </p:nvSpPr>
        <p:spPr>
          <a:xfrm>
            <a:off x="6702543" y="4569125"/>
            <a:ext cx="536457" cy="38100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en-US" b="1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…</a:t>
            </a:r>
            <a:endParaRPr lang="bg-BG" b="1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Подаване на стойност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0104" y="1219200"/>
            <a:ext cx="2742696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Подаване на</a:t>
            </a:r>
          </a:p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единична стойност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0104" y="5228029"/>
            <a:ext cx="2742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Записва се директно в атрибутната променлива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28075" y="1219199"/>
            <a:ext cx="2742696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Подаване на</a:t>
            </a:r>
          </a:p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масив от стойности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10400" y="2850533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Съхранение в </a:t>
            </a:r>
            <a:r>
              <a:rPr lang="en-US" sz="1400" dirty="0" err="1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WebGL</a:t>
            </a:r>
            <a:r>
              <a:rPr lang="bg-BG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буфер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0400" y="4343400"/>
            <a:ext cx="175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Групиране и подаване към атрибутната променлива</a:t>
            </a:r>
          </a:p>
        </p:txBody>
      </p:sp>
    </p:spTree>
    <p:extLst>
      <p:ext uri="{BB962C8B-B14F-4D97-AF65-F5344CB8AC3E}">
        <p14:creationId xmlns:p14="http://schemas.microsoft.com/office/powerpoint/2010/main" val="1911546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Процедура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Използване на буфери</a:t>
            </a:r>
          </a:p>
          <a:p>
            <a:pPr lvl="1"/>
            <a:r>
              <a:rPr lang="bg-BG" dirty="0"/>
              <a:t>Създава се масив в </a:t>
            </a:r>
            <a:r>
              <a:rPr lang="en-US" dirty="0"/>
              <a:t>JavaScript </a:t>
            </a:r>
            <a:r>
              <a:rPr lang="bg-BG" dirty="0"/>
              <a:t>с данни</a:t>
            </a:r>
          </a:p>
          <a:p>
            <a:pPr lvl="1"/>
            <a:r>
              <a:rPr lang="bg-BG" dirty="0"/>
              <a:t>Създава се празен буфер в </a:t>
            </a:r>
            <a:r>
              <a:rPr lang="en-US" dirty="0" err="1"/>
              <a:t>WebGL</a:t>
            </a:r>
            <a:endParaRPr lang="en-US" dirty="0"/>
          </a:p>
          <a:p>
            <a:pPr lvl="1"/>
            <a:r>
              <a:rPr lang="bg-BG" dirty="0"/>
              <a:t>Прехвърлят се данните от масива в буфера</a:t>
            </a:r>
          </a:p>
          <a:p>
            <a:pPr lvl="1"/>
            <a:r>
              <a:rPr lang="bg-BG" dirty="0"/>
              <a:t>Определя се коя атрибутна променлива ще получава данните от буфера</a:t>
            </a:r>
          </a:p>
          <a:p>
            <a:pPr lvl="1"/>
            <a:r>
              <a:rPr lang="bg-BG" dirty="0"/>
              <a:t>Определя се как се групират данните в буфера, за да формират една стойност на атрибутната променлива</a:t>
            </a:r>
          </a:p>
          <a:p>
            <a:pPr lvl="1"/>
            <a:r>
              <a:rPr lang="bg-BG" dirty="0"/>
              <a:t>Рисува се</a:t>
            </a:r>
          </a:p>
          <a:p>
            <a:pPr lvl="1"/>
            <a:endParaRPr lang="bg-BG" dirty="0"/>
          </a:p>
          <a:p>
            <a:r>
              <a:rPr lang="bg-BG" dirty="0"/>
              <a:t>Внимание</a:t>
            </a:r>
          </a:p>
          <a:p>
            <a:pPr lvl="1"/>
            <a:r>
              <a:rPr lang="bg-BG" dirty="0"/>
              <a:t>Някои функции за работа с буфери работят само с текущия буфер</a:t>
            </a:r>
          </a:p>
        </p:txBody>
      </p:sp>
    </p:spTree>
    <p:extLst>
      <p:ext uri="{BB962C8B-B14F-4D97-AF65-F5344CB8AC3E}">
        <p14:creationId xmlns:p14="http://schemas.microsoft.com/office/powerpoint/2010/main" val="4203711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Масив в </a:t>
            </a:r>
            <a:r>
              <a:rPr lang="en-US" dirty="0"/>
              <a:t>JavaScript</a:t>
            </a:r>
          </a:p>
          <a:p>
            <a:pPr lvl="1"/>
            <a:r>
              <a:rPr lang="bg-BG" dirty="0"/>
              <a:t>Или го задаваме като константа с </a:t>
            </a:r>
            <a:r>
              <a:rPr lang="en-US" dirty="0"/>
              <a:t>[…]</a:t>
            </a:r>
          </a:p>
          <a:p>
            <a:pPr lvl="1"/>
            <a:r>
              <a:rPr lang="bg-BG" dirty="0"/>
              <a:t>Или го пълним динамично</a:t>
            </a:r>
          </a:p>
          <a:p>
            <a:pPr lvl="1"/>
            <a:endParaRPr lang="en-US" dirty="0"/>
          </a:p>
          <a:p>
            <a:r>
              <a:rPr lang="bg-BG" dirty="0"/>
              <a:t>Буфер в </a:t>
            </a:r>
            <a:r>
              <a:rPr lang="en-US" dirty="0" err="1"/>
              <a:t>WebGL</a:t>
            </a:r>
            <a:endParaRPr lang="bg-BG" dirty="0"/>
          </a:p>
          <a:p>
            <a:pPr lvl="1"/>
            <a:r>
              <a:rPr lang="bg-BG" dirty="0"/>
              <a:t>Създаваме буфера с </a:t>
            </a:r>
            <a:r>
              <a:rPr lang="en-GB" b="1" dirty="0" err="1"/>
              <a:t>createBuffer</a:t>
            </a:r>
            <a:endParaRPr lang="en-GB" b="1" dirty="0"/>
          </a:p>
          <a:p>
            <a:pPr lvl="1"/>
            <a:r>
              <a:rPr lang="bg-BG" dirty="0"/>
              <a:t>С това само „</a:t>
            </a:r>
            <a:r>
              <a:rPr lang="bg-BG" dirty="0" err="1"/>
              <a:t>заделяме</a:t>
            </a:r>
            <a:r>
              <a:rPr lang="bg-BG" dirty="0"/>
              <a:t>“ име/индекс на буфера</a:t>
            </a:r>
          </a:p>
          <a:p>
            <a:endParaRPr lang="bg-BG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5562600"/>
            <a:ext cx="8534400" cy="990600"/>
          </a:xfrm>
          <a:prstGeom prst="snip2DiagRect">
            <a:avLst>
              <a:gd name="adj1" fmla="val 0"/>
              <a:gd name="adj2" fmla="val 14028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vData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[-0.2,0.3, 0.2,0.3, -0.2,-0.3, 0.2,-0.3];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vBuf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createBuffer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69903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Активиране на буфера</a:t>
            </a:r>
            <a:endParaRPr lang="en-US" dirty="0"/>
          </a:p>
          <a:p>
            <a:pPr lvl="1"/>
            <a:r>
              <a:rPr lang="bg-BG" dirty="0"/>
              <a:t>Определяме буфера за текущ с </a:t>
            </a:r>
            <a:r>
              <a:rPr lang="en-GB" b="1" dirty="0" err="1"/>
              <a:t>bindBuffer</a:t>
            </a:r>
            <a:r>
              <a:rPr lang="bg-BG" dirty="0"/>
              <a:t>, като казваме с </a:t>
            </a:r>
            <a:r>
              <a:rPr lang="en-US" b="1" dirty="0" err="1"/>
              <a:t>ARRAY_BUFFER</a:t>
            </a:r>
            <a:r>
              <a:rPr lang="bg-BG" dirty="0"/>
              <a:t>, че ще съхранява данни от масив</a:t>
            </a:r>
          </a:p>
          <a:p>
            <a:pPr lvl="1"/>
            <a:endParaRPr lang="bg-BG" dirty="0"/>
          </a:p>
          <a:p>
            <a:r>
              <a:rPr lang="bg-BG" dirty="0"/>
              <a:t>Прехвърляне на данните</a:t>
            </a:r>
          </a:p>
          <a:p>
            <a:pPr lvl="1"/>
            <a:r>
              <a:rPr lang="bg-BG" dirty="0"/>
              <a:t>Форматираме масива с </a:t>
            </a:r>
            <a:r>
              <a:rPr lang="en-US" b="1" dirty="0"/>
              <a:t>Float32Array</a:t>
            </a:r>
            <a:r>
              <a:rPr lang="bg-BG" dirty="0"/>
              <a:t> – за да стане масив от 32-битови реални числа (такива очаква </a:t>
            </a:r>
            <a:r>
              <a:rPr lang="bg-BG" dirty="0" err="1"/>
              <a:t>шейдъра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Прехвърляме данните в буфера с </a:t>
            </a:r>
            <a:r>
              <a:rPr lang="en-GB" b="1" dirty="0" err="1"/>
              <a:t>bufferData</a:t>
            </a:r>
            <a:endParaRPr lang="bg-BG" b="1" dirty="0"/>
          </a:p>
          <a:p>
            <a:pPr lvl="1"/>
            <a:r>
              <a:rPr lang="bg-BG" dirty="0"/>
              <a:t>Указваме със </a:t>
            </a:r>
            <a:r>
              <a:rPr lang="en-US" b="1" dirty="0" err="1"/>
              <a:t>STATIC_DRAW</a:t>
            </a:r>
            <a:r>
              <a:rPr lang="en-US" dirty="0"/>
              <a:t>, </a:t>
            </a:r>
            <a:r>
              <a:rPr lang="bg-BG" dirty="0"/>
              <a:t>че тези данни няма да ги променяме и че те ще се използват за рисуване – т.е. те ще са входни за </a:t>
            </a:r>
            <a:r>
              <a:rPr lang="bg-BG" dirty="0" err="1"/>
              <a:t>шейдъра</a:t>
            </a:r>
            <a:r>
              <a:rPr lang="bg-BG" dirty="0"/>
              <a:t> за върхове</a:t>
            </a:r>
            <a:endParaRPr lang="en-US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5105400"/>
            <a:ext cx="8534400" cy="1447800"/>
          </a:xfrm>
          <a:prstGeom prst="snip2DiagRect">
            <a:avLst>
              <a:gd name="adj1" fmla="val 0"/>
              <a:gd name="adj2" fmla="val 13709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bindBuffer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gl.ARRAY_BUFFER,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vBuf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bufferData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gl.ARRAY_BUFFER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new Float32Array(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vData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	      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gl.STATIC_DRAW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13412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Групиране на данните в буфера</a:t>
            </a:r>
            <a:endParaRPr lang="en-US" dirty="0"/>
          </a:p>
          <a:p>
            <a:pPr lvl="1"/>
            <a:r>
              <a:rPr lang="bg-BG" dirty="0"/>
              <a:t>Определяме как да се групират данните при предаването им към променливата с </a:t>
            </a:r>
            <a:r>
              <a:rPr lang="en-GB" b="1" dirty="0" err="1"/>
              <a:t>vertexAttribPointer</a:t>
            </a:r>
            <a:r>
              <a:rPr lang="bg-BG" dirty="0"/>
              <a:t>:</a:t>
            </a:r>
          </a:p>
          <a:p>
            <a:pPr lvl="2"/>
            <a:r>
              <a:rPr lang="en-US" b="1" dirty="0" err="1"/>
              <a:t>aXY</a:t>
            </a:r>
            <a:r>
              <a:rPr lang="bg-BG" b="1" dirty="0"/>
              <a:t>	</a:t>
            </a:r>
            <a:r>
              <a:rPr lang="bg-BG" dirty="0"/>
              <a:t>приемаща атрибутна променлива</a:t>
            </a:r>
          </a:p>
          <a:p>
            <a:pPr lvl="2"/>
            <a:r>
              <a:rPr lang="en-US" b="1" dirty="0"/>
              <a:t>2</a:t>
            </a:r>
            <a:r>
              <a:rPr lang="bg-BG" dirty="0"/>
              <a:t>		брой стойности, които изисква атрибута </a:t>
            </a:r>
          </a:p>
          <a:p>
            <a:pPr lvl="2"/>
            <a:r>
              <a:rPr lang="en-US" b="1" dirty="0"/>
              <a:t>FLOAT</a:t>
            </a:r>
            <a:r>
              <a:rPr lang="bg-BG" b="1" dirty="0"/>
              <a:t>	</a:t>
            </a:r>
            <a:r>
              <a:rPr lang="bg-BG" dirty="0"/>
              <a:t>данните в буфера са от тип </a:t>
            </a:r>
            <a:r>
              <a:rPr lang="en-US" b="1" dirty="0"/>
              <a:t>FLOAT</a:t>
            </a:r>
            <a:endParaRPr lang="bg-BG" b="1" dirty="0"/>
          </a:p>
          <a:p>
            <a:pPr lvl="2"/>
            <a:r>
              <a:rPr lang="en-US" b="1" dirty="0"/>
              <a:t>false</a:t>
            </a:r>
            <a:r>
              <a:rPr lang="en-US" dirty="0"/>
              <a:t>	</a:t>
            </a:r>
            <a:r>
              <a:rPr lang="bg-BG" dirty="0"/>
              <a:t>числата не се нормализират до </a:t>
            </a:r>
            <a:r>
              <a:rPr lang="en-US" dirty="0"/>
              <a:t>[-1,1]</a:t>
            </a:r>
            <a:r>
              <a:rPr lang="bg-BG" dirty="0"/>
              <a:t> или </a:t>
            </a:r>
            <a:r>
              <a:rPr lang="en-US" dirty="0"/>
              <a:t>[0,1]</a:t>
            </a:r>
          </a:p>
          <a:p>
            <a:pPr lvl="2"/>
            <a:r>
              <a:rPr lang="en-US" b="1" dirty="0"/>
              <a:t>0, 0	</a:t>
            </a:r>
            <a:r>
              <a:rPr lang="bg-BG" dirty="0"/>
              <a:t>масивът е плътен</a:t>
            </a:r>
          </a:p>
          <a:p>
            <a:pPr lvl="2"/>
            <a:endParaRPr lang="bg-BG" dirty="0"/>
          </a:p>
          <a:p>
            <a:r>
              <a:rPr lang="bg-BG" dirty="0"/>
              <a:t>Разрешаваме ползването на буфер</a:t>
            </a:r>
          </a:p>
          <a:p>
            <a:pPr lvl="1"/>
            <a:r>
              <a:rPr lang="bg-BG" dirty="0"/>
              <a:t>Включваме </a:t>
            </a:r>
            <a:r>
              <a:rPr lang="en-US" b="1" dirty="0" err="1"/>
              <a:t>aXY</a:t>
            </a:r>
            <a:r>
              <a:rPr lang="bg-BG" dirty="0"/>
              <a:t> да приема поточни данни с </a:t>
            </a:r>
            <a:r>
              <a:rPr lang="en-US" b="1" dirty="0" err="1"/>
              <a:t>enableVertexAttribArray</a:t>
            </a:r>
            <a:endParaRPr lang="bg-BG" b="1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5562600"/>
            <a:ext cx="8534400" cy="990600"/>
          </a:xfrm>
          <a:prstGeom prst="snip2DiagRect">
            <a:avLst>
              <a:gd name="adj1" fmla="val 0"/>
              <a:gd name="adj2" fmla="val 20068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vertexAttribPointer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aXY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,2,gl.FLOAT,false,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</a:t>
            </a:r>
            <a:r>
              <a:rPr lang="bg-BG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enableVertexAttribArray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aXY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00870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Масив и буфер за цвета</a:t>
            </a:r>
          </a:p>
          <a:p>
            <a:pPr lvl="1"/>
            <a:r>
              <a:rPr lang="bg-BG" dirty="0"/>
              <a:t>Организира се по същия начин</a:t>
            </a:r>
          </a:p>
          <a:p>
            <a:pPr lvl="1"/>
            <a:r>
              <a:rPr lang="bg-BG" dirty="0"/>
              <a:t>Елементите се групират вече по тройки</a:t>
            </a:r>
          </a:p>
          <a:p>
            <a:pPr lvl="1"/>
            <a:endParaRPr lang="bg-BG" dirty="0"/>
          </a:p>
          <a:p>
            <a:r>
              <a:rPr lang="bg-BG" dirty="0"/>
              <a:t>Рисуване</a:t>
            </a:r>
          </a:p>
          <a:p>
            <a:pPr lvl="1"/>
            <a:r>
              <a:rPr lang="bg-BG" dirty="0"/>
              <a:t>Задаваме броят рисувани елементи да е 4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3733800"/>
            <a:ext cx="8534400" cy="2819400"/>
          </a:xfrm>
          <a:prstGeom prst="snip2DiagRect">
            <a:avLst>
              <a:gd name="adj1" fmla="val 0"/>
              <a:gd name="adj2" fmla="val 13709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cData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[1,0.2,0.2, 0.2,0.9,0.2, 0,0.5,1, 1,0.9,0];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cBuf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gl.createBuffer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gl.bindBuffer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gl.ARRAY_BUFFER,cBuf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gl.bufferData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gl.ARRAY_BUFFER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new Float32Array(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cData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	     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gl.STATIC_DRAW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gl.enableVertexAttribArray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aRGB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gl.vertexAttribPointer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aRGB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,gl.FLOAT,false,0,0);</a:t>
            </a:r>
          </a:p>
          <a:p>
            <a:pPr marL="120650">
              <a:tabLst>
                <a:tab pos="457200" algn="l"/>
              </a:tabLst>
            </a:pP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gl.drawArrays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(gl.POINTS,0,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8229599" y="6248400"/>
            <a:ext cx="618565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75052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Смесени буфери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904786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Смесени буфери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Досега</a:t>
            </a:r>
          </a:p>
          <a:p>
            <a:pPr lvl="1"/>
            <a:r>
              <a:rPr lang="bg-BG" dirty="0"/>
              <a:t>Координатите подавахме през един буфер</a:t>
            </a:r>
          </a:p>
          <a:p>
            <a:pPr lvl="1"/>
            <a:r>
              <a:rPr lang="bg-BG" dirty="0"/>
              <a:t>Цветовете подавахме през друг буфер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1676400" y="2895600"/>
            <a:ext cx="2743200" cy="990600"/>
          </a:xfrm>
          <a:prstGeom prst="snip2DiagRect">
            <a:avLst/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Буфер за координати</a:t>
            </a:r>
          </a:p>
        </p:txBody>
      </p:sp>
      <p:sp>
        <p:nvSpPr>
          <p:cNvPr id="5" name="Snip Diagonal Corner Rectangle 4"/>
          <p:cNvSpPr/>
          <p:nvPr/>
        </p:nvSpPr>
        <p:spPr>
          <a:xfrm>
            <a:off x="1752600" y="3352800"/>
            <a:ext cx="2590800" cy="457200"/>
          </a:xfrm>
          <a:prstGeom prst="snip2DiagRect">
            <a:avLst>
              <a:gd name="adj1" fmla="val 0"/>
              <a:gd name="adj2" fmla="val 32667"/>
            </a:avLst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b"/>
          <a:lstStyle/>
          <a:p>
            <a:pPr algn="ctr"/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4724400" y="2895600"/>
            <a:ext cx="2743200" cy="990600"/>
          </a:xfrm>
          <a:prstGeom prst="snip2DiagRect">
            <a:avLst/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Буфер за цветове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33600" y="3429000"/>
            <a:ext cx="53340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dash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b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67000" y="3429000"/>
            <a:ext cx="53340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dash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b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00400" y="3429000"/>
            <a:ext cx="53340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dash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b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71900" y="3429000"/>
            <a:ext cx="266700" cy="304800"/>
          </a:xfrm>
          <a:prstGeom prst="rect">
            <a:avLst/>
          </a:prstGeom>
          <a:noFill/>
          <a:ln w="3175"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b"/>
          <a:lstStyle/>
          <a:p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…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Snip Diagonal Corner Rectangle 16"/>
          <p:cNvSpPr/>
          <p:nvPr/>
        </p:nvSpPr>
        <p:spPr>
          <a:xfrm>
            <a:off x="4800600" y="3352800"/>
            <a:ext cx="2590800" cy="457200"/>
          </a:xfrm>
          <a:prstGeom prst="snip2DiagRect">
            <a:avLst>
              <a:gd name="adj1" fmla="val 0"/>
              <a:gd name="adj2" fmla="val 32667"/>
            </a:avLst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b"/>
          <a:lstStyle/>
          <a:p>
            <a:pPr algn="ctr"/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53000" y="3429000"/>
            <a:ext cx="68580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dash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b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r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g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b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48500" y="3429000"/>
            <a:ext cx="266700" cy="304800"/>
          </a:xfrm>
          <a:prstGeom prst="rect">
            <a:avLst/>
          </a:prstGeom>
          <a:noFill/>
          <a:ln w="3175"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b"/>
          <a:lstStyle/>
          <a:p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…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38800" y="3430675"/>
            <a:ext cx="68580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dash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b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r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g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b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24600" y="3432350"/>
            <a:ext cx="68580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dash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b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r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g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b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4" name="Snip Diagonal Corner Rectangle 23"/>
          <p:cNvSpPr/>
          <p:nvPr/>
        </p:nvSpPr>
        <p:spPr>
          <a:xfrm>
            <a:off x="1524000" y="4953000"/>
            <a:ext cx="6096000" cy="1219200"/>
          </a:xfrm>
          <a:prstGeom prst="snip2DiagRect">
            <a:avLst>
              <a:gd name="adj1" fmla="val 0"/>
              <a:gd name="adj2" fmla="val 10785"/>
            </a:avLst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b"/>
          <a:lstStyle/>
          <a:p>
            <a:pPr algn="ctr"/>
            <a:r>
              <a:rPr lang="bg-BG" sz="2000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Шейдър</a:t>
            </a:r>
            <a:r>
              <a:rPr lang="en-US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за върхове</a:t>
            </a:r>
          </a:p>
        </p:txBody>
      </p:sp>
      <p:sp>
        <p:nvSpPr>
          <p:cNvPr id="25" name="Snip Diagonal Corner Rectangle 24"/>
          <p:cNvSpPr/>
          <p:nvPr/>
        </p:nvSpPr>
        <p:spPr>
          <a:xfrm>
            <a:off x="2563906" y="5182402"/>
            <a:ext cx="876300" cy="381000"/>
          </a:xfrm>
          <a:prstGeom prst="snip2DiagRect">
            <a:avLst/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b="1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aXY</a:t>
            </a:r>
            <a:endParaRPr lang="bg-BG" b="1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6" name="Snip Diagonal Corner Rectangle 25"/>
          <p:cNvSpPr/>
          <p:nvPr/>
        </p:nvSpPr>
        <p:spPr>
          <a:xfrm>
            <a:off x="2563906" y="4343400"/>
            <a:ext cx="876300" cy="381000"/>
          </a:xfrm>
          <a:prstGeom prst="snip2DiagRect">
            <a:avLst/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r>
              <a:rPr lang="en-US" i="1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i </a:t>
            </a:r>
            <a:r>
              <a:rPr lang="en-US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r>
              <a:rPr lang="en-US" i="1" baseline="-25000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i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7" name="Snip Diagonal Corner Rectangle 26"/>
          <p:cNvSpPr/>
          <p:nvPr/>
        </p:nvSpPr>
        <p:spPr>
          <a:xfrm>
            <a:off x="5661211" y="4343400"/>
            <a:ext cx="876300" cy="381000"/>
          </a:xfrm>
          <a:prstGeom prst="snip2DiagRect">
            <a:avLst/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r</a:t>
            </a:r>
            <a:r>
              <a:rPr lang="en-US" i="1" baseline="-25000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i</a:t>
            </a:r>
            <a:r>
              <a:rPr lang="en-US" i="1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g</a:t>
            </a:r>
            <a:r>
              <a:rPr lang="en-US" i="1" baseline="-25000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i</a:t>
            </a:r>
            <a:r>
              <a:rPr lang="en-US" i="1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b</a:t>
            </a:r>
            <a:r>
              <a:rPr lang="en-US" i="1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i</a:t>
            </a:r>
            <a:endParaRPr lang="bg-BG" i="1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Right Arrow 28"/>
          <p:cNvSpPr/>
          <p:nvPr/>
        </p:nvSpPr>
        <p:spPr>
          <a:xfrm rot="5400000">
            <a:off x="5866596" y="3964628"/>
            <a:ext cx="458807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Right Arrow 29"/>
          <p:cNvSpPr/>
          <p:nvPr/>
        </p:nvSpPr>
        <p:spPr>
          <a:xfrm rot="5400000">
            <a:off x="2764808" y="3964628"/>
            <a:ext cx="458807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Right Arrow 31"/>
          <p:cNvSpPr/>
          <p:nvPr/>
        </p:nvSpPr>
        <p:spPr>
          <a:xfrm rot="5400000">
            <a:off x="5871078" y="4802024"/>
            <a:ext cx="458807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Right Arrow 32"/>
          <p:cNvSpPr/>
          <p:nvPr/>
        </p:nvSpPr>
        <p:spPr>
          <a:xfrm rot="5400000">
            <a:off x="2764808" y="4802023"/>
            <a:ext cx="458807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Snip Diagonal Corner Rectangle 36"/>
          <p:cNvSpPr/>
          <p:nvPr/>
        </p:nvSpPr>
        <p:spPr>
          <a:xfrm>
            <a:off x="5699312" y="5168955"/>
            <a:ext cx="876300" cy="381000"/>
          </a:xfrm>
          <a:prstGeom prst="snip2DiagRect">
            <a:avLst/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b="1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aRGB</a:t>
            </a:r>
            <a:endParaRPr lang="bg-BG" b="1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7274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Смесени буфери</a:t>
            </a:r>
          </a:p>
          <a:p>
            <a:pPr lvl="1"/>
            <a:r>
              <a:rPr lang="bg-BG" dirty="0"/>
              <a:t>Възможност да се обединят данните в един буфер</a:t>
            </a:r>
          </a:p>
          <a:p>
            <a:pPr lvl="1"/>
            <a:r>
              <a:rPr lang="bg-BG" dirty="0"/>
              <a:t>Аналогия с масив от структури</a:t>
            </a:r>
            <a:endParaRPr lang="en-US" dirty="0"/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2357718" y="2286000"/>
            <a:ext cx="4424082" cy="990600"/>
          </a:xfrm>
          <a:prstGeom prst="snip2DiagRect">
            <a:avLst/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Буфер за координати и цветове</a:t>
            </a:r>
          </a:p>
        </p:txBody>
      </p:sp>
      <p:sp>
        <p:nvSpPr>
          <p:cNvPr id="5" name="Snip Diagonal Corner Rectangle 4"/>
          <p:cNvSpPr/>
          <p:nvPr/>
        </p:nvSpPr>
        <p:spPr>
          <a:xfrm>
            <a:off x="2433917" y="2743200"/>
            <a:ext cx="4215957" cy="457200"/>
          </a:xfrm>
          <a:prstGeom prst="snip2DiagRect">
            <a:avLst>
              <a:gd name="adj1" fmla="val 0"/>
              <a:gd name="adj2" fmla="val 32667"/>
            </a:avLst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b"/>
          <a:lstStyle/>
          <a:p>
            <a:pPr algn="ctr"/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2518" y="2819399"/>
            <a:ext cx="1219200" cy="31824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dash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b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r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g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b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81718" y="2819399"/>
            <a:ext cx="1219200" cy="31824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dash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b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r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g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b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00918" y="2819399"/>
            <a:ext cx="1219200" cy="31824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dash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b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r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g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b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83174" y="2832847"/>
            <a:ext cx="266700" cy="304800"/>
          </a:xfrm>
          <a:prstGeom prst="rect">
            <a:avLst/>
          </a:prstGeom>
          <a:noFill/>
          <a:ln w="3175"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b"/>
          <a:lstStyle/>
          <a:p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…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4" name="Snip Diagonal Corner Rectangle 23"/>
          <p:cNvSpPr/>
          <p:nvPr/>
        </p:nvSpPr>
        <p:spPr>
          <a:xfrm>
            <a:off x="2357718" y="4724400"/>
            <a:ext cx="4424082" cy="1219200"/>
          </a:xfrm>
          <a:prstGeom prst="snip2DiagRect">
            <a:avLst>
              <a:gd name="adj1" fmla="val 0"/>
              <a:gd name="adj2" fmla="val 10785"/>
            </a:avLst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b"/>
          <a:lstStyle/>
          <a:p>
            <a:pPr algn="ctr"/>
            <a:r>
              <a:rPr lang="bg-BG" sz="2000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Шейдър</a:t>
            </a:r>
            <a:r>
              <a:rPr lang="en-US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за върхове</a:t>
            </a:r>
          </a:p>
        </p:txBody>
      </p:sp>
      <p:sp>
        <p:nvSpPr>
          <p:cNvPr id="25" name="Snip Diagonal Corner Rectangle 24"/>
          <p:cNvSpPr/>
          <p:nvPr/>
        </p:nvSpPr>
        <p:spPr>
          <a:xfrm>
            <a:off x="3584816" y="4961498"/>
            <a:ext cx="896112" cy="381000"/>
          </a:xfrm>
          <a:prstGeom prst="snip2DiagRect">
            <a:avLst/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b="1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aXY</a:t>
            </a:r>
            <a:endParaRPr lang="bg-BG" b="1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6" name="Snip Diagonal Corner Rectangle 25"/>
          <p:cNvSpPr/>
          <p:nvPr/>
        </p:nvSpPr>
        <p:spPr>
          <a:xfrm>
            <a:off x="3657600" y="3735407"/>
            <a:ext cx="1819018" cy="381000"/>
          </a:xfrm>
          <a:prstGeom prst="snip2DiagRect">
            <a:avLst/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r>
              <a:rPr lang="en-US" i="1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i </a:t>
            </a:r>
            <a:r>
              <a:rPr lang="en-US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r>
              <a:rPr lang="en-US" i="1" baseline="-25000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i</a:t>
            </a:r>
            <a:r>
              <a:rPr lang="bg-BG" i="1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r</a:t>
            </a:r>
            <a:r>
              <a:rPr lang="en-US" i="1" baseline="-25000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i</a:t>
            </a:r>
            <a:r>
              <a:rPr lang="en-US" i="1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g</a:t>
            </a:r>
            <a:r>
              <a:rPr lang="en-US" i="1" baseline="-25000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i</a:t>
            </a:r>
            <a:r>
              <a:rPr lang="en-US" i="1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b</a:t>
            </a:r>
            <a:r>
              <a:rPr lang="en-US" i="1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i</a:t>
            </a:r>
            <a:endParaRPr lang="bg-BG" i="1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Right Arrow 28"/>
          <p:cNvSpPr/>
          <p:nvPr/>
        </p:nvSpPr>
        <p:spPr>
          <a:xfrm rot="5400000">
            <a:off x="4763120" y="4385335"/>
            <a:ext cx="839807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Right Arrow 29"/>
          <p:cNvSpPr/>
          <p:nvPr/>
        </p:nvSpPr>
        <p:spPr>
          <a:xfrm rot="5400000">
            <a:off x="4342596" y="3355028"/>
            <a:ext cx="458807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Right Arrow 32"/>
          <p:cNvSpPr/>
          <p:nvPr/>
        </p:nvSpPr>
        <p:spPr>
          <a:xfrm rot="5400000">
            <a:off x="3617271" y="4385335"/>
            <a:ext cx="839807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Snip Diagonal Corner Rectangle 36"/>
          <p:cNvSpPr/>
          <p:nvPr/>
        </p:nvSpPr>
        <p:spPr>
          <a:xfrm>
            <a:off x="4737030" y="4961498"/>
            <a:ext cx="891988" cy="381000"/>
          </a:xfrm>
          <a:prstGeom prst="snip2DiagRect">
            <a:avLst/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b="1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aRGB</a:t>
            </a:r>
            <a:endParaRPr lang="bg-BG" b="1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200400" y="4114800"/>
            <a:ext cx="658906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r>
              <a:rPr lang="en-US" i="1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i </a:t>
            </a:r>
            <a:r>
              <a:rPr lang="en-US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r>
              <a:rPr lang="en-US" i="1" baseline="-25000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i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72100" y="4110318"/>
            <a:ext cx="876300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r</a:t>
            </a:r>
            <a:r>
              <a:rPr lang="en-US" i="1" baseline="-25000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i</a:t>
            </a:r>
            <a:r>
              <a:rPr lang="en-US" i="1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g</a:t>
            </a:r>
            <a:r>
              <a:rPr lang="en-US" i="1" baseline="-25000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i</a:t>
            </a:r>
            <a:r>
              <a:rPr lang="en-US" i="1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b</a:t>
            </a:r>
            <a:r>
              <a:rPr lang="en-US" i="1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i</a:t>
            </a:r>
            <a:endParaRPr lang="bg-BG" i="1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943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Роля – предаване на данни</a:t>
            </a:r>
          </a:p>
          <a:p>
            <a:pPr lvl="1"/>
            <a:r>
              <a:rPr lang="bg-BG" dirty="0"/>
              <a:t>От потребителя към </a:t>
            </a:r>
            <a:r>
              <a:rPr lang="bg-BG" dirty="0" err="1"/>
              <a:t>шейдърите</a:t>
            </a:r>
            <a:endParaRPr lang="bg-BG" dirty="0"/>
          </a:p>
          <a:p>
            <a:pPr lvl="1"/>
            <a:r>
              <a:rPr lang="bg-BG" dirty="0"/>
              <a:t>От </a:t>
            </a:r>
            <a:r>
              <a:rPr lang="bg-BG" dirty="0" err="1"/>
              <a:t>шейдър</a:t>
            </a:r>
            <a:r>
              <a:rPr lang="bg-BG" dirty="0"/>
              <a:t> към </a:t>
            </a:r>
            <a:r>
              <a:rPr lang="bg-BG" dirty="0" err="1"/>
              <a:t>шейдър</a:t>
            </a:r>
            <a:endParaRPr lang="bg-BG" dirty="0"/>
          </a:p>
          <a:p>
            <a:pPr lvl="1"/>
            <a:r>
              <a:rPr lang="bg-BG" dirty="0"/>
              <a:t>От </a:t>
            </a:r>
            <a:r>
              <a:rPr lang="bg-BG" dirty="0" err="1"/>
              <a:t>шейдър</a:t>
            </a:r>
            <a:r>
              <a:rPr lang="bg-BG" dirty="0"/>
              <a:t> към цветовия буфер</a:t>
            </a:r>
          </a:p>
          <a:p>
            <a:pPr lvl="1"/>
            <a:endParaRPr lang="bg-BG" dirty="0"/>
          </a:p>
          <a:p>
            <a:r>
              <a:rPr lang="bg-BG" dirty="0"/>
              <a:t>Вградени променливи</a:t>
            </a:r>
          </a:p>
          <a:p>
            <a:pPr lvl="1"/>
            <a:r>
              <a:rPr lang="en-US" b="1" dirty="0" err="1"/>
              <a:t>gl_Position</a:t>
            </a:r>
            <a:r>
              <a:rPr lang="en-US" dirty="0"/>
              <a:t> – </a:t>
            </a:r>
            <a:r>
              <a:rPr lang="bg-BG" dirty="0"/>
              <a:t>изходна за </a:t>
            </a:r>
            <a:r>
              <a:rPr lang="bg-BG" dirty="0" err="1"/>
              <a:t>шейдъра</a:t>
            </a:r>
            <a:r>
              <a:rPr lang="bg-BG" dirty="0"/>
              <a:t> за върхове</a:t>
            </a:r>
          </a:p>
          <a:p>
            <a:pPr lvl="1"/>
            <a:r>
              <a:rPr lang="en-US" b="1" dirty="0" err="1"/>
              <a:t>gl_PointSize</a:t>
            </a:r>
            <a:r>
              <a:rPr lang="en-US" dirty="0"/>
              <a:t> – </a:t>
            </a:r>
            <a:r>
              <a:rPr lang="bg-BG" dirty="0"/>
              <a:t>изходна за </a:t>
            </a:r>
            <a:r>
              <a:rPr lang="bg-BG" dirty="0" err="1"/>
              <a:t>шейдъра</a:t>
            </a:r>
            <a:r>
              <a:rPr lang="bg-BG" dirty="0"/>
              <a:t> за върхове</a:t>
            </a:r>
          </a:p>
          <a:p>
            <a:pPr lvl="1"/>
            <a:r>
              <a:rPr lang="en-US" b="1" dirty="0" err="1"/>
              <a:t>gl_FragColor</a:t>
            </a:r>
            <a:r>
              <a:rPr lang="en-US" dirty="0"/>
              <a:t> – </a:t>
            </a:r>
            <a:r>
              <a:rPr lang="bg-BG" dirty="0"/>
              <a:t>изходна за </a:t>
            </a:r>
            <a:r>
              <a:rPr lang="bg-BG" dirty="0" err="1"/>
              <a:t>шейдъра</a:t>
            </a:r>
            <a:r>
              <a:rPr lang="bg-BG" dirty="0"/>
              <a:t> за фрагменти</a:t>
            </a:r>
          </a:p>
          <a:p>
            <a:pPr lvl="1"/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976525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Масив с координати и цветове</a:t>
            </a:r>
          </a:p>
          <a:p>
            <a:pPr lvl="1"/>
            <a:r>
              <a:rPr lang="bg-BG" dirty="0"/>
              <a:t>Групирането дефинираме с </a:t>
            </a:r>
            <a:r>
              <a:rPr lang="en-US" b="1" dirty="0" err="1"/>
              <a:t>vertexAttribPointer</a:t>
            </a:r>
            <a:endParaRPr lang="bg-BG" b="1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1752600"/>
            <a:ext cx="8534400" cy="4800600"/>
          </a:xfrm>
          <a:prstGeom prst="snip2DiagRect">
            <a:avLst>
              <a:gd name="adj1" fmla="val 0"/>
              <a:gd name="adj2" fmla="val 5628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 = [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-0.2, 0.3, 1.0,0.2,0.2,</a:t>
            </a:r>
          </a:p>
          <a:p>
            <a:pPr marL="120650">
              <a:tabLst>
                <a:tab pos="457200" algn="l"/>
              </a:tabLst>
            </a:pPr>
            <a:r>
              <a:rPr lang="bg-BG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0.2, 0.3, 0.2,0.9,0.2,</a:t>
            </a:r>
          </a:p>
          <a:p>
            <a:pPr marL="120650">
              <a:tabLst>
                <a:tab pos="457200" algn="l"/>
              </a:tabLst>
            </a:pPr>
            <a:r>
              <a:rPr lang="bg-BG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-0.2,-0.3, 0.0,0.5,1.0,</a:t>
            </a:r>
          </a:p>
          <a:p>
            <a:pPr marL="120650">
              <a:tabLst>
                <a:tab pos="457200" algn="l"/>
              </a:tabLst>
            </a:pPr>
            <a:r>
              <a:rPr lang="bg-BG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0.2,-0.3, 1.0,0.9,0.0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gl.createBuffer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gl.bindBuffer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gl.ARRAY_BUFFER,buf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gl.bufferData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gl.ARRAY_BUFFER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new Float32Array(data),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		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gl.STATIC_DRAW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gl.enableVertexAttribArray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aXY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gl.enableVertexAttribArray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aRGB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gl.vertexAttribPointer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(aXY,2,gl.FLOAT,false,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5*FLOATS,0*FLOATS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gl.vertexAttribPointer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(aRGB,3,gl.FLOAT,false,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5*FLOATS,2*FLOATS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gl.drawArrays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(gl.POINTS,0,4);</a:t>
            </a:r>
          </a:p>
        </p:txBody>
      </p:sp>
      <p:sp>
        <p:nvSpPr>
          <p:cNvPr id="6" name="Rectangle 5"/>
          <p:cNvSpPr/>
          <p:nvPr/>
        </p:nvSpPr>
        <p:spPr>
          <a:xfrm>
            <a:off x="2160494" y="1958788"/>
            <a:ext cx="1161288" cy="1165412"/>
          </a:xfrm>
          <a:prstGeom prst="rect">
            <a:avLst/>
          </a:prstGeom>
          <a:noFill/>
          <a:ln w="3175">
            <a:prstDash val="dash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b"/>
          <a:lstStyle/>
          <a:p>
            <a:pPr algn="ctr"/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23129" y="1963270"/>
            <a:ext cx="1435608" cy="1165412"/>
          </a:xfrm>
          <a:prstGeom prst="rect">
            <a:avLst/>
          </a:prstGeom>
          <a:noFill/>
          <a:ln w="3175">
            <a:prstDash val="dash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b"/>
          <a:lstStyle/>
          <a:p>
            <a:pPr algn="ctr"/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03199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Diagonal Corner Rectangle 1"/>
          <p:cNvSpPr/>
          <p:nvPr/>
        </p:nvSpPr>
        <p:spPr>
          <a:xfrm>
            <a:off x="304800" y="2888141"/>
            <a:ext cx="8534400" cy="1208348"/>
          </a:xfrm>
          <a:prstGeom prst="snip2DiagRect">
            <a:avLst/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Буфер за координати и цветове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81001" y="3345341"/>
            <a:ext cx="8382000" cy="457200"/>
          </a:xfrm>
          <a:prstGeom prst="snip2DiagRect">
            <a:avLst>
              <a:gd name="adj1" fmla="val 0"/>
              <a:gd name="adj2" fmla="val 32667"/>
            </a:avLst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b"/>
          <a:lstStyle/>
          <a:p>
            <a:pPr algn="ctr"/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68586" y="3430505"/>
            <a:ext cx="905436" cy="318248"/>
          </a:xfrm>
          <a:prstGeom prst="rect">
            <a:avLst/>
          </a:prstGeom>
          <a:solidFill>
            <a:srgbClr val="92D050"/>
          </a:solidFill>
          <a:ln w="3175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b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r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0822" y="3430505"/>
            <a:ext cx="905436" cy="318248"/>
          </a:xfrm>
          <a:prstGeom prst="rect">
            <a:avLst/>
          </a:prstGeom>
          <a:solidFill>
            <a:srgbClr val="92D050"/>
          </a:solidFill>
          <a:ln w="3175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b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49704" y="3430505"/>
            <a:ext cx="905436" cy="318248"/>
          </a:xfrm>
          <a:prstGeom prst="rect">
            <a:avLst/>
          </a:prstGeom>
          <a:solidFill>
            <a:srgbClr val="92D050"/>
          </a:solidFill>
          <a:ln w="3175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b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9186" y="3430505"/>
            <a:ext cx="266700" cy="304800"/>
          </a:xfrm>
          <a:prstGeom prst="rect">
            <a:avLst/>
          </a:prstGeom>
          <a:noFill/>
          <a:ln w="3175"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b"/>
          <a:lstStyle/>
          <a:p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…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87468" y="3430505"/>
            <a:ext cx="905436" cy="318248"/>
          </a:xfrm>
          <a:prstGeom prst="rect">
            <a:avLst/>
          </a:prstGeom>
          <a:solidFill>
            <a:srgbClr val="92D050"/>
          </a:solidFill>
          <a:ln w="3175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b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g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6350" y="3430505"/>
            <a:ext cx="905436" cy="318248"/>
          </a:xfrm>
          <a:prstGeom prst="rect">
            <a:avLst/>
          </a:prstGeom>
          <a:solidFill>
            <a:srgbClr val="92D050"/>
          </a:solidFill>
          <a:ln w="3175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b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b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14882" y="3430505"/>
            <a:ext cx="905436" cy="31824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dash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b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33764" y="3430505"/>
            <a:ext cx="266875" cy="31824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dash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b"/>
          <a:lstStyle/>
          <a:p>
            <a:pPr algn="ctr"/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001001" y="3366105"/>
            <a:ext cx="304800" cy="4191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8000">
                <a:schemeClr val="bg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Rectangle 17"/>
          <p:cNvSpPr/>
          <p:nvPr/>
        </p:nvSpPr>
        <p:spPr>
          <a:xfrm>
            <a:off x="1295400" y="3430505"/>
            <a:ext cx="905436" cy="31824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dash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b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b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58522" y="3431395"/>
            <a:ext cx="323431" cy="31824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dash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b"/>
          <a:lstStyle/>
          <a:p>
            <a:pPr algn="ctr"/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 flipH="1">
            <a:off x="838200" y="3374521"/>
            <a:ext cx="443752" cy="4191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8000">
                <a:schemeClr val="bg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20650">
              <a:tabLst>
                <a:tab pos="457200" algn="l"/>
              </a:tabLst>
            </a:pPr>
            <a:endParaRPr lang="en-GB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endParaRPr lang="bg-BG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endParaRPr lang="en-GB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gl.vertexAttribPointer</a:t>
            </a:r>
            <a:r>
              <a:rPr lang="en-GB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(aXY,2,gl.FLOAT,false,</a:t>
            </a:r>
            <a:r>
              <a:rPr lang="en-GB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5*FLOATS,0*FLOATS</a:t>
            </a:r>
            <a:r>
              <a:rPr lang="en-GB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endParaRPr lang="en-GB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endParaRPr lang="en-GB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endParaRPr lang="en-GB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endParaRPr lang="en-GB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endParaRPr lang="en-GB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endParaRPr lang="en-GB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endParaRPr lang="en-GB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endParaRPr lang="en-GB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endParaRPr lang="en-GB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endParaRPr lang="en-GB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endParaRPr lang="en-GB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gl.vertexAttribPointer</a:t>
            </a:r>
            <a:r>
              <a:rPr lang="en-GB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(aRGB,3,gl.FLOAT,false,</a:t>
            </a:r>
            <a:r>
              <a:rPr lang="en-GB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5*FLOATS,2*FLOATS</a:t>
            </a:r>
            <a:r>
              <a:rPr lang="en-GB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bg-BG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22" name="Left Brace 21"/>
          <p:cNvSpPr/>
          <p:nvPr/>
        </p:nvSpPr>
        <p:spPr>
          <a:xfrm rot="16200000" flipV="1">
            <a:off x="3148289" y="3423220"/>
            <a:ext cx="198345" cy="1788460"/>
          </a:xfrm>
          <a:prstGeom prst="leftBrace">
            <a:avLst>
              <a:gd name="adj1" fmla="val 45621"/>
              <a:gd name="adj2" fmla="val 50000"/>
            </a:avLst>
          </a:prstGeom>
          <a:ln>
            <a:solidFill>
              <a:schemeClr val="tx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330822" y="2468757"/>
            <a:ext cx="0" cy="2101754"/>
          </a:xfrm>
          <a:prstGeom prst="line">
            <a:avLst/>
          </a:prstGeom>
          <a:ln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153039" y="3430505"/>
            <a:ext cx="15547" cy="1092798"/>
          </a:xfrm>
          <a:prstGeom prst="line">
            <a:avLst/>
          </a:prstGeom>
          <a:ln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911786" y="2433935"/>
            <a:ext cx="0" cy="1947867"/>
          </a:xfrm>
          <a:prstGeom prst="line">
            <a:avLst/>
          </a:prstGeom>
          <a:ln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Brace 34"/>
          <p:cNvSpPr/>
          <p:nvPr/>
        </p:nvSpPr>
        <p:spPr>
          <a:xfrm rot="5400000">
            <a:off x="4527732" y="402119"/>
            <a:ext cx="198349" cy="4569758"/>
          </a:xfrm>
          <a:prstGeom prst="leftBrace">
            <a:avLst>
              <a:gd name="adj1" fmla="val 45621"/>
              <a:gd name="adj2" fmla="val 50000"/>
            </a:avLst>
          </a:prstGeom>
          <a:ln>
            <a:solidFill>
              <a:schemeClr val="tx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TextBox 35"/>
          <p:cNvSpPr txBox="1"/>
          <p:nvPr/>
        </p:nvSpPr>
        <p:spPr>
          <a:xfrm>
            <a:off x="5029200" y="462391"/>
            <a:ext cx="335280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5</a:t>
            </a:r>
            <a:r>
              <a:rPr lang="bg-BG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r>
              <a:rPr lang="bg-BG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4 </a:t>
            </a:r>
            <a:r>
              <a:rPr lang="bg-BG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байта дължина</a:t>
            </a:r>
          </a:p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т.е. следващото </a:t>
            </a: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r>
              <a:rPr lang="bg-BG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е след 20 байта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705600" y="1028700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24000" y="3788712"/>
            <a:ext cx="701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Байт:     0                4                 8                12              16                 20               24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02422" y="2280046"/>
            <a:ext cx="1887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20 байта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42027" y="4416623"/>
            <a:ext cx="1887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8 байта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920318" y="5638800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553633" y="59817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Първият елемент започва на 8-я байт от структурата</a:t>
            </a:r>
          </a:p>
        </p:txBody>
      </p:sp>
    </p:spTree>
    <p:extLst>
      <p:ext uri="{BB962C8B-B14F-4D97-AF65-F5344CB8AC3E}">
        <p14:creationId xmlns:p14="http://schemas.microsoft.com/office/powerpoint/2010/main" val="33377238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Описание с човешки думи:</a:t>
            </a:r>
          </a:p>
          <a:p>
            <a:endParaRPr lang="bg-BG" dirty="0"/>
          </a:p>
          <a:p>
            <a:r>
              <a:rPr lang="en-GB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gl.vertexAttribPointer</a:t>
            </a:r>
            <a:r>
              <a:rPr lang="en-GB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(aRGB,</a:t>
            </a:r>
            <a:r>
              <a:rPr lang="en-GB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GB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,gl.FLOAT,false,</a:t>
            </a:r>
            <a:r>
              <a:rPr lang="en-GB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5*FLOATS,2*FLOATS</a:t>
            </a:r>
            <a:r>
              <a:rPr lang="en-GB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bg-BG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dirty="0"/>
          </a:p>
          <a:p>
            <a:pPr lvl="1"/>
            <a:r>
              <a:rPr lang="bg-BG" dirty="0"/>
              <a:t>Текущият </a:t>
            </a:r>
            <a:r>
              <a:rPr lang="en-US" dirty="0" err="1"/>
              <a:t>WebGL</a:t>
            </a:r>
            <a:r>
              <a:rPr lang="bg-BG" dirty="0"/>
              <a:t> буфер се разделя на </a:t>
            </a:r>
            <a:r>
              <a:rPr lang="en-US" dirty="0"/>
              <a:t>20-</a:t>
            </a:r>
            <a:r>
              <a:rPr lang="bg-BG" dirty="0" err="1"/>
              <a:t>байтови</a:t>
            </a:r>
            <a:r>
              <a:rPr lang="bg-BG" dirty="0"/>
              <a:t> структури (</a:t>
            </a:r>
            <a:r>
              <a:rPr lang="bg-BG" b="1" dirty="0">
                <a:solidFill>
                  <a:srgbClr val="FF0000"/>
                </a:solidFill>
              </a:rPr>
              <a:t>5</a:t>
            </a:r>
            <a:r>
              <a:rPr lang="bg-BG" dirty="0"/>
              <a:t> броя по 4 байта)</a:t>
            </a:r>
          </a:p>
          <a:p>
            <a:pPr lvl="1"/>
            <a:r>
              <a:rPr lang="bg-BG" dirty="0"/>
              <a:t>Извличат </a:t>
            </a:r>
            <a:r>
              <a:rPr lang="bg-BG" b="1" dirty="0">
                <a:solidFill>
                  <a:srgbClr val="FF0000"/>
                </a:solidFill>
              </a:rPr>
              <a:t>3</a:t>
            </a:r>
            <a:r>
              <a:rPr lang="bg-BG" dirty="0"/>
              <a:t> числа от тип </a:t>
            </a:r>
            <a:r>
              <a:rPr lang="en-US" b="1" dirty="0"/>
              <a:t>FLOAT</a:t>
            </a:r>
            <a:r>
              <a:rPr lang="bg-BG" dirty="0"/>
              <a:t>, започвайки от 8</a:t>
            </a:r>
            <a:r>
              <a:rPr lang="bg-BG" baseline="30000" dirty="0"/>
              <a:t>ми</a:t>
            </a:r>
            <a:r>
              <a:rPr lang="bg-BG" dirty="0"/>
              <a:t> байт на всяка структура (т.е. прескачаме </a:t>
            </a:r>
            <a:r>
              <a:rPr lang="bg-BG"/>
              <a:t>първите 2 пъти по 4 </a:t>
            </a:r>
            <a:r>
              <a:rPr lang="bg-BG" dirty="0"/>
              <a:t>байта)</a:t>
            </a:r>
          </a:p>
          <a:p>
            <a:pPr lvl="1"/>
            <a:r>
              <a:rPr lang="bg-BG" dirty="0"/>
              <a:t>Числата </a:t>
            </a:r>
            <a:r>
              <a:rPr lang="bg-BG" b="1" dirty="0"/>
              <a:t>без да се нормализират </a:t>
            </a:r>
            <a:r>
              <a:rPr lang="bg-BG" dirty="0"/>
              <a:t>се подават на атрибутната променлива, чийто адрес сме запомнили в </a:t>
            </a:r>
            <a:r>
              <a:rPr lang="en-US" b="1" dirty="0" err="1"/>
              <a:t>aRGB</a:t>
            </a:r>
            <a:endParaRPr lang="bg-BG" b="1" dirty="0"/>
          </a:p>
        </p:txBody>
      </p:sp>
      <p:sp>
        <p:nvSpPr>
          <p:cNvPr id="17" name="Snip Diagonal Corner Rectangle 16"/>
          <p:cNvSpPr/>
          <p:nvPr/>
        </p:nvSpPr>
        <p:spPr>
          <a:xfrm>
            <a:off x="304800" y="6019800"/>
            <a:ext cx="8534400" cy="533400"/>
          </a:xfrm>
          <a:prstGeom prst="snip2DiagRect">
            <a:avLst>
              <a:gd name="adj1" fmla="val 0"/>
              <a:gd name="adj2" fmla="val 41440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hlinkClick r:id="rId2" action="ppaction://hlinkfile"/>
          </p:cNvPr>
          <p:cNvSpPr/>
          <p:nvPr/>
        </p:nvSpPr>
        <p:spPr>
          <a:xfrm>
            <a:off x="8229599" y="6248400"/>
            <a:ext cx="618565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48176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Речник</a:t>
            </a:r>
          </a:p>
        </p:txBody>
      </p:sp>
    </p:spTree>
    <p:extLst>
      <p:ext uri="{BB962C8B-B14F-4D97-AF65-F5344CB8AC3E}">
        <p14:creationId xmlns:p14="http://schemas.microsoft.com/office/powerpoint/2010/main" val="2175608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 на новите неща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GLSL</a:t>
            </a:r>
            <a:r>
              <a:rPr lang="bg-BG" dirty="0"/>
              <a:t> променливи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80644"/>
              </p:ext>
            </p:extLst>
          </p:nvPr>
        </p:nvGraphicFramePr>
        <p:xfrm>
          <a:off x="609600" y="1971040"/>
          <a:ext cx="8077200" cy="111252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uniform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Променлива със стойност за цял примитив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attribute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Променлива със стойност за връх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varying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Променлива със стойност за фрагмент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294153"/>
              </p:ext>
            </p:extLst>
          </p:nvPr>
        </p:nvGraphicFramePr>
        <p:xfrm>
          <a:off x="609600" y="3200400"/>
          <a:ext cx="8077200" cy="111252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int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Цяло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число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float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Реално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(дробно) число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vec</a:t>
                      </a:r>
                      <a:r>
                        <a:rPr lang="en-US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[234]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2</a:t>
                      </a:r>
                      <a:r>
                        <a:rPr lang="en-US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D,</a:t>
                      </a:r>
                      <a:r>
                        <a:rPr lang="en-US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3D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и </a:t>
                      </a:r>
                      <a:r>
                        <a:rPr lang="en-US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4D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вектор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704557"/>
              </p:ext>
            </p:extLst>
          </p:nvPr>
        </p:nvGraphicFramePr>
        <p:xfrm>
          <a:off x="609600" y="4419600"/>
          <a:ext cx="8077200" cy="148336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highp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Висока точност на число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mediump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Средна точност на число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lowp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Ниска точност на число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precision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Задаване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на точност по подразбиране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86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WebGL</a:t>
            </a:r>
            <a:r>
              <a:rPr lang="bg-BG" dirty="0"/>
              <a:t> променливи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WebGL</a:t>
            </a:r>
            <a:r>
              <a:rPr lang="bg-BG" dirty="0"/>
              <a:t> буфери</a:t>
            </a:r>
          </a:p>
          <a:p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269651"/>
              </p:ext>
            </p:extLst>
          </p:nvPr>
        </p:nvGraphicFramePr>
        <p:xfrm>
          <a:off x="609600" y="1066800"/>
          <a:ext cx="8077200" cy="214376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getAttribLocation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Намира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адреса на атрибутна променлива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vertexAttrib</a:t>
                      </a:r>
                      <a:r>
                        <a:rPr lang="en-GB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[</a:t>
                      </a:r>
                      <a:r>
                        <a:rPr lang="en-US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1234]f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Дава стойности на атрибутна променлива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vertexAttribPointer</a:t>
                      </a:r>
                      <a:endParaRPr lang="en-US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Указва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как ще се групират данните от </a:t>
                      </a:r>
                      <a:r>
                        <a:rPr lang="en-US" sz="1600" baseline="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WebGL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буфер при подаването им към атрибутна променлива на </a:t>
                      </a:r>
                      <a:r>
                        <a:rPr lang="bg-BG" sz="1600" baseline="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шейдъра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за върхове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enableVertexAttribArray</a:t>
                      </a:r>
                      <a:endParaRPr lang="en-US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Разрешава атрибутна променлива да получава данни от </a:t>
                      </a:r>
                      <a:r>
                        <a:rPr lang="en-US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WebGL</a:t>
                      </a: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буфер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5192"/>
              </p:ext>
            </p:extLst>
          </p:nvPr>
        </p:nvGraphicFramePr>
        <p:xfrm>
          <a:off x="609600" y="4130040"/>
          <a:ext cx="8077200" cy="227076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ARRAY_BUFFER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Константа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за типа </a:t>
                      </a:r>
                      <a:r>
                        <a:rPr lang="en-US" sz="1600" baseline="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WebGL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буфер за общи данни: върхове, цветове, нормални вектори и т.н.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STATIC_DRAW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Флаг,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че данните в буфер няма да се променят (често) и че ще се използват за рисуване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createBuffer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Създава </a:t>
                      </a:r>
                      <a:r>
                        <a:rPr lang="en-US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WebGL</a:t>
                      </a: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буфер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bindBuffer</a:t>
                      </a:r>
                      <a:endParaRPr lang="en-US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Избира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текущ буфер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bufferData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Прехвърля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данни от </a:t>
                      </a:r>
                      <a:r>
                        <a:rPr lang="en-US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JavaScript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масив в </a:t>
                      </a:r>
                      <a:r>
                        <a:rPr lang="en-US" sz="1600" baseline="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WebGL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буфер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0222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</a:t>
            </a:r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431542"/>
              </p:ext>
            </p:extLst>
          </p:nvPr>
        </p:nvGraphicFramePr>
        <p:xfrm>
          <a:off x="609600" y="944880"/>
          <a:ext cx="8077200" cy="74168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Math.random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Случайно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число в </a:t>
                      </a:r>
                      <a:r>
                        <a:rPr lang="en-US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[0,1), 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част от библиотеката </a:t>
                      </a:r>
                      <a:r>
                        <a:rPr lang="en-US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Math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Float32Array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Масив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от 32-битови реални числа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6627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Въпроси и коментари</a:t>
            </a:r>
          </a:p>
        </p:txBody>
      </p:sp>
    </p:spTree>
    <p:extLst>
      <p:ext uri="{BB962C8B-B14F-4D97-AF65-F5344CB8AC3E}">
        <p14:creationId xmlns:p14="http://schemas.microsoft.com/office/powerpoint/2010/main" val="9049308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4"/>
          <p:cNvSpPr/>
          <p:nvPr/>
        </p:nvSpPr>
        <p:spPr>
          <a:xfrm>
            <a:off x="1981200" y="2971801"/>
            <a:ext cx="5181600" cy="927848"/>
          </a:xfrm>
          <a:prstGeom prst="snip2DiagRect">
            <a:avLst>
              <a:gd name="adj1" fmla="val 0"/>
              <a:gd name="adj2" fmla="val 10785"/>
            </a:avLst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sz="2000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Шейдър</a:t>
            </a:r>
            <a:r>
              <a:rPr lang="en-US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за фрагменти</a:t>
            </a:r>
          </a:p>
        </p:txBody>
      </p:sp>
      <p:sp>
        <p:nvSpPr>
          <p:cNvPr id="6" name="Snip Diagonal Corner Rectangle 5"/>
          <p:cNvSpPr/>
          <p:nvPr/>
        </p:nvSpPr>
        <p:spPr>
          <a:xfrm>
            <a:off x="1981200" y="990600"/>
            <a:ext cx="5181600" cy="925902"/>
          </a:xfrm>
          <a:prstGeom prst="snip2DiagRect">
            <a:avLst>
              <a:gd name="adj1" fmla="val 0"/>
              <a:gd name="adj2" fmla="val 10785"/>
            </a:avLst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sz="2000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Шейдър</a:t>
            </a:r>
            <a:r>
              <a:rPr lang="en-US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за върхове</a:t>
            </a:r>
          </a:p>
        </p:txBody>
      </p:sp>
      <p:sp>
        <p:nvSpPr>
          <p:cNvPr id="9" name="Snip Diagonal Corner Rectangle 8"/>
          <p:cNvSpPr/>
          <p:nvPr/>
        </p:nvSpPr>
        <p:spPr>
          <a:xfrm>
            <a:off x="3356108" y="4970932"/>
            <a:ext cx="2440745" cy="896468"/>
          </a:xfrm>
          <a:prstGeom prst="snip2DiagRect">
            <a:avLst/>
          </a:prstGeom>
          <a:solidFill>
            <a:srgbClr val="92D050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Цветови буфер</a:t>
            </a:r>
          </a:p>
        </p:txBody>
      </p:sp>
      <p:sp>
        <p:nvSpPr>
          <p:cNvPr id="10" name="Snip Diagonal Corner Rectangle 9"/>
          <p:cNvSpPr/>
          <p:nvPr/>
        </p:nvSpPr>
        <p:spPr>
          <a:xfrm>
            <a:off x="3658311" y="4204450"/>
            <a:ext cx="1827377" cy="443753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spcBef>
                <a:spcPct val="0"/>
              </a:spcBef>
            </a:pPr>
            <a:r>
              <a:rPr lang="en-US" sz="2000" b="1" dirty="0" err="1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gl_FragColor</a:t>
            </a:r>
            <a:endParaRPr lang="bg-BG" sz="2000" b="1" dirty="0">
              <a:solidFill>
                <a:schemeClr val="tx1"/>
              </a:solidFill>
              <a:effectLst>
                <a:outerShdw blurRad="63500" algn="ctr" rotWithShape="0">
                  <a:srgbClr val="0033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3352087" y="1917927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ight Arrow 11"/>
          <p:cNvSpPr/>
          <p:nvPr/>
        </p:nvSpPr>
        <p:spPr>
          <a:xfrm rot="5400000">
            <a:off x="5490880" y="1917927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ight Arrow 12"/>
          <p:cNvSpPr/>
          <p:nvPr/>
        </p:nvSpPr>
        <p:spPr>
          <a:xfrm rot="5400000">
            <a:off x="4424081" y="4667556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ight Arrow 13"/>
          <p:cNvSpPr/>
          <p:nvPr/>
        </p:nvSpPr>
        <p:spPr>
          <a:xfrm rot="5400000">
            <a:off x="3348317" y="2668425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ight Arrow 14"/>
          <p:cNvSpPr/>
          <p:nvPr/>
        </p:nvSpPr>
        <p:spPr>
          <a:xfrm rot="5400000">
            <a:off x="5487110" y="2668425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Snip Diagonal Corner Rectangle 15"/>
          <p:cNvSpPr/>
          <p:nvPr/>
        </p:nvSpPr>
        <p:spPr>
          <a:xfrm>
            <a:off x="2590800" y="2209800"/>
            <a:ext cx="1827377" cy="4572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spcBef>
                <a:spcPct val="0"/>
              </a:spcBef>
            </a:pPr>
            <a:r>
              <a:rPr lang="en-US" sz="2000" b="1" dirty="0" err="1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gl_Position</a:t>
            </a:r>
            <a:endParaRPr lang="bg-BG" sz="2000" b="1" dirty="0">
              <a:solidFill>
                <a:schemeClr val="tx1"/>
              </a:solidFill>
              <a:effectLst>
                <a:outerShdw blurRad="63500" algn="ctr" rotWithShape="0">
                  <a:srgbClr val="0033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Snip Diagonal Corner Rectangle 16"/>
          <p:cNvSpPr/>
          <p:nvPr/>
        </p:nvSpPr>
        <p:spPr>
          <a:xfrm>
            <a:off x="4725823" y="2223247"/>
            <a:ext cx="1827377" cy="443753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spcBef>
                <a:spcPct val="0"/>
              </a:spcBef>
            </a:pPr>
            <a:r>
              <a:rPr lang="en-US" sz="2000" b="1" dirty="0" err="1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gl_PointSize</a:t>
            </a:r>
            <a:endParaRPr lang="bg-BG" sz="2000" b="1" dirty="0">
              <a:solidFill>
                <a:schemeClr val="tx1"/>
              </a:solidFill>
              <a:effectLst>
                <a:outerShdw blurRad="63500" algn="ctr" rotWithShape="0">
                  <a:srgbClr val="0033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4424081" y="3901074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313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Потребителски променливи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Глобални </a:t>
            </a:r>
            <a:r>
              <a:rPr lang="en-US" dirty="0"/>
              <a:t>|</a:t>
            </a:r>
            <a:r>
              <a:rPr lang="bg-BG" dirty="0"/>
              <a:t> </a:t>
            </a:r>
            <a:r>
              <a:rPr lang="en-US" dirty="0"/>
              <a:t>uniform</a:t>
            </a:r>
            <a:endParaRPr lang="bg-BG" dirty="0"/>
          </a:p>
          <a:p>
            <a:pPr lvl="1"/>
            <a:r>
              <a:rPr lang="bg-BG" dirty="0"/>
              <a:t>Задават глобално свойство за графичен примитив</a:t>
            </a:r>
          </a:p>
          <a:p>
            <a:pPr lvl="1"/>
            <a:r>
              <a:rPr lang="bg-BG" dirty="0"/>
              <a:t>Достъпни и в двата </a:t>
            </a:r>
            <a:r>
              <a:rPr lang="bg-BG" dirty="0" err="1"/>
              <a:t>шейдъра</a:t>
            </a:r>
            <a:endParaRPr lang="bg-BG" dirty="0"/>
          </a:p>
          <a:p>
            <a:pPr lvl="1"/>
            <a:r>
              <a:rPr lang="bg-BG" dirty="0"/>
              <a:t>Получават стойност от кода на </a:t>
            </a:r>
            <a:r>
              <a:rPr lang="en-US" dirty="0"/>
              <a:t>JavaScript</a:t>
            </a:r>
          </a:p>
          <a:p>
            <a:pPr lvl="1"/>
            <a:r>
              <a:rPr lang="bg-BG" dirty="0"/>
              <a:t>Константни в рамките на кадър</a:t>
            </a:r>
          </a:p>
          <a:p>
            <a:pPr lvl="1"/>
            <a:endParaRPr lang="bg-BG" dirty="0"/>
          </a:p>
          <a:p>
            <a:r>
              <a:rPr lang="bg-BG" dirty="0"/>
              <a:t>Локални</a:t>
            </a:r>
          </a:p>
          <a:p>
            <a:pPr lvl="1"/>
            <a:r>
              <a:rPr lang="bg-BG" dirty="0"/>
              <a:t>Използват се за локални пресмятания</a:t>
            </a:r>
          </a:p>
          <a:p>
            <a:pPr lvl="1"/>
            <a:r>
              <a:rPr lang="bg-BG" dirty="0"/>
              <a:t>Достъпни са в двата </a:t>
            </a:r>
            <a:r>
              <a:rPr lang="bg-BG" dirty="0" err="1"/>
              <a:t>шейдъра</a:t>
            </a:r>
            <a:endParaRPr lang="bg-BG" dirty="0"/>
          </a:p>
          <a:p>
            <a:pPr lvl="1"/>
            <a:r>
              <a:rPr lang="bg-BG" dirty="0"/>
              <a:t>Получават стойност от кода на </a:t>
            </a:r>
            <a:r>
              <a:rPr lang="bg-BG" dirty="0" err="1"/>
              <a:t>шейдъра</a:t>
            </a:r>
            <a:endParaRPr lang="bg-BG" dirty="0"/>
          </a:p>
          <a:p>
            <a:pPr lvl="1"/>
            <a:r>
              <a:rPr lang="bg-BG" dirty="0"/>
              <a:t>Не могат да се използват за комуникация извън </a:t>
            </a:r>
            <a:r>
              <a:rPr lang="bg-BG" dirty="0" err="1"/>
              <a:t>шейдър</a:t>
            </a:r>
            <a:endParaRPr lang="en-US" dirty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0273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Атрибутни</a:t>
            </a:r>
            <a:r>
              <a:rPr lang="en-US" dirty="0"/>
              <a:t> | attribute</a:t>
            </a:r>
            <a:endParaRPr lang="bg-BG" dirty="0"/>
          </a:p>
          <a:p>
            <a:pPr lvl="1"/>
            <a:r>
              <a:rPr lang="bg-BG" dirty="0"/>
              <a:t>Задават свойство на връх</a:t>
            </a:r>
          </a:p>
          <a:p>
            <a:pPr lvl="1"/>
            <a:r>
              <a:rPr lang="bg-BG" dirty="0"/>
              <a:t>Достъпни само в </a:t>
            </a:r>
            <a:r>
              <a:rPr lang="bg-BG" dirty="0" err="1"/>
              <a:t>шейдъра</a:t>
            </a:r>
            <a:r>
              <a:rPr lang="bg-BG" dirty="0"/>
              <a:t> за върхове</a:t>
            </a:r>
          </a:p>
          <a:p>
            <a:pPr lvl="1"/>
            <a:r>
              <a:rPr lang="bg-BG" dirty="0"/>
              <a:t>Получават стойност от кода на </a:t>
            </a:r>
            <a:r>
              <a:rPr lang="en-US" dirty="0"/>
              <a:t>JavaScript</a:t>
            </a:r>
          </a:p>
          <a:p>
            <a:pPr lvl="1"/>
            <a:r>
              <a:rPr lang="bg-BG" dirty="0"/>
              <a:t>Константни в рамките на връх в рамките на кадър</a:t>
            </a:r>
          </a:p>
          <a:p>
            <a:pPr lvl="1"/>
            <a:endParaRPr lang="en-US" dirty="0"/>
          </a:p>
          <a:p>
            <a:r>
              <a:rPr lang="bg-BG" dirty="0"/>
              <a:t>Променливи </a:t>
            </a:r>
            <a:r>
              <a:rPr lang="en-US" dirty="0"/>
              <a:t>| varying</a:t>
            </a:r>
          </a:p>
          <a:p>
            <a:pPr lvl="1"/>
            <a:r>
              <a:rPr lang="bg-BG" dirty="0"/>
              <a:t>Задават свойство на фрагмент</a:t>
            </a:r>
          </a:p>
          <a:p>
            <a:pPr lvl="1"/>
            <a:r>
              <a:rPr lang="bg-BG" dirty="0"/>
              <a:t>Достъпни само в </a:t>
            </a:r>
            <a:r>
              <a:rPr lang="bg-BG" dirty="0" err="1"/>
              <a:t>шейдъра</a:t>
            </a:r>
            <a:r>
              <a:rPr lang="bg-BG" dirty="0"/>
              <a:t> за фрагменти</a:t>
            </a:r>
          </a:p>
          <a:p>
            <a:pPr lvl="1"/>
            <a:r>
              <a:rPr lang="bg-BG" dirty="0"/>
              <a:t>Получават гранична стойност от кода в </a:t>
            </a:r>
            <a:r>
              <a:rPr lang="bg-BG" dirty="0" err="1"/>
              <a:t>шейдъра</a:t>
            </a:r>
            <a:r>
              <a:rPr lang="bg-BG" dirty="0"/>
              <a:t> за върхове</a:t>
            </a:r>
            <a:endParaRPr lang="en-US" dirty="0"/>
          </a:p>
          <a:p>
            <a:pPr lvl="1"/>
            <a:r>
              <a:rPr lang="bg-BG" dirty="0"/>
              <a:t>Променящи се за фрагментите между върхове</a:t>
            </a:r>
          </a:p>
        </p:txBody>
      </p:sp>
    </p:spTree>
    <p:extLst>
      <p:ext uri="{BB962C8B-B14F-4D97-AF65-F5344CB8AC3E}">
        <p14:creationId xmlns:p14="http://schemas.microsoft.com/office/powerpoint/2010/main" val="2844557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4"/>
          <p:cNvSpPr/>
          <p:nvPr/>
        </p:nvSpPr>
        <p:spPr>
          <a:xfrm>
            <a:off x="1981200" y="4951054"/>
            <a:ext cx="5181600" cy="927848"/>
          </a:xfrm>
          <a:prstGeom prst="snip2DiagRect">
            <a:avLst>
              <a:gd name="adj1" fmla="val 0"/>
              <a:gd name="adj2" fmla="val 10785"/>
            </a:avLst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sz="2000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Шейдър</a:t>
            </a:r>
            <a:r>
              <a:rPr lang="en-US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за фрагменти</a:t>
            </a:r>
          </a:p>
        </p:txBody>
      </p:sp>
      <p:sp>
        <p:nvSpPr>
          <p:cNvPr id="6" name="Snip Diagonal Corner Rectangle 5"/>
          <p:cNvSpPr/>
          <p:nvPr/>
        </p:nvSpPr>
        <p:spPr>
          <a:xfrm>
            <a:off x="1981200" y="2969853"/>
            <a:ext cx="5181600" cy="925902"/>
          </a:xfrm>
          <a:prstGeom prst="snip2DiagRect">
            <a:avLst>
              <a:gd name="adj1" fmla="val 0"/>
              <a:gd name="adj2" fmla="val 10785"/>
            </a:avLst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sz="2000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Шейдър</a:t>
            </a:r>
            <a:r>
              <a:rPr lang="en-US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за върхове</a:t>
            </a:r>
          </a:p>
        </p:txBody>
      </p:sp>
      <p:sp>
        <p:nvSpPr>
          <p:cNvPr id="11" name="Right Arrow 10"/>
          <p:cNvSpPr/>
          <p:nvPr/>
        </p:nvSpPr>
        <p:spPr>
          <a:xfrm rot="5400000">
            <a:off x="4953710" y="3897180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ight Arrow 13"/>
          <p:cNvSpPr/>
          <p:nvPr/>
        </p:nvSpPr>
        <p:spPr>
          <a:xfrm rot="5400000">
            <a:off x="4949940" y="4647678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Snip Diagonal Corner Rectangle 15"/>
          <p:cNvSpPr/>
          <p:nvPr/>
        </p:nvSpPr>
        <p:spPr>
          <a:xfrm>
            <a:off x="4192423" y="4189053"/>
            <a:ext cx="1827377" cy="4572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varying</a:t>
            </a:r>
            <a:endParaRPr lang="bg-BG" sz="2000" b="1" dirty="0">
              <a:solidFill>
                <a:schemeClr val="tx1"/>
              </a:solidFill>
              <a:effectLst>
                <a:outerShdw blurRad="63500" algn="ctr" rotWithShape="0">
                  <a:srgbClr val="0033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9" name="Snip Diagonal Corner Rectangle 18"/>
          <p:cNvSpPr/>
          <p:nvPr/>
        </p:nvSpPr>
        <p:spPr>
          <a:xfrm>
            <a:off x="1981199" y="990600"/>
            <a:ext cx="5181600" cy="925902"/>
          </a:xfrm>
          <a:prstGeom prst="snip2DiagRect">
            <a:avLst>
              <a:gd name="adj1" fmla="val 0"/>
              <a:gd name="adj2" fmla="val 10785"/>
            </a:avLst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JavaScript</a:t>
            </a:r>
            <a:endParaRPr lang="bg-BG" sz="20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Right Arrow 19"/>
          <p:cNvSpPr/>
          <p:nvPr/>
        </p:nvSpPr>
        <p:spPr>
          <a:xfrm rot="5400000">
            <a:off x="4952287" y="1917927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Right Arrow 20"/>
          <p:cNvSpPr/>
          <p:nvPr/>
        </p:nvSpPr>
        <p:spPr>
          <a:xfrm rot="5400000">
            <a:off x="4948517" y="2668425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Snip Diagonal Corner Rectangle 21"/>
          <p:cNvSpPr/>
          <p:nvPr/>
        </p:nvSpPr>
        <p:spPr>
          <a:xfrm>
            <a:off x="4191000" y="2209800"/>
            <a:ext cx="1827377" cy="4572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attribute</a:t>
            </a:r>
            <a:endParaRPr lang="bg-BG" sz="2000" b="1" dirty="0">
              <a:solidFill>
                <a:schemeClr val="tx1"/>
              </a:solidFill>
              <a:effectLst>
                <a:outerShdw blurRad="63500" algn="ctr" rotWithShape="0">
                  <a:srgbClr val="0033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3" name="Snip Diagonal Corner Rectangle 22"/>
          <p:cNvSpPr/>
          <p:nvPr/>
        </p:nvSpPr>
        <p:spPr>
          <a:xfrm>
            <a:off x="6200774" y="3048885"/>
            <a:ext cx="887505" cy="445697"/>
          </a:xfrm>
          <a:prstGeom prst="snip2DiagRect">
            <a:avLst/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local</a:t>
            </a:r>
            <a:endParaRPr lang="bg-BG" sz="2000" b="1" dirty="0">
              <a:solidFill>
                <a:schemeClr val="tx1"/>
              </a:solidFill>
              <a:effectLst>
                <a:outerShdw blurRad="63500" algn="ctr" rotWithShape="0">
                  <a:srgbClr val="0033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4" name="Snip Diagonal Corner Rectangle 23"/>
          <p:cNvSpPr/>
          <p:nvPr/>
        </p:nvSpPr>
        <p:spPr>
          <a:xfrm>
            <a:off x="6200775" y="5026017"/>
            <a:ext cx="887505" cy="445697"/>
          </a:xfrm>
          <a:prstGeom prst="snip2DiagRect">
            <a:avLst/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local</a:t>
            </a:r>
            <a:endParaRPr lang="bg-BG" sz="2000" b="1" dirty="0">
              <a:solidFill>
                <a:schemeClr val="tx1"/>
              </a:solidFill>
              <a:effectLst>
                <a:outerShdw blurRad="63500" algn="ctr" rotWithShape="0">
                  <a:srgbClr val="0033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8" name="Right Arrow 27"/>
          <p:cNvSpPr/>
          <p:nvPr/>
        </p:nvSpPr>
        <p:spPr>
          <a:xfrm rot="5400000">
            <a:off x="2971087" y="1917927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Right Arrow 28"/>
          <p:cNvSpPr/>
          <p:nvPr/>
        </p:nvSpPr>
        <p:spPr>
          <a:xfrm rot="5400000">
            <a:off x="2970376" y="2668425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Snip Diagonal Corner Rectangle 29"/>
          <p:cNvSpPr/>
          <p:nvPr/>
        </p:nvSpPr>
        <p:spPr>
          <a:xfrm>
            <a:off x="2209800" y="2209800"/>
            <a:ext cx="1827377" cy="4572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uniform</a:t>
            </a:r>
            <a:endParaRPr lang="bg-BG" sz="2000" b="1" dirty="0">
              <a:solidFill>
                <a:schemeClr val="tx1"/>
              </a:solidFill>
              <a:effectLst>
                <a:outerShdw blurRad="63500" algn="ctr" rotWithShape="0">
                  <a:srgbClr val="0033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1" name="Right Arrow 30"/>
          <p:cNvSpPr/>
          <p:nvPr/>
        </p:nvSpPr>
        <p:spPr>
          <a:xfrm rot="5400000">
            <a:off x="2059795" y="3734252"/>
            <a:ext cx="2131655" cy="301951"/>
          </a:xfrm>
          <a:prstGeom prst="rightArrow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/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396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>
            <a:off x="1828799" y="2969853"/>
            <a:ext cx="4648201" cy="925902"/>
          </a:xfrm>
          <a:prstGeom prst="snip2DiagRect">
            <a:avLst>
              <a:gd name="adj1" fmla="val 0"/>
              <a:gd name="adj2" fmla="val 10785"/>
            </a:avLst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bg-BG" sz="2000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Шейдър</a:t>
            </a:r>
            <a:r>
              <a:rPr lang="en-US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за</a:t>
            </a:r>
            <a:endParaRPr lang="en-US" sz="20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bg-BG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върхове</a:t>
            </a:r>
          </a:p>
        </p:txBody>
      </p:sp>
      <p:sp>
        <p:nvSpPr>
          <p:cNvPr id="26" name="Snip Diagonal Corner Rectangle 25"/>
          <p:cNvSpPr/>
          <p:nvPr/>
        </p:nvSpPr>
        <p:spPr>
          <a:xfrm>
            <a:off x="3506622" y="3051804"/>
            <a:ext cx="2894179" cy="758196"/>
          </a:xfrm>
          <a:prstGeom prst="snip2DiagRect">
            <a:avLst>
              <a:gd name="adj1" fmla="val 0"/>
              <a:gd name="adj2" fmla="val 8715"/>
            </a:avLst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t"/>
          <a:lstStyle/>
          <a:p>
            <a:pPr algn="ctr">
              <a:spcBef>
                <a:spcPct val="0"/>
              </a:spcBef>
            </a:pPr>
            <a:r>
              <a:rPr lang="bg-BG" sz="160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ea typeface="+mj-ea"/>
                <a:cs typeface="+mj-cs"/>
              </a:rPr>
              <a:t>↙       два върха     ↘ </a:t>
            </a:r>
            <a:endParaRPr lang="bg-BG" sz="2000" dirty="0">
              <a:solidFill>
                <a:schemeClr val="tx1"/>
              </a:solidFill>
              <a:effectLst>
                <a:outerShdw blurRad="63500" algn="ctr" rotWithShape="0">
                  <a:srgbClr val="003300">
                    <a:alpha val="40000"/>
                  </a:srgbClr>
                </a:outerShdw>
              </a:effectLst>
              <a:ea typeface="+mj-ea"/>
              <a:cs typeface="+mj-cs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1828799" y="4951054"/>
            <a:ext cx="4648201" cy="927848"/>
          </a:xfrm>
          <a:prstGeom prst="snip2DiagRect">
            <a:avLst>
              <a:gd name="adj1" fmla="val 0"/>
              <a:gd name="adj2" fmla="val 10785"/>
            </a:avLst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bg-BG" sz="2000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Шейдър</a:t>
            </a:r>
            <a:r>
              <a:rPr lang="en-US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за</a:t>
            </a:r>
            <a:endParaRPr lang="en-US" sz="20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bg-BG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фрагменти</a:t>
            </a:r>
          </a:p>
        </p:txBody>
      </p:sp>
      <p:sp>
        <p:nvSpPr>
          <p:cNvPr id="14" name="Right Arrow 13"/>
          <p:cNvSpPr/>
          <p:nvPr/>
        </p:nvSpPr>
        <p:spPr>
          <a:xfrm rot="5400000">
            <a:off x="3734424" y="4647680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Snip Diagonal Corner Rectangle 15"/>
          <p:cNvSpPr/>
          <p:nvPr/>
        </p:nvSpPr>
        <p:spPr>
          <a:xfrm>
            <a:off x="3625242" y="4189053"/>
            <a:ext cx="523166" cy="4572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v</a:t>
            </a:r>
            <a:endParaRPr lang="bg-BG" sz="1200" b="1" dirty="0">
              <a:solidFill>
                <a:schemeClr val="tx1"/>
              </a:solidFill>
              <a:effectLst>
                <a:outerShdw blurRad="63500" algn="ctr" rotWithShape="0">
                  <a:srgbClr val="0033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9" name="Snip Diagonal Corner Rectangle 18"/>
          <p:cNvSpPr/>
          <p:nvPr/>
        </p:nvSpPr>
        <p:spPr>
          <a:xfrm>
            <a:off x="1828798" y="990600"/>
            <a:ext cx="4648201" cy="925902"/>
          </a:xfrm>
          <a:prstGeom prst="snip2DiagRect">
            <a:avLst>
              <a:gd name="adj1" fmla="val 0"/>
              <a:gd name="adj2" fmla="val 10785"/>
            </a:avLst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JavaScript</a:t>
            </a:r>
            <a:endParaRPr lang="bg-BG" sz="20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Right Arrow 19"/>
          <p:cNvSpPr/>
          <p:nvPr/>
        </p:nvSpPr>
        <p:spPr>
          <a:xfrm rot="5400000">
            <a:off x="3736146" y="1917927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Right Arrow 20"/>
          <p:cNvSpPr/>
          <p:nvPr/>
        </p:nvSpPr>
        <p:spPr>
          <a:xfrm rot="5400000">
            <a:off x="3733347" y="2667452"/>
            <a:ext cx="302856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Snip Diagonal Corner Rectangle 21"/>
          <p:cNvSpPr/>
          <p:nvPr/>
        </p:nvSpPr>
        <p:spPr>
          <a:xfrm>
            <a:off x="3124201" y="2209800"/>
            <a:ext cx="1600200" cy="4572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bg-BG" sz="2000" b="1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а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ttribute</a:t>
            </a:r>
            <a:endParaRPr lang="bg-BG" sz="2000" b="1" dirty="0">
              <a:solidFill>
                <a:schemeClr val="tx1"/>
              </a:solidFill>
              <a:effectLst>
                <a:outerShdw blurRad="63500" algn="ctr" rotWithShape="0">
                  <a:srgbClr val="0033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2" name="Right Arrow 31"/>
          <p:cNvSpPr/>
          <p:nvPr/>
        </p:nvSpPr>
        <p:spPr>
          <a:xfrm rot="5400000">
            <a:off x="5868826" y="1917927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Right Arrow 32"/>
          <p:cNvSpPr/>
          <p:nvPr/>
        </p:nvSpPr>
        <p:spPr>
          <a:xfrm rot="5400000">
            <a:off x="5866027" y="2667452"/>
            <a:ext cx="302855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Snip Diagonal Corner Rectangle 33"/>
          <p:cNvSpPr/>
          <p:nvPr/>
        </p:nvSpPr>
        <p:spPr>
          <a:xfrm>
            <a:off x="5256881" y="2209800"/>
            <a:ext cx="1600200" cy="4572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bg-BG" sz="2000" b="1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а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ttribute</a:t>
            </a:r>
            <a:endParaRPr lang="bg-BG" sz="2000" b="1" dirty="0">
              <a:solidFill>
                <a:schemeClr val="tx1"/>
              </a:solidFill>
              <a:effectLst>
                <a:outerShdw blurRad="63500" algn="ctr" rotWithShape="0">
                  <a:srgbClr val="0033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6" name="Snip Diagonal Corner Rectangle 35"/>
          <p:cNvSpPr/>
          <p:nvPr/>
        </p:nvSpPr>
        <p:spPr>
          <a:xfrm>
            <a:off x="3506622" y="5035880"/>
            <a:ext cx="2894179" cy="758196"/>
          </a:xfrm>
          <a:prstGeom prst="snip2DiagRect">
            <a:avLst>
              <a:gd name="adj1" fmla="val 0"/>
              <a:gd name="adj2" fmla="val 8715"/>
            </a:avLst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t"/>
          <a:lstStyle/>
          <a:p>
            <a:pPr algn="ctr">
              <a:spcBef>
                <a:spcPct val="0"/>
              </a:spcBef>
            </a:pPr>
            <a:r>
              <a:rPr lang="bg-BG" sz="160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фрагменти</a:t>
            </a:r>
            <a:endParaRPr lang="bg-BG" sz="2000" dirty="0">
              <a:solidFill>
                <a:schemeClr val="tx1"/>
              </a:solidFill>
              <a:effectLst>
                <a:outerShdw blurRad="63500" algn="ctr" rotWithShape="0">
                  <a:srgbClr val="0033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725579" y="3432804"/>
            <a:ext cx="2442851" cy="300996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0000"/>
              </a:gs>
              <a:gs pos="100000">
                <a:srgbClr val="FFFF00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Oval 3"/>
          <p:cNvSpPr/>
          <p:nvPr/>
        </p:nvSpPr>
        <p:spPr>
          <a:xfrm>
            <a:off x="3761746" y="3466471"/>
            <a:ext cx="232404" cy="2324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Oval 24"/>
          <p:cNvSpPr/>
          <p:nvPr/>
        </p:nvSpPr>
        <p:spPr>
          <a:xfrm>
            <a:off x="5898522" y="3466471"/>
            <a:ext cx="232404" cy="2324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" name="Oval 53"/>
          <p:cNvSpPr/>
          <p:nvPr/>
        </p:nvSpPr>
        <p:spPr>
          <a:xfrm>
            <a:off x="5901253" y="5442255"/>
            <a:ext cx="232404" cy="23240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Oval 54"/>
          <p:cNvSpPr/>
          <p:nvPr/>
        </p:nvSpPr>
        <p:spPr>
          <a:xfrm>
            <a:off x="5666118" y="5442255"/>
            <a:ext cx="232404" cy="232404"/>
          </a:xfrm>
          <a:prstGeom prst="ellipse">
            <a:avLst/>
          </a:prstGeom>
          <a:solidFill>
            <a:srgbClr val="FFE3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Oval 55"/>
          <p:cNvSpPr/>
          <p:nvPr/>
        </p:nvSpPr>
        <p:spPr>
          <a:xfrm>
            <a:off x="5433714" y="5442255"/>
            <a:ext cx="232404" cy="232404"/>
          </a:xfrm>
          <a:prstGeom prst="ellipse">
            <a:avLst/>
          </a:prstGeom>
          <a:solidFill>
            <a:srgbClr val="FFC6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Oval 56"/>
          <p:cNvSpPr/>
          <p:nvPr/>
        </p:nvSpPr>
        <p:spPr>
          <a:xfrm>
            <a:off x="5198579" y="5442255"/>
            <a:ext cx="232404" cy="232404"/>
          </a:xfrm>
          <a:prstGeom prst="ellipse">
            <a:avLst/>
          </a:prstGeom>
          <a:solidFill>
            <a:srgbClr val="FFAA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" name="Oval 57"/>
          <p:cNvSpPr/>
          <p:nvPr/>
        </p:nvSpPr>
        <p:spPr>
          <a:xfrm>
            <a:off x="4967600" y="5442255"/>
            <a:ext cx="232404" cy="232404"/>
          </a:xfrm>
          <a:prstGeom prst="ellipse">
            <a:avLst/>
          </a:prstGeom>
          <a:solidFill>
            <a:srgbClr val="FF8E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Oval 58"/>
          <p:cNvSpPr/>
          <p:nvPr/>
        </p:nvSpPr>
        <p:spPr>
          <a:xfrm>
            <a:off x="4732465" y="5442255"/>
            <a:ext cx="232404" cy="232404"/>
          </a:xfrm>
          <a:prstGeom prst="ellipse">
            <a:avLst/>
          </a:prstGeom>
          <a:solidFill>
            <a:srgbClr val="FF71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0" name="Oval 59"/>
          <p:cNvSpPr/>
          <p:nvPr/>
        </p:nvSpPr>
        <p:spPr>
          <a:xfrm>
            <a:off x="4500061" y="5442255"/>
            <a:ext cx="232404" cy="232404"/>
          </a:xfrm>
          <a:prstGeom prst="ellipse">
            <a:avLst/>
          </a:prstGeom>
          <a:solidFill>
            <a:srgbClr val="FF55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1" name="Oval 60"/>
          <p:cNvSpPr/>
          <p:nvPr/>
        </p:nvSpPr>
        <p:spPr>
          <a:xfrm>
            <a:off x="4264926" y="5442255"/>
            <a:ext cx="232404" cy="232404"/>
          </a:xfrm>
          <a:prstGeom prst="ellipse">
            <a:avLst/>
          </a:prstGeom>
          <a:solidFill>
            <a:srgbClr val="FF39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2" name="Oval 61"/>
          <p:cNvSpPr/>
          <p:nvPr/>
        </p:nvSpPr>
        <p:spPr>
          <a:xfrm>
            <a:off x="4032522" y="5442255"/>
            <a:ext cx="232404" cy="232404"/>
          </a:xfrm>
          <a:prstGeom prst="ellipse">
            <a:avLst/>
          </a:prstGeom>
          <a:solidFill>
            <a:srgbClr val="E61C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3" name="Oval 62"/>
          <p:cNvSpPr/>
          <p:nvPr/>
        </p:nvSpPr>
        <p:spPr>
          <a:xfrm>
            <a:off x="3797387" y="5442255"/>
            <a:ext cx="232404" cy="232404"/>
          </a:xfrm>
          <a:prstGeom prst="ellipse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" name="Oval 63"/>
          <p:cNvSpPr/>
          <p:nvPr/>
        </p:nvSpPr>
        <p:spPr>
          <a:xfrm>
            <a:off x="3830090" y="4301451"/>
            <a:ext cx="232404" cy="232404"/>
          </a:xfrm>
          <a:prstGeom prst="ellipse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ight Arrow 10"/>
          <p:cNvSpPr/>
          <p:nvPr/>
        </p:nvSpPr>
        <p:spPr>
          <a:xfrm rot="5400000">
            <a:off x="3734425" y="3897051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" name="Right Arrow 64"/>
          <p:cNvSpPr/>
          <p:nvPr/>
        </p:nvSpPr>
        <p:spPr>
          <a:xfrm rot="5400000">
            <a:off x="4443965" y="4647681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6" name="Snip Diagonal Corner Rectangle 65"/>
          <p:cNvSpPr/>
          <p:nvPr/>
        </p:nvSpPr>
        <p:spPr>
          <a:xfrm>
            <a:off x="4334783" y="4189054"/>
            <a:ext cx="523166" cy="4572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v</a:t>
            </a:r>
            <a:endParaRPr lang="bg-BG" sz="1200" b="1" dirty="0">
              <a:solidFill>
                <a:schemeClr val="tx1"/>
              </a:solidFill>
              <a:effectLst>
                <a:outerShdw blurRad="63500" algn="ctr" rotWithShape="0">
                  <a:srgbClr val="0033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7" name="Right Arrow 66"/>
          <p:cNvSpPr/>
          <p:nvPr/>
        </p:nvSpPr>
        <p:spPr>
          <a:xfrm rot="5400000">
            <a:off x="4443966" y="3897052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1" name="Right Arrow 70"/>
          <p:cNvSpPr/>
          <p:nvPr/>
        </p:nvSpPr>
        <p:spPr>
          <a:xfrm rot="5400000">
            <a:off x="5148617" y="4647683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2" name="Snip Diagonal Corner Rectangle 71"/>
          <p:cNvSpPr/>
          <p:nvPr/>
        </p:nvSpPr>
        <p:spPr>
          <a:xfrm>
            <a:off x="5039435" y="4189056"/>
            <a:ext cx="523166" cy="4572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v</a:t>
            </a:r>
            <a:endParaRPr lang="bg-BG" sz="1200" b="1" dirty="0">
              <a:solidFill>
                <a:schemeClr val="tx1"/>
              </a:solidFill>
              <a:effectLst>
                <a:outerShdw blurRad="63500" algn="ctr" rotWithShape="0">
                  <a:srgbClr val="0033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3" name="Right Arrow 72"/>
          <p:cNvSpPr/>
          <p:nvPr/>
        </p:nvSpPr>
        <p:spPr>
          <a:xfrm rot="5400000">
            <a:off x="5148618" y="3897054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4" name="Right Arrow 73"/>
          <p:cNvSpPr/>
          <p:nvPr/>
        </p:nvSpPr>
        <p:spPr>
          <a:xfrm rot="5400000">
            <a:off x="5853269" y="4647684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5" name="Snip Diagonal Corner Rectangle 74"/>
          <p:cNvSpPr/>
          <p:nvPr/>
        </p:nvSpPr>
        <p:spPr>
          <a:xfrm>
            <a:off x="5744087" y="4189057"/>
            <a:ext cx="523166" cy="4572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v</a:t>
            </a:r>
            <a:endParaRPr lang="bg-BG" sz="1200" b="1" dirty="0">
              <a:solidFill>
                <a:schemeClr val="tx1"/>
              </a:solidFill>
              <a:effectLst>
                <a:outerShdw blurRad="63500" algn="ctr" rotWithShape="0">
                  <a:srgbClr val="0033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6" name="Right Arrow 75"/>
          <p:cNvSpPr/>
          <p:nvPr/>
        </p:nvSpPr>
        <p:spPr>
          <a:xfrm rot="5400000">
            <a:off x="5853270" y="3897055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7" name="Oval 76"/>
          <p:cNvSpPr/>
          <p:nvPr/>
        </p:nvSpPr>
        <p:spPr>
          <a:xfrm>
            <a:off x="5957376" y="4301451"/>
            <a:ext cx="232404" cy="23240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8" name="Oval 77"/>
          <p:cNvSpPr/>
          <p:nvPr/>
        </p:nvSpPr>
        <p:spPr>
          <a:xfrm>
            <a:off x="5231572" y="4301451"/>
            <a:ext cx="232404" cy="232404"/>
          </a:xfrm>
          <a:prstGeom prst="ellipse">
            <a:avLst/>
          </a:prstGeom>
          <a:solidFill>
            <a:srgbClr val="FFAA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0" name="Oval 79"/>
          <p:cNvSpPr/>
          <p:nvPr/>
        </p:nvSpPr>
        <p:spPr>
          <a:xfrm>
            <a:off x="4544523" y="4301455"/>
            <a:ext cx="232404" cy="232404"/>
          </a:xfrm>
          <a:prstGeom prst="ellipse">
            <a:avLst/>
          </a:prstGeom>
          <a:solidFill>
            <a:srgbClr val="FF55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1" name="Oval 80"/>
          <p:cNvSpPr/>
          <p:nvPr/>
        </p:nvSpPr>
        <p:spPr>
          <a:xfrm>
            <a:off x="4375618" y="2322198"/>
            <a:ext cx="232404" cy="232404"/>
          </a:xfrm>
          <a:prstGeom prst="ellipse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2" name="Oval 81"/>
          <p:cNvSpPr/>
          <p:nvPr/>
        </p:nvSpPr>
        <p:spPr>
          <a:xfrm>
            <a:off x="6509697" y="2322198"/>
            <a:ext cx="232404" cy="23240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3" name="TextBox 82"/>
          <p:cNvSpPr txBox="1"/>
          <p:nvPr/>
        </p:nvSpPr>
        <p:spPr>
          <a:xfrm>
            <a:off x="6870529" y="2176790"/>
            <a:ext cx="1448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По един цвят за всеки връх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275294" y="41748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По един </a:t>
            </a:r>
            <a:r>
              <a:rPr lang="bg-BG" sz="1400" b="1" dirty="0" err="1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интерполиран</a:t>
            </a:r>
            <a:r>
              <a:rPr lang="bg-BG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цвят за всеки фрагмент</a:t>
            </a:r>
          </a:p>
        </p:txBody>
      </p:sp>
    </p:spTree>
    <p:extLst>
      <p:ext uri="{BB962C8B-B14F-4D97-AF65-F5344CB8AC3E}">
        <p14:creationId xmlns:p14="http://schemas.microsoft.com/office/powerpoint/2010/main" val="2892449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4981</TotalTime>
  <Words>2367</Words>
  <Application>Microsoft Office PowerPoint</Application>
  <PresentationFormat>On-screen Show (4:3)</PresentationFormat>
  <Paragraphs>528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Arial Black</vt:lpstr>
      <vt:lpstr>Calibri</vt:lpstr>
      <vt:lpstr>Century Gothic</vt:lpstr>
      <vt:lpstr>Consolas</vt:lpstr>
      <vt:lpstr>Times New Roman</vt:lpstr>
      <vt:lpstr>Wingdings 2</vt:lpstr>
      <vt:lpstr>Austin</vt:lpstr>
      <vt:lpstr>Променливи</vt:lpstr>
      <vt:lpstr>В тази лекция</vt:lpstr>
      <vt:lpstr>PowerPoint Presentation</vt:lpstr>
      <vt:lpstr>Променливи</vt:lpstr>
      <vt:lpstr>PowerPoint Presentation</vt:lpstr>
      <vt:lpstr>Потребителски променливи</vt:lpstr>
      <vt:lpstr>PowerPoint Presentation</vt:lpstr>
      <vt:lpstr>PowerPoint Presentation</vt:lpstr>
      <vt:lpstr>PowerPoint Presentation</vt:lpstr>
      <vt:lpstr>PowerPoint Presentation</vt:lpstr>
      <vt:lpstr>Наши координати</vt:lpstr>
      <vt:lpstr>Подаване на стойност</vt:lpstr>
      <vt:lpstr>Променливи в GLSL</vt:lpstr>
      <vt:lpstr>PowerPoint Presentation</vt:lpstr>
      <vt:lpstr>Променливи в WebGL</vt:lpstr>
      <vt:lpstr>Вектори</vt:lpstr>
      <vt:lpstr>PowerPoint Presentation</vt:lpstr>
      <vt:lpstr>PowerPoint Presentation</vt:lpstr>
      <vt:lpstr>Нова задача</vt:lpstr>
      <vt:lpstr>PowerPoint Presentation</vt:lpstr>
      <vt:lpstr>PowerPoint Presentation</vt:lpstr>
      <vt:lpstr>PowerPoint Presentation</vt:lpstr>
      <vt:lpstr>Резултат до момента</vt:lpstr>
      <vt:lpstr>PowerPoint Presentation</vt:lpstr>
      <vt:lpstr>Задача</vt:lpstr>
      <vt:lpstr>PowerPoint Presentation</vt:lpstr>
      <vt:lpstr>PowerPoint Presentation</vt:lpstr>
      <vt:lpstr>PowerPoint Presentation</vt:lpstr>
      <vt:lpstr>Шейдърите</vt:lpstr>
      <vt:lpstr>Буфери с данни</vt:lpstr>
      <vt:lpstr>Подаване на стойност</vt:lpstr>
      <vt:lpstr>Процедура</vt:lpstr>
      <vt:lpstr>Реализация</vt:lpstr>
      <vt:lpstr>PowerPoint Presentation</vt:lpstr>
      <vt:lpstr>PowerPoint Presentation</vt:lpstr>
      <vt:lpstr>PowerPoint Presentation</vt:lpstr>
      <vt:lpstr>PowerPoint Presentation</vt:lpstr>
      <vt:lpstr>Смесени буфери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Речник на новите неща</vt:lpstr>
      <vt:lpstr>PowerPoint Presentation</vt:lpstr>
      <vt:lpstr>PowerPoint Presentation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WebGL-03. Variables</dc:title>
  <dc:creator>Pavel Boytchev</dc:creator>
  <cp:lastModifiedBy>Pavel Boytchev</cp:lastModifiedBy>
  <cp:revision>443</cp:revision>
  <dcterms:created xsi:type="dcterms:W3CDTF">2013-12-13T09:03:57Z</dcterms:created>
  <dcterms:modified xsi:type="dcterms:W3CDTF">2021-10-04T08:30:05Z</dcterms:modified>
</cp:coreProperties>
</file>