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50"/>
  </p:notesMasterIdLst>
  <p:sldIdLst>
    <p:sldId id="256" r:id="rId2"/>
    <p:sldId id="297" r:id="rId3"/>
    <p:sldId id="295" r:id="rId4"/>
    <p:sldId id="335" r:id="rId5"/>
    <p:sldId id="381" r:id="rId6"/>
    <p:sldId id="296" r:id="rId7"/>
    <p:sldId id="406" r:id="rId8"/>
    <p:sldId id="333" r:id="rId9"/>
    <p:sldId id="257" r:id="rId10"/>
    <p:sldId id="258" r:id="rId11"/>
    <p:sldId id="382" r:id="rId12"/>
    <p:sldId id="343" r:id="rId13"/>
    <p:sldId id="383" r:id="rId14"/>
    <p:sldId id="384" r:id="rId15"/>
    <p:sldId id="385" r:id="rId16"/>
    <p:sldId id="386" r:id="rId17"/>
    <p:sldId id="389" r:id="rId18"/>
    <p:sldId id="387" r:id="rId19"/>
    <p:sldId id="388" r:id="rId20"/>
    <p:sldId id="390" r:id="rId21"/>
    <p:sldId id="391" r:id="rId22"/>
    <p:sldId id="392" r:id="rId23"/>
    <p:sldId id="394" r:id="rId24"/>
    <p:sldId id="393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7" r:id="rId36"/>
    <p:sldId id="405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266" r:id="rId45"/>
    <p:sldId id="267" r:id="rId46"/>
    <p:sldId id="345" r:id="rId47"/>
    <p:sldId id="289" r:id="rId48"/>
    <p:sldId id="29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C00"/>
    <a:srgbClr val="CC0000"/>
    <a:srgbClr val="FF1C00"/>
    <a:srgbClr val="FF3900"/>
    <a:srgbClr val="FF5500"/>
    <a:srgbClr val="FF7100"/>
    <a:srgbClr val="FF8E00"/>
    <a:srgbClr val="FFAA00"/>
    <a:srgbClr val="FFC600"/>
    <a:srgbClr val="FFE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9" autoAdjust="0"/>
    <p:restoredTop sz="94660" autoAdjust="0"/>
  </p:normalViewPr>
  <p:slideViewPr>
    <p:cSldViewPr>
      <p:cViewPr varScale="1">
        <p:scale>
          <a:sx n="84" d="100"/>
          <a:sy n="84" d="100"/>
        </p:scale>
        <p:origin x="126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4.10.2021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>
              <a:def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bg-BG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Tx/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rgbClr val="006600"/>
                </a:solidFill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rgbClr val="0066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240837" y="4478669"/>
            <a:ext cx="6180997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проф. П. Бойчев ● КИТ ● ФМИ ● СУ 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rgbClr val="0033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rgbClr val="339933"/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rgbClr val="006600"/>
          </a:solidFill>
          <a:effectLst>
            <a:outerShdw blurRad="63500" algn="ctr" rotWithShape="0">
              <a:srgbClr val="339933">
                <a:alpha val="40000"/>
              </a:srgb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xample%201%20-%20Random%20lines/Example%20040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Example%201%20-%20Random%20line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Example%202%20-%20Random%20arc/Example%200402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Example%202%20-%20Random%20arc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Example%203%20-%20Circles/Example%200403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hyperlink" Target="Example%203%20-%20Circle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Example%204%20-%20GLSL%20circles" TargetMode="External"/><Relationship Id="rId2" Type="http://schemas.openxmlformats.org/officeDocument/2006/relationships/hyperlink" Target="Example%204%20-%20GLSL%20circles/Example%200404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Example%205%20-%20Random%20triangles" TargetMode="External"/><Relationship Id="rId2" Type="http://schemas.openxmlformats.org/officeDocument/2006/relationships/hyperlink" Target="Example%205%20-%20Random%20triangles/Example%2004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Example%206%20-%20Random%20fan" TargetMode="External"/><Relationship Id="rId2" Type="http://schemas.openxmlformats.org/officeDocument/2006/relationships/hyperlink" Target="Example%206%20-%20Random%20fan/Example%2004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Example%207%20-%20Smooth%20ring" TargetMode="External"/><Relationship Id="rId2" Type="http://schemas.openxmlformats.org/officeDocument/2006/relationships/hyperlink" Target="Example%207%20-%20Smooth%20ring/Example%2004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Example%208%20-%20Ring%20anatomy" TargetMode="External"/><Relationship Id="rId2" Type="http://schemas.openxmlformats.org/officeDocument/2006/relationships/hyperlink" Target="Example%208%20-%20Ring%20anatomy/Example%200408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Example%209%20-%20Color%20triangle" TargetMode="External"/><Relationship Id="rId2" Type="http://schemas.openxmlformats.org/officeDocument/2006/relationships/hyperlink" Target="Example%209%20-%20Color%20triangle/Example%2004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Примитиви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Тема №</a:t>
            </a:r>
            <a:r>
              <a:rPr lang="en-US" dirty="0"/>
              <a:t>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Линии (отсечки)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Три метода</a:t>
            </a:r>
          </a:p>
          <a:p>
            <a:pPr lvl="1"/>
            <a:r>
              <a:rPr lang="bg-BG" dirty="0"/>
              <a:t>Множество от линии</a:t>
            </a:r>
          </a:p>
          <a:p>
            <a:pPr lvl="1"/>
            <a:r>
              <a:rPr lang="bg-BG" dirty="0"/>
              <a:t>Една начупена отворена линия</a:t>
            </a:r>
          </a:p>
          <a:p>
            <a:pPr lvl="1"/>
            <a:r>
              <a:rPr lang="bg-BG" dirty="0"/>
              <a:t>Една начупена затворена линия</a:t>
            </a:r>
          </a:p>
          <a:p>
            <a:pPr lvl="1"/>
            <a:endParaRPr lang="bg-BG" dirty="0"/>
          </a:p>
          <a:p>
            <a:r>
              <a:rPr lang="bg-BG" dirty="0"/>
              <a:t>Характеристики</a:t>
            </a:r>
          </a:p>
          <a:p>
            <a:pPr lvl="1"/>
            <a:r>
              <a:rPr lang="bg-BG" dirty="0"/>
              <a:t>Взаимнозаменяеми</a:t>
            </a:r>
          </a:p>
          <a:p>
            <a:pPr lvl="1"/>
            <a:r>
              <a:rPr lang="bg-BG" dirty="0"/>
              <a:t>Различни изисквания за обем данни</a:t>
            </a:r>
          </a:p>
        </p:txBody>
      </p:sp>
    </p:spTree>
    <p:extLst>
      <p:ext uri="{BB962C8B-B14F-4D97-AF65-F5344CB8AC3E}">
        <p14:creationId xmlns:p14="http://schemas.microsoft.com/office/powerpoint/2010/main" val="233891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Отделни линии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Детайли</a:t>
            </a:r>
          </a:p>
          <a:p>
            <a:pPr lvl="1"/>
            <a:r>
              <a:rPr lang="bg-BG" dirty="0"/>
              <a:t>Всяка поредна двойка върхове определят една линия</a:t>
            </a:r>
          </a:p>
          <a:p>
            <a:pPr lvl="1"/>
            <a:r>
              <a:rPr lang="bg-BG" dirty="0"/>
              <a:t>За </a:t>
            </a:r>
            <a:r>
              <a:rPr lang="en-US" b="1" dirty="0"/>
              <a:t>N</a:t>
            </a:r>
            <a:r>
              <a:rPr lang="bg-BG" dirty="0"/>
              <a:t> линии са необходими </a:t>
            </a:r>
            <a:r>
              <a:rPr lang="en-US" b="1" dirty="0"/>
              <a:t>2N</a:t>
            </a:r>
            <a:r>
              <a:rPr lang="bg-BG" dirty="0"/>
              <a:t> върха</a:t>
            </a:r>
          </a:p>
          <a:p>
            <a:pPr lvl="1"/>
            <a:r>
              <a:rPr lang="bg-BG" dirty="0"/>
              <a:t>Рисуването става с </a:t>
            </a:r>
            <a:r>
              <a:rPr lang="en-US" b="1" dirty="0" err="1"/>
              <a:t>drawArrays</a:t>
            </a:r>
            <a:r>
              <a:rPr lang="en-US" dirty="0"/>
              <a:t> </a:t>
            </a:r>
            <a:r>
              <a:rPr lang="bg-BG" dirty="0"/>
              <a:t>с параметър </a:t>
            </a:r>
            <a:r>
              <a:rPr lang="en-US" b="1" dirty="0"/>
              <a:t>LINES</a:t>
            </a:r>
            <a:endParaRPr lang="bg-BG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95400" y="3886200"/>
            <a:ext cx="1981200" cy="99060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2590800" y="4876800"/>
            <a:ext cx="1066800" cy="99060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867400" y="3390900"/>
            <a:ext cx="228600" cy="285750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038600" y="4724400"/>
            <a:ext cx="3124200" cy="38100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572000" y="3924300"/>
            <a:ext cx="320488" cy="45720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60866" y="3515213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9684" y="4512656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9800" y="4878091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78768" y="5867400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8664" y="4729566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54533" y="5105400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89168" y="4065469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10824" y="3598976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6466" y="6094511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19800" y="3231845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9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084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bg-BG" dirty="0"/>
              <a:t> случайни линии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</a:t>
            </a:r>
          </a:p>
          <a:p>
            <a:pPr lvl="1"/>
            <a:r>
              <a:rPr lang="bg-BG" dirty="0"/>
              <a:t>Фиксиран цвят за всички с </a:t>
            </a:r>
            <a:r>
              <a:rPr lang="en-GB" b="1" dirty="0"/>
              <a:t>vertexAttrib3f</a:t>
            </a:r>
            <a:endParaRPr lang="bg-BG" b="1" dirty="0"/>
          </a:p>
          <a:p>
            <a:pPr lvl="1"/>
            <a:r>
              <a:rPr lang="bg-BG" dirty="0"/>
              <a:t>Координати в буфер с </a:t>
            </a:r>
            <a:r>
              <a:rPr lang="en-GB" b="1" dirty="0" err="1"/>
              <a:t>vertexAttribPointer</a:t>
            </a:r>
            <a:endParaRPr lang="bg-BG" b="1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5105400"/>
            <a:ext cx="8534400" cy="1447800"/>
          </a:xfrm>
          <a:prstGeom prst="snip2DiagRect">
            <a:avLst>
              <a:gd name="adj1" fmla="val 0"/>
              <a:gd name="adj2" fmla="val 1694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gl.enableVertexAttribArray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vertexAttribPointer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(aXY,2,gl.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,false,0,0);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vertexAttrib3f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(aRGB,1,0,0);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drawArrays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(gl.LINES,0,2*N);</a:t>
            </a:r>
          </a:p>
        </p:txBody>
      </p:sp>
    </p:spTree>
    <p:extLst>
      <p:ext uri="{BB962C8B-B14F-4D97-AF65-F5344CB8AC3E}">
        <p14:creationId xmlns:p14="http://schemas.microsoft.com/office/powerpoint/2010/main" val="386750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5334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hlinkClick r:id="rId3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6" name="Rectangle 5">
            <a:hlinkClick r:id="rId4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392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Отворена линия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Детайли</a:t>
            </a:r>
          </a:p>
          <a:p>
            <a:pPr lvl="1"/>
            <a:r>
              <a:rPr lang="bg-BG" dirty="0"/>
              <a:t>Всеки връх определя поредния връх от линията</a:t>
            </a:r>
          </a:p>
          <a:p>
            <a:pPr lvl="1"/>
            <a:r>
              <a:rPr lang="bg-BG" dirty="0"/>
              <a:t>За начупена линия от </a:t>
            </a:r>
            <a:r>
              <a:rPr lang="en-US" b="1" dirty="0"/>
              <a:t>N</a:t>
            </a:r>
            <a:r>
              <a:rPr lang="bg-BG" dirty="0"/>
              <a:t> отсечки са необходими </a:t>
            </a:r>
            <a:r>
              <a:rPr lang="en-US" b="1" dirty="0"/>
              <a:t>N</a:t>
            </a:r>
            <a:r>
              <a:rPr lang="bg-BG" b="1" dirty="0"/>
              <a:t>+1</a:t>
            </a:r>
            <a:r>
              <a:rPr lang="bg-BG" dirty="0"/>
              <a:t> върха</a:t>
            </a:r>
          </a:p>
          <a:p>
            <a:pPr lvl="1"/>
            <a:r>
              <a:rPr lang="bg-BG" dirty="0"/>
              <a:t>Рисуването става с </a:t>
            </a:r>
            <a:r>
              <a:rPr lang="en-US" b="1" dirty="0" err="1"/>
              <a:t>drawArrays</a:t>
            </a:r>
            <a:r>
              <a:rPr lang="en-US" dirty="0"/>
              <a:t> </a:t>
            </a:r>
            <a:r>
              <a:rPr lang="bg-BG" dirty="0"/>
              <a:t>с параметър </a:t>
            </a:r>
            <a:r>
              <a:rPr lang="en-US" b="1" dirty="0" err="1"/>
              <a:t>LINE_STRIP</a:t>
            </a:r>
            <a:endParaRPr lang="bg-BG" b="1" dirty="0"/>
          </a:p>
          <a:p>
            <a:endParaRPr lang="bg-BG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209800" y="3886200"/>
            <a:ext cx="1066800" cy="83820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2209800" y="4724400"/>
            <a:ext cx="1447800" cy="978571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5257800" y="3827818"/>
            <a:ext cx="2667000" cy="318357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924800" y="4146176"/>
            <a:ext cx="0" cy="1067509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57600" y="3827817"/>
            <a:ext cx="1600200" cy="1875155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74652" y="3501061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7180" y="4570511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3533" y="5728884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3733" y="3417930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12741" y="3810000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8600" y="5059796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242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Случайна начупена линия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Искаме</a:t>
            </a:r>
          </a:p>
          <a:p>
            <a:pPr lvl="1"/>
            <a:r>
              <a:rPr lang="bg-BG" dirty="0"/>
              <a:t>Ф</a:t>
            </a:r>
            <a:r>
              <a:rPr lang="en-GB" dirty="0"/>
              <a:t>ò</a:t>
            </a:r>
            <a:r>
              <a:rPr lang="bg-BG" dirty="0" err="1"/>
              <a:t>рмата</a:t>
            </a:r>
            <a:r>
              <a:rPr lang="bg-BG" dirty="0"/>
              <a:t> да е на дъга около 3/4 от окръжност</a:t>
            </a:r>
            <a:endParaRPr lang="bg-BG" b="1" dirty="0"/>
          </a:p>
          <a:p>
            <a:pPr lvl="1"/>
            <a:r>
              <a:rPr lang="bg-BG" dirty="0"/>
              <a:t>Да няма </a:t>
            </a:r>
            <a:r>
              <a:rPr lang="bg-BG" dirty="0" err="1"/>
              <a:t>самопресичане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Идея</a:t>
            </a:r>
          </a:p>
          <a:p>
            <a:pPr lvl="1"/>
            <a:r>
              <a:rPr lang="bg-BG" dirty="0"/>
              <a:t>Върховете са по дъга между</a:t>
            </a:r>
            <a:br>
              <a:rPr lang="bg-BG" dirty="0"/>
            </a:br>
            <a:r>
              <a:rPr lang="bg-BG" dirty="0"/>
              <a:t>два фиксирани ъгъла</a:t>
            </a:r>
          </a:p>
          <a:p>
            <a:pPr lvl="1"/>
            <a:r>
              <a:rPr lang="bg-BG" dirty="0"/>
              <a:t>Радиусът за всеки връх е</a:t>
            </a:r>
            <a:br>
              <a:rPr lang="bg-BG" dirty="0"/>
            </a:br>
            <a:r>
              <a:rPr lang="bg-BG" dirty="0"/>
              <a:t>случайно число в </a:t>
            </a:r>
            <a:r>
              <a:rPr lang="en-US" dirty="0"/>
              <a:t>[0.6, 0.8]</a:t>
            </a:r>
          </a:p>
          <a:p>
            <a:pPr lvl="1"/>
            <a:r>
              <a:rPr lang="bg-BG" dirty="0"/>
              <a:t>Компенсираме аспекта</a:t>
            </a:r>
            <a:br>
              <a:rPr lang="bg-BG" dirty="0"/>
            </a:br>
            <a:r>
              <a:rPr lang="bg-BG" dirty="0"/>
              <a:t>на графичното поле</a:t>
            </a:r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6" name="Oval 5"/>
          <p:cNvSpPr/>
          <p:nvPr/>
        </p:nvSpPr>
        <p:spPr>
          <a:xfrm>
            <a:off x="5539309" y="3109403"/>
            <a:ext cx="2743200" cy="27432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9" name="Straight Arrow Connector 8"/>
          <p:cNvCxnSpPr>
            <a:stCxn id="6" idx="4"/>
            <a:endCxn id="6" idx="0"/>
          </p:cNvCxnSpPr>
          <p:nvPr/>
        </p:nvCxnSpPr>
        <p:spPr>
          <a:xfrm flipV="1">
            <a:off x="6910909" y="3109403"/>
            <a:ext cx="0" cy="274320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1"/>
            <a:endCxn id="6" idx="5"/>
          </p:cNvCxnSpPr>
          <p:nvPr/>
        </p:nvCxnSpPr>
        <p:spPr>
          <a:xfrm>
            <a:off x="5941041" y="3511135"/>
            <a:ext cx="1939736" cy="1939736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7"/>
          </p:cNvCxnSpPr>
          <p:nvPr/>
        </p:nvCxnSpPr>
        <p:spPr>
          <a:xfrm flipH="1">
            <a:off x="5941041" y="3511135"/>
            <a:ext cx="1939736" cy="194082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901509" y="5319203"/>
                <a:ext cx="76828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bg-BG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509" y="5319203"/>
                <a:ext cx="768287" cy="610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606978" y="2514600"/>
                <a:ext cx="55669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bg-BG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978" y="2514600"/>
                <a:ext cx="556691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>
            <a:stCxn id="6" idx="6"/>
            <a:endCxn id="6" idx="2"/>
          </p:cNvCxnSpPr>
          <p:nvPr/>
        </p:nvCxnSpPr>
        <p:spPr>
          <a:xfrm flipH="1">
            <a:off x="5539309" y="4481003"/>
            <a:ext cx="274320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282509" y="4156495"/>
                <a:ext cx="556691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num>
                        <m:den>
                          <m:r>
                            <a:rPr lang="bg-BG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509" y="4156495"/>
                <a:ext cx="556691" cy="6127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01509" y="3109403"/>
                <a:ext cx="55669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bg-BG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509" y="3109403"/>
                <a:ext cx="556691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818519" y="4180257"/>
                <a:ext cx="556691" cy="609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bg-BG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519" y="4180257"/>
                <a:ext cx="556691" cy="60991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283004" y="5454662"/>
                <a:ext cx="556691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bg-BG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04" y="5454662"/>
                <a:ext cx="556691" cy="6165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83004" y="2926977"/>
                <a:ext cx="55669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bg-BG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04" y="2926977"/>
                <a:ext cx="556691" cy="61093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>
            <a:off x="6225109" y="3800823"/>
            <a:ext cx="1371600" cy="1371600"/>
          </a:xfrm>
          <a:prstGeom prst="arc">
            <a:avLst>
              <a:gd name="adj1" fmla="val 8113344"/>
              <a:gd name="adj2" fmla="val 2674958"/>
            </a:avLst>
          </a:prstGeom>
          <a:ln w="1524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  <a:effectLst>
            <a:outerShdw blurRad="635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848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1371600"/>
            <a:ext cx="8534400" cy="5181600"/>
          </a:xfrm>
          <a:prstGeom prst="snip2DiagRect">
            <a:avLst>
              <a:gd name="adj1" fmla="val 0"/>
              <a:gd name="adj2" fmla="val 556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= 30; // 30 </a:t>
            </a: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върха, 29 отсечки</a:t>
            </a:r>
            <a:endParaRPr lang="en-GB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vData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[];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 =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random(0.6,0.8)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*(6*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/N-1)/4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vData.push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4/6*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(a),r*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vBuf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gl.createBuffer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gl.bindBuffer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gl.ARRAY_BUFFER,vBuf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gl.bufferData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gl.ARRAY_BUFFER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new Float32Array(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vData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     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gl.STATIC_DRAW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gl.enableVertexAttribArray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(aXY,2,gl.FLOAT,false,0,0);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gl.vertexAttrib3f(aRGB,1,0,0);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LINE_STRIP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,0,N);</a:t>
            </a:r>
          </a:p>
        </p:txBody>
      </p:sp>
    </p:spTree>
    <p:extLst>
      <p:ext uri="{BB962C8B-B14F-4D97-AF65-F5344CB8AC3E}">
        <p14:creationId xmlns:p14="http://schemas.microsoft.com/office/powerpoint/2010/main" val="3996856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5334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hlinkClick r:id="rId3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4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038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Затворена линия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Детайли</a:t>
            </a:r>
          </a:p>
          <a:p>
            <a:pPr lvl="1"/>
            <a:r>
              <a:rPr lang="bg-BG" dirty="0"/>
              <a:t>Всеки връх определя поредния връх от линията</a:t>
            </a:r>
          </a:p>
          <a:p>
            <a:pPr lvl="1"/>
            <a:r>
              <a:rPr lang="bg-BG" dirty="0"/>
              <a:t>За начупена линия от </a:t>
            </a:r>
            <a:r>
              <a:rPr lang="en-US" b="1" dirty="0"/>
              <a:t>N</a:t>
            </a:r>
            <a:r>
              <a:rPr lang="bg-BG" dirty="0"/>
              <a:t> отсечки са необходими </a:t>
            </a:r>
            <a:r>
              <a:rPr lang="en-US" b="1" dirty="0"/>
              <a:t>N</a:t>
            </a:r>
            <a:r>
              <a:rPr lang="bg-BG" dirty="0"/>
              <a:t> върха</a:t>
            </a:r>
          </a:p>
          <a:p>
            <a:pPr lvl="1"/>
            <a:r>
              <a:rPr lang="bg-BG" dirty="0"/>
              <a:t>Рисуването става с </a:t>
            </a:r>
            <a:r>
              <a:rPr lang="en-US" b="1" dirty="0" err="1"/>
              <a:t>drawArrays</a:t>
            </a:r>
            <a:r>
              <a:rPr lang="en-US" dirty="0"/>
              <a:t> </a:t>
            </a:r>
            <a:r>
              <a:rPr lang="bg-BG" dirty="0"/>
              <a:t>с параметър </a:t>
            </a:r>
            <a:r>
              <a:rPr lang="en-US" b="1" dirty="0" err="1"/>
              <a:t>LINE_LOOP</a:t>
            </a:r>
            <a:endParaRPr lang="bg-BG" b="1" dirty="0"/>
          </a:p>
          <a:p>
            <a:endParaRPr lang="bg-BG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209800" y="3886200"/>
            <a:ext cx="1066800" cy="83820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2209800" y="4724400"/>
            <a:ext cx="1447800" cy="978571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5257800" y="4953000"/>
            <a:ext cx="2438400" cy="568461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7162800" y="3810000"/>
            <a:ext cx="533400" cy="1711461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57600" y="4953000"/>
            <a:ext cx="1600200" cy="74997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66465" y="3532094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7180" y="4570511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3533" y="5728884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5109" y="5022586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568" y="5521461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50741" y="3482788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276600" y="3810000"/>
            <a:ext cx="3886200" cy="76944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792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Концентрични окръжности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Искаме</a:t>
            </a:r>
          </a:p>
          <a:p>
            <a:pPr lvl="1"/>
            <a:r>
              <a:rPr lang="bg-BG" dirty="0"/>
              <a:t>Три концентрични окръжности</a:t>
            </a:r>
            <a:endParaRPr lang="bg-BG" b="1" dirty="0"/>
          </a:p>
          <a:p>
            <a:pPr lvl="1"/>
            <a:r>
              <a:rPr lang="bg-BG" dirty="0"/>
              <a:t>Един буфер с три зони в него</a:t>
            </a:r>
          </a:p>
        </p:txBody>
      </p:sp>
      <p:sp>
        <p:nvSpPr>
          <p:cNvPr id="17" name="Snip Diagonal Corner Rectangle 16"/>
          <p:cNvSpPr/>
          <p:nvPr/>
        </p:nvSpPr>
        <p:spPr>
          <a:xfrm>
            <a:off x="313765" y="3276600"/>
            <a:ext cx="8534400" cy="3276600"/>
          </a:xfrm>
          <a:prstGeom prst="snip2DiagRect">
            <a:avLst>
              <a:gd name="adj1" fmla="val 0"/>
              <a:gd name="adj2" fmla="val 802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vData.push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(4/6*0.9*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/30),</a:t>
            </a: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/30));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vData.push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(4/6*0.7*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/30),</a:t>
            </a: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/30));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vData.push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(4/6*0.5*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/30),</a:t>
            </a: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/30));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LINE_LOOP,0,N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LINE_LOOP,N,N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LINE_LOOP,2*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N,N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749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тази лекция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Графични примитиви</a:t>
            </a:r>
          </a:p>
          <a:p>
            <a:pPr lvl="1"/>
            <a:r>
              <a:rPr lang="bg-BG" dirty="0"/>
              <a:t>Линии – отделни линии и начупени линии</a:t>
            </a:r>
          </a:p>
          <a:p>
            <a:pPr lvl="1"/>
            <a:r>
              <a:rPr lang="bg-BG" dirty="0"/>
              <a:t>Триъгълници – отделни триъгълници, ленти, ветрила</a:t>
            </a:r>
          </a:p>
          <a:p>
            <a:pPr lvl="1"/>
            <a:endParaRPr lang="bg-BG" dirty="0"/>
          </a:p>
          <a:p>
            <a:r>
              <a:rPr lang="bg-BG" dirty="0"/>
              <a:t>Преливащи цветове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5334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hlinkClick r:id="rId3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4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466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Смятане в </a:t>
            </a:r>
            <a:r>
              <a:rPr lang="bg-BG" dirty="0" err="1"/>
              <a:t>шейдъра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Предизвикателство</a:t>
            </a:r>
          </a:p>
          <a:p>
            <a:pPr lvl="1"/>
            <a:r>
              <a:rPr lang="bg-BG" dirty="0"/>
              <a:t>Каква част от сметките могат да се изнесат в </a:t>
            </a:r>
            <a:r>
              <a:rPr lang="bg-BG" dirty="0" err="1"/>
              <a:t>шейдъра</a:t>
            </a:r>
            <a:r>
              <a:rPr lang="bg-BG" dirty="0"/>
              <a:t>?</a:t>
            </a:r>
          </a:p>
          <a:p>
            <a:pPr lvl="1"/>
            <a:r>
              <a:rPr lang="bg-BG" dirty="0"/>
              <a:t>Може ли да пазим данни само за една окръжност?</a:t>
            </a:r>
          </a:p>
          <a:p>
            <a:pPr lvl="1"/>
            <a:endParaRPr lang="bg-BG" dirty="0"/>
          </a:p>
          <a:p>
            <a:r>
              <a:rPr lang="bg-BG" dirty="0"/>
              <a:t>Идея</a:t>
            </a:r>
          </a:p>
          <a:p>
            <a:pPr lvl="1"/>
            <a:r>
              <a:rPr lang="bg-BG" dirty="0"/>
              <a:t>За всяка окръжност подаваме радиуса</a:t>
            </a:r>
            <a:endParaRPr lang="bg-BG" dirty="0">
              <a:latin typeface="Arial Narrow" panose="020B0606020202030204" pitchFamily="34" charset="0"/>
            </a:endParaRPr>
          </a:p>
          <a:p>
            <a:pPr lvl="1"/>
            <a:r>
              <a:rPr lang="bg-BG" dirty="0"/>
              <a:t>Подаваме и поредните номера на върхове</a:t>
            </a:r>
          </a:p>
          <a:p>
            <a:pPr lvl="1"/>
            <a:r>
              <a:rPr lang="bg-BG" dirty="0" err="1"/>
              <a:t>Шейдърът</a:t>
            </a:r>
            <a:r>
              <a:rPr lang="bg-BG" dirty="0"/>
              <a:t> сам си смята координатите</a:t>
            </a:r>
          </a:p>
          <a:p>
            <a:pPr lvl="1"/>
            <a:endParaRPr lang="bg-BG" dirty="0"/>
          </a:p>
          <a:p>
            <a:r>
              <a:rPr lang="bg-BG" dirty="0"/>
              <a:t>И още</a:t>
            </a:r>
          </a:p>
          <a:p>
            <a:pPr lvl="1"/>
            <a:r>
              <a:rPr lang="bg-BG" dirty="0"/>
              <a:t>Константните стойности да са в </a:t>
            </a:r>
            <a:r>
              <a:rPr lang="en-US" b="1" dirty="0"/>
              <a:t>uniform</a:t>
            </a:r>
            <a:r>
              <a:rPr lang="bg-BG" dirty="0"/>
              <a:t> променливи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7619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Константни стойности</a:t>
            </a:r>
          </a:p>
          <a:p>
            <a:pPr lvl="1"/>
            <a:r>
              <a:rPr lang="bg-BG" dirty="0"/>
              <a:t>Цветът и аспектът са константи</a:t>
            </a:r>
          </a:p>
          <a:p>
            <a:pPr lvl="1"/>
            <a:r>
              <a:rPr lang="bg-BG" dirty="0"/>
              <a:t>В </a:t>
            </a:r>
            <a:r>
              <a:rPr lang="bg-BG" dirty="0" err="1"/>
              <a:t>шейдъра</a:t>
            </a:r>
            <a:r>
              <a:rPr lang="bg-BG" dirty="0"/>
              <a:t> ги дефинираме </a:t>
            </a:r>
            <a:r>
              <a:rPr lang="en-US" b="1" dirty="0"/>
              <a:t>uniform</a:t>
            </a:r>
            <a:endParaRPr lang="bg-BG" b="1" dirty="0"/>
          </a:p>
          <a:p>
            <a:pPr lvl="1"/>
            <a:endParaRPr lang="bg-BG" b="1" dirty="0"/>
          </a:p>
          <a:p>
            <a:pPr lvl="1"/>
            <a:endParaRPr lang="bg-BG" b="1" dirty="0"/>
          </a:p>
          <a:p>
            <a:pPr lvl="1"/>
            <a:endParaRPr lang="bg-BG" b="1" dirty="0"/>
          </a:p>
          <a:p>
            <a:pPr lvl="1"/>
            <a:endParaRPr lang="bg-BG" b="1" dirty="0"/>
          </a:p>
          <a:p>
            <a:pPr lvl="1"/>
            <a:endParaRPr lang="bg-BG" b="1" dirty="0"/>
          </a:p>
          <a:p>
            <a:pPr lvl="1"/>
            <a:endParaRPr lang="bg-BG" b="1" dirty="0"/>
          </a:p>
          <a:p>
            <a:pPr lvl="1"/>
            <a:endParaRPr lang="en-US" b="1" dirty="0"/>
          </a:p>
          <a:p>
            <a:pPr lvl="1"/>
            <a:r>
              <a:rPr lang="bg-BG" dirty="0"/>
              <a:t>В </a:t>
            </a:r>
            <a:r>
              <a:rPr lang="en-US" dirty="0"/>
              <a:t>JavaScript</a:t>
            </a:r>
            <a:r>
              <a:rPr lang="bg-BG" dirty="0"/>
              <a:t> им намираме адреса с </a:t>
            </a:r>
            <a:r>
              <a:rPr lang="en-GB" b="1" dirty="0" err="1"/>
              <a:t>getUniformLocation</a:t>
            </a:r>
            <a:r>
              <a:rPr lang="bg-BG" dirty="0"/>
              <a:t>, а подаваме стойност с </a:t>
            </a:r>
            <a:r>
              <a:rPr lang="en-US" b="1" dirty="0"/>
              <a:t>uniform1f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en-US" b="1" dirty="0"/>
              <a:t>uniform3f</a:t>
            </a:r>
            <a:endParaRPr lang="bg-BG" b="1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22730" y="4953000"/>
            <a:ext cx="8534400" cy="1600200"/>
          </a:xfrm>
          <a:prstGeom prst="snip2DiagRect">
            <a:avLst>
              <a:gd name="adj1" fmla="val 0"/>
              <a:gd name="adj2" fmla="val 1474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nn-NO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uRGB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gl.</a:t>
            </a:r>
            <a:r>
              <a:rPr lang="nn-NO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getUniformLocation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(glprog,</a:t>
            </a:r>
            <a:r>
              <a:rPr lang="nn-NO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"uRGB"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nn-NO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uAspect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gl.</a:t>
            </a:r>
            <a:r>
              <a:rPr lang="nn-NO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getUniformLocation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(glprog,</a:t>
            </a:r>
            <a:r>
              <a:rPr lang="nn-NO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"uAspect"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n-NO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nn-NO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uniform1f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(uAspect,4.0/6.0);</a:t>
            </a:r>
          </a:p>
          <a:p>
            <a:pPr marL="120650">
              <a:tabLst>
                <a:tab pos="457200" algn="l"/>
              </a:tabLst>
            </a:pP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nn-NO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uniform3f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(uRGB,1,0,0);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1752600"/>
            <a:ext cx="8534400" cy="2133600"/>
          </a:xfrm>
          <a:prstGeom prst="snip2DiagRect">
            <a:avLst>
              <a:gd name="adj1" fmla="val 0"/>
              <a:gd name="adj2" fmla="val 802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nn-NO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nn-NO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uAspect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nn-NO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vec3 </a:t>
            </a:r>
            <a:r>
              <a:rPr lang="nn-NO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uRGB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 ()</a:t>
            </a:r>
          </a:p>
          <a:p>
            <a:pPr marL="120650">
              <a:tabLst>
                <a:tab pos="457200" algn="l"/>
              </a:tabLst>
            </a:pP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  <a:endParaRPr lang="nn-NO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vRGB = </a:t>
            </a:r>
            <a:r>
              <a:rPr lang="nn-NO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uRGB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3259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Пресмятане в </a:t>
            </a:r>
            <a:r>
              <a:rPr lang="bg-BG" dirty="0" err="1"/>
              <a:t>шейдъра</a:t>
            </a:r>
            <a:endParaRPr lang="bg-BG" dirty="0"/>
          </a:p>
          <a:p>
            <a:pPr lvl="1"/>
            <a:r>
              <a:rPr lang="bg-BG" dirty="0"/>
              <a:t>От номера на върха изчисляваме ъгъла в </a:t>
            </a:r>
            <a:r>
              <a:rPr lang="bg-BG" dirty="0" err="1"/>
              <a:t>радиани</a:t>
            </a:r>
            <a:endParaRPr lang="bg-BG" dirty="0"/>
          </a:p>
          <a:p>
            <a:pPr lvl="1"/>
            <a:r>
              <a:rPr lang="bg-BG" dirty="0"/>
              <a:t>От радиуса, ъгъла и аспекта смятаме координатите</a:t>
            </a:r>
          </a:p>
          <a:p>
            <a:pPr lvl="1"/>
            <a:endParaRPr lang="bg-BG" dirty="0"/>
          </a:p>
          <a:p>
            <a:r>
              <a:rPr lang="bg-BG" dirty="0"/>
              <a:t>Отбелязваме за </a:t>
            </a:r>
            <a:r>
              <a:rPr lang="en-US" dirty="0" err="1"/>
              <a:t>GLSL</a:t>
            </a:r>
            <a:endParaRPr lang="bg-BG" dirty="0"/>
          </a:p>
          <a:p>
            <a:pPr lvl="1"/>
            <a:r>
              <a:rPr lang="bg-BG" dirty="0"/>
              <a:t>Има стандартните математически оператори и функции</a:t>
            </a:r>
          </a:p>
          <a:p>
            <a:pPr lvl="1"/>
            <a:r>
              <a:rPr lang="bg-BG" dirty="0"/>
              <a:t>Има допълнителни помощни функции</a:t>
            </a:r>
          </a:p>
          <a:p>
            <a:pPr lvl="1"/>
            <a:endParaRPr lang="bg-BG" b="1" dirty="0"/>
          </a:p>
          <a:p>
            <a:pPr lvl="1"/>
            <a:endParaRPr lang="bg-BG" b="1" dirty="0"/>
          </a:p>
          <a:p>
            <a:pPr lvl="1"/>
            <a:endParaRPr lang="bg-BG" b="1" dirty="0"/>
          </a:p>
          <a:p>
            <a:pPr lvl="1"/>
            <a:endParaRPr lang="en-US" b="1" dirty="0"/>
          </a:p>
          <a:p>
            <a:pPr lvl="1"/>
            <a:r>
              <a:rPr lang="bg-BG" dirty="0"/>
              <a:t>В </a:t>
            </a:r>
            <a:r>
              <a:rPr lang="en-US" dirty="0"/>
              <a:t>JavaScript</a:t>
            </a:r>
            <a:r>
              <a:rPr lang="bg-BG" dirty="0"/>
              <a:t> им намираме адреса с </a:t>
            </a:r>
            <a:r>
              <a:rPr lang="en-GB" b="1" dirty="0" err="1"/>
              <a:t>getUniformLocation</a:t>
            </a:r>
            <a:r>
              <a:rPr lang="bg-BG" dirty="0"/>
              <a:t>, а подаваме стойност с </a:t>
            </a:r>
            <a:r>
              <a:rPr lang="en-US" b="1" dirty="0"/>
              <a:t>uniform1f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en-US" b="1" dirty="0"/>
              <a:t>uniform3f</a:t>
            </a:r>
            <a:endParaRPr lang="bg-BG" b="1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49624" y="3505200"/>
            <a:ext cx="8534400" cy="3048000"/>
          </a:xfrm>
          <a:prstGeom prst="snip2DiagRect">
            <a:avLst>
              <a:gd name="adj1" fmla="val 0"/>
              <a:gd name="adj2" fmla="val 638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float </a:t>
            </a:r>
            <a:r>
              <a:rPr lang="nn-NO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aRadius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float </a:t>
            </a:r>
            <a:r>
              <a:rPr lang="nn-NO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aIndex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n-NO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 ()</a:t>
            </a:r>
          </a:p>
          <a:p>
            <a:pPr marL="120650">
              <a:tabLst>
                <a:tab pos="457200" algn="l"/>
              </a:tabLst>
            </a:pP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nn-NO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angle = radians(6.0*aIndex)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gl_Position = vec4(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uAspect*aRadius*cos(angle)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                  </a:t>
            </a:r>
            <a:r>
              <a:rPr lang="nn-NO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aRadius*sin(angle)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,0,1);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  <a:endParaRPr lang="nn-NO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7960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Подготовка на масива</a:t>
            </a:r>
          </a:p>
          <a:p>
            <a:pPr lvl="1"/>
            <a:r>
              <a:rPr lang="bg-BG" dirty="0"/>
              <a:t>Съдържа поредни номера от 0 до </a:t>
            </a:r>
            <a:r>
              <a:rPr lang="en-US" b="1" dirty="0"/>
              <a:t>N-1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Рисуване</a:t>
            </a:r>
          </a:p>
          <a:p>
            <a:pPr lvl="1"/>
            <a:r>
              <a:rPr lang="bg-BG" dirty="0"/>
              <a:t>Подаваме радиус и поредицата от индекси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13765" y="1371600"/>
            <a:ext cx="8534400" cy="1143000"/>
          </a:xfrm>
          <a:prstGeom prst="snip2DiagRect">
            <a:avLst>
              <a:gd name="adj1" fmla="val 0"/>
              <a:gd name="adj2" fmla="val 1861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nn-N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N = 60;</a:t>
            </a:r>
          </a:p>
          <a:p>
            <a:pPr marL="120650">
              <a:tabLst>
                <a:tab pos="457200" algn="l"/>
              </a:tabLst>
            </a:pPr>
            <a:r>
              <a:rPr lang="nn-N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vData = [];</a:t>
            </a:r>
          </a:p>
          <a:p>
            <a:pPr marL="120650">
              <a:tabLst>
                <a:tab pos="457200" algn="l"/>
              </a:tabLst>
            </a:pPr>
            <a:r>
              <a:rPr lang="nn-NO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for(var i=0; i&lt;N; i++) vData.push(i);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4114800"/>
            <a:ext cx="8534400" cy="2438400"/>
          </a:xfrm>
          <a:prstGeom prst="snip2DiagRect">
            <a:avLst>
              <a:gd name="adj1" fmla="val 0"/>
              <a:gd name="adj2" fmla="val 1188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gl.vertexAttrib1f(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aRadius,0.9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(gl.LINE_LOOP,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en-GB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gl.vertexAttrib1f(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aRadius,0.7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(gl.LINE_LOOP,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gl.vertexAttrib1f(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aRadius,0.5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(gl.LINE_LOOP,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6261847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7" name="Rectangle 6">
            <a:hlinkClick r:id="rId3" action="ppaction://hlinkfile"/>
          </p:cNvPr>
          <p:cNvSpPr/>
          <p:nvPr/>
        </p:nvSpPr>
        <p:spPr>
          <a:xfrm>
            <a:off x="7633448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7499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Триъгълници</a:t>
            </a:r>
          </a:p>
        </p:txBody>
      </p:sp>
    </p:spTree>
    <p:extLst>
      <p:ext uri="{BB962C8B-B14F-4D97-AF65-F5344CB8AC3E}">
        <p14:creationId xmlns:p14="http://schemas.microsoft.com/office/powerpoint/2010/main" val="306559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Триъгълници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Три метода</a:t>
            </a:r>
          </a:p>
          <a:p>
            <a:pPr lvl="1"/>
            <a:r>
              <a:rPr lang="bg-BG" dirty="0"/>
              <a:t>Множество от самостоятелни триъгълници</a:t>
            </a:r>
          </a:p>
          <a:p>
            <a:pPr lvl="1"/>
            <a:r>
              <a:rPr lang="bg-BG" dirty="0"/>
              <a:t>Ветрило от триъгълници</a:t>
            </a:r>
          </a:p>
          <a:p>
            <a:pPr lvl="1"/>
            <a:r>
              <a:rPr lang="bg-BG" dirty="0"/>
              <a:t>Лента от триъгълници</a:t>
            </a:r>
          </a:p>
          <a:p>
            <a:pPr lvl="1"/>
            <a:endParaRPr lang="bg-BG" dirty="0"/>
          </a:p>
          <a:p>
            <a:r>
              <a:rPr lang="bg-BG" dirty="0"/>
              <a:t>Характеристики</a:t>
            </a:r>
          </a:p>
          <a:p>
            <a:pPr lvl="1"/>
            <a:r>
              <a:rPr lang="bg-BG" dirty="0"/>
              <a:t>Взаимнозаменяеми</a:t>
            </a:r>
          </a:p>
          <a:p>
            <a:pPr lvl="1"/>
            <a:r>
              <a:rPr lang="bg-BG" dirty="0"/>
              <a:t>Различни изисквания за обем данни</a:t>
            </a:r>
          </a:p>
        </p:txBody>
      </p:sp>
    </p:spTree>
    <p:extLst>
      <p:ext uri="{BB962C8B-B14F-4D97-AF65-F5344CB8AC3E}">
        <p14:creationId xmlns:p14="http://schemas.microsoft.com/office/powerpoint/2010/main" val="2486363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Самостоятелни триъгълници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Детайли</a:t>
            </a:r>
          </a:p>
          <a:p>
            <a:pPr lvl="1"/>
            <a:r>
              <a:rPr lang="bg-BG" dirty="0"/>
              <a:t>Всяка поредна тройка върхове </a:t>
            </a:r>
            <a:r>
              <a:rPr lang="bg-BG"/>
              <a:t>определят един </a:t>
            </a:r>
            <a:r>
              <a:rPr lang="bg-BG" dirty="0"/>
              <a:t>триъгълник</a:t>
            </a:r>
          </a:p>
          <a:p>
            <a:pPr lvl="1"/>
            <a:r>
              <a:rPr lang="bg-BG" dirty="0"/>
              <a:t>За </a:t>
            </a:r>
            <a:r>
              <a:rPr lang="en-US" b="1" dirty="0"/>
              <a:t>N</a:t>
            </a:r>
            <a:r>
              <a:rPr lang="bg-BG" dirty="0"/>
              <a:t> триъгълника са необходими </a:t>
            </a:r>
            <a:r>
              <a:rPr lang="bg-BG" b="1" dirty="0"/>
              <a:t>3</a:t>
            </a:r>
            <a:r>
              <a:rPr lang="en-US" b="1" dirty="0"/>
              <a:t>N</a:t>
            </a:r>
            <a:r>
              <a:rPr lang="bg-BG" dirty="0"/>
              <a:t> върха</a:t>
            </a:r>
          </a:p>
          <a:p>
            <a:pPr lvl="1"/>
            <a:r>
              <a:rPr lang="bg-BG" dirty="0"/>
              <a:t>Рисуването става с </a:t>
            </a:r>
            <a:r>
              <a:rPr lang="en-US" b="1" dirty="0" err="1"/>
              <a:t>drawArrays</a:t>
            </a:r>
            <a:r>
              <a:rPr lang="en-US" dirty="0"/>
              <a:t> </a:t>
            </a:r>
            <a:r>
              <a:rPr lang="bg-BG" dirty="0"/>
              <a:t>с параметър </a:t>
            </a:r>
            <a:r>
              <a:rPr lang="en-US" b="1" dirty="0"/>
              <a:t>TRIANGLES</a:t>
            </a:r>
            <a:endParaRPr lang="bg-BG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95400" y="3886200"/>
            <a:ext cx="1981200" cy="99060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590800" y="3886200"/>
            <a:ext cx="685800" cy="1732429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572000" y="3390900"/>
            <a:ext cx="1524000" cy="158735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038600" y="4724400"/>
            <a:ext cx="3124200" cy="38100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572000" y="3549635"/>
            <a:ext cx="0" cy="831865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1593" y="3518083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4891" y="4713386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5566" y="5647203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2941" y="4415134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2433" y="3149798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91460" y="3242225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77000" y="6245423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04241" y="4397573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1834" y="4867274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295400" y="4876800"/>
            <a:ext cx="1295400" cy="741829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0" y="3390900"/>
            <a:ext cx="1524000" cy="990601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38600" y="5105400"/>
            <a:ext cx="2514600" cy="1296888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553200" y="4724401"/>
            <a:ext cx="609600" cy="1677887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98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bg-BG" dirty="0"/>
              <a:t> случайни триъгълника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Искаме</a:t>
            </a:r>
          </a:p>
          <a:p>
            <a:pPr lvl="1"/>
            <a:r>
              <a:rPr lang="bg-BG" dirty="0"/>
              <a:t>Всеки триъгълник да е с върхове със случайни координати</a:t>
            </a:r>
          </a:p>
          <a:p>
            <a:pPr lvl="1"/>
            <a:r>
              <a:rPr lang="bg-BG" dirty="0"/>
              <a:t>Всеки триъгълник да е със случаен синкав цвят, т.е. един и същ цвят се повтаря за трите върха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3581400"/>
            <a:ext cx="8534400" cy="2971800"/>
          </a:xfrm>
          <a:prstGeom prst="snip2DiagRect">
            <a:avLst>
              <a:gd name="adj1" fmla="val 0"/>
              <a:gd name="adj2" fmla="val 882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 = random(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0,0.5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 = random(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0,0.5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random(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0.5,1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j=0; j&lt;3; j++)</a:t>
            </a: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vData.push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(random(-1,1),random(-1,1),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r,g,b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,0,3*N);</a:t>
            </a:r>
          </a:p>
        </p:txBody>
      </p:sp>
    </p:spTree>
    <p:extLst>
      <p:ext uri="{BB962C8B-B14F-4D97-AF65-F5344CB8AC3E}">
        <p14:creationId xmlns:p14="http://schemas.microsoft.com/office/powerpoint/2010/main" val="585072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6" name="Rectangle 5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27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Графични обекти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Ветрило от триъгълници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Детайли</a:t>
            </a:r>
          </a:p>
          <a:p>
            <a:pPr lvl="1"/>
            <a:r>
              <a:rPr lang="bg-BG" dirty="0"/>
              <a:t>Първият връх определя началото (центъра) на ветрилото</a:t>
            </a:r>
          </a:p>
          <a:p>
            <a:pPr lvl="1"/>
            <a:r>
              <a:rPr lang="bg-BG" dirty="0"/>
              <a:t>За </a:t>
            </a:r>
            <a:r>
              <a:rPr lang="en-US" b="1" dirty="0"/>
              <a:t>N</a:t>
            </a:r>
            <a:r>
              <a:rPr lang="bg-BG" dirty="0"/>
              <a:t> триъгълника са необходими </a:t>
            </a:r>
            <a:r>
              <a:rPr lang="en-US" b="1" dirty="0"/>
              <a:t>N</a:t>
            </a:r>
            <a:r>
              <a:rPr lang="bg-BG" b="1" dirty="0"/>
              <a:t>+2</a:t>
            </a:r>
            <a:r>
              <a:rPr lang="bg-BG" dirty="0"/>
              <a:t> върха</a:t>
            </a:r>
          </a:p>
          <a:p>
            <a:pPr lvl="1"/>
            <a:r>
              <a:rPr lang="bg-BG" dirty="0"/>
              <a:t>Рисуването става с </a:t>
            </a:r>
            <a:r>
              <a:rPr lang="en-US" b="1" dirty="0" err="1"/>
              <a:t>drawArrays</a:t>
            </a:r>
            <a:r>
              <a:rPr lang="en-US" dirty="0"/>
              <a:t> </a:t>
            </a:r>
            <a:r>
              <a:rPr lang="bg-BG" dirty="0"/>
              <a:t>с параметър </a:t>
            </a:r>
            <a:r>
              <a:rPr lang="en-US" b="1" dirty="0"/>
              <a:t>TRIANGLE</a:t>
            </a:r>
            <a:r>
              <a:rPr lang="bg-BG" b="1" dirty="0"/>
              <a:t>_</a:t>
            </a:r>
            <a:r>
              <a:rPr lang="en-US" b="1" dirty="0"/>
              <a:t>FAN</a:t>
            </a:r>
            <a:endParaRPr lang="bg-BG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29229" y="4040088"/>
            <a:ext cx="1197164" cy="22711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426393" y="3549636"/>
            <a:ext cx="882273" cy="49045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08666" y="3549636"/>
            <a:ext cx="1981200" cy="49045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08666" y="4040088"/>
            <a:ext cx="1981200" cy="213211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308666" y="3549636"/>
            <a:ext cx="0" cy="2622565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24599" y="6172202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99466" y="5256311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8932" y="3730823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24599" y="3200400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98735" y="3636820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1095" y="3959423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229229" y="4267200"/>
            <a:ext cx="2079437" cy="190500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3426393" y="4040088"/>
            <a:ext cx="882273" cy="2132114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308666" y="5410200"/>
            <a:ext cx="2667000" cy="76200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289866" y="4040088"/>
            <a:ext cx="685800" cy="137011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802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Случайно ветрило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Искаме</a:t>
            </a:r>
          </a:p>
          <a:p>
            <a:pPr lvl="1"/>
            <a:r>
              <a:rPr lang="bg-BG" dirty="0"/>
              <a:t>Да нарисуваме случайно ветрило от </a:t>
            </a:r>
            <a:r>
              <a:rPr lang="en-US" b="1" dirty="0"/>
              <a:t>N</a:t>
            </a:r>
            <a:r>
              <a:rPr lang="bg-BG" dirty="0"/>
              <a:t> триъгълника</a:t>
            </a:r>
          </a:p>
          <a:p>
            <a:pPr lvl="1"/>
            <a:r>
              <a:rPr lang="bg-BG" dirty="0"/>
              <a:t>Ще ни е нужен връх за основата</a:t>
            </a:r>
          </a:p>
          <a:p>
            <a:pPr lvl="1"/>
            <a:r>
              <a:rPr lang="bg-BG" dirty="0"/>
              <a:t>Ще са ни нужни </a:t>
            </a:r>
            <a:r>
              <a:rPr lang="en-US" b="1" dirty="0"/>
              <a:t>N+</a:t>
            </a:r>
            <a:r>
              <a:rPr lang="bg-BG" b="1" dirty="0"/>
              <a:t>1</a:t>
            </a:r>
            <a:r>
              <a:rPr lang="bg-BG" dirty="0"/>
              <a:t> върха по дъга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3733800"/>
            <a:ext cx="8534400" cy="2819400"/>
          </a:xfrm>
          <a:prstGeom prst="snip2DiagRect">
            <a:avLst>
              <a:gd name="adj1" fmla="val 0"/>
              <a:gd name="adj2" fmla="val 882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vData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[0,-0.9]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 = random(0.9,1);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/N;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vData.push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(4/6*r*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(a),r*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TRIANGLE_FAN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N+2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62059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6" name="Rectangle 5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506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Лента от триъгълници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Детайли</a:t>
            </a:r>
          </a:p>
          <a:p>
            <a:pPr lvl="1"/>
            <a:r>
              <a:rPr lang="bg-BG" dirty="0"/>
              <a:t>Първите три върха определят първия триъгълник</a:t>
            </a:r>
          </a:p>
          <a:p>
            <a:pPr lvl="1"/>
            <a:r>
              <a:rPr lang="bg-BG" dirty="0"/>
              <a:t>Всеки следващ връх определя нов триъгълник</a:t>
            </a:r>
          </a:p>
          <a:p>
            <a:pPr lvl="1"/>
            <a:r>
              <a:rPr lang="bg-BG" dirty="0"/>
              <a:t>За </a:t>
            </a:r>
            <a:r>
              <a:rPr lang="en-US" b="1" dirty="0"/>
              <a:t>N</a:t>
            </a:r>
            <a:r>
              <a:rPr lang="bg-BG" dirty="0"/>
              <a:t> триъгълника са необходими </a:t>
            </a:r>
            <a:r>
              <a:rPr lang="en-US" b="1" dirty="0"/>
              <a:t>N</a:t>
            </a:r>
            <a:r>
              <a:rPr lang="bg-BG" b="1" dirty="0"/>
              <a:t>+2</a:t>
            </a:r>
            <a:r>
              <a:rPr lang="bg-BG" dirty="0"/>
              <a:t> върха</a:t>
            </a:r>
          </a:p>
          <a:p>
            <a:pPr lvl="1"/>
            <a:r>
              <a:rPr lang="bg-BG" dirty="0"/>
              <a:t>Рисуването става с </a:t>
            </a:r>
            <a:r>
              <a:rPr lang="en-US" b="1" dirty="0" err="1"/>
              <a:t>drawArrays</a:t>
            </a:r>
            <a:r>
              <a:rPr lang="en-US" dirty="0"/>
              <a:t> </a:t>
            </a:r>
            <a:r>
              <a:rPr lang="bg-BG" dirty="0"/>
              <a:t>с параметър </a:t>
            </a:r>
            <a:r>
              <a:rPr lang="en-US" b="1" dirty="0"/>
              <a:t>TRIANGLE</a:t>
            </a:r>
            <a:r>
              <a:rPr lang="bg-BG" b="1" dirty="0"/>
              <a:t>_</a:t>
            </a:r>
            <a:r>
              <a:rPr lang="en-US" b="1" dirty="0"/>
              <a:t>STRIP</a:t>
            </a:r>
            <a:endParaRPr lang="bg-BG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29229" y="4040088"/>
            <a:ext cx="1197164" cy="22711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426394" y="4040088"/>
            <a:ext cx="1526606" cy="195992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26393" y="4040088"/>
            <a:ext cx="2863473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276600" y="5827816"/>
            <a:ext cx="1676400" cy="172192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143000" y="4933952"/>
            <a:ext cx="533400" cy="1093525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4866" y="4712271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2333" y="6063391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4066" y="3886200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3266" y="5873588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4200" y="3581400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68934" y="6023526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143000" y="4267200"/>
            <a:ext cx="1086230" cy="666751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276600" y="4040088"/>
            <a:ext cx="149794" cy="1787727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676400" y="4267200"/>
            <a:ext cx="552830" cy="1760277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953000" y="4040088"/>
            <a:ext cx="1336866" cy="195992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6289866" y="4040088"/>
            <a:ext cx="415734" cy="1787728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705600" y="3768924"/>
            <a:ext cx="762000" cy="2058891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289867" y="3768924"/>
            <a:ext cx="1177733" cy="271164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953001" y="5827815"/>
            <a:ext cx="1752599" cy="17219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676400" y="5827817"/>
            <a:ext cx="1600200" cy="19966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229230" y="4267200"/>
            <a:ext cx="1047370" cy="1560616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29599" y="3611086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91400" y="3578423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97733" y="5857879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038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Гладък пръстен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Искаме</a:t>
            </a:r>
          </a:p>
          <a:p>
            <a:pPr lvl="1"/>
            <a:r>
              <a:rPr lang="bg-BG" dirty="0"/>
              <a:t>Да нарисуваме гладък пръстен от </a:t>
            </a:r>
            <a:r>
              <a:rPr lang="en-US" b="1" dirty="0"/>
              <a:t>N</a:t>
            </a:r>
            <a:r>
              <a:rPr lang="bg-BG" dirty="0"/>
              <a:t> триъгълника</a:t>
            </a:r>
          </a:p>
          <a:p>
            <a:pPr lvl="1"/>
            <a:r>
              <a:rPr lang="bg-BG" dirty="0"/>
              <a:t>Използваме лента от четен (защо?) брой триъгълници</a:t>
            </a:r>
          </a:p>
          <a:p>
            <a:pPr lvl="1"/>
            <a:r>
              <a:rPr lang="bg-BG" dirty="0"/>
              <a:t>Четните върхове са по вътрешната окръжност</a:t>
            </a:r>
          </a:p>
          <a:p>
            <a:pPr lvl="1"/>
            <a:r>
              <a:rPr lang="bg-BG" dirty="0"/>
              <a:t>Нечетните върхове са по външната окръжност</a:t>
            </a:r>
          </a:p>
        </p:txBody>
      </p:sp>
      <p:sp>
        <p:nvSpPr>
          <p:cNvPr id="5" name="Arc 4"/>
          <p:cNvSpPr/>
          <p:nvPr/>
        </p:nvSpPr>
        <p:spPr>
          <a:xfrm>
            <a:off x="2209800" y="3867150"/>
            <a:ext cx="4724400" cy="4743450"/>
          </a:xfrm>
          <a:prstGeom prst="arc">
            <a:avLst>
              <a:gd name="adj1" fmla="val 10198644"/>
              <a:gd name="adj2" fmla="val 784279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Arc 5"/>
          <p:cNvSpPr/>
          <p:nvPr/>
        </p:nvSpPr>
        <p:spPr>
          <a:xfrm>
            <a:off x="2971800" y="4633913"/>
            <a:ext cx="3200400" cy="3214687"/>
          </a:xfrm>
          <a:prstGeom prst="arc">
            <a:avLst>
              <a:gd name="adj1" fmla="val 14145979"/>
              <a:gd name="adj2" fmla="val 784279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86" name="Group 85"/>
          <p:cNvGrpSpPr/>
          <p:nvPr/>
        </p:nvGrpSpPr>
        <p:grpSpPr>
          <a:xfrm>
            <a:off x="4567241" y="4737344"/>
            <a:ext cx="2336263" cy="1511056"/>
            <a:chOff x="4567241" y="4280144"/>
            <a:chExt cx="2336263" cy="1511056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572000" y="5544922"/>
              <a:ext cx="1587398" cy="2462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159398" y="5408394"/>
              <a:ext cx="744106" cy="136528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399778" y="4280144"/>
              <a:ext cx="503726" cy="1130056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815013" y="4280144"/>
              <a:ext cx="584765" cy="496644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15013" y="4776788"/>
              <a:ext cx="344385" cy="768134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5815013" y="4776788"/>
              <a:ext cx="1088491" cy="631606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4567241" y="4776788"/>
              <a:ext cx="1247772" cy="101441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 rot="19800000">
            <a:off x="4033776" y="4245223"/>
            <a:ext cx="2336263" cy="1511056"/>
            <a:chOff x="4567241" y="4280144"/>
            <a:chExt cx="2336263" cy="1511056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6399778" y="4280144"/>
              <a:ext cx="503726" cy="1130056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5815013" y="4280144"/>
              <a:ext cx="584765" cy="496644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815013" y="4776788"/>
              <a:ext cx="344385" cy="768134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5815013" y="4776788"/>
              <a:ext cx="1088491" cy="631606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4567241" y="4776788"/>
              <a:ext cx="1247772" cy="101441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 rot="39600000">
            <a:off x="3322785" y="4089187"/>
            <a:ext cx="2336263" cy="1511056"/>
            <a:chOff x="4567241" y="4280144"/>
            <a:chExt cx="2336263" cy="1511056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6399778" y="4280144"/>
              <a:ext cx="503726" cy="1130056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5815013" y="4280144"/>
              <a:ext cx="584765" cy="496644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815013" y="4776788"/>
              <a:ext cx="344385" cy="768134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5815013" y="4776788"/>
              <a:ext cx="1088491" cy="631606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4567241" y="4776788"/>
              <a:ext cx="1247772" cy="101441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5665694" y="5864423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81800" y="5692588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83306" y="5189589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269687" y="4442012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06207" y="4724400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54706" y="3657600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038600" y="4646303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36894" y="3492138"/>
            <a:ext cx="5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endParaRPr lang="bg-BG" sz="1400" baseline="-250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4854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Генерираме точките по двойки: вътрешна-външна</a:t>
            </a:r>
          </a:p>
          <a:p>
            <a:pPr lvl="1"/>
            <a:r>
              <a:rPr lang="bg-BG" dirty="0"/>
              <a:t>Променяме ъгъла като за </a:t>
            </a:r>
            <a:r>
              <a:rPr lang="en-US" b="1" dirty="0"/>
              <a:t>N</a:t>
            </a:r>
            <a:r>
              <a:rPr lang="bg-BG" b="1" dirty="0"/>
              <a:t>/2</a:t>
            </a:r>
            <a:r>
              <a:rPr lang="en-US" dirty="0"/>
              <a:t> </a:t>
            </a:r>
            <a:r>
              <a:rPr lang="bg-BG" dirty="0"/>
              <a:t>триъгълника в окръжност: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3581400"/>
            <a:ext cx="8534400" cy="2971800"/>
          </a:xfrm>
          <a:prstGeom prst="snip2DiagRect">
            <a:avLst>
              <a:gd name="adj1" fmla="val 0"/>
              <a:gd name="adj2" fmla="val 9333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N+2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4*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/N;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vData.push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(4/6*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0.6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0.6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vData.push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(4/6*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GB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gl.vertexAttrib3f(aRGB,0.5,0.5,1);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TRIANGLE_STRIP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N+2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1270" y="1752600"/>
                <a:ext cx="2837330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bg-BG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bg-BG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bg-BG" sz="20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box>
                            <m:boxPr>
                              <m:ctrlPr>
                                <a:rPr lang="bg-BG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box>
                                <m:boxPr>
                                  <m:ctrlPr>
                                    <a:rPr lang="bg-BG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r>
                                    <m:rPr>
                                      <m:brk m:alnAt="63"/>
                                    </m:rP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bg-BG" sz="20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m:rPr>
                                  <m:brk m:alnAt="63"/>
                                </m:r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box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bg-BG" sz="20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bg-BG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bg-BG" sz="20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box>
                            <m:boxPr>
                              <m:ctrlPr>
                                <a:rPr lang="bg-BG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box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𝑖</m:t>
                      </m:r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70" y="1752600"/>
                <a:ext cx="2837330" cy="7861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002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6" name="Rectangle 5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887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Преизползване</a:t>
            </a:r>
            <a:r>
              <a:rPr lang="bg-BG" dirty="0"/>
              <a:t> на върхове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Нова задача</a:t>
            </a:r>
          </a:p>
          <a:p>
            <a:pPr lvl="1"/>
            <a:r>
              <a:rPr lang="bg-BG" dirty="0"/>
              <a:t>Рисуване на използваните върхове</a:t>
            </a:r>
          </a:p>
          <a:p>
            <a:pPr lvl="1"/>
            <a:r>
              <a:rPr lang="bg-BG" dirty="0"/>
              <a:t>Рисуване на контурите на триъгълниците</a:t>
            </a:r>
          </a:p>
          <a:p>
            <a:pPr lvl="1"/>
            <a:r>
              <a:rPr lang="bg-BG" dirty="0"/>
              <a:t>Ограничение: с използване на наличния буфер</a:t>
            </a:r>
          </a:p>
          <a:p>
            <a:pPr lvl="1"/>
            <a:endParaRPr lang="bg-BG" dirty="0"/>
          </a:p>
          <a:p>
            <a:r>
              <a:rPr lang="bg-BG" dirty="0"/>
              <a:t>Точки във върховете</a:t>
            </a:r>
          </a:p>
          <a:p>
            <a:pPr lvl="1"/>
            <a:r>
              <a:rPr lang="bg-BG" dirty="0"/>
              <a:t>Буферът съдържа всички необходими точки</a:t>
            </a:r>
          </a:p>
          <a:p>
            <a:pPr lvl="1"/>
            <a:r>
              <a:rPr lang="bg-BG" dirty="0"/>
              <a:t>Рисуваме ги с параметър </a:t>
            </a:r>
            <a:r>
              <a:rPr lang="en-US" b="1" dirty="0"/>
              <a:t>POINTS</a:t>
            </a:r>
            <a:endParaRPr lang="bg-BG" b="1" dirty="0"/>
          </a:p>
        </p:txBody>
      </p:sp>
      <p:sp>
        <p:nvSpPr>
          <p:cNvPr id="35" name="Snip Diagonal Corner Rectangle 34"/>
          <p:cNvSpPr/>
          <p:nvPr/>
        </p:nvSpPr>
        <p:spPr>
          <a:xfrm>
            <a:off x="313765" y="4876800"/>
            <a:ext cx="8534400" cy="1676400"/>
          </a:xfrm>
          <a:prstGeom prst="snip2DiagRect">
            <a:avLst>
              <a:gd name="adj1" fmla="val 0"/>
              <a:gd name="adj2" fmla="val 1494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gl.vertexAttrib3f(aRGB,0.85,0.85,1);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(gl.TRIANGLE_STRIP,0,N+2);</a:t>
            </a: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gl.vertexAttrib3f(aRGB,0,0,0);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POINTS,0,N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40403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Рисуване на линиите</a:t>
            </a:r>
          </a:p>
          <a:p>
            <a:pPr lvl="1"/>
            <a:r>
              <a:rPr lang="bg-BG" dirty="0"/>
              <a:t>Свързваме точките със затворена линия с </a:t>
            </a:r>
            <a:r>
              <a:rPr lang="en-US" b="1" dirty="0" err="1"/>
              <a:t>LINE_LOOP</a:t>
            </a:r>
            <a:endParaRPr lang="bg-BG" b="1" dirty="0"/>
          </a:p>
          <a:p>
            <a:pPr lvl="1"/>
            <a:r>
              <a:rPr lang="bg-BG" dirty="0"/>
              <a:t>Това е линията </a:t>
            </a:r>
            <a:r>
              <a:rPr lang="en-US" dirty="0"/>
              <a:t>v</a:t>
            </a:r>
            <a:r>
              <a:rPr lang="en-US" baseline="-25000" dirty="0"/>
              <a:t>0</a:t>
            </a:r>
            <a:r>
              <a:rPr lang="en-US" dirty="0"/>
              <a:t>-v</a:t>
            </a:r>
            <a:r>
              <a:rPr lang="en-US" baseline="-25000" dirty="0"/>
              <a:t>1</a:t>
            </a:r>
            <a:r>
              <a:rPr lang="en-US" dirty="0"/>
              <a:t>-v</a:t>
            </a:r>
            <a:r>
              <a:rPr lang="en-US" baseline="-25000" dirty="0"/>
              <a:t>2</a:t>
            </a:r>
            <a:r>
              <a:rPr lang="en-US" dirty="0"/>
              <a:t>-v</a:t>
            </a:r>
            <a:r>
              <a:rPr lang="en-US" baseline="-25000" dirty="0"/>
              <a:t>3</a:t>
            </a:r>
            <a:r>
              <a:rPr lang="en-US" dirty="0"/>
              <a:t>-…v</a:t>
            </a:r>
            <a:r>
              <a:rPr lang="en-US" baseline="-25000" dirty="0"/>
              <a:t>n</a:t>
            </a:r>
            <a:r>
              <a:rPr lang="en-US" dirty="0"/>
              <a:t>-v</a:t>
            </a:r>
            <a:r>
              <a:rPr lang="en-US" baseline="-25000" dirty="0"/>
              <a:t>0</a:t>
            </a:r>
          </a:p>
          <a:p>
            <a:pPr lvl="1"/>
            <a:r>
              <a:rPr lang="bg-BG" dirty="0"/>
              <a:t>За съжаление, това рисува само „вътрешните“ контури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 периферните контури ще ни трябват още две линии: само по четните върхове и само по нечетните</a:t>
            </a:r>
          </a:p>
        </p:txBody>
      </p:sp>
      <p:grpSp>
        <p:nvGrpSpPr>
          <p:cNvPr id="3" name="Group 2"/>
          <p:cNvGrpSpPr/>
          <p:nvPr/>
        </p:nvGrpSpPr>
        <p:grpSpPr>
          <a:xfrm rot="19424517">
            <a:off x="1768741" y="1934307"/>
            <a:ext cx="5140134" cy="5118462"/>
            <a:chOff x="2209800" y="3492138"/>
            <a:chExt cx="5140134" cy="5118462"/>
          </a:xfrm>
        </p:grpSpPr>
        <p:sp>
          <p:nvSpPr>
            <p:cNvPr id="4" name="Arc 3"/>
            <p:cNvSpPr/>
            <p:nvPr/>
          </p:nvSpPr>
          <p:spPr>
            <a:xfrm>
              <a:off x="2209800" y="3867150"/>
              <a:ext cx="4724400" cy="4743450"/>
            </a:xfrm>
            <a:prstGeom prst="arc">
              <a:avLst>
                <a:gd name="adj1" fmla="val 14906116"/>
                <a:gd name="adj2" fmla="val 16895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815013" y="4737344"/>
              <a:ext cx="1088491" cy="1264778"/>
              <a:chOff x="5815013" y="4280144"/>
              <a:chExt cx="1088491" cy="126477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6159398" y="5408394"/>
                <a:ext cx="744106" cy="13652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5815013" y="4776788"/>
                <a:ext cx="1088491" cy="63160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815013" y="4280144"/>
                <a:ext cx="584765" cy="49664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399778" y="4280144"/>
                <a:ext cx="503726" cy="11300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  <a:headEnd type="oval" w="med" len="med"/>
                <a:tailEnd type="oval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815013" y="4776788"/>
                <a:ext cx="344385" cy="7681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  <a:headEnd type="oval" w="med" len="med"/>
                <a:tailEnd type="oval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 rot="19800000">
              <a:off x="5136394" y="3949777"/>
              <a:ext cx="1088491" cy="1264778"/>
              <a:chOff x="5815013" y="4280144"/>
              <a:chExt cx="1088491" cy="126477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5815013" y="4776788"/>
                <a:ext cx="1088491" cy="63160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5815013" y="4280144"/>
                <a:ext cx="584765" cy="49664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99778" y="4280144"/>
                <a:ext cx="503726" cy="11300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  <a:headEnd type="oval" w="med" len="med"/>
                <a:tailEnd type="oval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815013" y="4776788"/>
                <a:ext cx="344385" cy="7681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  <a:headEnd type="oval" w="med" len="med"/>
                <a:tailEnd type="oval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 rot="39600000">
              <a:off x="4151972" y="3610455"/>
              <a:ext cx="1088491" cy="1264778"/>
              <a:chOff x="5815013" y="4280144"/>
              <a:chExt cx="1088491" cy="1264778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5815013" y="4776788"/>
                <a:ext cx="1088491" cy="63160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815013" y="4280144"/>
                <a:ext cx="584765" cy="49664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399778" y="4280144"/>
                <a:ext cx="503726" cy="11300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  <a:headEnd type="oval" w="med" len="med"/>
                <a:tailEnd type="oval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815013" y="4776788"/>
                <a:ext cx="344385" cy="7681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  <a:headEnd type="oval" w="med" len="med"/>
                <a:tailEnd type="oval" w="med" len="me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 rot="2175483">
              <a:off x="5716497" y="5867999"/>
              <a:ext cx="568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" algn="ctr">
                <a:spcBef>
                  <a:spcPct val="20000"/>
                </a:spcBef>
                <a:buClr>
                  <a:schemeClr val="accent1"/>
                </a:buClr>
                <a:buSzPct val="76000"/>
              </a:pPr>
              <a:r>
                <a:rPr lang="en-US" sz="14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v</a:t>
              </a:r>
              <a:r>
                <a:rPr lang="en-US" sz="1400" baseline="-250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0</a:t>
              </a:r>
              <a:endParaRPr lang="bg-BG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175483">
              <a:off x="6781800" y="5692588"/>
              <a:ext cx="568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" algn="ctr">
                <a:spcBef>
                  <a:spcPct val="20000"/>
                </a:spcBef>
                <a:buClr>
                  <a:schemeClr val="accent1"/>
                </a:buClr>
                <a:buSzPct val="76000"/>
              </a:pPr>
              <a:r>
                <a:rPr lang="en-US" sz="14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v</a:t>
              </a:r>
              <a:r>
                <a:rPr lang="en-US" sz="1400" baseline="-250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bg-BG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175483">
              <a:off x="5383305" y="5189589"/>
              <a:ext cx="568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" algn="ctr">
                <a:spcBef>
                  <a:spcPct val="20000"/>
                </a:spcBef>
                <a:buClr>
                  <a:schemeClr val="accent1"/>
                </a:buClr>
                <a:buSzPct val="76000"/>
              </a:pPr>
              <a:r>
                <a:rPr lang="en-US" sz="14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v</a:t>
              </a:r>
              <a:r>
                <a:rPr lang="en-US" sz="1400" baseline="-250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  <a:endParaRPr lang="bg-BG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175483">
              <a:off x="6269687" y="4442012"/>
              <a:ext cx="568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" algn="ctr">
                <a:spcBef>
                  <a:spcPct val="20000"/>
                </a:spcBef>
                <a:buClr>
                  <a:schemeClr val="accent1"/>
                </a:buClr>
                <a:buSzPct val="76000"/>
              </a:pPr>
              <a:r>
                <a:rPr lang="en-US" sz="14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v</a:t>
              </a:r>
              <a:r>
                <a:rPr lang="en-US" sz="1400" baseline="-250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  <a:endParaRPr lang="bg-BG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175483">
              <a:off x="4806207" y="4724401"/>
              <a:ext cx="568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" algn="ctr">
                <a:spcBef>
                  <a:spcPct val="20000"/>
                </a:spcBef>
                <a:buClr>
                  <a:schemeClr val="accent1"/>
                </a:buClr>
                <a:buSzPct val="76000"/>
              </a:pPr>
              <a:r>
                <a:rPr lang="en-US" sz="14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v</a:t>
              </a:r>
              <a:r>
                <a:rPr lang="en-US" sz="1400" baseline="-250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  <a:endParaRPr lang="bg-BG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175483">
              <a:off x="5154706" y="3657600"/>
              <a:ext cx="568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" algn="ctr">
                <a:spcBef>
                  <a:spcPct val="20000"/>
                </a:spcBef>
                <a:buClr>
                  <a:schemeClr val="accent1"/>
                </a:buClr>
                <a:buSzPct val="76000"/>
              </a:pPr>
              <a:r>
                <a:rPr lang="en-US" sz="14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v</a:t>
              </a:r>
              <a:r>
                <a:rPr lang="en-US" sz="1400" baseline="-250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  <a:endParaRPr lang="bg-BG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75483">
              <a:off x="4038599" y="4646303"/>
              <a:ext cx="568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" algn="ctr">
                <a:spcBef>
                  <a:spcPct val="20000"/>
                </a:spcBef>
                <a:buClr>
                  <a:schemeClr val="accent1"/>
                </a:buClr>
                <a:buSzPct val="76000"/>
              </a:pPr>
              <a:r>
                <a:rPr lang="en-US" sz="14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v</a:t>
              </a:r>
              <a:r>
                <a:rPr lang="en-US" sz="1400" baseline="-250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  <a:endParaRPr lang="bg-BG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75483">
              <a:off x="3836894" y="3492138"/>
              <a:ext cx="568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" algn="ctr">
                <a:spcBef>
                  <a:spcPct val="20000"/>
                </a:spcBef>
                <a:buClr>
                  <a:schemeClr val="accent1"/>
                </a:buClr>
                <a:buSzPct val="76000"/>
              </a:pPr>
              <a:r>
                <a:rPr lang="en-US" sz="14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v</a:t>
              </a:r>
              <a:r>
                <a:rPr lang="en-US" sz="1400" baseline="-250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  <a:endParaRPr lang="bg-BG" sz="1400" baseline="-250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Arc 15"/>
            <p:cNvSpPr/>
            <p:nvPr/>
          </p:nvSpPr>
          <p:spPr>
            <a:xfrm>
              <a:off x="2971800" y="4633913"/>
              <a:ext cx="3200400" cy="3214687"/>
            </a:xfrm>
            <a:prstGeom prst="arc">
              <a:avLst>
                <a:gd name="adj1" fmla="val 14966286"/>
                <a:gd name="adj2" fmla="val 13687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4" name="Snip Diagonal Corner Rectangle 33"/>
          <p:cNvSpPr/>
          <p:nvPr/>
        </p:nvSpPr>
        <p:spPr>
          <a:xfrm>
            <a:off x="313765" y="5562600"/>
            <a:ext cx="8534400" cy="990600"/>
          </a:xfrm>
          <a:prstGeom prst="snip2DiagRect">
            <a:avLst>
              <a:gd name="adj1" fmla="val 0"/>
              <a:gd name="adj2" fmla="val 2580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gl.vertexAttrib3f(aRGB,0,0,1);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LINE_LOOP,0,N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9390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Линия по (не)четни редове</a:t>
            </a:r>
          </a:p>
          <a:p>
            <a:pPr lvl="1"/>
            <a:r>
              <a:rPr lang="bg-BG" dirty="0"/>
              <a:t>Буферът си го представяме, че е масив от двойки върхове</a:t>
            </a:r>
          </a:p>
          <a:p>
            <a:pPr lvl="1"/>
            <a:r>
              <a:rPr lang="bg-BG" dirty="0"/>
              <a:t>Всеки елемент съдържа 4 числа – координати на върхове</a:t>
            </a:r>
          </a:p>
          <a:p>
            <a:pPr lvl="1"/>
            <a:r>
              <a:rPr lang="bg-BG" dirty="0"/>
              <a:t>Първите 2 координати са само на четните върхове</a:t>
            </a:r>
          </a:p>
          <a:p>
            <a:pPr lvl="1"/>
            <a:r>
              <a:rPr lang="bg-BG" dirty="0"/>
              <a:t>Вторите са само на нечетни върхове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Самото рисуване</a:t>
            </a:r>
          </a:p>
          <a:p>
            <a:pPr lvl="1"/>
            <a:r>
              <a:rPr lang="bg-BG" dirty="0"/>
              <a:t>Два паса, по един за всеки контур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13765" y="5181600"/>
            <a:ext cx="8534400" cy="1371600"/>
          </a:xfrm>
          <a:prstGeom prst="snip2DiagRect">
            <a:avLst>
              <a:gd name="adj1" fmla="val 0"/>
              <a:gd name="adj2" fmla="val 1992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(aXY,2,gl.FLOAT,false,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4*FLOATS,0*FLOATS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LINE_LOOP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N/2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(aXY,2,gl.FLOAT,false,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4*FLOATS,2*FLOATS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LINE_LOOP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N/2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1828800" y="2590800"/>
            <a:ext cx="5486400" cy="990600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Буфер за координати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1905000" y="3048000"/>
            <a:ext cx="5257800" cy="457200"/>
          </a:xfrm>
          <a:prstGeom prst="snip2DiagRect">
            <a:avLst>
              <a:gd name="adj1" fmla="val 0"/>
              <a:gd name="adj2" fmla="val 32667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124200"/>
            <a:ext cx="5334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3124200"/>
            <a:ext cx="5334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3124200"/>
            <a:ext cx="5334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96100" y="3124200"/>
            <a:ext cx="266700" cy="304800"/>
          </a:xfrm>
          <a:prstGeom prst="rect">
            <a:avLst/>
          </a:prstGeom>
          <a:noFill/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…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3124200"/>
            <a:ext cx="5334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bg-BG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bg-BG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05400" y="3124200"/>
            <a:ext cx="5334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bg-BG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bg-BG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1200" y="3124200"/>
            <a:ext cx="5334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bg-BG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bg-BG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4600" y="3124200"/>
            <a:ext cx="5334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bg-BG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bg-BG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33600" y="3123733"/>
            <a:ext cx="5334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dash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b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r>
              <a:rPr lang="bg-BG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bg-BG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038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Графични обекти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Базисни обекти – примитиви</a:t>
            </a:r>
          </a:p>
          <a:p>
            <a:pPr lvl="1"/>
            <a:r>
              <a:rPr lang="bg-BG" dirty="0"/>
              <a:t>Основни графични обекти</a:t>
            </a:r>
          </a:p>
          <a:p>
            <a:pPr lvl="1"/>
            <a:r>
              <a:rPr lang="bg-BG" dirty="0"/>
              <a:t>Поддържат се на хардуерно ниво</a:t>
            </a:r>
          </a:p>
          <a:p>
            <a:pPr lvl="1"/>
            <a:r>
              <a:rPr lang="bg-BG" dirty="0"/>
              <a:t>Съществуват ефективни алгоритми</a:t>
            </a:r>
          </a:p>
          <a:p>
            <a:pPr lvl="1"/>
            <a:endParaRPr lang="bg-BG" dirty="0"/>
          </a:p>
          <a:p>
            <a:r>
              <a:rPr lang="bg-BG" dirty="0"/>
              <a:t>Сложни обекти</a:t>
            </a:r>
          </a:p>
          <a:p>
            <a:pPr lvl="1"/>
            <a:r>
              <a:rPr lang="bg-BG" dirty="0"/>
              <a:t>Създават се от примитиви</a:t>
            </a:r>
          </a:p>
          <a:p>
            <a:pPr lvl="1"/>
            <a:r>
              <a:rPr lang="bg-BG" dirty="0"/>
              <a:t>Създават се и от други по-малко сложни обекти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7652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6" name="Rectangle 5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967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Преливащи цветове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9566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Преливащи цветове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Триъгълник с преливащи цветове</a:t>
            </a:r>
            <a:endParaRPr lang="en-US" dirty="0"/>
          </a:p>
          <a:p>
            <a:pPr lvl="1"/>
            <a:r>
              <a:rPr lang="bg-BG" dirty="0"/>
              <a:t>Всеки връх в собствен цвят</a:t>
            </a:r>
          </a:p>
          <a:p>
            <a:pPr lvl="1"/>
            <a:r>
              <a:rPr lang="bg-BG" dirty="0"/>
              <a:t>Цветът на фрагментите </a:t>
            </a:r>
            <a:r>
              <a:rPr lang="en-US" b="1" dirty="0" err="1"/>
              <a:t>vRGB</a:t>
            </a:r>
            <a:r>
              <a:rPr lang="en-US" dirty="0"/>
              <a:t> </a:t>
            </a:r>
            <a:r>
              <a:rPr lang="bg-BG" dirty="0"/>
              <a:t>е в променлива </a:t>
            </a:r>
            <a:r>
              <a:rPr lang="bg-BG" dirty="0" err="1"/>
              <a:t>променлива</a:t>
            </a:r>
            <a:endParaRPr lang="bg-BG" dirty="0"/>
          </a:p>
          <a:p>
            <a:pPr lvl="1"/>
            <a:r>
              <a:rPr lang="bg-BG" dirty="0"/>
              <a:t>Необходимо е само всеки връх да е с отделен цвят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3124200"/>
            <a:ext cx="8534400" cy="3429000"/>
          </a:xfrm>
          <a:prstGeom prst="snip2DiagRect">
            <a:avLst>
              <a:gd name="adj1" fmla="val 0"/>
              <a:gd name="adj2" fmla="val 816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vData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-0.5,-0.7,	1,0,0,</a:t>
            </a:r>
          </a:p>
          <a:p>
            <a:pPr marL="120650">
              <a:tabLst>
                <a:tab pos="457200" algn="l"/>
              </a:tabLst>
            </a:pP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+0.5,-0.7,	0,0,1,</a:t>
            </a:r>
          </a:p>
          <a:p>
            <a:pPr marL="120650">
              <a:tabLst>
                <a:tab pos="457200" algn="l"/>
              </a:tabLst>
            </a:pP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0.0,+0.7,	1,1,0</a:t>
            </a: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gl.enableVertexAttribArray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(aXY,2,gl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.FLOAT,false,5*FLOATS,0*FLOATS);</a:t>
            </a: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gl.enableVertexAttribArray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aRGB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aRGB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,3,gl.FLOAT,false,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5*FLOATS,2*FLOATS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TRIANGLES,0,3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692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6" name="Rectangle 5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138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Речник</a:t>
            </a:r>
          </a:p>
        </p:txBody>
      </p:sp>
    </p:spTree>
    <p:extLst>
      <p:ext uri="{BB962C8B-B14F-4D97-AF65-F5344CB8AC3E}">
        <p14:creationId xmlns:p14="http://schemas.microsoft.com/office/powerpoint/2010/main" val="217560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на новите неща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GLSL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JavaScript</a:t>
            </a:r>
            <a:endParaRPr lang="bg-BG" dirty="0"/>
          </a:p>
          <a:p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30742"/>
              </p:ext>
            </p:extLst>
          </p:nvPr>
        </p:nvGraphicFramePr>
        <p:xfrm>
          <a:off x="609600" y="1971040"/>
          <a:ext cx="8077200" cy="185420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n-NO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getUniformLocation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Намира 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адреса на </a:t>
                      </a:r>
                      <a:r>
                        <a:rPr lang="en-US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uniform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променлива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n-NO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uniform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[1234]</a:t>
                      </a:r>
                      <a:r>
                        <a:rPr lang="nn-NO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Дава стойности на 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uniform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променлива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sin, cos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Функции изчисляващи синус и косинус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Умножение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числа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radians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Пресмята </a:t>
                      </a:r>
                      <a:r>
                        <a:rPr lang="bg-BG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радиани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от градуси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29277"/>
              </p:ext>
            </p:extLst>
          </p:nvPr>
        </p:nvGraphicFramePr>
        <p:xfrm>
          <a:off x="609600" y="5105400"/>
          <a:ext cx="8077200" cy="113792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Math.PI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Константата </a:t>
                      </a:r>
                      <a:r>
                        <a:rPr lang="en-US" sz="2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Math.sin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Синус от ъгъл в </a:t>
                      </a:r>
                      <a:r>
                        <a:rPr lang="bg-BG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радиани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Math.cos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Косинус от ъгъл в </a:t>
                      </a:r>
                      <a:r>
                        <a:rPr lang="bg-BG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радиани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60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WebGL</a:t>
            </a:r>
            <a:r>
              <a:rPr lang="bg-BG" dirty="0"/>
              <a:t> – константи за рисуване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48307"/>
              </p:ext>
            </p:extLst>
          </p:nvPr>
        </p:nvGraphicFramePr>
        <p:xfrm>
          <a:off x="609600" y="1066800"/>
          <a:ext cx="8077200" cy="222504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LINES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О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тделни линии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LINE_STRIP</a:t>
                      </a:r>
                      <a:endParaRPr lang="en-US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О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творена начупена линия от отсечки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LINE_LOOP</a:t>
                      </a:r>
                      <a:endParaRPr lang="en-US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З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атворена начупена линия (пръстен) от отсечки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TRIANGLES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Отделни триъгълници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TRIANGLE_FAN</a:t>
                      </a:r>
                      <a:endParaRPr lang="en-US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Ветрило от триъгълници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TRIANGLE_STRIP</a:t>
                      </a:r>
                      <a:endParaRPr lang="en-US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Лента от триъгълници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022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Въпроси и коментари</a:t>
            </a:r>
          </a:p>
        </p:txBody>
      </p:sp>
    </p:spTree>
    <p:extLst>
      <p:ext uri="{BB962C8B-B14F-4D97-AF65-F5344CB8AC3E}">
        <p14:creationId xmlns:p14="http://schemas.microsoft.com/office/powerpoint/2010/main" val="904930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Основна цел</a:t>
            </a:r>
          </a:p>
          <a:p>
            <a:pPr lvl="1"/>
            <a:r>
              <a:rPr lang="bg-BG" dirty="0"/>
              <a:t>Сложен обект да се представи чрез примитиви</a:t>
            </a:r>
          </a:p>
          <a:p>
            <a:pPr lvl="1"/>
            <a:r>
              <a:rPr lang="bg-BG" dirty="0"/>
              <a:t>Това да е (по</a:t>
            </a:r>
            <a:r>
              <a:rPr lang="en-US" dirty="0"/>
              <a:t> </a:t>
            </a:r>
            <a:r>
              <a:rPr lang="bg-BG" dirty="0"/>
              <a:t>възможност) ефективно откъм ресурси: време, памет и брой трансфери</a:t>
            </a:r>
          </a:p>
          <a:p>
            <a:pPr lvl="1"/>
            <a:endParaRPr lang="bg-BG" dirty="0"/>
          </a:p>
          <a:p>
            <a:r>
              <a:rPr lang="bg-BG" dirty="0"/>
              <a:t>Основни трудности</a:t>
            </a:r>
          </a:p>
          <a:p>
            <a:pPr lvl="1"/>
            <a:r>
              <a:rPr lang="bg-BG" dirty="0"/>
              <a:t>Същите като основната цел</a:t>
            </a:r>
          </a:p>
        </p:txBody>
      </p:sp>
    </p:spTree>
    <p:extLst>
      <p:ext uri="{BB962C8B-B14F-4D97-AF65-F5344CB8AC3E}">
        <p14:creationId xmlns:p14="http://schemas.microsoft.com/office/powerpoint/2010/main" val="14081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4"/>
          <p:cNvSpPr/>
          <p:nvPr/>
        </p:nvSpPr>
        <p:spPr>
          <a:xfrm>
            <a:off x="1219200" y="2646831"/>
            <a:ext cx="2133600" cy="1143000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Точки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1219200" y="1503831"/>
            <a:ext cx="6705600" cy="844920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Графични примитиви</a:t>
            </a:r>
          </a:p>
        </p:txBody>
      </p:sp>
      <p:sp>
        <p:nvSpPr>
          <p:cNvPr id="10" name="Snip Diagonal Corner Rectangle 9"/>
          <p:cNvSpPr/>
          <p:nvPr/>
        </p:nvSpPr>
        <p:spPr>
          <a:xfrm>
            <a:off x="1371600" y="3225052"/>
            <a:ext cx="1827377" cy="443753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bg-BG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точки</a:t>
            </a:r>
          </a:p>
        </p:txBody>
      </p:sp>
      <p:sp>
        <p:nvSpPr>
          <p:cNvPr id="13" name="Right Arrow 12"/>
          <p:cNvSpPr/>
          <p:nvPr/>
        </p:nvSpPr>
        <p:spPr>
          <a:xfrm rot="5400000">
            <a:off x="4420310" y="2350177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ight Arrow 17"/>
          <p:cNvSpPr/>
          <p:nvPr/>
        </p:nvSpPr>
        <p:spPr>
          <a:xfrm rot="5400000">
            <a:off x="6704887" y="2350176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Snip Diagonal Corner Rectangle 18"/>
          <p:cNvSpPr/>
          <p:nvPr/>
        </p:nvSpPr>
        <p:spPr>
          <a:xfrm>
            <a:off x="3505200" y="2653551"/>
            <a:ext cx="2133600" cy="2680449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Линии</a:t>
            </a:r>
          </a:p>
        </p:txBody>
      </p:sp>
      <p:sp>
        <p:nvSpPr>
          <p:cNvPr id="20" name="Snip Diagonal Corner Rectangle 19"/>
          <p:cNvSpPr/>
          <p:nvPr/>
        </p:nvSpPr>
        <p:spPr>
          <a:xfrm>
            <a:off x="3657600" y="3231773"/>
            <a:ext cx="1827377" cy="443753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bg-BG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линия</a:t>
            </a:r>
          </a:p>
        </p:txBody>
      </p:sp>
      <p:sp>
        <p:nvSpPr>
          <p:cNvPr id="21" name="Snip Diagonal Corner Rectangle 20"/>
          <p:cNvSpPr/>
          <p:nvPr/>
        </p:nvSpPr>
        <p:spPr>
          <a:xfrm>
            <a:off x="3659023" y="3789831"/>
            <a:ext cx="1827377" cy="62977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spcBef>
                <a:spcPct val="0"/>
              </a:spcBef>
            </a:pPr>
            <a:r>
              <a:rPr lang="bg-BG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отворена линия</a:t>
            </a:r>
          </a:p>
        </p:txBody>
      </p:sp>
      <p:sp>
        <p:nvSpPr>
          <p:cNvPr id="22" name="Snip Diagonal Corner Rectangle 21"/>
          <p:cNvSpPr/>
          <p:nvPr/>
        </p:nvSpPr>
        <p:spPr>
          <a:xfrm>
            <a:off x="3659023" y="4572001"/>
            <a:ext cx="1827377" cy="62977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spcBef>
                <a:spcPct val="0"/>
              </a:spcBef>
            </a:pPr>
            <a:r>
              <a:rPr lang="bg-BG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затворена линия</a:t>
            </a:r>
          </a:p>
        </p:txBody>
      </p:sp>
      <p:sp>
        <p:nvSpPr>
          <p:cNvPr id="23" name="Snip Diagonal Corner Rectangle 22"/>
          <p:cNvSpPr/>
          <p:nvPr/>
        </p:nvSpPr>
        <p:spPr>
          <a:xfrm>
            <a:off x="5791200" y="2646831"/>
            <a:ext cx="2133600" cy="2680449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Триъгълници</a:t>
            </a:r>
          </a:p>
        </p:txBody>
      </p:sp>
      <p:sp>
        <p:nvSpPr>
          <p:cNvPr id="24" name="Snip Diagonal Corner Rectangle 23"/>
          <p:cNvSpPr/>
          <p:nvPr/>
        </p:nvSpPr>
        <p:spPr>
          <a:xfrm>
            <a:off x="5943600" y="3225053"/>
            <a:ext cx="1827377" cy="443753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bg-BG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триъгълник</a:t>
            </a:r>
          </a:p>
        </p:txBody>
      </p:sp>
      <p:sp>
        <p:nvSpPr>
          <p:cNvPr id="25" name="Snip Diagonal Corner Rectangle 24"/>
          <p:cNvSpPr/>
          <p:nvPr/>
        </p:nvSpPr>
        <p:spPr>
          <a:xfrm>
            <a:off x="5945023" y="3783111"/>
            <a:ext cx="1827377" cy="62977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spcBef>
                <a:spcPct val="0"/>
              </a:spcBef>
            </a:pPr>
            <a:r>
              <a:rPr lang="bg-BG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лента от триъгълници</a:t>
            </a:r>
          </a:p>
        </p:txBody>
      </p:sp>
      <p:sp>
        <p:nvSpPr>
          <p:cNvPr id="26" name="Snip Diagonal Corner Rectangle 25"/>
          <p:cNvSpPr/>
          <p:nvPr/>
        </p:nvSpPr>
        <p:spPr>
          <a:xfrm>
            <a:off x="5945023" y="4565281"/>
            <a:ext cx="1827377" cy="62977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spcBef>
                <a:spcPct val="0"/>
              </a:spcBef>
            </a:pPr>
            <a:r>
              <a:rPr lang="bg-BG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ветрило от триъгълници</a:t>
            </a:r>
          </a:p>
        </p:txBody>
      </p:sp>
      <p:sp>
        <p:nvSpPr>
          <p:cNvPr id="31" name="Right Arrow 30"/>
          <p:cNvSpPr/>
          <p:nvPr/>
        </p:nvSpPr>
        <p:spPr>
          <a:xfrm rot="5400000">
            <a:off x="2133599" y="2350178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13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линии и триъгълници</a:t>
            </a:r>
          </a:p>
          <a:p>
            <a:pPr lvl="1"/>
            <a:r>
              <a:rPr lang="bg-BG" dirty="0"/>
              <a:t>Съществуват по 3 метода</a:t>
            </a:r>
          </a:p>
          <a:p>
            <a:pPr lvl="1"/>
            <a:r>
              <a:rPr lang="bg-BG" dirty="0"/>
              <a:t>Обхващат се най-често срещаните случаи – графичните примитиви са свързани или долепени</a:t>
            </a:r>
          </a:p>
          <a:p>
            <a:pPr lvl="1"/>
            <a:endParaRPr lang="bg-BG" dirty="0"/>
          </a:p>
          <a:p>
            <a:r>
              <a:rPr lang="bg-BG" dirty="0"/>
              <a:t>Плавни форми</a:t>
            </a:r>
          </a:p>
          <a:p>
            <a:pPr lvl="1"/>
            <a:r>
              <a:rPr lang="bg-BG" dirty="0"/>
              <a:t>Постигат се с достатъчно ситни и добре аранжирани примитивни обекти</a:t>
            </a:r>
          </a:p>
          <a:p>
            <a:pPr lvl="1"/>
            <a:r>
              <a:rPr lang="bg-BG" dirty="0"/>
              <a:t>Пример: сферата е </a:t>
            </a:r>
            <a:r>
              <a:rPr lang="bg-BG" dirty="0" err="1"/>
              <a:t>многостен</a:t>
            </a:r>
            <a:r>
              <a:rPr lang="bg-BG" dirty="0"/>
              <a:t> от триъгълни плочки</a:t>
            </a:r>
          </a:p>
        </p:txBody>
      </p:sp>
    </p:spTree>
    <p:extLst>
      <p:ext uri="{BB962C8B-B14F-4D97-AF65-F5344CB8AC3E}">
        <p14:creationId xmlns:p14="http://schemas.microsoft.com/office/powerpoint/2010/main" val="392741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Малко история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Отхвърлени примитиви</a:t>
            </a:r>
          </a:p>
          <a:p>
            <a:pPr lvl="1"/>
            <a:r>
              <a:rPr lang="bg-BG" dirty="0"/>
              <a:t>Съществували са в </a:t>
            </a:r>
            <a:r>
              <a:rPr lang="en-US" dirty="0"/>
              <a:t>OpenGL 1.x</a:t>
            </a:r>
          </a:p>
          <a:p>
            <a:pPr lvl="1"/>
            <a:r>
              <a:rPr lang="bg-BG" dirty="0"/>
              <a:t>Четириъгълник, лента от четириъгълници, многоъгълник</a:t>
            </a:r>
          </a:p>
          <a:p>
            <a:pPr lvl="1"/>
            <a:endParaRPr lang="bg-BG" dirty="0"/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Правят проблеми на доста алгоритми</a:t>
            </a:r>
          </a:p>
          <a:p>
            <a:pPr lvl="1"/>
            <a:r>
              <a:rPr lang="bg-BG" dirty="0"/>
              <a:t>Могат да не са планарни</a:t>
            </a:r>
          </a:p>
          <a:p>
            <a:pPr lvl="1"/>
            <a:r>
              <a:rPr lang="bg-BG" dirty="0"/>
              <a:t>Могат да не са изпъкнали</a:t>
            </a:r>
          </a:p>
          <a:p>
            <a:pPr lvl="1"/>
            <a:r>
              <a:rPr lang="bg-BG" dirty="0"/>
              <a:t>Изискват разделяне на триъгълници</a:t>
            </a:r>
            <a:endParaRPr lang="en-US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273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Линии</a:t>
            </a:r>
          </a:p>
        </p:txBody>
      </p:sp>
    </p:spTree>
    <p:extLst>
      <p:ext uri="{BB962C8B-B14F-4D97-AF65-F5344CB8AC3E}">
        <p14:creationId xmlns:p14="http://schemas.microsoft.com/office/powerpoint/2010/main" val="368711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5759</TotalTime>
  <Words>2242</Words>
  <Application>Microsoft Office PowerPoint</Application>
  <PresentationFormat>On-screen Show (4:3)</PresentationFormat>
  <Paragraphs>490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Arial Black</vt:lpstr>
      <vt:lpstr>Arial Narrow</vt:lpstr>
      <vt:lpstr>Calibri</vt:lpstr>
      <vt:lpstr>Cambria Math</vt:lpstr>
      <vt:lpstr>Century Gothic</vt:lpstr>
      <vt:lpstr>Consolas</vt:lpstr>
      <vt:lpstr>Times New Roman</vt:lpstr>
      <vt:lpstr>Wingdings 2</vt:lpstr>
      <vt:lpstr>Austin</vt:lpstr>
      <vt:lpstr>Примитиви</vt:lpstr>
      <vt:lpstr>В тази лекция</vt:lpstr>
      <vt:lpstr>PowerPoint Presentation</vt:lpstr>
      <vt:lpstr>Графични обекти</vt:lpstr>
      <vt:lpstr>Цел</vt:lpstr>
      <vt:lpstr>PowerPoint Presentation</vt:lpstr>
      <vt:lpstr>Методи</vt:lpstr>
      <vt:lpstr>Малко история</vt:lpstr>
      <vt:lpstr>PowerPoint Presentation</vt:lpstr>
      <vt:lpstr>Линии (отсечки)</vt:lpstr>
      <vt:lpstr>Отделни линии</vt:lpstr>
      <vt:lpstr>N случайни линии</vt:lpstr>
      <vt:lpstr>PowerPoint Presentation</vt:lpstr>
      <vt:lpstr>Отворена линия</vt:lpstr>
      <vt:lpstr>Случайна начупена линия</vt:lpstr>
      <vt:lpstr>PowerPoint Presentation</vt:lpstr>
      <vt:lpstr>PowerPoint Presentation</vt:lpstr>
      <vt:lpstr>Затворена линия</vt:lpstr>
      <vt:lpstr>Концентрични окръжности</vt:lpstr>
      <vt:lpstr>PowerPoint Presentation</vt:lpstr>
      <vt:lpstr>Смятане в шейдъра</vt:lpstr>
      <vt:lpstr>PowerPoint Presentation</vt:lpstr>
      <vt:lpstr>PowerPoint Presentation</vt:lpstr>
      <vt:lpstr>PowerPoint Presentation</vt:lpstr>
      <vt:lpstr>PowerPoint Presentation</vt:lpstr>
      <vt:lpstr>Триъгълници</vt:lpstr>
      <vt:lpstr>Самостоятелни триъгълници</vt:lpstr>
      <vt:lpstr>N случайни триъгълника</vt:lpstr>
      <vt:lpstr>PowerPoint Presentation</vt:lpstr>
      <vt:lpstr>Ветрило от триъгълници</vt:lpstr>
      <vt:lpstr>Случайно ветрило</vt:lpstr>
      <vt:lpstr>PowerPoint Presentation</vt:lpstr>
      <vt:lpstr>Лента от триъгълници</vt:lpstr>
      <vt:lpstr>Гладък пръстен</vt:lpstr>
      <vt:lpstr>PowerPoint Presentation</vt:lpstr>
      <vt:lpstr>PowerPoint Presentation</vt:lpstr>
      <vt:lpstr>Преизползване на върхове</vt:lpstr>
      <vt:lpstr>PowerPoint Presentation</vt:lpstr>
      <vt:lpstr>PowerPoint Presentation</vt:lpstr>
      <vt:lpstr>PowerPoint Presentation</vt:lpstr>
      <vt:lpstr>PowerPoint Presentation</vt:lpstr>
      <vt:lpstr>Преливащи цветове</vt:lpstr>
      <vt:lpstr>PowerPoint Presentation</vt:lpstr>
      <vt:lpstr>PowerPoint Presentation</vt:lpstr>
      <vt:lpstr>Речник на новите неща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WebGL-04. Primitives</dc:title>
  <dc:creator>Pavel Boytchev</dc:creator>
  <cp:lastModifiedBy>Pavel Boytchev</cp:lastModifiedBy>
  <cp:revision>491</cp:revision>
  <dcterms:created xsi:type="dcterms:W3CDTF">2013-12-13T09:03:57Z</dcterms:created>
  <dcterms:modified xsi:type="dcterms:W3CDTF">2021-10-04T08:40:29Z</dcterms:modified>
</cp:coreProperties>
</file>