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6"/>
  </p:notesMasterIdLst>
  <p:sldIdLst>
    <p:sldId id="256" r:id="rId2"/>
    <p:sldId id="299" r:id="rId3"/>
    <p:sldId id="297" r:id="rId4"/>
    <p:sldId id="300" r:id="rId5"/>
    <p:sldId id="301" r:id="rId6"/>
    <p:sldId id="303" r:id="rId7"/>
    <p:sldId id="302" r:id="rId8"/>
    <p:sldId id="304" r:id="rId9"/>
    <p:sldId id="305" r:id="rId10"/>
    <p:sldId id="306" r:id="rId11"/>
    <p:sldId id="307" r:id="rId12"/>
    <p:sldId id="308" r:id="rId13"/>
    <p:sldId id="309" r:id="rId14"/>
    <p:sldId id="29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FDCD03"/>
    <a:srgbClr val="006600"/>
    <a:srgbClr val="A1BD63"/>
    <a:srgbClr val="336600"/>
    <a:srgbClr val="BBD979"/>
    <a:srgbClr val="003300"/>
    <a:srgbClr val="CAF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99" autoAdjust="0"/>
    <p:restoredTop sz="94590" autoAdjust="0"/>
  </p:normalViewPr>
  <p:slideViewPr>
    <p:cSldViewPr>
      <p:cViewPr varScale="1">
        <p:scale>
          <a:sx n="80" d="100"/>
          <a:sy n="80" d="100"/>
        </p:scale>
        <p:origin x="135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4.10.2021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lumMod val="75000"/>
                      <a:alpha val="40000"/>
                    </a:schemeClr>
                  </a:outerShdw>
                </a:effectLst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2257579" y="4478669"/>
            <a:ext cx="6164255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pPr algn="r"/>
            <a:r>
              <a:rPr lang="bg-BG" sz="200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проф. П. Бойчев </a:t>
            </a:r>
            <a:r>
              <a:rPr lang="bg-BG" sz="20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КИТ </a:t>
            </a:r>
            <a:r>
              <a:rPr lang="bg-BG" sz="20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ФМИ </a:t>
            </a:r>
            <a:r>
              <a:rPr lang="bg-BG" sz="20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СУ </a:t>
            </a:r>
            <a:r>
              <a:rPr lang="bg-BG" sz="20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</a:t>
            </a:r>
            <a:r>
              <a:rPr lang="en-US" sz="200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20</a:t>
            </a:r>
            <a:r>
              <a:rPr lang="bg-BG" sz="200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21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62000">
              <a:schemeClr val="accent5">
                <a:lumMod val="75000"/>
              </a:schemeClr>
            </a:gs>
            <a:gs pos="100000">
              <a:schemeClr val="accent5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810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chemeClr val="accent3">
                <a:lumMod val="50000"/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chemeClr val="accent6">
              <a:lumMod val="50000"/>
            </a:schemeClr>
          </a:solidFill>
          <a:effectLst>
            <a:outerShdw blurRad="63500" algn="ctr" rotWithShape="0">
              <a:schemeClr val="accent6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Solution%207%20-%20Jamaica%20flag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Solution%208%20-%20Reuleaux%20triangle" TargetMode="External"/><Relationship Id="rId2" Type="http://schemas.openxmlformats.org/officeDocument/2006/relationships/hyperlink" Target="http://en.wikipedia.org/wiki/Reuleaux_triangle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Solution%209%20-%20Color%20wheel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Solution%201%20-%20Septag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Solution%202%20-%20Net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Solution%203%20-%20Color%20dot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Solution%204%20-%20Hairy%20circle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Solution%205%20-%20GLSL%20Butterfly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Solution%206%20-%20Sine-cosin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Примитиви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Решения на </a:t>
            </a:r>
            <a:r>
              <a:rPr lang="en-US" dirty="0"/>
              <a:t>S0</a:t>
            </a:r>
            <a:r>
              <a:rPr lang="bg-BG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bg-BG" dirty="0"/>
              <a:t>Триъгълници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89430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64055" y="2496655"/>
            <a:ext cx="7028898" cy="3675547"/>
            <a:chOff x="142354" y="2725254"/>
            <a:chExt cx="7028898" cy="3675547"/>
          </a:xfrm>
        </p:grpSpPr>
        <p:sp>
          <p:nvSpPr>
            <p:cNvPr id="5" name="Rectangle 4"/>
            <p:cNvSpPr/>
            <p:nvPr/>
          </p:nvSpPr>
          <p:spPr>
            <a:xfrm>
              <a:off x="914401" y="4038600"/>
              <a:ext cx="5486400" cy="2133600"/>
            </a:xfrm>
            <a:prstGeom prst="rect">
              <a:avLst/>
            </a:prstGeom>
            <a:solidFill>
              <a:srgbClr val="FDCD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Isosceles Triangle 8"/>
            <p:cNvSpPr/>
            <p:nvPr/>
          </p:nvSpPr>
          <p:spPr>
            <a:xfrm rot="16200000">
              <a:off x="4876801" y="4648197"/>
              <a:ext cx="1524000" cy="1524001"/>
            </a:xfrm>
            <a:prstGeom prst="triangle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Isosceles Triangle 10"/>
            <p:cNvSpPr/>
            <p:nvPr/>
          </p:nvSpPr>
          <p:spPr>
            <a:xfrm rot="18900000">
              <a:off x="142354" y="2725254"/>
              <a:ext cx="5324331" cy="3578233"/>
            </a:xfrm>
            <a:custGeom>
              <a:avLst/>
              <a:gdLst>
                <a:gd name="connsiteX0" fmla="*/ 0 w 5182893"/>
                <a:gd name="connsiteY0" fmla="*/ 4972419 h 4972419"/>
                <a:gd name="connsiteX1" fmla="*/ 0 w 5182893"/>
                <a:gd name="connsiteY1" fmla="*/ 0 h 4972419"/>
                <a:gd name="connsiteX2" fmla="*/ 5182893 w 5182893"/>
                <a:gd name="connsiteY2" fmla="*/ 4972419 h 4972419"/>
                <a:gd name="connsiteX3" fmla="*/ 0 w 5182893"/>
                <a:gd name="connsiteY3" fmla="*/ 4972419 h 4972419"/>
                <a:gd name="connsiteX0" fmla="*/ 0 w 5182893"/>
                <a:gd name="connsiteY0" fmla="*/ 4972419 h 4972419"/>
                <a:gd name="connsiteX1" fmla="*/ 0 w 5182893"/>
                <a:gd name="connsiteY1" fmla="*/ 0 h 4972419"/>
                <a:gd name="connsiteX2" fmla="*/ 5182893 w 5182893"/>
                <a:gd name="connsiteY2" fmla="*/ 4972419 h 4972419"/>
                <a:gd name="connsiteX3" fmla="*/ 1805030 w 5182893"/>
                <a:gd name="connsiteY3" fmla="*/ 4953568 h 4972419"/>
                <a:gd name="connsiteX4" fmla="*/ 0 w 5182893"/>
                <a:gd name="connsiteY4" fmla="*/ 4972419 h 4972419"/>
                <a:gd name="connsiteX0" fmla="*/ 0 w 5324331"/>
                <a:gd name="connsiteY0" fmla="*/ 3012478 h 4972419"/>
                <a:gd name="connsiteX1" fmla="*/ 141438 w 5324331"/>
                <a:gd name="connsiteY1" fmla="*/ 0 h 4972419"/>
                <a:gd name="connsiteX2" fmla="*/ 5324331 w 5324331"/>
                <a:gd name="connsiteY2" fmla="*/ 4972419 h 4972419"/>
                <a:gd name="connsiteX3" fmla="*/ 1946468 w 5324331"/>
                <a:gd name="connsiteY3" fmla="*/ 4953568 h 4972419"/>
                <a:gd name="connsiteX4" fmla="*/ 0 w 5324331"/>
                <a:gd name="connsiteY4" fmla="*/ 3012478 h 4972419"/>
                <a:gd name="connsiteX0" fmla="*/ 0 w 5324331"/>
                <a:gd name="connsiteY0" fmla="*/ 1618292 h 3578233"/>
                <a:gd name="connsiteX1" fmla="*/ 1677061 w 5324331"/>
                <a:gd name="connsiteY1" fmla="*/ 0 h 3578233"/>
                <a:gd name="connsiteX2" fmla="*/ 5324331 w 5324331"/>
                <a:gd name="connsiteY2" fmla="*/ 3578233 h 3578233"/>
                <a:gd name="connsiteX3" fmla="*/ 1946468 w 5324331"/>
                <a:gd name="connsiteY3" fmla="*/ 3559382 h 3578233"/>
                <a:gd name="connsiteX4" fmla="*/ 0 w 5324331"/>
                <a:gd name="connsiteY4" fmla="*/ 1618292 h 357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4331" h="3578233">
                  <a:moveTo>
                    <a:pt x="0" y="1618292"/>
                  </a:moveTo>
                  <a:lnTo>
                    <a:pt x="1677061" y="0"/>
                  </a:lnTo>
                  <a:lnTo>
                    <a:pt x="5324331" y="3578233"/>
                  </a:lnTo>
                  <a:lnTo>
                    <a:pt x="1946468" y="3559382"/>
                  </a:lnTo>
                  <a:lnTo>
                    <a:pt x="0" y="1618292"/>
                  </a:lnTo>
                  <a:close/>
                </a:path>
              </a:pathLst>
            </a:custGeom>
            <a:solidFill>
              <a:srgbClr val="33993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699" y="3908166"/>
              <a:ext cx="321702" cy="2492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57200" y="3777733"/>
              <a:ext cx="6714052" cy="2608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2000" y="6172201"/>
              <a:ext cx="61722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Забелязваме следното</a:t>
            </a:r>
          </a:p>
          <a:p>
            <a:pPr lvl="1"/>
            <a:r>
              <a:rPr lang="bg-BG" dirty="0"/>
              <a:t>Пропорцията е 2:1, т.е. ако направим </a:t>
            </a:r>
            <a:r>
              <a:rPr lang="en-US" dirty="0"/>
              <a:t>canvas</a:t>
            </a:r>
            <a:r>
              <a:rPr lang="bg-BG" dirty="0"/>
              <a:t> да е 2:1, ще имаме квадратен флаг със симетрични жълти ленти</a:t>
            </a:r>
          </a:p>
          <a:p>
            <a:pPr lvl="1"/>
            <a:r>
              <a:rPr lang="bg-BG" dirty="0"/>
              <a:t>Върху жълт фон рисуваме 4 триъгълника</a:t>
            </a:r>
          </a:p>
          <a:p>
            <a:pPr lvl="1"/>
            <a:r>
              <a:rPr lang="bg-BG" dirty="0"/>
              <a:t>Отстъпите им от върховете на знамето са едни и същи</a:t>
            </a:r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/>
              <a:t>Решение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781800" y="336217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(1,</a:t>
            </a:r>
            <a:r>
              <a:rPr lang="bg-BG" dirty="0" err="1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1</a:t>
            </a:r>
            <a:r>
              <a:rPr lang="bg-BG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)</a:t>
            </a:r>
            <a:endParaRPr lang="bg-BG" i="1" baseline="-25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6717324" y="4398113"/>
            <a:ext cx="0" cy="9144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6713416" y="3800856"/>
            <a:ext cx="0" cy="9144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6099908" y="3800856"/>
            <a:ext cx="0" cy="9144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73984" y="421344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(1,</a:t>
            </a:r>
            <a:r>
              <a:rPr lang="bg-BG" dirty="0" err="1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1</a:t>
            </a:r>
            <a:r>
              <a:rPr lang="en-US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-n</a:t>
            </a:r>
            <a:r>
              <a:rPr lang="bg-BG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)</a:t>
            </a:r>
            <a:endParaRPr lang="bg-BG" i="1" baseline="-25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54432" y="3364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(1</a:t>
            </a:r>
            <a:r>
              <a:rPr lang="en-US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-n,1</a:t>
            </a:r>
            <a:r>
              <a:rPr lang="bg-BG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)</a:t>
            </a:r>
            <a:endParaRPr lang="bg-BG" i="1" baseline="-25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305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Конструкция на триъгълника</a:t>
            </a:r>
          </a:p>
          <a:p>
            <a:pPr lvl="1"/>
            <a:r>
              <a:rPr lang="bg-BG" dirty="0"/>
              <a:t>Всяка страна е дъга от окръжност</a:t>
            </a:r>
          </a:p>
          <a:p>
            <a:pPr lvl="1"/>
            <a:r>
              <a:rPr lang="bg-BG" dirty="0"/>
              <a:t>Триъгълникът е обединение на три ветрила</a:t>
            </a:r>
          </a:p>
          <a:p>
            <a:pPr lvl="1"/>
            <a:r>
              <a:rPr lang="bg-BG" dirty="0"/>
              <a:t>Центърът на едно ветрило е в края на дъгата на предното</a:t>
            </a:r>
          </a:p>
          <a:p>
            <a:pPr lvl="1"/>
            <a:endParaRPr lang="bg-BG" dirty="0"/>
          </a:p>
          <a:p>
            <a:r>
              <a:rPr lang="bg-BG" dirty="0"/>
              <a:t>Допълнителна информация</a:t>
            </a:r>
          </a:p>
          <a:p>
            <a:pPr lvl="1"/>
            <a:r>
              <a:rPr lang="en-GB" dirty="0">
                <a:hlinkClick r:id="rId2"/>
              </a:rPr>
              <a:t>http://en.wikipedia.org/wiki/Reuleaux_triangle</a:t>
            </a:r>
            <a:endParaRPr lang="bg-BG" dirty="0"/>
          </a:p>
          <a:p>
            <a:pPr lvl="1"/>
            <a:endParaRPr lang="bg-BG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5038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Форма</a:t>
            </a:r>
          </a:p>
          <a:p>
            <a:pPr lvl="1"/>
            <a:r>
              <a:rPr lang="bg-BG" dirty="0"/>
              <a:t>360-градусово ветрило</a:t>
            </a:r>
          </a:p>
          <a:p>
            <a:pPr lvl="1"/>
            <a:endParaRPr lang="bg-BG" dirty="0"/>
          </a:p>
          <a:p>
            <a:r>
              <a:rPr lang="bg-BG" dirty="0"/>
              <a:t>Промяна на цвят</a:t>
            </a:r>
          </a:p>
          <a:p>
            <a:pPr lvl="1"/>
            <a:r>
              <a:rPr lang="bg-BG" dirty="0"/>
              <a:t>Разделяме на 6 сегмента от 60 градуса</a:t>
            </a:r>
          </a:p>
          <a:p>
            <a:pPr lvl="1"/>
            <a:r>
              <a:rPr lang="bg-BG" dirty="0"/>
              <a:t>Всеки сегмент прави преход от един цвят към следващия</a:t>
            </a:r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65011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Край</a:t>
            </a:r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Точки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704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Генериране на точки</a:t>
                </a:r>
              </a:p>
              <a:p>
                <a:pPr lvl="1"/>
                <a:r>
                  <a:rPr lang="bg-BG" dirty="0"/>
                  <a:t>Те са по окръжност през 360/7 градуса</a:t>
                </a:r>
              </a:p>
              <a:p>
                <a:pPr lvl="1"/>
                <a:r>
                  <a:rPr lang="bg-BG" dirty="0"/>
                  <a:t>В </a:t>
                </a:r>
                <a:r>
                  <a:rPr lang="en-US" dirty="0"/>
                  <a:t>JavaScript</a:t>
                </a:r>
                <a:r>
                  <a:rPr lang="bg-BG" dirty="0"/>
                  <a:t> има дефиниции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,</a:t>
                </a:r>
                <a:r>
                  <a:rPr lang="bg-BG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bg-BG" dirty="0"/>
                  <a:t>Аспект</a:t>
                </a:r>
              </a:p>
              <a:p>
                <a:pPr lvl="1"/>
                <a:r>
                  <a:rPr lang="bg-BG" dirty="0"/>
                  <a:t>Ако рисувателната е 600х400, трябва да компенсираме пропорцията с коефициент 3/2, за да може точките да са върхове на правилен седмоъгълник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62" t="-180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8114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en-US" dirty="0"/>
              <a:t>2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Генериране на точки</a:t>
            </a:r>
          </a:p>
          <a:p>
            <a:pPr lvl="1"/>
            <a:r>
              <a:rPr lang="bg-BG" dirty="0"/>
              <a:t>Размерите на полето са </a:t>
            </a:r>
            <a:r>
              <a:rPr lang="en-US" dirty="0"/>
              <a:t>[-1,1]x[-1,1]</a:t>
            </a:r>
          </a:p>
          <a:p>
            <a:pPr lvl="1"/>
            <a:r>
              <a:rPr lang="bg-BG" dirty="0"/>
              <a:t>Като знаем броят точки можем да сметнем разстоянията между тях</a:t>
            </a:r>
          </a:p>
          <a:p>
            <a:pPr lvl="1"/>
            <a:endParaRPr lang="bg-BG" dirty="0"/>
          </a:p>
          <a:p>
            <a:r>
              <a:rPr lang="bg-BG" dirty="0"/>
              <a:t>Зигзаг</a:t>
            </a:r>
          </a:p>
          <a:p>
            <a:pPr lvl="1"/>
            <a:r>
              <a:rPr lang="bg-BG" dirty="0"/>
              <a:t>Леко отместване трябва да се прави през ред</a:t>
            </a:r>
          </a:p>
          <a:p>
            <a:pPr lvl="1"/>
            <a:r>
              <a:rPr lang="bg-BG" dirty="0"/>
              <a:t>Удобно е използването на остатък при делене на 2</a:t>
            </a:r>
            <a:endParaRPr lang="en-US" dirty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9424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en-US" dirty="0"/>
              <a:t>3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Цветни точки</a:t>
            </a:r>
          </a:p>
          <a:p>
            <a:pPr lvl="1"/>
            <a:r>
              <a:rPr lang="bg-BG" dirty="0"/>
              <a:t>Координатите по </a:t>
            </a:r>
            <a:r>
              <a:rPr lang="en-US" dirty="0"/>
              <a:t>X</a:t>
            </a:r>
            <a:r>
              <a:rPr lang="bg-BG" dirty="0"/>
              <a:t> и по </a:t>
            </a:r>
            <a:r>
              <a:rPr lang="en-US" dirty="0"/>
              <a:t>Y</a:t>
            </a:r>
            <a:r>
              <a:rPr lang="bg-BG" dirty="0"/>
              <a:t> са случайни числа от -1 до 1</a:t>
            </a:r>
          </a:p>
          <a:p>
            <a:pPr lvl="1"/>
            <a:r>
              <a:rPr lang="bg-BG" dirty="0"/>
              <a:t>Зелената компонента на цвета е случайно число от 0 до 1</a:t>
            </a:r>
          </a:p>
          <a:p>
            <a:pPr lvl="1"/>
            <a:r>
              <a:rPr lang="bg-BG" dirty="0"/>
              <a:t>Останалите компоненти на цвета са константи</a:t>
            </a:r>
          </a:p>
          <a:p>
            <a:pPr lvl="1"/>
            <a:endParaRPr lang="bg-BG" dirty="0"/>
          </a:p>
          <a:p>
            <a:r>
              <a:rPr lang="bg-BG" dirty="0"/>
              <a:t>Да не се забрави</a:t>
            </a:r>
          </a:p>
          <a:p>
            <a:pPr lvl="1"/>
            <a:r>
              <a:rPr lang="bg-BG" dirty="0"/>
              <a:t>Размерът на точките трябва да се укаже във фрагмента на върхове</a:t>
            </a:r>
            <a:endParaRPr lang="en-US" dirty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07610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Линии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636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en-US" dirty="0"/>
              <a:t>4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Косъмчета</a:t>
            </a:r>
          </a:p>
          <a:p>
            <a:pPr lvl="1"/>
            <a:r>
              <a:rPr lang="bg-BG" dirty="0"/>
              <a:t>За да са перпендикулярни, те използват същия ъгъл за крайната си точка като този за началната</a:t>
            </a:r>
          </a:p>
          <a:p>
            <a:pPr lvl="1"/>
            <a:r>
              <a:rPr lang="bg-BG" dirty="0"/>
              <a:t>В буфера е нужно да пазим само краищата на косъмчетата, окръжността се създава като свържем основите на косъмчетата</a:t>
            </a:r>
          </a:p>
          <a:p>
            <a:pPr lvl="1"/>
            <a:endParaRPr lang="bg-BG" dirty="0"/>
          </a:p>
          <a:p>
            <a:r>
              <a:rPr lang="bg-BG" dirty="0"/>
              <a:t>В допълнение</a:t>
            </a:r>
          </a:p>
          <a:p>
            <a:pPr lvl="1"/>
            <a:r>
              <a:rPr lang="bg-BG" dirty="0"/>
              <a:t>При рисуване на окръжността буферът се разглежда като масив от 4-ки числа, но само две от тях се ползват</a:t>
            </a:r>
            <a:endParaRPr lang="en-US" dirty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81263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Функции</a:t>
            </a:r>
          </a:p>
          <a:p>
            <a:pPr lvl="1"/>
            <a:r>
              <a:rPr lang="bg-BG" dirty="0"/>
              <a:t>Необходимите ни функции от </a:t>
            </a:r>
            <a:r>
              <a:rPr lang="en-US" dirty="0" err="1"/>
              <a:t>GLSL</a:t>
            </a:r>
            <a:r>
              <a:rPr lang="bg-BG" dirty="0"/>
              <a:t> са </a:t>
            </a:r>
            <a:r>
              <a:rPr lang="en-US" b="1" dirty="0"/>
              <a:t>sin</a:t>
            </a:r>
            <a:r>
              <a:rPr lang="en-US" dirty="0"/>
              <a:t>, </a:t>
            </a:r>
            <a:r>
              <a:rPr lang="en-US" b="1" dirty="0"/>
              <a:t>cos</a:t>
            </a:r>
            <a:r>
              <a:rPr lang="bg-BG" b="1" dirty="0"/>
              <a:t>, </a:t>
            </a:r>
            <a:r>
              <a:rPr lang="en-US" b="1" dirty="0" err="1"/>
              <a:t>exp</a:t>
            </a:r>
            <a:r>
              <a:rPr lang="bg-BG" dirty="0"/>
              <a:t> и </a:t>
            </a:r>
            <a:r>
              <a:rPr lang="en-US" b="1" dirty="0"/>
              <a:t>pow</a:t>
            </a:r>
          </a:p>
          <a:p>
            <a:pPr lvl="1"/>
            <a:r>
              <a:rPr lang="bg-BG" dirty="0"/>
              <a:t>Буферът съдържа числата 0,</a:t>
            </a:r>
            <a:r>
              <a:rPr lang="en-US" dirty="0"/>
              <a:t> </a:t>
            </a:r>
            <a:r>
              <a:rPr lang="bg-BG" dirty="0"/>
              <a:t>1,</a:t>
            </a:r>
            <a:r>
              <a:rPr lang="en-US" dirty="0"/>
              <a:t> </a:t>
            </a:r>
            <a:r>
              <a:rPr lang="bg-BG" dirty="0"/>
              <a:t>2,</a:t>
            </a:r>
            <a:r>
              <a:rPr lang="en-US" dirty="0"/>
              <a:t> </a:t>
            </a:r>
            <a:r>
              <a:rPr lang="bg-BG" dirty="0"/>
              <a:t>… </a:t>
            </a:r>
            <a:r>
              <a:rPr lang="en-US" dirty="0"/>
              <a:t>n-1</a:t>
            </a:r>
          </a:p>
          <a:p>
            <a:pPr lvl="1"/>
            <a:r>
              <a:rPr lang="bg-BG" dirty="0"/>
              <a:t>Броят </a:t>
            </a:r>
            <a:r>
              <a:rPr lang="en-US" dirty="0"/>
              <a:t>n</a:t>
            </a:r>
            <a:r>
              <a:rPr lang="bg-BG" dirty="0"/>
              <a:t> се подава през глобална </a:t>
            </a:r>
            <a:r>
              <a:rPr lang="en-US" dirty="0" err="1"/>
              <a:t>GLSL</a:t>
            </a:r>
            <a:r>
              <a:rPr lang="en-US" dirty="0"/>
              <a:t> </a:t>
            </a:r>
            <a:r>
              <a:rPr lang="bg-BG" dirty="0"/>
              <a:t>променлива </a:t>
            </a:r>
            <a:r>
              <a:rPr lang="en-US" b="1" dirty="0" err="1"/>
              <a:t>uN</a:t>
            </a:r>
            <a:endParaRPr lang="en-US" b="1" dirty="0"/>
          </a:p>
          <a:p>
            <a:pPr lvl="1"/>
            <a:r>
              <a:rPr lang="bg-BG" dirty="0"/>
              <a:t>Рисуването става с тип крива </a:t>
            </a:r>
            <a:r>
              <a:rPr lang="en-US" b="1" dirty="0" err="1"/>
              <a:t>LINE_LOOP</a:t>
            </a:r>
            <a:endParaRPr lang="en-US" b="1" dirty="0"/>
          </a:p>
          <a:p>
            <a:pPr lvl="1"/>
            <a:endParaRPr lang="en-US" dirty="0"/>
          </a:p>
          <a:p>
            <a:r>
              <a:rPr lang="bg-BG" dirty="0"/>
              <a:t>За демонстрация</a:t>
            </a:r>
          </a:p>
          <a:p>
            <a:pPr lvl="1"/>
            <a:r>
              <a:rPr lang="bg-BG" dirty="0"/>
              <a:t>Променливата </a:t>
            </a:r>
            <a:r>
              <a:rPr lang="en-US" b="1" dirty="0" err="1"/>
              <a:t>uN</a:t>
            </a:r>
            <a:r>
              <a:rPr lang="bg-BG" dirty="0"/>
              <a:t> е от целочислен тип</a:t>
            </a:r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39201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Представяне</a:t>
            </a:r>
          </a:p>
          <a:p>
            <a:pPr lvl="1"/>
            <a:r>
              <a:rPr lang="bg-BG" dirty="0"/>
              <a:t>Създаваме буфер с всички върхове</a:t>
            </a:r>
          </a:p>
          <a:p>
            <a:pPr lvl="1"/>
            <a:r>
              <a:rPr lang="bg-BG" dirty="0"/>
              <a:t>Първо са 4 върха за двете координатни оси</a:t>
            </a:r>
          </a:p>
          <a:p>
            <a:pPr lvl="1"/>
            <a:r>
              <a:rPr lang="bg-BG" dirty="0"/>
              <a:t>После са </a:t>
            </a:r>
            <a:r>
              <a:rPr lang="en-US" dirty="0"/>
              <a:t>4n</a:t>
            </a:r>
            <a:r>
              <a:rPr lang="bg-BG" dirty="0"/>
              <a:t> върха за </a:t>
            </a:r>
            <a:r>
              <a:rPr lang="bg-BG" dirty="0" err="1"/>
              <a:t>синусокосинусоидата</a:t>
            </a:r>
            <a:endParaRPr lang="bg-BG" dirty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/>
              <a:t>Решение</a:t>
            </a:r>
            <a:endParaRPr lang="en-US" sz="1600" dirty="0"/>
          </a:p>
        </p:txBody>
      </p:sp>
      <p:sp>
        <p:nvSpPr>
          <p:cNvPr id="6" name="Freeform 5"/>
          <p:cNvSpPr/>
          <p:nvPr/>
        </p:nvSpPr>
        <p:spPr>
          <a:xfrm>
            <a:off x="2971800" y="3588544"/>
            <a:ext cx="2876549" cy="1957388"/>
          </a:xfrm>
          <a:custGeom>
            <a:avLst/>
            <a:gdLst>
              <a:gd name="connsiteX0" fmla="*/ 0 w 1885950"/>
              <a:gd name="connsiteY0" fmla="*/ 1785938 h 1785938"/>
              <a:gd name="connsiteX1" fmla="*/ 514350 w 1885950"/>
              <a:gd name="connsiteY1" fmla="*/ 1657350 h 1785938"/>
              <a:gd name="connsiteX2" fmla="*/ 514350 w 1885950"/>
              <a:gd name="connsiteY2" fmla="*/ 171450 h 1785938"/>
              <a:gd name="connsiteX3" fmla="*/ 1443037 w 1885950"/>
              <a:gd name="connsiteY3" fmla="*/ 0 h 1785938"/>
              <a:gd name="connsiteX4" fmla="*/ 1443037 w 1885950"/>
              <a:gd name="connsiteY4" fmla="*/ 1428750 h 1785938"/>
              <a:gd name="connsiteX5" fmla="*/ 1885950 w 1885950"/>
              <a:gd name="connsiteY5" fmla="*/ 1343025 h 1785938"/>
              <a:gd name="connsiteX0" fmla="*/ 0 w 1885950"/>
              <a:gd name="connsiteY0" fmla="*/ 1857376 h 1857376"/>
              <a:gd name="connsiteX1" fmla="*/ 514350 w 1885950"/>
              <a:gd name="connsiteY1" fmla="*/ 1657350 h 1857376"/>
              <a:gd name="connsiteX2" fmla="*/ 514350 w 1885950"/>
              <a:gd name="connsiteY2" fmla="*/ 171450 h 1857376"/>
              <a:gd name="connsiteX3" fmla="*/ 1443037 w 1885950"/>
              <a:gd name="connsiteY3" fmla="*/ 0 h 1857376"/>
              <a:gd name="connsiteX4" fmla="*/ 1443037 w 1885950"/>
              <a:gd name="connsiteY4" fmla="*/ 1428750 h 1857376"/>
              <a:gd name="connsiteX5" fmla="*/ 1885950 w 1885950"/>
              <a:gd name="connsiteY5" fmla="*/ 1343025 h 1857376"/>
              <a:gd name="connsiteX0" fmla="*/ 0 w 1895364"/>
              <a:gd name="connsiteY0" fmla="*/ 1857376 h 1857376"/>
              <a:gd name="connsiteX1" fmla="*/ 514350 w 1895364"/>
              <a:gd name="connsiteY1" fmla="*/ 1657350 h 1857376"/>
              <a:gd name="connsiteX2" fmla="*/ 514350 w 1895364"/>
              <a:gd name="connsiteY2" fmla="*/ 171450 h 1857376"/>
              <a:gd name="connsiteX3" fmla="*/ 1443037 w 1895364"/>
              <a:gd name="connsiteY3" fmla="*/ 0 h 1857376"/>
              <a:gd name="connsiteX4" fmla="*/ 1443037 w 1895364"/>
              <a:gd name="connsiteY4" fmla="*/ 1428750 h 1857376"/>
              <a:gd name="connsiteX5" fmla="*/ 1895364 w 1895364"/>
              <a:gd name="connsiteY5" fmla="*/ 1443038 h 1857376"/>
              <a:gd name="connsiteX0" fmla="*/ 0 w 1895364"/>
              <a:gd name="connsiteY0" fmla="*/ 1757363 h 1757363"/>
              <a:gd name="connsiteX1" fmla="*/ 514350 w 1895364"/>
              <a:gd name="connsiteY1" fmla="*/ 1557337 h 1757363"/>
              <a:gd name="connsiteX2" fmla="*/ 514350 w 1895364"/>
              <a:gd name="connsiteY2" fmla="*/ 71437 h 1757363"/>
              <a:gd name="connsiteX3" fmla="*/ 1443037 w 1895364"/>
              <a:gd name="connsiteY3" fmla="*/ 0 h 1757363"/>
              <a:gd name="connsiteX4" fmla="*/ 1443037 w 1895364"/>
              <a:gd name="connsiteY4" fmla="*/ 1328737 h 1757363"/>
              <a:gd name="connsiteX5" fmla="*/ 1895364 w 1895364"/>
              <a:gd name="connsiteY5" fmla="*/ 1343025 h 1757363"/>
              <a:gd name="connsiteX0" fmla="*/ 0 w 1895364"/>
              <a:gd name="connsiteY0" fmla="*/ 1957388 h 1957388"/>
              <a:gd name="connsiteX1" fmla="*/ 514350 w 1895364"/>
              <a:gd name="connsiteY1" fmla="*/ 1757362 h 1957388"/>
              <a:gd name="connsiteX2" fmla="*/ 523764 w 1895364"/>
              <a:gd name="connsiteY2" fmla="*/ 0 h 1957388"/>
              <a:gd name="connsiteX3" fmla="*/ 1443037 w 1895364"/>
              <a:gd name="connsiteY3" fmla="*/ 200025 h 1957388"/>
              <a:gd name="connsiteX4" fmla="*/ 1443037 w 1895364"/>
              <a:gd name="connsiteY4" fmla="*/ 1528762 h 1957388"/>
              <a:gd name="connsiteX5" fmla="*/ 1895364 w 1895364"/>
              <a:gd name="connsiteY5" fmla="*/ 1543050 h 195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5364" h="1957388">
                <a:moveTo>
                  <a:pt x="0" y="1957388"/>
                </a:moveTo>
                <a:lnTo>
                  <a:pt x="514350" y="1757362"/>
                </a:lnTo>
                <a:lnTo>
                  <a:pt x="523764" y="0"/>
                </a:lnTo>
                <a:lnTo>
                  <a:pt x="1443037" y="200025"/>
                </a:lnTo>
                <a:lnTo>
                  <a:pt x="1443037" y="1528762"/>
                </a:lnTo>
                <a:lnTo>
                  <a:pt x="1895364" y="1543050"/>
                </a:lnTo>
              </a:path>
            </a:pathLst>
          </a:custGeom>
          <a:noFill/>
          <a:ln w="38100">
            <a:solidFill>
              <a:schemeClr val="tx1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5024440" y="340901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v</a:t>
            </a:r>
            <a:r>
              <a:rPr lang="en-US" sz="2000" i="1" baseline="-250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baseline="-250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+1</a:t>
            </a:r>
            <a:endParaRPr lang="bg-BG" i="1" baseline="-25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2800" y="316627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v</a:t>
            </a:r>
            <a:r>
              <a:rPr lang="en-US" sz="2000" i="1" baseline="-250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baseline="-250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+2</a:t>
            </a:r>
            <a:endParaRPr lang="bg-BG" i="1" baseline="-25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5200" y="540043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v</a:t>
            </a:r>
            <a:r>
              <a:rPr lang="en-US" sz="2000" i="1" baseline="-250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baseline="-250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+3</a:t>
            </a:r>
            <a:endParaRPr lang="bg-BG" i="1" baseline="-25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0" y="521083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v</a:t>
            </a:r>
            <a:r>
              <a:rPr lang="en-US" sz="2000" i="1" baseline="-250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bg-BG" i="1" baseline="-25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2257425" y="5139393"/>
            <a:ext cx="4343401" cy="642280"/>
          </a:xfrm>
          <a:custGeom>
            <a:avLst/>
            <a:gdLst>
              <a:gd name="connsiteX0" fmla="*/ 0 w 4143375"/>
              <a:gd name="connsiteY0" fmla="*/ 585788 h 585788"/>
              <a:gd name="connsiteX1" fmla="*/ 2228850 w 4143375"/>
              <a:gd name="connsiteY1" fmla="*/ 242888 h 585788"/>
              <a:gd name="connsiteX2" fmla="*/ 4143375 w 4143375"/>
              <a:gd name="connsiteY2" fmla="*/ 0 h 585788"/>
              <a:gd name="connsiteX0" fmla="*/ 0 w 4214813"/>
              <a:gd name="connsiteY0" fmla="*/ 800101 h 800101"/>
              <a:gd name="connsiteX1" fmla="*/ 2228850 w 4214813"/>
              <a:gd name="connsiteY1" fmla="*/ 457201 h 800101"/>
              <a:gd name="connsiteX2" fmla="*/ 4214813 w 4214813"/>
              <a:gd name="connsiteY2" fmla="*/ 0 h 800101"/>
              <a:gd name="connsiteX0" fmla="*/ 0 w 4029076"/>
              <a:gd name="connsiteY0" fmla="*/ 628651 h 628651"/>
              <a:gd name="connsiteX1" fmla="*/ 2043113 w 4029076"/>
              <a:gd name="connsiteY1" fmla="*/ 457201 h 628651"/>
              <a:gd name="connsiteX2" fmla="*/ 4029076 w 4029076"/>
              <a:gd name="connsiteY2" fmla="*/ 0 h 628651"/>
              <a:gd name="connsiteX0" fmla="*/ 0 w 4029076"/>
              <a:gd name="connsiteY0" fmla="*/ 628651 h 628651"/>
              <a:gd name="connsiteX1" fmla="*/ 2085976 w 4029076"/>
              <a:gd name="connsiteY1" fmla="*/ 257176 h 628651"/>
              <a:gd name="connsiteX2" fmla="*/ 4029076 w 4029076"/>
              <a:gd name="connsiteY2" fmla="*/ 0 h 628651"/>
              <a:gd name="connsiteX0" fmla="*/ 0 w 4400551"/>
              <a:gd name="connsiteY0" fmla="*/ 571501 h 571501"/>
              <a:gd name="connsiteX1" fmla="*/ 2085976 w 4400551"/>
              <a:gd name="connsiteY1" fmla="*/ 200026 h 571501"/>
              <a:gd name="connsiteX2" fmla="*/ 4400551 w 4400551"/>
              <a:gd name="connsiteY2" fmla="*/ 0 h 571501"/>
              <a:gd name="connsiteX0" fmla="*/ 0 w 4400551"/>
              <a:gd name="connsiteY0" fmla="*/ 587714 h 587714"/>
              <a:gd name="connsiteX1" fmla="*/ 2085976 w 4400551"/>
              <a:gd name="connsiteY1" fmla="*/ 216239 h 587714"/>
              <a:gd name="connsiteX2" fmla="*/ 4400551 w 4400551"/>
              <a:gd name="connsiteY2" fmla="*/ 16213 h 587714"/>
              <a:gd name="connsiteX0" fmla="*/ 0 w 4429126"/>
              <a:gd name="connsiteY0" fmla="*/ 688871 h 688871"/>
              <a:gd name="connsiteX1" fmla="*/ 2114551 w 4429126"/>
              <a:gd name="connsiteY1" fmla="*/ 217384 h 688871"/>
              <a:gd name="connsiteX2" fmla="*/ 4429126 w 4429126"/>
              <a:gd name="connsiteY2" fmla="*/ 17358 h 688871"/>
              <a:gd name="connsiteX0" fmla="*/ 0 w 4429126"/>
              <a:gd name="connsiteY0" fmla="*/ 688871 h 688871"/>
              <a:gd name="connsiteX1" fmla="*/ 2114551 w 4429126"/>
              <a:gd name="connsiteY1" fmla="*/ 217384 h 688871"/>
              <a:gd name="connsiteX2" fmla="*/ 4429126 w 4429126"/>
              <a:gd name="connsiteY2" fmla="*/ 17358 h 688871"/>
              <a:gd name="connsiteX0" fmla="*/ 0 w 4343401"/>
              <a:gd name="connsiteY0" fmla="*/ 554321 h 554321"/>
              <a:gd name="connsiteX1" fmla="*/ 2114551 w 4343401"/>
              <a:gd name="connsiteY1" fmla="*/ 82834 h 554321"/>
              <a:gd name="connsiteX2" fmla="*/ 4343401 w 4343401"/>
              <a:gd name="connsiteY2" fmla="*/ 39970 h 554321"/>
              <a:gd name="connsiteX0" fmla="*/ 0 w 4343401"/>
              <a:gd name="connsiteY0" fmla="*/ 581124 h 581124"/>
              <a:gd name="connsiteX1" fmla="*/ 2300288 w 4343401"/>
              <a:gd name="connsiteY1" fmla="*/ 52487 h 581124"/>
              <a:gd name="connsiteX2" fmla="*/ 4343401 w 4343401"/>
              <a:gd name="connsiteY2" fmla="*/ 66773 h 581124"/>
              <a:gd name="connsiteX0" fmla="*/ 0 w 4343401"/>
              <a:gd name="connsiteY0" fmla="*/ 642280 h 642280"/>
              <a:gd name="connsiteX1" fmla="*/ 2300288 w 4343401"/>
              <a:gd name="connsiteY1" fmla="*/ 56493 h 642280"/>
              <a:gd name="connsiteX2" fmla="*/ 4343401 w 4343401"/>
              <a:gd name="connsiteY2" fmla="*/ 70779 h 642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3401" h="642280">
                <a:moveTo>
                  <a:pt x="0" y="642280"/>
                </a:moveTo>
                <a:cubicBezTo>
                  <a:pt x="714375" y="442255"/>
                  <a:pt x="1576388" y="151743"/>
                  <a:pt x="2300288" y="56493"/>
                </a:cubicBezTo>
                <a:cubicBezTo>
                  <a:pt x="3024188" y="-38757"/>
                  <a:pt x="3531394" y="532"/>
                  <a:pt x="4343401" y="70779"/>
                </a:cubicBezTo>
              </a:path>
            </a:pathLst>
          </a:cu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Freeform 18"/>
          <p:cNvSpPr/>
          <p:nvPr/>
        </p:nvSpPr>
        <p:spPr>
          <a:xfrm>
            <a:off x="2495548" y="3540365"/>
            <a:ext cx="3800476" cy="1076221"/>
          </a:xfrm>
          <a:custGeom>
            <a:avLst/>
            <a:gdLst>
              <a:gd name="connsiteX0" fmla="*/ 0 w 4143375"/>
              <a:gd name="connsiteY0" fmla="*/ 585788 h 585788"/>
              <a:gd name="connsiteX1" fmla="*/ 2228850 w 4143375"/>
              <a:gd name="connsiteY1" fmla="*/ 242888 h 585788"/>
              <a:gd name="connsiteX2" fmla="*/ 4143375 w 4143375"/>
              <a:gd name="connsiteY2" fmla="*/ 0 h 585788"/>
              <a:gd name="connsiteX0" fmla="*/ 0 w 4214813"/>
              <a:gd name="connsiteY0" fmla="*/ 800101 h 800101"/>
              <a:gd name="connsiteX1" fmla="*/ 2228850 w 4214813"/>
              <a:gd name="connsiteY1" fmla="*/ 457201 h 800101"/>
              <a:gd name="connsiteX2" fmla="*/ 4214813 w 4214813"/>
              <a:gd name="connsiteY2" fmla="*/ 0 h 800101"/>
              <a:gd name="connsiteX0" fmla="*/ 0 w 4029076"/>
              <a:gd name="connsiteY0" fmla="*/ 628651 h 628651"/>
              <a:gd name="connsiteX1" fmla="*/ 2043113 w 4029076"/>
              <a:gd name="connsiteY1" fmla="*/ 457201 h 628651"/>
              <a:gd name="connsiteX2" fmla="*/ 4029076 w 4029076"/>
              <a:gd name="connsiteY2" fmla="*/ 0 h 628651"/>
              <a:gd name="connsiteX0" fmla="*/ 0 w 4029076"/>
              <a:gd name="connsiteY0" fmla="*/ 628651 h 628651"/>
              <a:gd name="connsiteX1" fmla="*/ 2085976 w 4029076"/>
              <a:gd name="connsiteY1" fmla="*/ 257176 h 628651"/>
              <a:gd name="connsiteX2" fmla="*/ 4029076 w 4029076"/>
              <a:gd name="connsiteY2" fmla="*/ 0 h 628651"/>
              <a:gd name="connsiteX0" fmla="*/ 0 w 4400551"/>
              <a:gd name="connsiteY0" fmla="*/ 571501 h 571501"/>
              <a:gd name="connsiteX1" fmla="*/ 2085976 w 4400551"/>
              <a:gd name="connsiteY1" fmla="*/ 200026 h 571501"/>
              <a:gd name="connsiteX2" fmla="*/ 4400551 w 4400551"/>
              <a:gd name="connsiteY2" fmla="*/ 0 h 571501"/>
              <a:gd name="connsiteX0" fmla="*/ 0 w 4400551"/>
              <a:gd name="connsiteY0" fmla="*/ 587714 h 587714"/>
              <a:gd name="connsiteX1" fmla="*/ 2085976 w 4400551"/>
              <a:gd name="connsiteY1" fmla="*/ 216239 h 587714"/>
              <a:gd name="connsiteX2" fmla="*/ 4400551 w 4400551"/>
              <a:gd name="connsiteY2" fmla="*/ 16213 h 587714"/>
              <a:gd name="connsiteX0" fmla="*/ 0 w 4429126"/>
              <a:gd name="connsiteY0" fmla="*/ 688871 h 688871"/>
              <a:gd name="connsiteX1" fmla="*/ 2114551 w 4429126"/>
              <a:gd name="connsiteY1" fmla="*/ 217384 h 688871"/>
              <a:gd name="connsiteX2" fmla="*/ 4429126 w 4429126"/>
              <a:gd name="connsiteY2" fmla="*/ 17358 h 688871"/>
              <a:gd name="connsiteX0" fmla="*/ 0 w 4429126"/>
              <a:gd name="connsiteY0" fmla="*/ 688871 h 688871"/>
              <a:gd name="connsiteX1" fmla="*/ 2114551 w 4429126"/>
              <a:gd name="connsiteY1" fmla="*/ 217384 h 688871"/>
              <a:gd name="connsiteX2" fmla="*/ 4429126 w 4429126"/>
              <a:gd name="connsiteY2" fmla="*/ 17358 h 688871"/>
              <a:gd name="connsiteX0" fmla="*/ 0 w 4343401"/>
              <a:gd name="connsiteY0" fmla="*/ 554321 h 554321"/>
              <a:gd name="connsiteX1" fmla="*/ 2114551 w 4343401"/>
              <a:gd name="connsiteY1" fmla="*/ 82834 h 554321"/>
              <a:gd name="connsiteX2" fmla="*/ 4343401 w 4343401"/>
              <a:gd name="connsiteY2" fmla="*/ 39970 h 554321"/>
              <a:gd name="connsiteX0" fmla="*/ 0 w 4343401"/>
              <a:gd name="connsiteY0" fmla="*/ 581124 h 581124"/>
              <a:gd name="connsiteX1" fmla="*/ 2300288 w 4343401"/>
              <a:gd name="connsiteY1" fmla="*/ 52487 h 581124"/>
              <a:gd name="connsiteX2" fmla="*/ 4343401 w 4343401"/>
              <a:gd name="connsiteY2" fmla="*/ 66773 h 581124"/>
              <a:gd name="connsiteX0" fmla="*/ 0 w 4343401"/>
              <a:gd name="connsiteY0" fmla="*/ 642280 h 642280"/>
              <a:gd name="connsiteX1" fmla="*/ 2300288 w 4343401"/>
              <a:gd name="connsiteY1" fmla="*/ 56493 h 642280"/>
              <a:gd name="connsiteX2" fmla="*/ 4343401 w 4343401"/>
              <a:gd name="connsiteY2" fmla="*/ 70779 h 642280"/>
              <a:gd name="connsiteX0" fmla="*/ 0 w 4257676"/>
              <a:gd name="connsiteY0" fmla="*/ 586049 h 657486"/>
              <a:gd name="connsiteX1" fmla="*/ 2300288 w 4257676"/>
              <a:gd name="connsiteY1" fmla="*/ 262 h 657486"/>
              <a:gd name="connsiteX2" fmla="*/ 4257676 w 4257676"/>
              <a:gd name="connsiteY2" fmla="*/ 657486 h 657486"/>
              <a:gd name="connsiteX0" fmla="*/ 0 w 4243388"/>
              <a:gd name="connsiteY0" fmla="*/ 587922 h 802234"/>
              <a:gd name="connsiteX1" fmla="*/ 2300288 w 4243388"/>
              <a:gd name="connsiteY1" fmla="*/ 2135 h 802234"/>
              <a:gd name="connsiteX2" fmla="*/ 4243388 w 4243388"/>
              <a:gd name="connsiteY2" fmla="*/ 802234 h 802234"/>
              <a:gd name="connsiteX0" fmla="*/ 0 w 4243388"/>
              <a:gd name="connsiteY0" fmla="*/ 587922 h 802234"/>
              <a:gd name="connsiteX1" fmla="*/ 2300288 w 4243388"/>
              <a:gd name="connsiteY1" fmla="*/ 2135 h 802234"/>
              <a:gd name="connsiteX2" fmla="*/ 4243388 w 4243388"/>
              <a:gd name="connsiteY2" fmla="*/ 802234 h 802234"/>
              <a:gd name="connsiteX0" fmla="*/ 0 w 3986213"/>
              <a:gd name="connsiteY0" fmla="*/ 333084 h 818859"/>
              <a:gd name="connsiteX1" fmla="*/ 2043113 w 3986213"/>
              <a:gd name="connsiteY1" fmla="*/ 18760 h 818859"/>
              <a:gd name="connsiteX2" fmla="*/ 3986213 w 3986213"/>
              <a:gd name="connsiteY2" fmla="*/ 818859 h 818859"/>
              <a:gd name="connsiteX0" fmla="*/ 0 w 3800476"/>
              <a:gd name="connsiteY0" fmla="*/ 347558 h 1076221"/>
              <a:gd name="connsiteX1" fmla="*/ 2043113 w 3800476"/>
              <a:gd name="connsiteY1" fmla="*/ 33234 h 1076221"/>
              <a:gd name="connsiteX2" fmla="*/ 3800476 w 3800476"/>
              <a:gd name="connsiteY2" fmla="*/ 1076221 h 1076221"/>
              <a:gd name="connsiteX0" fmla="*/ 0 w 3800476"/>
              <a:gd name="connsiteY0" fmla="*/ 347558 h 1076221"/>
              <a:gd name="connsiteX1" fmla="*/ 2043113 w 3800476"/>
              <a:gd name="connsiteY1" fmla="*/ 33234 h 1076221"/>
              <a:gd name="connsiteX2" fmla="*/ 3800476 w 3800476"/>
              <a:gd name="connsiteY2" fmla="*/ 1076221 h 1076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0476" h="1076221">
                <a:moveTo>
                  <a:pt x="0" y="347558"/>
                </a:moveTo>
                <a:cubicBezTo>
                  <a:pt x="714375" y="147533"/>
                  <a:pt x="1409700" y="-88210"/>
                  <a:pt x="2043113" y="33234"/>
                </a:cubicBezTo>
                <a:cubicBezTo>
                  <a:pt x="2676526" y="154678"/>
                  <a:pt x="3102769" y="505912"/>
                  <a:pt x="3800476" y="1076221"/>
                </a:cubicBezTo>
              </a:path>
            </a:pathLst>
          </a:cu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3750703" y="3581123"/>
            <a:ext cx="16626" cy="1768948"/>
          </a:xfrm>
          <a:prstGeom prst="line">
            <a:avLst/>
          </a:prstGeom>
          <a:noFill/>
          <a:ln w="38100">
            <a:solidFill>
              <a:schemeClr val="tx1"/>
            </a:solidFill>
            <a:headEnd type="oval" w="med" len="med"/>
            <a:tailEnd type="oval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160541" y="3790604"/>
            <a:ext cx="0" cy="1330036"/>
          </a:xfrm>
          <a:prstGeom prst="line">
            <a:avLst/>
          </a:prstGeom>
          <a:noFill/>
          <a:ln w="38100">
            <a:solidFill>
              <a:schemeClr val="tx1"/>
            </a:solidFill>
            <a:headEnd type="oval" w="med" len="med"/>
            <a:tailEnd type="oval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 rot="223376">
            <a:off x="6079789" y="517457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sin(x)</a:t>
            </a:r>
            <a:endParaRPr lang="bg-BG" i="1" baseline="-25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 rot="2298953">
            <a:off x="5866192" y="433970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cos(x)</a:t>
            </a:r>
            <a:endParaRPr lang="bg-BG" i="1" baseline="-25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2159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4316</TotalTime>
  <Words>452</Words>
  <Application>Microsoft Office PowerPoint</Application>
  <PresentationFormat>On-screen Show (4:3)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Black</vt:lpstr>
      <vt:lpstr>Calibri</vt:lpstr>
      <vt:lpstr>Cambria Math</vt:lpstr>
      <vt:lpstr>Century Gothic</vt:lpstr>
      <vt:lpstr>Times New Roman</vt:lpstr>
      <vt:lpstr>Wingdings 2</vt:lpstr>
      <vt:lpstr>Austin</vt:lpstr>
      <vt:lpstr>Примитиви</vt:lpstr>
      <vt:lpstr>PowerPoint Presentation</vt:lpstr>
      <vt:lpstr>Решение №1</vt:lpstr>
      <vt:lpstr>Решение №2</vt:lpstr>
      <vt:lpstr>Решение №3</vt:lpstr>
      <vt:lpstr>PowerPoint Presentation</vt:lpstr>
      <vt:lpstr>Решение №4</vt:lpstr>
      <vt:lpstr>Решение №5</vt:lpstr>
      <vt:lpstr>Решение №6</vt:lpstr>
      <vt:lpstr>PowerPoint Presentation</vt:lpstr>
      <vt:lpstr>Решение №7</vt:lpstr>
      <vt:lpstr>Решение №8</vt:lpstr>
      <vt:lpstr>Решение №9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WebGL-Solutions-02</dc:title>
  <dc:creator>Pavel Boytchev</dc:creator>
  <cp:lastModifiedBy>Pavel Boytchev</cp:lastModifiedBy>
  <cp:revision>402</cp:revision>
  <dcterms:created xsi:type="dcterms:W3CDTF">2013-12-13T09:03:57Z</dcterms:created>
  <dcterms:modified xsi:type="dcterms:W3CDTF">2021-10-04T08:14:21Z</dcterms:modified>
</cp:coreProperties>
</file>