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3"/>
  </p:notesMasterIdLst>
  <p:sldIdLst>
    <p:sldId id="256" r:id="rId2"/>
    <p:sldId id="297" r:id="rId3"/>
    <p:sldId id="295" r:id="rId4"/>
    <p:sldId id="335" r:id="rId5"/>
    <p:sldId id="381" r:id="rId6"/>
    <p:sldId id="401" r:id="rId7"/>
    <p:sldId id="384" r:id="rId8"/>
    <p:sldId id="397" r:id="rId9"/>
    <p:sldId id="400" r:id="rId10"/>
    <p:sldId id="402" r:id="rId11"/>
    <p:sldId id="393" r:id="rId12"/>
    <p:sldId id="399" r:id="rId13"/>
    <p:sldId id="392" r:id="rId14"/>
    <p:sldId id="404" r:id="rId15"/>
    <p:sldId id="409" r:id="rId16"/>
    <p:sldId id="410" r:id="rId17"/>
    <p:sldId id="411" r:id="rId18"/>
    <p:sldId id="405" r:id="rId19"/>
    <p:sldId id="412" r:id="rId20"/>
    <p:sldId id="413" r:id="rId21"/>
    <p:sldId id="406" r:id="rId22"/>
    <p:sldId id="407" r:id="rId23"/>
    <p:sldId id="408" r:id="rId24"/>
    <p:sldId id="414" r:id="rId25"/>
    <p:sldId id="415" r:id="rId26"/>
    <p:sldId id="416" r:id="rId27"/>
    <p:sldId id="417" r:id="rId28"/>
    <p:sldId id="418" r:id="rId29"/>
    <p:sldId id="420" r:id="rId30"/>
    <p:sldId id="421" r:id="rId31"/>
    <p:sldId id="422" r:id="rId32"/>
    <p:sldId id="423" r:id="rId33"/>
    <p:sldId id="419" r:id="rId34"/>
    <p:sldId id="425" r:id="rId35"/>
    <p:sldId id="426" r:id="rId36"/>
    <p:sldId id="427" r:id="rId37"/>
    <p:sldId id="424" r:id="rId38"/>
    <p:sldId id="428" r:id="rId39"/>
    <p:sldId id="430" r:id="rId40"/>
    <p:sldId id="431" r:id="rId41"/>
    <p:sldId id="432" r:id="rId42"/>
    <p:sldId id="429" r:id="rId43"/>
    <p:sldId id="266" r:id="rId44"/>
    <p:sldId id="267" r:id="rId45"/>
    <p:sldId id="433" r:id="rId46"/>
    <p:sldId id="434" r:id="rId47"/>
    <p:sldId id="436" r:id="rId48"/>
    <p:sldId id="437" r:id="rId49"/>
    <p:sldId id="435" r:id="rId50"/>
    <p:sldId id="289" r:id="rId51"/>
    <p:sldId id="29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C00"/>
    <a:srgbClr val="CC0000"/>
    <a:srgbClr val="FF1C00"/>
    <a:srgbClr val="FF3900"/>
    <a:srgbClr val="FF5500"/>
    <a:srgbClr val="FF7100"/>
    <a:srgbClr val="FF8E00"/>
    <a:srgbClr val="FFAA00"/>
    <a:srgbClr val="FFC600"/>
    <a:srgbClr val="FF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9" autoAdjust="0"/>
    <p:restoredTop sz="94660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Tx/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93057" y="4478669"/>
            <a:ext cx="622877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Clamp" TargetMode="External"/><Relationship Id="rId2" Type="http://schemas.openxmlformats.org/officeDocument/2006/relationships/hyperlink" Target="Example%204%20-%20Clamp/Example%2005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Step%20&amp;%20smoothstep" TargetMode="External"/><Relationship Id="rId2" Type="http://schemas.openxmlformats.org/officeDocument/2006/relationships/hyperlink" Target="Example%205%20-%20Step%20&amp;%20smoothstep/Example%2005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Wave" TargetMode="External"/><Relationship Id="rId2" Type="http://schemas.openxmlformats.org/officeDocument/2006/relationships/hyperlink" Target="Example%206%20-%20Wave/Example%2005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Crossed%20waves" TargetMode="External"/><Relationship Id="rId7" Type="http://schemas.openxmlformats.org/officeDocument/2006/relationships/image" Target="../media/image8.png"/><Relationship Id="rId2" Type="http://schemas.openxmlformats.org/officeDocument/2006/relationships/hyperlink" Target="Example%207%20-%20Crossed%20waves/Example%200507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Mandelbrot%20set" TargetMode="External"/><Relationship Id="rId7" Type="http://schemas.openxmlformats.org/officeDocument/2006/relationships/image" Target="../media/image12.png"/><Relationship Id="rId2" Type="http://schemas.openxmlformats.org/officeDocument/2006/relationships/hyperlink" Target="Example%208%20-%20Mandelbrot%20set/Example%200508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ample%201%20-%20Simple%20types/Example%200501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xample%202%20-%20Vectors/Example%20050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%203%20-%20Matrices/Example%20050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GLSL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Текстури</a:t>
            </a:r>
          </a:p>
          <a:p>
            <a:pPr lvl="1"/>
            <a:r>
              <a:rPr lang="en-US" b="1" dirty="0"/>
              <a:t>sampler2D</a:t>
            </a:r>
            <a:r>
              <a:rPr lang="bg-BG" dirty="0"/>
              <a:t> и </a:t>
            </a:r>
            <a:r>
              <a:rPr lang="en-US" b="1" dirty="0" err="1"/>
              <a:t>samplerCube</a:t>
            </a:r>
            <a:r>
              <a:rPr lang="bg-BG" dirty="0"/>
              <a:t> осигуряват достъп до двумерна и „обвиваща“ текстура</a:t>
            </a:r>
          </a:p>
          <a:p>
            <a:pPr lvl="1"/>
            <a:r>
              <a:rPr lang="bg-BG" dirty="0"/>
              <a:t>Детайли за тези два типа са в темата за текстури</a:t>
            </a:r>
          </a:p>
          <a:p>
            <a:pPr lvl="1"/>
            <a:endParaRPr lang="bg-BG" dirty="0"/>
          </a:p>
          <a:p>
            <a:r>
              <a:rPr lang="bg-BG" dirty="0"/>
              <a:t>Масиви</a:t>
            </a:r>
          </a:p>
          <a:p>
            <a:pPr lvl="1"/>
            <a:r>
              <a:rPr lang="bg-BG" dirty="0"/>
              <a:t>Дефинират се само едномерни масиви</a:t>
            </a:r>
          </a:p>
          <a:p>
            <a:pPr lvl="1"/>
            <a:r>
              <a:rPr lang="bg-BG" dirty="0"/>
              <a:t>Пример за дефиниране </a:t>
            </a:r>
            <a:r>
              <a:rPr lang="en-US" b="1" dirty="0"/>
              <a:t>float f[3];</a:t>
            </a:r>
          </a:p>
          <a:p>
            <a:pPr lvl="1"/>
            <a:r>
              <a:rPr lang="bg-BG" dirty="0"/>
              <a:t>Достъп до елементите с </a:t>
            </a:r>
            <a:r>
              <a:rPr lang="en-US" b="1" dirty="0"/>
              <a:t>[ ]</a:t>
            </a:r>
          </a:p>
          <a:p>
            <a:pPr lvl="1"/>
            <a:endParaRPr lang="en-US" dirty="0"/>
          </a:p>
          <a:p>
            <a:r>
              <a:rPr lang="bg-BG" dirty="0"/>
              <a:t>Структури</a:t>
            </a:r>
          </a:p>
          <a:p>
            <a:pPr lvl="1"/>
            <a:r>
              <a:rPr lang="bg-BG" dirty="0"/>
              <a:t>Синтаксис аналогичен на </a:t>
            </a:r>
            <a:r>
              <a:rPr lang="en-US" dirty="0"/>
              <a:t>C</a:t>
            </a:r>
          </a:p>
          <a:p>
            <a:pPr lvl="1"/>
            <a:r>
              <a:rPr lang="bg-BG" dirty="0"/>
              <a:t>Пример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myCoord</a:t>
            </a:r>
            <a:r>
              <a:rPr lang="en-US" b="1" dirty="0"/>
              <a:t> {float x; float y;};</a:t>
            </a:r>
          </a:p>
          <a:p>
            <a:pPr lvl="1"/>
            <a:r>
              <a:rPr lang="bg-BG" dirty="0"/>
              <a:t>Достъп до елементите с </a:t>
            </a:r>
            <a:r>
              <a:rPr lang="en-US" b="1" dirty="0"/>
              <a:t>.</a:t>
            </a:r>
            <a:r>
              <a:rPr lang="bg-BG" b="1" dirty="0"/>
              <a:t> </a:t>
            </a:r>
            <a:r>
              <a:rPr lang="bg-BG" dirty="0"/>
              <a:t>(точка)</a:t>
            </a:r>
          </a:p>
        </p:txBody>
      </p:sp>
    </p:spTree>
    <p:extLst>
      <p:ext uri="{BB962C8B-B14F-4D97-AF65-F5344CB8AC3E}">
        <p14:creationId xmlns:p14="http://schemas.microsoft.com/office/powerpoint/2010/main" val="265548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Точност на числата</a:t>
            </a:r>
            <a:endParaRPr lang="en-US" dirty="0"/>
          </a:p>
          <a:p>
            <a:pPr lvl="1"/>
            <a:r>
              <a:rPr lang="bg-BG" dirty="0"/>
              <a:t>За целите и дробните числа може да се укаже с </a:t>
            </a:r>
            <a:r>
              <a:rPr lang="en-US" b="1" dirty="0"/>
              <a:t>precision </a:t>
            </a:r>
            <a:r>
              <a:rPr lang="bg-BG" dirty="0"/>
              <a:t>един от трите размера: </a:t>
            </a:r>
            <a:r>
              <a:rPr lang="en-US" b="1" dirty="0" err="1"/>
              <a:t>lowp</a:t>
            </a:r>
            <a:r>
              <a:rPr lang="bg-BG" dirty="0"/>
              <a:t>, </a:t>
            </a:r>
            <a:r>
              <a:rPr lang="en-US" b="1" dirty="0" err="1"/>
              <a:t>mediump</a:t>
            </a:r>
            <a:r>
              <a:rPr lang="bg-BG" dirty="0"/>
              <a:t> или</a:t>
            </a:r>
            <a:r>
              <a:rPr lang="en-US" dirty="0"/>
              <a:t> </a:t>
            </a:r>
            <a:r>
              <a:rPr lang="en-US" b="1" dirty="0" err="1"/>
              <a:t>highp</a:t>
            </a:r>
            <a:endParaRPr lang="bg-BG" dirty="0"/>
          </a:p>
          <a:p>
            <a:pPr lvl="1"/>
            <a:r>
              <a:rPr lang="bg-BG" dirty="0"/>
              <a:t>Размерът определя най-малката и най-голямата стойност</a:t>
            </a:r>
          </a:p>
          <a:p>
            <a:pPr lvl="1"/>
            <a:r>
              <a:rPr lang="bg-BG" dirty="0"/>
              <a:t>За дробните числа определя и точността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Приложение</a:t>
            </a:r>
          </a:p>
          <a:p>
            <a:pPr lvl="1"/>
            <a:r>
              <a:rPr lang="bg-BG" dirty="0"/>
              <a:t>Оказва влияние на всички типове данни, които се базират на числа</a:t>
            </a:r>
            <a:r>
              <a:rPr lang="en-US" dirty="0"/>
              <a:t>, </a:t>
            </a:r>
            <a:r>
              <a:rPr lang="bg-BG" dirty="0"/>
              <a:t>включително векторите и матриците</a:t>
            </a:r>
          </a:p>
          <a:p>
            <a:pPr lvl="1"/>
            <a:r>
              <a:rPr lang="bg-BG" dirty="0"/>
              <a:t>За повече детайли вижте </a:t>
            </a:r>
            <a:r>
              <a:rPr lang="en-US" dirty="0" err="1"/>
              <a:t>WebGL</a:t>
            </a:r>
            <a:r>
              <a:rPr lang="en-US" dirty="0"/>
              <a:t> Reference Card</a:t>
            </a:r>
          </a:p>
        </p:txBody>
      </p:sp>
    </p:spTree>
    <p:extLst>
      <p:ext uri="{BB962C8B-B14F-4D97-AF65-F5344CB8AC3E}">
        <p14:creationId xmlns:p14="http://schemas.microsoft.com/office/powerpoint/2010/main" val="17452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Функции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36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Стандартни оператори</a:t>
            </a:r>
          </a:p>
          <a:p>
            <a:pPr lvl="1"/>
            <a:r>
              <a:rPr lang="bg-BG" dirty="0"/>
              <a:t>Аналогични на </a:t>
            </a:r>
            <a:r>
              <a:rPr lang="en-US" dirty="0"/>
              <a:t>C</a:t>
            </a:r>
            <a:r>
              <a:rPr lang="bg-BG" dirty="0"/>
              <a:t> (</a:t>
            </a:r>
            <a:r>
              <a:rPr lang="bg-BG" b="1" dirty="0"/>
              <a:t>++</a:t>
            </a:r>
            <a:r>
              <a:rPr lang="bg-BG" dirty="0"/>
              <a:t>, </a:t>
            </a:r>
            <a:r>
              <a:rPr lang="bg-BG" b="1" dirty="0"/>
              <a:t>+=</a:t>
            </a:r>
            <a:r>
              <a:rPr lang="bg-BG" dirty="0"/>
              <a:t>, </a:t>
            </a:r>
            <a:r>
              <a:rPr lang="en-US" b="1" dirty="0"/>
              <a:t>&amp;&amp;</a:t>
            </a:r>
            <a:r>
              <a:rPr lang="bg-BG" dirty="0"/>
              <a:t>, </a:t>
            </a:r>
            <a:r>
              <a:rPr lang="bg-BG" b="1" dirty="0"/>
              <a:t>!=</a:t>
            </a:r>
            <a:r>
              <a:rPr lang="bg-BG" dirty="0"/>
              <a:t>, </a:t>
            </a:r>
            <a:r>
              <a:rPr lang="bg-BG" b="1" dirty="0"/>
              <a:t>?:</a:t>
            </a:r>
            <a:r>
              <a:rPr lang="en-US" dirty="0"/>
              <a:t>, …)</a:t>
            </a:r>
            <a:endParaRPr lang="bg-BG" dirty="0"/>
          </a:p>
          <a:p>
            <a:pPr lvl="1"/>
            <a:endParaRPr lang="bg-BG" dirty="0"/>
          </a:p>
          <a:p>
            <a:pPr>
              <a:tabLst>
                <a:tab pos="2178050" algn="l"/>
              </a:tabLst>
            </a:pPr>
            <a:r>
              <a:rPr lang="bg-BG" dirty="0"/>
              <a:t>Оператори за вектори</a:t>
            </a:r>
          </a:p>
          <a:p>
            <a:pPr lvl="1">
              <a:tabLst>
                <a:tab pos="2178050" algn="l"/>
              </a:tabLst>
            </a:pPr>
            <a:r>
              <a:rPr lang="en-US" dirty="0"/>
              <a:t>v = f * v</a:t>
            </a:r>
            <a:r>
              <a:rPr lang="bg-BG" dirty="0"/>
              <a:t>	скаларно </a:t>
            </a:r>
            <a:r>
              <a:rPr lang="bg-BG" dirty="0" err="1"/>
              <a:t>покомпонентно</a:t>
            </a:r>
            <a:r>
              <a:rPr lang="bg-BG" dirty="0"/>
              <a:t> умножение</a:t>
            </a:r>
            <a:endParaRPr lang="en-US" dirty="0"/>
          </a:p>
          <a:p>
            <a:pPr lvl="1">
              <a:tabLst>
                <a:tab pos="2178050" algn="l"/>
              </a:tabLst>
            </a:pPr>
            <a:r>
              <a:rPr lang="en-US" dirty="0"/>
              <a:t>v = v * v</a:t>
            </a:r>
            <a:r>
              <a:rPr lang="bg-BG" dirty="0"/>
              <a:t>	</a:t>
            </a:r>
            <a:r>
              <a:rPr lang="bg-BG" dirty="0" err="1"/>
              <a:t>покомпонентно</a:t>
            </a:r>
            <a:r>
              <a:rPr lang="bg-BG" dirty="0"/>
              <a:t> умножение</a:t>
            </a:r>
          </a:p>
          <a:p>
            <a:pPr lvl="1">
              <a:tabLst>
                <a:tab pos="2178050" algn="l"/>
              </a:tabLst>
            </a:pPr>
            <a:endParaRPr lang="bg-BG" dirty="0"/>
          </a:p>
          <a:p>
            <a:pPr>
              <a:tabLst>
                <a:tab pos="2178050" algn="l"/>
              </a:tabLst>
            </a:pPr>
            <a:r>
              <a:rPr lang="bg-BG" dirty="0"/>
              <a:t>Оператори за матрици</a:t>
            </a:r>
          </a:p>
          <a:p>
            <a:pPr lvl="1">
              <a:tabLst>
                <a:tab pos="2178050" algn="l"/>
              </a:tabLst>
            </a:pPr>
            <a:r>
              <a:rPr lang="en-US" dirty="0"/>
              <a:t>m = f * m	</a:t>
            </a:r>
            <a:r>
              <a:rPr lang="bg-BG" dirty="0"/>
              <a:t>скаларно </a:t>
            </a:r>
            <a:r>
              <a:rPr lang="bg-BG" dirty="0" err="1"/>
              <a:t>покомпонентно</a:t>
            </a:r>
            <a:r>
              <a:rPr lang="bg-BG" dirty="0"/>
              <a:t> умножение</a:t>
            </a:r>
            <a:endParaRPr lang="en-US" dirty="0"/>
          </a:p>
          <a:p>
            <a:pPr lvl="1">
              <a:tabLst>
                <a:tab pos="2178050" algn="l"/>
              </a:tabLst>
            </a:pPr>
            <a:r>
              <a:rPr lang="en-US" dirty="0"/>
              <a:t>m = m + m</a:t>
            </a:r>
            <a:r>
              <a:rPr lang="bg-BG" dirty="0"/>
              <a:t>	</a:t>
            </a:r>
            <a:r>
              <a:rPr lang="bg-BG" dirty="0" err="1"/>
              <a:t>покомпонентно</a:t>
            </a:r>
            <a:r>
              <a:rPr lang="bg-BG" dirty="0"/>
              <a:t> събиране</a:t>
            </a:r>
            <a:endParaRPr lang="en-US" dirty="0"/>
          </a:p>
          <a:p>
            <a:pPr lvl="1">
              <a:tabLst>
                <a:tab pos="2178050" algn="l"/>
              </a:tabLst>
            </a:pPr>
            <a:r>
              <a:rPr lang="en-US" dirty="0"/>
              <a:t>m = m </a:t>
            </a:r>
            <a:r>
              <a:rPr lang="bg-BG" dirty="0"/>
              <a:t>–</a:t>
            </a:r>
            <a:r>
              <a:rPr lang="en-US" b="1" dirty="0"/>
              <a:t> </a:t>
            </a:r>
            <a:r>
              <a:rPr lang="en-US" dirty="0"/>
              <a:t>m</a:t>
            </a:r>
            <a:r>
              <a:rPr lang="bg-BG" dirty="0"/>
              <a:t>	</a:t>
            </a:r>
            <a:r>
              <a:rPr lang="bg-BG" dirty="0" err="1"/>
              <a:t>покомпонентно</a:t>
            </a:r>
            <a:r>
              <a:rPr lang="bg-BG" dirty="0"/>
              <a:t> изваждане</a:t>
            </a:r>
            <a:endParaRPr lang="en-US" dirty="0"/>
          </a:p>
          <a:p>
            <a:pPr lvl="1">
              <a:tabLst>
                <a:tab pos="2178050" algn="l"/>
              </a:tabLst>
            </a:pPr>
            <a:r>
              <a:rPr lang="en-US" dirty="0"/>
              <a:t>m = m * m</a:t>
            </a:r>
            <a:r>
              <a:rPr lang="bg-BG" dirty="0"/>
              <a:t>	умножение на матрици ред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стълб</a:t>
            </a:r>
            <a:endParaRPr lang="en-US" dirty="0"/>
          </a:p>
          <a:p>
            <a:pPr lvl="1">
              <a:tabLst>
                <a:tab pos="2178050" algn="l"/>
              </a:tabLst>
            </a:pPr>
            <a:r>
              <a:rPr lang="en-US" dirty="0"/>
              <a:t>m = v * m</a:t>
            </a:r>
            <a:r>
              <a:rPr lang="bg-BG" dirty="0"/>
              <a:t>	вектор-ред умножен по матрица</a:t>
            </a:r>
            <a:endParaRPr lang="en-US" dirty="0"/>
          </a:p>
          <a:p>
            <a:pPr lvl="1">
              <a:tabLst>
                <a:tab pos="2178050" algn="l"/>
              </a:tabLst>
            </a:pPr>
            <a:r>
              <a:rPr lang="en-US" dirty="0"/>
              <a:t>m = m * v</a:t>
            </a:r>
            <a:r>
              <a:rPr lang="bg-BG" dirty="0"/>
              <a:t>	матрица умножена по вектор-стълб</a:t>
            </a:r>
          </a:p>
        </p:txBody>
      </p:sp>
    </p:spTree>
    <p:extLst>
      <p:ext uri="{BB962C8B-B14F-4D97-AF65-F5344CB8AC3E}">
        <p14:creationId xmlns:p14="http://schemas.microsoft.com/office/powerpoint/2010/main" val="74106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Стандартни функции</a:t>
            </a:r>
          </a:p>
          <a:p>
            <a:pPr lvl="1"/>
            <a:r>
              <a:rPr lang="bg-BG" dirty="0"/>
              <a:t>Аналогични на </a:t>
            </a:r>
            <a:r>
              <a:rPr lang="en-US" dirty="0"/>
              <a:t>C (</a:t>
            </a:r>
            <a:r>
              <a:rPr lang="en-US" b="1" dirty="0"/>
              <a:t>abs</a:t>
            </a:r>
            <a:r>
              <a:rPr lang="en-US" dirty="0"/>
              <a:t>, </a:t>
            </a:r>
            <a:r>
              <a:rPr lang="en-US" b="1" dirty="0"/>
              <a:t>sin</a:t>
            </a:r>
            <a:r>
              <a:rPr lang="en-US" dirty="0"/>
              <a:t>, </a:t>
            </a:r>
            <a:r>
              <a:rPr lang="en-US" b="1" dirty="0"/>
              <a:t>floor</a:t>
            </a:r>
            <a:r>
              <a:rPr lang="en-US" dirty="0"/>
              <a:t>, </a:t>
            </a:r>
            <a:r>
              <a:rPr lang="en-US" b="1" dirty="0" err="1"/>
              <a:t>exp</a:t>
            </a:r>
            <a:r>
              <a:rPr lang="en-US" dirty="0"/>
              <a:t>, …)</a:t>
            </a:r>
            <a:endParaRPr lang="bg-BG" dirty="0"/>
          </a:p>
          <a:p>
            <a:pPr lvl="1"/>
            <a:r>
              <a:rPr lang="bg-BG" dirty="0"/>
              <a:t>Над вектори действат </a:t>
            </a:r>
            <a:r>
              <a:rPr lang="bg-BG" dirty="0" err="1"/>
              <a:t>покомпонентно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Специфични функции</a:t>
            </a:r>
            <a:endParaRPr lang="en-US" dirty="0"/>
          </a:p>
          <a:p>
            <a:pPr lvl="1"/>
            <a:r>
              <a:rPr lang="en-US" b="1" dirty="0"/>
              <a:t>min</a:t>
            </a:r>
            <a:r>
              <a:rPr lang="bg-BG" dirty="0"/>
              <a:t> – минимум</a:t>
            </a:r>
          </a:p>
          <a:p>
            <a:pPr lvl="1"/>
            <a:r>
              <a:rPr lang="en-US" b="1" dirty="0"/>
              <a:t>max</a:t>
            </a:r>
            <a:r>
              <a:rPr lang="bg-BG" dirty="0"/>
              <a:t> – максимум</a:t>
            </a:r>
            <a:endParaRPr lang="en-US" dirty="0"/>
          </a:p>
          <a:p>
            <a:pPr lvl="1"/>
            <a:r>
              <a:rPr lang="en-US" b="1" dirty="0"/>
              <a:t>clamp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изрязва стойност, ако е извън диапазон</a:t>
            </a:r>
          </a:p>
          <a:p>
            <a:pPr lvl="1"/>
            <a:r>
              <a:rPr lang="en-US" b="1" dirty="0"/>
              <a:t>mix</a:t>
            </a:r>
            <a:r>
              <a:rPr lang="bg-BG" dirty="0"/>
              <a:t> – линейна интерполация на две стойности</a:t>
            </a:r>
          </a:p>
          <a:p>
            <a:pPr lvl="1"/>
            <a:r>
              <a:rPr lang="en-US" b="1" dirty="0"/>
              <a:t>step</a:t>
            </a:r>
            <a:r>
              <a:rPr lang="bg-BG" dirty="0"/>
              <a:t> – 0, ако стойност е под дадена граница, иначе 1</a:t>
            </a:r>
          </a:p>
          <a:p>
            <a:pPr lvl="1"/>
            <a:r>
              <a:rPr lang="en-US" b="1" dirty="0" err="1"/>
              <a:t>smoothstep</a:t>
            </a:r>
            <a:r>
              <a:rPr lang="bg-BG" dirty="0"/>
              <a:t> – 0 под долна граница, 1 над горна граница, </a:t>
            </a:r>
            <a:r>
              <a:rPr lang="bg-BG" dirty="0" err="1"/>
              <a:t>интерполирана</a:t>
            </a:r>
            <a:r>
              <a:rPr lang="bg-BG" dirty="0"/>
              <a:t> стойност между двете границите</a:t>
            </a:r>
          </a:p>
        </p:txBody>
      </p:sp>
    </p:spTree>
    <p:extLst>
      <p:ext uri="{BB962C8B-B14F-4D97-AF65-F5344CB8AC3E}">
        <p14:creationId xmlns:p14="http://schemas.microsoft.com/office/powerpoint/2010/main" val="7570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Демонстрация на </a:t>
            </a:r>
            <a:r>
              <a:rPr lang="en-US" dirty="0"/>
              <a:t>clamp</a:t>
            </a:r>
            <a:endParaRPr lang="bg-BG" dirty="0"/>
          </a:p>
          <a:p>
            <a:pPr lvl="1"/>
            <a:r>
              <a:rPr lang="bg-BG" dirty="0"/>
              <a:t>Искаме: да нарисуваме изрязана синусоида</a:t>
            </a:r>
            <a:endParaRPr lang="en-US" dirty="0"/>
          </a:p>
          <a:p>
            <a:pPr lvl="1"/>
            <a:r>
              <a:rPr lang="bg-BG" dirty="0"/>
              <a:t>Пресмятането е в </a:t>
            </a:r>
            <a:r>
              <a:rPr lang="bg-BG" dirty="0" err="1"/>
              <a:t>шейдъра</a:t>
            </a:r>
            <a:r>
              <a:rPr lang="en-US" dirty="0"/>
              <a:t>, </a:t>
            </a:r>
            <a:r>
              <a:rPr lang="bg-BG" dirty="0"/>
              <a:t>за да ползваме </a:t>
            </a:r>
            <a:r>
              <a:rPr lang="en-US" b="1" dirty="0"/>
              <a:t>clamp</a:t>
            </a:r>
            <a:endParaRPr lang="bg-BG" b="1" dirty="0"/>
          </a:p>
          <a:p>
            <a:pPr lvl="1"/>
            <a:r>
              <a:rPr lang="bg-BG" dirty="0"/>
              <a:t>Параметрите на </a:t>
            </a:r>
            <a:r>
              <a:rPr lang="en-US" b="1" dirty="0"/>
              <a:t>clamp</a:t>
            </a:r>
            <a:r>
              <a:rPr lang="bg-BG" dirty="0"/>
              <a:t> ги подаваме отвън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276600"/>
            <a:ext cx="8534400" cy="3276600"/>
          </a:xfrm>
          <a:prstGeom prst="snip2DiagRect">
            <a:avLst>
              <a:gd name="adj1" fmla="val 0"/>
              <a:gd name="adj2" fmla="val 76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aMinMax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vec3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vec3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sin(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*10.0)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clamp(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y,aMinMax.x,aMinMax.y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aX,y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/1.5,0,1);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92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Откъм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Създаваме масив с поредните координати по </a:t>
            </a:r>
            <a:r>
              <a:rPr lang="en-US" dirty="0"/>
              <a:t>X</a:t>
            </a:r>
          </a:p>
          <a:p>
            <a:pPr lvl="1"/>
            <a:r>
              <a:rPr lang="bg-BG" dirty="0"/>
              <a:t>Рисуваме сива пунктирана синусоида</a:t>
            </a:r>
          </a:p>
          <a:p>
            <a:pPr lvl="1"/>
            <a:r>
              <a:rPr lang="bg-BG" dirty="0"/>
              <a:t>Рисуваме червена синусоида изрязана под -0.3 и над 0.6</a:t>
            </a:r>
          </a:p>
          <a:p>
            <a:pPr lvl="1"/>
            <a:r>
              <a:rPr lang="bg-BG" dirty="0"/>
              <a:t>Рисуваме синя синусоида изрязана над -0.6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3200400"/>
            <a:ext cx="8534400" cy="3352800"/>
          </a:xfrm>
          <a:prstGeom prst="snip2DiagRect">
            <a:avLst>
              <a:gd name="adj1" fmla="val 0"/>
              <a:gd name="adj2" fmla="val 76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0.5,0.5,0.5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aMinMax,-1,+1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,0,n);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1,0,0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aMinMax,-0.3,+0.6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LINE_STRIP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,0,n);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gl.vertexAttrib3f(aRGB,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0,0,1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gl.vertexAttrib2f(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aMinMax,-2,-0.6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LINE_STRIP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,0,n);</a:t>
            </a:r>
          </a:p>
        </p:txBody>
      </p:sp>
    </p:spTree>
    <p:extLst>
      <p:ext uri="{BB962C8B-B14F-4D97-AF65-F5344CB8AC3E}">
        <p14:creationId xmlns:p14="http://schemas.microsoft.com/office/powerpoint/2010/main" val="334522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334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9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Общи векторни функции</a:t>
            </a:r>
            <a:endParaRPr lang="en-US" dirty="0"/>
          </a:p>
          <a:p>
            <a:pPr lvl="1"/>
            <a:r>
              <a:rPr lang="bg-BG" dirty="0" err="1"/>
              <a:t>Покомпонентно</a:t>
            </a:r>
            <a:r>
              <a:rPr lang="bg-BG" dirty="0"/>
              <a:t> сравнение: </a:t>
            </a:r>
            <a:r>
              <a:rPr lang="en-US" b="1" dirty="0"/>
              <a:t>equal</a:t>
            </a:r>
            <a:r>
              <a:rPr lang="en-US" dirty="0"/>
              <a:t>, </a:t>
            </a:r>
            <a:r>
              <a:rPr lang="en-US" b="1" dirty="0" err="1"/>
              <a:t>notEqual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 err="1"/>
              <a:t>lessThan</a:t>
            </a:r>
            <a:r>
              <a:rPr lang="en-US" dirty="0"/>
              <a:t>, </a:t>
            </a:r>
            <a:r>
              <a:rPr lang="en-US" b="1" dirty="0" err="1"/>
              <a:t>lessThanEqual</a:t>
            </a:r>
            <a:r>
              <a:rPr lang="en-US" dirty="0"/>
              <a:t>, </a:t>
            </a:r>
            <a:r>
              <a:rPr lang="en-US" b="1" dirty="0" err="1"/>
              <a:t>greaterThan</a:t>
            </a:r>
            <a:r>
              <a:rPr lang="en-US" dirty="0"/>
              <a:t>, </a:t>
            </a:r>
            <a:r>
              <a:rPr lang="en-US" b="1" dirty="0" err="1"/>
              <a:t>greaterThanEqual</a:t>
            </a:r>
            <a:endParaRPr lang="bg-BG" b="1" dirty="0"/>
          </a:p>
          <a:p>
            <a:pPr lvl="1"/>
            <a:r>
              <a:rPr lang="bg-BG" dirty="0"/>
              <a:t>Логически: </a:t>
            </a:r>
            <a:r>
              <a:rPr lang="en-US" b="1" dirty="0"/>
              <a:t>any </a:t>
            </a:r>
            <a:r>
              <a:rPr lang="en-US" dirty="0"/>
              <a:t>(</a:t>
            </a:r>
            <a:r>
              <a:rPr lang="bg-BG" dirty="0"/>
              <a:t>поне един елемент е </a:t>
            </a:r>
            <a:r>
              <a:rPr lang="en-US" dirty="0"/>
              <a:t>true), </a:t>
            </a:r>
            <a:r>
              <a:rPr lang="en-US" b="1" dirty="0"/>
              <a:t>all</a:t>
            </a:r>
            <a:r>
              <a:rPr lang="en-US" dirty="0"/>
              <a:t> (</a:t>
            </a:r>
            <a:r>
              <a:rPr lang="bg-BG" dirty="0"/>
              <a:t>всички са </a:t>
            </a:r>
            <a:r>
              <a:rPr lang="en-US" dirty="0"/>
              <a:t>true), </a:t>
            </a:r>
            <a:r>
              <a:rPr lang="en-US" b="1" dirty="0"/>
              <a:t>not</a:t>
            </a:r>
            <a:r>
              <a:rPr lang="bg-BG" dirty="0"/>
              <a:t> (</a:t>
            </a:r>
            <a:r>
              <a:rPr lang="bg-BG" dirty="0" err="1"/>
              <a:t>покомпонентно</a:t>
            </a:r>
            <a:r>
              <a:rPr lang="bg-BG" dirty="0"/>
              <a:t> отрицание)</a:t>
            </a:r>
          </a:p>
          <a:p>
            <a:pPr lvl="1"/>
            <a:r>
              <a:rPr lang="en-US" b="1" dirty="0" err="1"/>
              <a:t>matrixCompMult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умножава матрици </a:t>
            </a:r>
            <a:r>
              <a:rPr lang="bg-BG" dirty="0" err="1"/>
              <a:t>покомпонентно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Специфични векторни функции</a:t>
            </a:r>
          </a:p>
          <a:p>
            <a:pPr lvl="1"/>
            <a:r>
              <a:rPr lang="en-US" b="1" dirty="0"/>
              <a:t>length</a:t>
            </a:r>
            <a:r>
              <a:rPr lang="en-US" dirty="0"/>
              <a:t> – </a:t>
            </a:r>
            <a:r>
              <a:rPr lang="bg-BG" dirty="0"/>
              <a:t>дължина на вектор</a:t>
            </a:r>
            <a:endParaRPr lang="en-US" dirty="0"/>
          </a:p>
          <a:p>
            <a:pPr lvl="1"/>
            <a:r>
              <a:rPr lang="en-US" b="1" dirty="0"/>
              <a:t>distance</a:t>
            </a:r>
            <a:r>
              <a:rPr lang="en-US" dirty="0"/>
              <a:t> – </a:t>
            </a:r>
            <a:r>
              <a:rPr lang="bg-BG" dirty="0"/>
              <a:t>разстояние между две точки</a:t>
            </a:r>
            <a:endParaRPr lang="en-US" dirty="0"/>
          </a:p>
          <a:p>
            <a:pPr lvl="1"/>
            <a:r>
              <a:rPr lang="en-US" b="1" dirty="0"/>
              <a:t>dot</a:t>
            </a:r>
            <a:r>
              <a:rPr lang="en-US" dirty="0"/>
              <a:t> – </a:t>
            </a:r>
            <a:r>
              <a:rPr lang="bg-BG" dirty="0"/>
              <a:t>скаларно произведение на вектори</a:t>
            </a:r>
            <a:endParaRPr lang="en-US" dirty="0"/>
          </a:p>
          <a:p>
            <a:pPr lvl="1"/>
            <a:r>
              <a:rPr lang="en-US" b="1" dirty="0"/>
              <a:t>cross</a:t>
            </a:r>
            <a:r>
              <a:rPr lang="en-US" dirty="0"/>
              <a:t> – </a:t>
            </a:r>
            <a:r>
              <a:rPr lang="bg-BG" dirty="0"/>
              <a:t>векторно произведение на вектори</a:t>
            </a:r>
            <a:endParaRPr lang="en-US" dirty="0"/>
          </a:p>
          <a:p>
            <a:pPr lvl="1"/>
            <a:r>
              <a:rPr lang="en-US" b="1" dirty="0"/>
              <a:t>normalize</a:t>
            </a:r>
            <a:r>
              <a:rPr lang="en-US" dirty="0"/>
              <a:t> – </a:t>
            </a:r>
            <a:r>
              <a:rPr lang="bg-BG" dirty="0"/>
              <a:t>нормализация на вектор</a:t>
            </a:r>
            <a:endParaRPr lang="en-US" dirty="0"/>
          </a:p>
          <a:p>
            <a:pPr lvl="1"/>
            <a:r>
              <a:rPr lang="en-US" b="1" dirty="0" err="1"/>
              <a:t>faceforward</a:t>
            </a:r>
            <a:r>
              <a:rPr lang="en-US" dirty="0"/>
              <a:t> – </a:t>
            </a:r>
            <a:r>
              <a:rPr lang="bg-BG" dirty="0"/>
              <a:t>обръща вектор „напред“</a:t>
            </a:r>
            <a:endParaRPr lang="en-US" dirty="0"/>
          </a:p>
          <a:p>
            <a:pPr lvl="1"/>
            <a:r>
              <a:rPr lang="en-US" b="1" dirty="0"/>
              <a:t>reflect</a:t>
            </a:r>
            <a:r>
              <a:rPr lang="en-US" dirty="0"/>
              <a:t> – </a:t>
            </a:r>
            <a:r>
              <a:rPr lang="bg-BG" dirty="0"/>
              <a:t>изчислява отразен вектор</a:t>
            </a:r>
            <a:endParaRPr lang="en-US" dirty="0"/>
          </a:p>
          <a:p>
            <a:pPr lvl="1"/>
            <a:r>
              <a:rPr lang="en-US" b="1" dirty="0"/>
              <a:t>refract</a:t>
            </a:r>
            <a:r>
              <a:rPr lang="en-US" dirty="0"/>
              <a:t> – </a:t>
            </a:r>
            <a:r>
              <a:rPr lang="bg-BG" dirty="0"/>
              <a:t>изчислява пречупен вектор (като при рефракция)</a:t>
            </a:r>
          </a:p>
        </p:txBody>
      </p:sp>
    </p:spTree>
    <p:extLst>
      <p:ext uri="{BB962C8B-B14F-4D97-AF65-F5344CB8AC3E}">
        <p14:creationId xmlns:p14="http://schemas.microsoft.com/office/powerpoint/2010/main" val="115266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Демонстрация на </a:t>
            </a:r>
            <a:r>
              <a:rPr lang="en-US" dirty="0"/>
              <a:t>step</a:t>
            </a:r>
            <a:r>
              <a:rPr lang="bg-BG" dirty="0"/>
              <a:t> и </a:t>
            </a:r>
            <a:r>
              <a:rPr lang="en-US" dirty="0" err="1"/>
              <a:t>smoothstep</a:t>
            </a:r>
            <a:endParaRPr lang="bg-BG" dirty="0"/>
          </a:p>
          <a:p>
            <a:pPr lvl="1"/>
            <a:r>
              <a:rPr lang="bg-BG" dirty="0"/>
              <a:t>Искаме: да нарисуваме графиката на </a:t>
            </a:r>
            <a:r>
              <a:rPr lang="en-US" b="1" dirty="0"/>
              <a:t>step</a:t>
            </a:r>
          </a:p>
          <a:p>
            <a:pPr lvl="1"/>
            <a:r>
              <a:rPr lang="bg-BG" dirty="0"/>
              <a:t>И графиката на </a:t>
            </a:r>
            <a:r>
              <a:rPr lang="en-US" b="1" dirty="0" err="1"/>
              <a:t>smoothstep</a:t>
            </a:r>
            <a:endParaRPr lang="en-US" b="1" dirty="0"/>
          </a:p>
          <a:p>
            <a:pPr lvl="1"/>
            <a:r>
              <a:rPr lang="bg-BG" dirty="0"/>
              <a:t>И графиката на </a:t>
            </a:r>
            <a:r>
              <a:rPr lang="en-US" dirty="0"/>
              <a:t>E</a:t>
            </a:r>
            <a:r>
              <a:rPr lang="bg-BG" dirty="0" err="1"/>
              <a:t>рмитов</a:t>
            </a:r>
            <a:r>
              <a:rPr lang="bg-BG" dirty="0"/>
              <a:t> полином, който се използва за пресмятане на </a:t>
            </a:r>
            <a:r>
              <a:rPr lang="en-US" b="1" dirty="0" err="1"/>
              <a:t>smoothstep</a:t>
            </a:r>
            <a:endParaRPr lang="en-US" b="1" dirty="0"/>
          </a:p>
          <a:p>
            <a:pPr lvl="1"/>
            <a:r>
              <a:rPr lang="bg-BG" dirty="0"/>
              <a:t>Точно коя графика рисуваме се определя от </a:t>
            </a:r>
            <a:r>
              <a:rPr lang="en-US" b="1" dirty="0" err="1"/>
              <a:t>uFunc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2895600"/>
            <a:ext cx="8534400" cy="3657600"/>
          </a:xfrm>
          <a:prstGeom prst="snip2DiagRect">
            <a:avLst>
              <a:gd name="adj1" fmla="val 0"/>
              <a:gd name="adj2" fmla="val 76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float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uFunc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vec2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aEdge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y;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uFunc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==0) y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aEdge.x,aX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uFunc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==1) y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smoothstep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aEdge.x,aEdge.y,aX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uFunc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==2) y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3.0*pow(aX+0.5,2.0)-2.0*pow(aX+0.5,3.0)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vec4(aX,y-0.5,0,1);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03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Езикът </a:t>
            </a:r>
            <a:r>
              <a:rPr lang="en-US" dirty="0" err="1"/>
              <a:t>GLSL</a:t>
            </a:r>
            <a:endParaRPr lang="bg-BG" dirty="0"/>
          </a:p>
          <a:p>
            <a:pPr lvl="1"/>
            <a:r>
              <a:rPr lang="bg-BG" dirty="0"/>
              <a:t>Прости и сложни типове данни</a:t>
            </a:r>
          </a:p>
          <a:p>
            <a:pPr lvl="1"/>
            <a:r>
              <a:rPr lang="bg-BG" dirty="0"/>
              <a:t>Вградени функции и променливи</a:t>
            </a:r>
          </a:p>
          <a:p>
            <a:pPr lvl="1"/>
            <a:r>
              <a:rPr lang="bg-BG" dirty="0"/>
              <a:t>Синтактични конструкции за цикли и условни оператори</a:t>
            </a:r>
          </a:p>
          <a:p>
            <a:pPr lvl="1"/>
            <a:r>
              <a:rPr lang="bg-BG" dirty="0"/>
              <a:t>Потребителски функции</a:t>
            </a:r>
          </a:p>
          <a:p>
            <a:pPr lvl="1"/>
            <a:r>
              <a:rPr lang="bg-BG" dirty="0" err="1"/>
              <a:t>Препроцесор</a:t>
            </a:r>
            <a:r>
              <a:rPr lang="bg-BG" dirty="0"/>
              <a:t> на компилатора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33400"/>
            <a:ext cx="60769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18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231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променливи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Само изходни променливи:</a:t>
            </a:r>
          </a:p>
          <a:p>
            <a:pPr lvl="2"/>
            <a:r>
              <a:rPr lang="en-US" b="1" dirty="0" err="1"/>
              <a:t>gl_Position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координати на връх</a:t>
            </a:r>
          </a:p>
          <a:p>
            <a:pPr lvl="2"/>
            <a:r>
              <a:rPr lang="en-US" b="1" dirty="0" err="1"/>
              <a:t>gl_PointSize</a:t>
            </a:r>
            <a:r>
              <a:rPr lang="en-US" dirty="0"/>
              <a:t> – </a:t>
            </a:r>
            <a:r>
              <a:rPr lang="bg-BG" dirty="0"/>
              <a:t>размер на </a:t>
            </a:r>
            <a:r>
              <a:rPr lang="bg-BG" dirty="0" err="1"/>
              <a:t>растеризирана</a:t>
            </a:r>
            <a:r>
              <a:rPr lang="bg-BG" dirty="0"/>
              <a:t> точка</a:t>
            </a:r>
          </a:p>
          <a:p>
            <a:pPr lvl="1"/>
            <a:endParaRPr lang="bg-BG" dirty="0"/>
          </a:p>
          <a:p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Входни променливи:</a:t>
            </a:r>
          </a:p>
          <a:p>
            <a:pPr lvl="2"/>
            <a:r>
              <a:rPr lang="en-US" b="1" dirty="0" err="1"/>
              <a:t>gl_FragColor</a:t>
            </a:r>
            <a:r>
              <a:rPr lang="bg-BG" dirty="0"/>
              <a:t> – цвят на фрагмента</a:t>
            </a:r>
          </a:p>
          <a:p>
            <a:pPr lvl="2"/>
            <a:r>
              <a:rPr lang="en-US" b="1" dirty="0" err="1"/>
              <a:t>gl_FrontFacing</a:t>
            </a:r>
            <a:r>
              <a:rPr lang="bg-BG" dirty="0"/>
              <a:t> – дали е ориентиран напред или назад</a:t>
            </a:r>
          </a:p>
          <a:p>
            <a:pPr lvl="2"/>
            <a:r>
              <a:rPr lang="en-US" b="1" dirty="0" err="1"/>
              <a:t>gl_PointCoord</a:t>
            </a:r>
            <a:r>
              <a:rPr lang="en-US" dirty="0"/>
              <a:t> </a:t>
            </a:r>
            <a:r>
              <a:rPr lang="bg-BG" dirty="0"/>
              <a:t>– позиция спрямо </a:t>
            </a:r>
            <a:r>
              <a:rPr lang="bg-BG" dirty="0" err="1"/>
              <a:t>растеризирана</a:t>
            </a:r>
            <a:r>
              <a:rPr lang="bg-BG" dirty="0"/>
              <a:t> точка</a:t>
            </a:r>
          </a:p>
          <a:p>
            <a:pPr lvl="1"/>
            <a:r>
              <a:rPr lang="bg-BG" dirty="0"/>
              <a:t>Изходни променливи:</a:t>
            </a:r>
          </a:p>
          <a:p>
            <a:pPr lvl="2"/>
            <a:r>
              <a:rPr lang="en-US" b="1" dirty="0" err="1"/>
              <a:t>gl_FragColor</a:t>
            </a:r>
            <a:r>
              <a:rPr lang="bg-BG" dirty="0"/>
              <a:t> – цвят на фрагмента</a:t>
            </a:r>
          </a:p>
          <a:p>
            <a:pPr lvl="2"/>
            <a:r>
              <a:rPr lang="en-US" b="1" dirty="0" err="1"/>
              <a:t>gl_FragData</a:t>
            </a:r>
            <a:r>
              <a:rPr lang="en-US" dirty="0"/>
              <a:t> </a:t>
            </a:r>
            <a:r>
              <a:rPr lang="bg-BG" dirty="0"/>
              <a:t>– цветове при отложено </a:t>
            </a:r>
            <a:r>
              <a:rPr lang="bg-BG" dirty="0" err="1"/>
              <a:t>рендиране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657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Вградени константи</a:t>
            </a:r>
          </a:p>
          <a:p>
            <a:pPr lvl="1"/>
            <a:r>
              <a:rPr lang="bg-BG" dirty="0"/>
              <a:t>Определят максималния брой променливи и модули от даден тип (напр. </a:t>
            </a:r>
            <a:r>
              <a:rPr lang="en-US" b="1" dirty="0" err="1"/>
              <a:t>gl_MaxVertexAttribs</a:t>
            </a:r>
            <a:r>
              <a:rPr lang="en-US" b="1" dirty="0"/>
              <a:t> </a:t>
            </a:r>
            <a:r>
              <a:rPr lang="bg-BG" dirty="0"/>
              <a:t>и </a:t>
            </a:r>
            <a:r>
              <a:rPr lang="en-US" b="1" dirty="0" err="1"/>
              <a:t>gl_MaxDrawBuffers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Повече информация в спецификацията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Вградена глобална (</a:t>
            </a:r>
            <a:r>
              <a:rPr lang="en-US" dirty="0"/>
              <a:t>uniform)</a:t>
            </a:r>
            <a:r>
              <a:rPr lang="bg-BG" dirty="0"/>
              <a:t> променлива</a:t>
            </a:r>
          </a:p>
          <a:p>
            <a:pPr lvl="1"/>
            <a:r>
              <a:rPr lang="bg-BG" dirty="0"/>
              <a:t>Структура </a:t>
            </a:r>
            <a:r>
              <a:rPr lang="en-GB" b="1" dirty="0" err="1"/>
              <a:t>gl_DepthRangeParameters</a:t>
            </a:r>
            <a:r>
              <a:rPr lang="bg-BG" dirty="0"/>
              <a:t> с полета</a:t>
            </a:r>
            <a:r>
              <a:rPr lang="en-US" dirty="0"/>
              <a:t> </a:t>
            </a:r>
            <a:r>
              <a:rPr lang="en-US" b="1" dirty="0"/>
              <a:t>near</a:t>
            </a:r>
            <a:r>
              <a:rPr lang="en-US" dirty="0"/>
              <a:t>, </a:t>
            </a:r>
            <a:r>
              <a:rPr lang="en-US" b="1" dirty="0"/>
              <a:t>far</a:t>
            </a:r>
            <a:r>
              <a:rPr lang="bg-BG" dirty="0"/>
              <a:t> и </a:t>
            </a:r>
            <a:r>
              <a:rPr lang="en-US" b="1" dirty="0"/>
              <a:t>diff</a:t>
            </a:r>
            <a:r>
              <a:rPr lang="en-US" dirty="0"/>
              <a:t> </a:t>
            </a:r>
            <a:r>
              <a:rPr lang="bg-BG" dirty="0"/>
              <a:t>определящи диапазона на поддържана дълбочина</a:t>
            </a:r>
          </a:p>
        </p:txBody>
      </p:sp>
    </p:spTree>
    <p:extLst>
      <p:ext uri="{BB962C8B-B14F-4D97-AF65-F5344CB8AC3E}">
        <p14:creationId xmlns:p14="http://schemas.microsoft.com/office/powerpoint/2010/main" val="38267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Препроцесор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017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Препроцесор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Директиви</a:t>
            </a:r>
          </a:p>
          <a:p>
            <a:pPr lvl="1"/>
            <a:r>
              <a:rPr lang="bg-BG" dirty="0"/>
              <a:t>Повечето са аналогични на </a:t>
            </a:r>
            <a:r>
              <a:rPr lang="en-US" dirty="0"/>
              <a:t>C: </a:t>
            </a:r>
            <a:r>
              <a:rPr lang="en-US" b="1" dirty="0"/>
              <a:t>#define</a:t>
            </a:r>
            <a:r>
              <a:rPr lang="en-US" dirty="0"/>
              <a:t>, </a:t>
            </a:r>
            <a:r>
              <a:rPr lang="en-US" b="1" dirty="0"/>
              <a:t>#if</a:t>
            </a:r>
            <a:r>
              <a:rPr lang="en-US" dirty="0"/>
              <a:t>, </a:t>
            </a:r>
            <a:r>
              <a:rPr lang="en-US" b="1" dirty="0"/>
              <a:t>#</a:t>
            </a:r>
            <a:r>
              <a:rPr lang="en-US" b="1" dirty="0" err="1"/>
              <a:t>ifdef</a:t>
            </a:r>
            <a:r>
              <a:rPr lang="en-US" dirty="0"/>
              <a:t>, </a:t>
            </a:r>
            <a:r>
              <a:rPr lang="en-US" b="1" dirty="0"/>
              <a:t>#</a:t>
            </a:r>
            <a:r>
              <a:rPr lang="en-US" b="1" dirty="0" err="1"/>
              <a:t>endif</a:t>
            </a:r>
            <a:r>
              <a:rPr lang="bg-BG" dirty="0"/>
              <a:t> и т.н.</a:t>
            </a:r>
            <a:endParaRPr lang="en-US" dirty="0"/>
          </a:p>
          <a:p>
            <a:pPr lvl="1"/>
            <a:r>
              <a:rPr lang="bg-BG" dirty="0"/>
              <a:t>Освен тях има и специфични. Ето някои от тях:</a:t>
            </a:r>
          </a:p>
          <a:p>
            <a:pPr lvl="2"/>
            <a:r>
              <a:rPr lang="en-GB" b="1" dirty="0"/>
              <a:t>#version </a:t>
            </a:r>
            <a:r>
              <a:rPr lang="bg-BG" dirty="0"/>
              <a:t>– задава версията на </a:t>
            </a:r>
            <a:r>
              <a:rPr lang="en-US" dirty="0" err="1"/>
              <a:t>GLSL</a:t>
            </a:r>
            <a:r>
              <a:rPr lang="bg-BG" dirty="0"/>
              <a:t> използвана в </a:t>
            </a:r>
            <a:r>
              <a:rPr lang="bg-BG" dirty="0" err="1"/>
              <a:t>шейдъра</a:t>
            </a:r>
            <a:endParaRPr lang="en-US" dirty="0"/>
          </a:p>
          <a:p>
            <a:pPr lvl="2"/>
            <a:r>
              <a:rPr lang="en-US" b="1" dirty="0"/>
              <a:t>#extension </a:t>
            </a:r>
            <a:r>
              <a:rPr lang="en-US" dirty="0"/>
              <a:t>– </a:t>
            </a:r>
            <a:r>
              <a:rPr lang="bg-BG" dirty="0"/>
              <a:t>определя как да се третират разширените функционалности на компилатора</a:t>
            </a:r>
          </a:p>
          <a:p>
            <a:pPr lvl="2"/>
            <a:endParaRPr lang="bg-BG" dirty="0"/>
          </a:p>
          <a:p>
            <a:r>
              <a:rPr lang="bg-BG" dirty="0"/>
              <a:t>Вградени макроси</a:t>
            </a:r>
          </a:p>
          <a:p>
            <a:pPr lvl="1"/>
            <a:r>
              <a:rPr lang="bg-BG" b="1" dirty="0"/>
              <a:t>__</a:t>
            </a:r>
            <a:r>
              <a:rPr lang="en-US" b="1" dirty="0"/>
              <a:t>LINE__ </a:t>
            </a:r>
            <a:r>
              <a:rPr lang="bg-BG" b="1" dirty="0"/>
              <a:t> </a:t>
            </a:r>
            <a:r>
              <a:rPr lang="bg-BG" dirty="0"/>
              <a:t>– текущ ред</a:t>
            </a:r>
          </a:p>
          <a:p>
            <a:pPr lvl="1"/>
            <a:r>
              <a:rPr lang="bg-BG" b="1" dirty="0"/>
              <a:t>__</a:t>
            </a:r>
            <a:r>
              <a:rPr lang="en-US" b="1" dirty="0"/>
              <a:t>VERSION__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текуща версия (120 </a:t>
            </a:r>
            <a:r>
              <a:rPr lang="bg-BG"/>
              <a:t>= версия </a:t>
            </a:r>
            <a:r>
              <a:rPr lang="bg-BG" dirty="0"/>
              <a:t>1.20)</a:t>
            </a:r>
            <a:endParaRPr lang="en-US" dirty="0"/>
          </a:p>
          <a:p>
            <a:pPr lvl="1"/>
            <a:r>
              <a:rPr lang="bg-BG" dirty="0"/>
              <a:t>Други макроси: </a:t>
            </a:r>
            <a:r>
              <a:rPr lang="en-US" b="1" dirty="0" err="1"/>
              <a:t>GL_ES</a:t>
            </a:r>
            <a:r>
              <a:rPr lang="en-US" dirty="0"/>
              <a:t>, </a:t>
            </a:r>
            <a:r>
              <a:rPr lang="en-US" b="1" dirty="0" err="1"/>
              <a:t>GL_FRAGMENT_PRECISION_HIGH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71345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Синтактични конструкции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370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Синтактични конструкции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  <a:p>
            <a:pPr lvl="1"/>
            <a:r>
              <a:rPr lang="bg-BG" dirty="0"/>
              <a:t>Аналогичен на </a:t>
            </a:r>
            <a:r>
              <a:rPr lang="en-US" dirty="0"/>
              <a:t>C</a:t>
            </a:r>
          </a:p>
          <a:p>
            <a:pPr lvl="1"/>
            <a:r>
              <a:rPr lang="bg-BG" dirty="0"/>
              <a:t>К</a:t>
            </a:r>
            <a:r>
              <a:rPr lang="en-US" dirty="0"/>
              <a:t>o</a:t>
            </a:r>
            <a:r>
              <a:rPr lang="bg-BG" dirty="0" err="1"/>
              <a:t>мандите</a:t>
            </a:r>
            <a:r>
              <a:rPr lang="bg-BG" dirty="0"/>
              <a:t> завършват с </a:t>
            </a:r>
            <a:r>
              <a:rPr lang="en-US" b="1" dirty="0"/>
              <a:t>;</a:t>
            </a:r>
          </a:p>
          <a:p>
            <a:pPr lvl="1"/>
            <a:r>
              <a:rPr lang="bg-BG" dirty="0"/>
              <a:t>Блок от команди се загражда в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</a:t>
            </a:r>
          </a:p>
          <a:p>
            <a:pPr lvl="1"/>
            <a:r>
              <a:rPr lang="bg-BG" dirty="0"/>
              <a:t>Параметри на функция в </a:t>
            </a:r>
            <a:r>
              <a:rPr lang="en-US" b="1" dirty="0"/>
              <a:t>(</a:t>
            </a:r>
            <a:r>
              <a:rPr lang="en-US" dirty="0"/>
              <a:t>…</a:t>
            </a:r>
            <a:r>
              <a:rPr lang="en-US" b="1" dirty="0"/>
              <a:t>)</a:t>
            </a:r>
            <a:r>
              <a:rPr lang="bg-BG" dirty="0"/>
              <a:t> и разделени със </a:t>
            </a:r>
            <a:r>
              <a:rPr lang="bg-BG" b="1" dirty="0"/>
              <a:t>,</a:t>
            </a:r>
          </a:p>
          <a:p>
            <a:pPr lvl="1"/>
            <a:endParaRPr lang="bg-BG" dirty="0"/>
          </a:p>
          <a:p>
            <a:r>
              <a:rPr lang="bg-BG" dirty="0"/>
              <a:t>Функции</a:t>
            </a:r>
          </a:p>
          <a:p>
            <a:pPr lvl="1"/>
            <a:r>
              <a:rPr lang="bg-BG" dirty="0"/>
              <a:t>Основна програма с име </a:t>
            </a:r>
            <a:r>
              <a:rPr lang="en-US" b="1" dirty="0"/>
              <a:t>main</a:t>
            </a:r>
            <a:r>
              <a:rPr lang="en-US" dirty="0"/>
              <a:t>,</a:t>
            </a:r>
            <a:r>
              <a:rPr lang="bg-BG" dirty="0"/>
              <a:t> без параметри, тип </a:t>
            </a:r>
            <a:r>
              <a:rPr lang="en-US" dirty="0"/>
              <a:t>void</a:t>
            </a:r>
            <a:endParaRPr lang="bg-BG" dirty="0"/>
          </a:p>
          <a:p>
            <a:pPr lvl="1"/>
            <a:r>
              <a:rPr lang="bg-BG" dirty="0"/>
              <a:t>Потребителски функции като в</a:t>
            </a:r>
            <a:r>
              <a:rPr lang="en-US" dirty="0"/>
              <a:t> C</a:t>
            </a:r>
          </a:p>
          <a:p>
            <a:pPr lvl="1"/>
            <a:r>
              <a:rPr lang="bg-BG" dirty="0"/>
              <a:t>Спецификации на параметрите: </a:t>
            </a:r>
            <a:r>
              <a:rPr lang="en-US" b="1" dirty="0"/>
              <a:t>in</a:t>
            </a:r>
            <a:r>
              <a:rPr lang="en-US" dirty="0"/>
              <a:t>, </a:t>
            </a:r>
            <a:r>
              <a:rPr lang="en-US" b="1" dirty="0"/>
              <a:t>out</a:t>
            </a:r>
            <a:r>
              <a:rPr lang="en-US" dirty="0"/>
              <a:t>, </a:t>
            </a:r>
            <a:r>
              <a:rPr lang="en-US" b="1" dirty="0" err="1"/>
              <a:t>inout</a:t>
            </a:r>
            <a:r>
              <a:rPr lang="en-US" dirty="0"/>
              <a:t>, </a:t>
            </a:r>
            <a:r>
              <a:rPr lang="en-US" b="1" dirty="0" err="1"/>
              <a:t>const</a:t>
            </a:r>
            <a:endParaRPr lang="en-US" b="1" dirty="0"/>
          </a:p>
          <a:p>
            <a:pPr lvl="1"/>
            <a:r>
              <a:rPr lang="bg-BG" dirty="0"/>
              <a:t>Изход и резултат от функция: </a:t>
            </a:r>
            <a:r>
              <a:rPr lang="en-US" b="1" dirty="0"/>
              <a:t>return</a:t>
            </a:r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639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 </a:t>
            </a:r>
            <a:r>
              <a:rPr lang="bg-BG" dirty="0"/>
              <a:t>и условни оператори</a:t>
            </a:r>
          </a:p>
          <a:p>
            <a:pPr lvl="1"/>
            <a:r>
              <a:rPr lang="bg-BG" dirty="0"/>
              <a:t>Аналогични на </a:t>
            </a:r>
            <a:r>
              <a:rPr lang="en-US" dirty="0"/>
              <a:t>C</a:t>
            </a:r>
            <a:r>
              <a:rPr lang="bg-BG" dirty="0"/>
              <a:t>, но циклите са силно ограничени, защото границите трябва да са константни</a:t>
            </a:r>
            <a:endParaRPr lang="en-US" dirty="0"/>
          </a:p>
          <a:p>
            <a:pPr lvl="1"/>
            <a:r>
              <a:rPr lang="en-US" b="1" dirty="0"/>
              <a:t>for</a:t>
            </a:r>
            <a:r>
              <a:rPr lang="en-US" dirty="0"/>
              <a:t> (</a:t>
            </a:r>
            <a:r>
              <a:rPr lang="bg-BG" dirty="0"/>
              <a:t>… </a:t>
            </a:r>
            <a:r>
              <a:rPr lang="en-US" dirty="0"/>
              <a:t>;</a:t>
            </a:r>
            <a:r>
              <a:rPr lang="bg-BG" dirty="0"/>
              <a:t> … </a:t>
            </a:r>
            <a:r>
              <a:rPr lang="en-US" dirty="0"/>
              <a:t>;</a:t>
            </a:r>
            <a:r>
              <a:rPr lang="bg-BG" dirty="0"/>
              <a:t> …</a:t>
            </a:r>
            <a:r>
              <a:rPr lang="en-US" dirty="0"/>
              <a:t>) { </a:t>
            </a:r>
            <a:r>
              <a:rPr lang="en-US" b="1" dirty="0"/>
              <a:t>break</a:t>
            </a:r>
            <a:r>
              <a:rPr lang="en-US" dirty="0"/>
              <a:t>, </a:t>
            </a:r>
            <a:r>
              <a:rPr lang="en-US" b="1" dirty="0"/>
              <a:t>continue</a:t>
            </a:r>
            <a:r>
              <a:rPr lang="en-US" dirty="0"/>
              <a:t> }</a:t>
            </a:r>
          </a:p>
          <a:p>
            <a:pPr lvl="1"/>
            <a:r>
              <a:rPr lang="en-US" b="1" dirty="0"/>
              <a:t>while</a:t>
            </a:r>
            <a:r>
              <a:rPr lang="en-US" dirty="0"/>
              <a:t> (</a:t>
            </a:r>
            <a:r>
              <a:rPr lang="bg-BG" dirty="0"/>
              <a:t>…</a:t>
            </a:r>
            <a:r>
              <a:rPr lang="en-US" dirty="0"/>
              <a:t>) { </a:t>
            </a:r>
            <a:r>
              <a:rPr lang="en-US" b="1" dirty="0"/>
              <a:t>break</a:t>
            </a:r>
            <a:r>
              <a:rPr lang="en-US" dirty="0"/>
              <a:t>, </a:t>
            </a:r>
            <a:r>
              <a:rPr lang="en-US" b="1" dirty="0"/>
              <a:t>continue</a:t>
            </a:r>
            <a:r>
              <a:rPr lang="en-US" dirty="0"/>
              <a:t> }</a:t>
            </a:r>
          </a:p>
          <a:p>
            <a:pPr lvl="1"/>
            <a:r>
              <a:rPr lang="en-US" b="1" dirty="0"/>
              <a:t>do</a:t>
            </a:r>
            <a:r>
              <a:rPr lang="en-US" dirty="0"/>
              <a:t> { </a:t>
            </a:r>
            <a:r>
              <a:rPr lang="en-US" b="1" dirty="0"/>
              <a:t>break</a:t>
            </a:r>
            <a:r>
              <a:rPr lang="en-US" dirty="0"/>
              <a:t>, </a:t>
            </a:r>
            <a:r>
              <a:rPr lang="en-US" b="1" dirty="0"/>
              <a:t>continue</a:t>
            </a:r>
            <a:r>
              <a:rPr lang="en-US" dirty="0"/>
              <a:t> }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bg-BG" dirty="0"/>
              <a:t>…</a:t>
            </a:r>
            <a:r>
              <a:rPr lang="en-US" dirty="0"/>
              <a:t>);</a:t>
            </a:r>
            <a:endParaRPr lang="bg-BG" dirty="0"/>
          </a:p>
          <a:p>
            <a:pPr lvl="1"/>
            <a:r>
              <a:rPr lang="en-US" b="1" dirty="0"/>
              <a:t>if</a:t>
            </a:r>
            <a:r>
              <a:rPr lang="en-US" dirty="0"/>
              <a:t> (</a:t>
            </a:r>
            <a:r>
              <a:rPr lang="bg-BG" dirty="0"/>
              <a:t>…</a:t>
            </a:r>
            <a:r>
              <a:rPr lang="en-US" dirty="0"/>
              <a:t>) {</a:t>
            </a:r>
            <a:r>
              <a:rPr lang="bg-BG" dirty="0"/>
              <a:t>...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(</a:t>
            </a:r>
            <a:r>
              <a:rPr lang="bg-BG" dirty="0"/>
              <a:t>…</a:t>
            </a:r>
            <a:r>
              <a:rPr lang="en-US" dirty="0"/>
              <a:t>) {</a:t>
            </a:r>
            <a:r>
              <a:rPr lang="bg-BG" dirty="0"/>
              <a:t>…</a:t>
            </a:r>
            <a:r>
              <a:rPr lang="en-US" dirty="0"/>
              <a:t>} </a:t>
            </a:r>
            <a:r>
              <a:rPr lang="en-US" b="1" dirty="0"/>
              <a:t>else</a:t>
            </a:r>
            <a:r>
              <a:rPr lang="en-US" dirty="0"/>
              <a:t> {</a:t>
            </a:r>
            <a:r>
              <a:rPr lang="bg-BG" dirty="0"/>
              <a:t>…</a:t>
            </a:r>
            <a:r>
              <a:rPr lang="en-US" dirty="0"/>
              <a:t>}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Само за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en-US" b="1" dirty="0"/>
              <a:t>discard</a:t>
            </a:r>
            <a:r>
              <a:rPr lang="bg-BG" dirty="0"/>
              <a:t> – отказване от текущия фрагмент</a:t>
            </a:r>
          </a:p>
          <a:p>
            <a:pPr lvl="1"/>
            <a:endParaRPr lang="bg-BG" dirty="0"/>
          </a:p>
          <a:p>
            <a:r>
              <a:rPr lang="bg-BG" dirty="0"/>
              <a:t>Невключени елементи</a:t>
            </a:r>
          </a:p>
          <a:p>
            <a:pPr lvl="1"/>
            <a:r>
              <a:rPr lang="bg-BG" dirty="0"/>
              <a:t>Функции за работа с текстури</a:t>
            </a:r>
          </a:p>
          <a:p>
            <a:pPr lvl="1"/>
            <a:r>
              <a:rPr lang="bg-BG" dirty="0"/>
              <a:t>Инвариантни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1463978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910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Вълна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Вълна погледната отгоре</a:t>
            </a:r>
          </a:p>
          <a:p>
            <a:pPr lvl="1"/>
            <a:r>
              <a:rPr lang="bg-BG" dirty="0"/>
              <a:t>Да се нарисува вълна погледната отгоре</a:t>
            </a:r>
          </a:p>
          <a:p>
            <a:pPr lvl="1"/>
            <a:r>
              <a:rPr lang="bg-BG" dirty="0"/>
              <a:t>Набор от концентрични пръстени</a:t>
            </a:r>
          </a:p>
          <a:p>
            <a:pPr lvl="1"/>
            <a:r>
              <a:rPr lang="bg-BG" dirty="0"/>
              <a:t>Плавно преливане на интензитета</a:t>
            </a:r>
          </a:p>
          <a:p>
            <a:pPr lvl="1"/>
            <a:endParaRPr lang="bg-BG" dirty="0"/>
          </a:p>
          <a:p>
            <a:r>
              <a:rPr lang="bg-BG" dirty="0"/>
              <a:t>Параметри</a:t>
            </a:r>
          </a:p>
          <a:p>
            <a:pPr lvl="1"/>
            <a:r>
              <a:rPr lang="bg-BG" dirty="0"/>
              <a:t>Случайна дължина на вълната</a:t>
            </a:r>
          </a:p>
          <a:p>
            <a:pPr lvl="1"/>
            <a:r>
              <a:rPr lang="bg-BG" dirty="0"/>
              <a:t>Случаен център на вълната</a:t>
            </a:r>
          </a:p>
        </p:txBody>
      </p:sp>
    </p:spTree>
    <p:extLst>
      <p:ext uri="{BB962C8B-B14F-4D97-AF65-F5344CB8AC3E}">
        <p14:creationId xmlns:p14="http://schemas.microsoft.com/office/powerpoint/2010/main" val="1617473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Достигане до всеки пиксел</a:t>
            </a:r>
          </a:p>
          <a:p>
            <a:pPr lvl="1"/>
            <a:r>
              <a:rPr lang="bg-BG" dirty="0"/>
              <a:t>Ивица от 2 триъгълника, обхващащи графичното поле</a:t>
            </a:r>
          </a:p>
          <a:p>
            <a:pPr lvl="1"/>
            <a:r>
              <a:rPr lang="bg-BG" dirty="0"/>
              <a:t>Координатите на върховете отиват във </a:t>
            </a:r>
            <a:r>
              <a:rPr lang="en-US" b="1" dirty="0"/>
              <a:t>varying</a:t>
            </a:r>
            <a:r>
              <a:rPr lang="bg-BG" dirty="0"/>
              <a:t> променлива</a:t>
            </a:r>
          </a:p>
          <a:p>
            <a:pPr lvl="1"/>
            <a:r>
              <a:rPr lang="bg-BG" dirty="0"/>
              <a:t>Тя се </a:t>
            </a:r>
            <a:r>
              <a:rPr lang="bg-BG" dirty="0" err="1"/>
              <a:t>интерполира</a:t>
            </a:r>
            <a:r>
              <a:rPr lang="bg-BG" dirty="0"/>
              <a:t> за всеки фрагмент от всеки триъгълник</a:t>
            </a:r>
          </a:p>
          <a:p>
            <a:pPr lvl="1"/>
            <a:endParaRPr lang="bg-BG" dirty="0"/>
          </a:p>
          <a:p>
            <a:r>
              <a:rPr lang="bg-BG" dirty="0"/>
              <a:t>Аспект</a:t>
            </a:r>
          </a:p>
          <a:p>
            <a:pPr lvl="1"/>
            <a:r>
              <a:rPr lang="bg-BG" dirty="0" err="1"/>
              <a:t>Покомпонентно</a:t>
            </a:r>
            <a:r>
              <a:rPr lang="bg-BG" dirty="0"/>
              <a:t> с векторно произведение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4038600"/>
            <a:ext cx="8534400" cy="2514600"/>
          </a:xfrm>
          <a:prstGeom prst="snip2DiagRect">
            <a:avLst>
              <a:gd name="adj1" fmla="val 0"/>
              <a:gd name="adj2" fmla="val 911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vec4(aXY,0,1);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vec2(1.5,1)*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408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Изчисляваме синус от разстоянието</a:t>
            </a:r>
            <a:r>
              <a:rPr lang="en-US" dirty="0"/>
              <a:t> </a:t>
            </a:r>
            <a:r>
              <a:rPr lang="bg-BG" dirty="0"/>
              <a:t>до центъра </a:t>
            </a:r>
            <a:r>
              <a:rPr lang="en-US" b="1" dirty="0" err="1"/>
              <a:t>uCenter</a:t>
            </a:r>
            <a:endParaRPr lang="bg-BG" b="1" dirty="0"/>
          </a:p>
          <a:p>
            <a:pPr lvl="1"/>
            <a:r>
              <a:rPr lang="bg-BG" dirty="0"/>
              <a:t>Текущият фрагмент има координати </a:t>
            </a:r>
            <a:r>
              <a:rPr lang="en-US" b="1" dirty="0" err="1"/>
              <a:t>vXY</a:t>
            </a:r>
            <a:endParaRPr lang="bg-BG" b="1" dirty="0"/>
          </a:p>
          <a:p>
            <a:pPr lvl="1"/>
            <a:r>
              <a:rPr lang="bg-BG" dirty="0"/>
              <a:t>Мащабът участва вътре в синус – контролира колко гъсто са вълните</a:t>
            </a:r>
          </a:p>
          <a:p>
            <a:pPr lvl="1"/>
            <a:r>
              <a:rPr lang="bg-BG" dirty="0"/>
              <a:t>Получената стойност мащабираме да е в интервала </a:t>
            </a:r>
            <a:r>
              <a:rPr lang="en-US" dirty="0"/>
              <a:t>[0,1]</a:t>
            </a:r>
          </a:p>
          <a:p>
            <a:pPr lvl="1"/>
            <a:r>
              <a:rPr lang="bg-BG" dirty="0"/>
              <a:t>Компонентите на цвета са едни и същи, за да се получи неутрален цвят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3581400"/>
            <a:ext cx="8534400" cy="2971800"/>
          </a:xfrm>
          <a:prstGeom prst="snip2DiagRect">
            <a:avLst>
              <a:gd name="adj1" fmla="val 0"/>
              <a:gd name="adj2" fmla="val 775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float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 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z = 0.5+0.5*sin(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*distance(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vXY,uCenter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z,z,z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904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33400"/>
            <a:ext cx="60769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308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Пресечени вълни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Множество вълни</a:t>
            </a:r>
          </a:p>
          <a:p>
            <a:pPr lvl="1"/>
            <a:r>
              <a:rPr lang="bg-BG" dirty="0"/>
              <a:t>Центровете им са разположени в кръг</a:t>
            </a:r>
          </a:p>
          <a:p>
            <a:pPr lvl="1"/>
            <a:r>
              <a:rPr lang="bg-BG" dirty="0"/>
              <a:t>Мащаб не само на дължината, но и на амплитудата</a:t>
            </a:r>
          </a:p>
          <a:p>
            <a:pPr lvl="1"/>
            <a:endParaRPr lang="bg-BG" dirty="0"/>
          </a:p>
          <a:p>
            <a:r>
              <a:rPr lang="bg-BG" dirty="0"/>
              <a:t>Основна цел</a:t>
            </a:r>
          </a:p>
          <a:p>
            <a:pPr lvl="1"/>
            <a:r>
              <a:rPr lang="bg-BG" dirty="0"/>
              <a:t>Броят вълни се подава като параметър</a:t>
            </a:r>
          </a:p>
          <a:p>
            <a:pPr lvl="1"/>
            <a:r>
              <a:rPr lang="bg-BG" dirty="0"/>
              <a:t>Центровете да представим като масив</a:t>
            </a:r>
          </a:p>
          <a:p>
            <a:pPr lvl="1"/>
            <a:r>
              <a:rPr lang="bg-BG" dirty="0"/>
              <a:t>Обработването им да е в цикъл</a:t>
            </a:r>
          </a:p>
          <a:p>
            <a:pPr lvl="1"/>
            <a:endParaRPr lang="bg-BG" dirty="0"/>
          </a:p>
          <a:p>
            <a:r>
              <a:rPr lang="bg-BG" dirty="0" err="1"/>
              <a:t>Шейдър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Остава си същия</a:t>
            </a:r>
          </a:p>
        </p:txBody>
      </p:sp>
    </p:spTree>
    <p:extLst>
      <p:ext uri="{BB962C8B-B14F-4D97-AF65-F5344CB8AC3E}">
        <p14:creationId xmlns:p14="http://schemas.microsoft.com/office/powerpoint/2010/main" val="2149269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Центровете на вълните са масив с фиксиран размер</a:t>
            </a:r>
          </a:p>
          <a:p>
            <a:pPr lvl="1"/>
            <a:r>
              <a:rPr lang="bg-BG" dirty="0"/>
              <a:t>Броят и мащабите подаваме през глобални променливи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Цикълът трябва да е синтактично фиксиран</a:t>
            </a:r>
          </a:p>
          <a:p>
            <a:pPr lvl="1"/>
            <a:r>
              <a:rPr lang="bg-BG" dirty="0"/>
              <a:t>Затова излизаме динамично от него</a:t>
            </a:r>
          </a:p>
          <a:p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1752600"/>
            <a:ext cx="8534400" cy="2133600"/>
          </a:xfrm>
          <a:prstGeom prst="snip2DiagRect">
            <a:avLst>
              <a:gd name="adj1" fmla="val 0"/>
              <a:gd name="adj2" fmla="val 775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float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uScaleLen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float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uScaleAmp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029200"/>
            <a:ext cx="8534400" cy="1492624"/>
          </a:xfrm>
          <a:prstGeom prst="snip2DiagRect">
            <a:avLst>
              <a:gd name="adj1" fmla="val 0"/>
              <a:gd name="adj2" fmla="val 1240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break;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656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Изчисляване на цвета</a:t>
            </a:r>
          </a:p>
          <a:p>
            <a:pPr lvl="1"/>
            <a:r>
              <a:rPr lang="bg-BG" dirty="0"/>
              <a:t>Събираме амплитудите на вълните по същия начин, както в предния пример</a:t>
            </a:r>
          </a:p>
          <a:p>
            <a:pPr lvl="1"/>
            <a:r>
              <a:rPr lang="bg-BG" dirty="0"/>
              <a:t>Мащабираме според мащаба за амплитуда, но конвертираме резултата в интервала</a:t>
            </a:r>
            <a:r>
              <a:rPr lang="en-US" dirty="0"/>
              <a:t> [0,1],</a:t>
            </a:r>
            <a:r>
              <a:rPr lang="bg-BG" dirty="0"/>
              <a:t> за да е подходящ за компонент на цвят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124200"/>
            <a:ext cx="8534400" cy="3429000"/>
          </a:xfrm>
          <a:prstGeom prst="snip2DiagRect">
            <a:avLst>
              <a:gd name="adj1" fmla="val 0"/>
              <a:gd name="adj2" fmla="val 775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z = 0.0;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break;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+= 0.5+0.5*sin(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uScaleLen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*distance(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vXY,uCenter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mod(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uScaleAmp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*(z),2.0);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1.0-abs(1.0-z);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vec4(z,z,z,1);</a:t>
            </a:r>
          </a:p>
        </p:txBody>
      </p:sp>
    </p:spTree>
    <p:extLst>
      <p:ext uri="{BB962C8B-B14F-4D97-AF65-F5344CB8AC3E}">
        <p14:creationId xmlns:p14="http://schemas.microsoft.com/office/powerpoint/2010/main" val="3874913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258670"/>
            <a:ext cx="303847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"/>
            <a:ext cx="303847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81000"/>
            <a:ext cx="303847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4" y="3258671"/>
            <a:ext cx="303847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29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на </a:t>
            </a:r>
            <a:r>
              <a:rPr lang="bg-BG" dirty="0" err="1"/>
              <a:t>Манделброт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Фрактал</a:t>
            </a:r>
          </a:p>
          <a:p>
            <a:pPr lvl="1"/>
            <a:r>
              <a:rPr lang="bg-BG" dirty="0"/>
              <a:t>Открит от </a:t>
            </a:r>
            <a:r>
              <a:rPr lang="bg-BG" dirty="0" err="1"/>
              <a:t>Беноа</a:t>
            </a:r>
            <a:r>
              <a:rPr lang="bg-BG" dirty="0"/>
              <a:t> </a:t>
            </a:r>
            <a:r>
              <a:rPr lang="bg-BG" dirty="0" err="1"/>
              <a:t>Манделброт</a:t>
            </a:r>
            <a:endParaRPr lang="bg-BG" dirty="0"/>
          </a:p>
          <a:p>
            <a:pPr lvl="1"/>
            <a:r>
              <a:rPr lang="bg-BG" dirty="0"/>
              <a:t>Всяка точка в равнината отговаря на комплексно число</a:t>
            </a:r>
            <a:r>
              <a:rPr lang="en-US" dirty="0"/>
              <a:t> </a:t>
            </a:r>
            <a:r>
              <a:rPr lang="en-US" b="1" dirty="0"/>
              <a:t>c</a:t>
            </a:r>
          </a:p>
          <a:p>
            <a:pPr lvl="1"/>
            <a:r>
              <a:rPr lang="bg-BG" dirty="0"/>
              <a:t>След прости изчисления получаваме поредица от точки, които или се схождат към някакъв център, или се разбягват</a:t>
            </a:r>
          </a:p>
          <a:p>
            <a:pPr lvl="1"/>
            <a:r>
              <a:rPr lang="bg-BG" dirty="0"/>
              <a:t>Множеството на </a:t>
            </a:r>
            <a:r>
              <a:rPr lang="bg-BG" dirty="0" err="1"/>
              <a:t>Манделброт</a:t>
            </a:r>
            <a:r>
              <a:rPr lang="bg-BG" dirty="0"/>
              <a:t> е от всички точки пораждащи </a:t>
            </a:r>
            <a:r>
              <a:rPr lang="bg-BG" dirty="0" err="1"/>
              <a:t>сходящи</a:t>
            </a:r>
            <a:r>
              <a:rPr lang="bg-BG" dirty="0"/>
              <a:t> редици</a:t>
            </a:r>
          </a:p>
          <a:p>
            <a:pPr lvl="2"/>
            <a:r>
              <a:rPr lang="bg-BG" dirty="0"/>
              <a:t>		</a:t>
            </a:r>
          </a:p>
          <a:p>
            <a:r>
              <a:rPr lang="bg-BG" dirty="0"/>
              <a:t>Алгоритъм за комплексна точка </a:t>
            </a:r>
            <a:r>
              <a:rPr lang="en-US" b="0" dirty="0"/>
              <a:t>c</a:t>
            </a:r>
          </a:p>
          <a:p>
            <a:pPr lvl="1"/>
            <a:r>
              <a:rPr lang="bg-BG" dirty="0"/>
              <a:t>Започва се със </a:t>
            </a:r>
            <a:r>
              <a:rPr lang="en-US" dirty="0"/>
              <a:t>z</a:t>
            </a:r>
            <a:r>
              <a:rPr lang="en-US" baseline="-25000" dirty="0"/>
              <a:t>0</a:t>
            </a:r>
            <a:r>
              <a:rPr lang="en-US" dirty="0"/>
              <a:t>=0</a:t>
            </a:r>
          </a:p>
          <a:p>
            <a:pPr lvl="1"/>
            <a:r>
              <a:rPr lang="bg-BG" dirty="0"/>
              <a:t>Пресмятаме следващите </a:t>
            </a:r>
            <a:r>
              <a:rPr lang="en-US" dirty="0"/>
              <a:t>z</a:t>
            </a:r>
            <a:r>
              <a:rPr lang="en-US" baseline="-25000" dirty="0"/>
              <a:t>i+1</a:t>
            </a:r>
            <a:r>
              <a:rPr lang="en-US" dirty="0"/>
              <a:t>=z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r>
              <a:rPr lang="en-US" dirty="0"/>
              <a:t>+c</a:t>
            </a:r>
          </a:p>
          <a:p>
            <a:pPr lvl="1"/>
            <a:r>
              <a:rPr lang="bg-BG" dirty="0"/>
              <a:t>Ако в рамките на </a:t>
            </a:r>
            <a:r>
              <a:rPr lang="en-US" b="1" dirty="0"/>
              <a:t>n</a:t>
            </a:r>
            <a:r>
              <a:rPr lang="bg-BG" dirty="0"/>
              <a:t> стъпки </a:t>
            </a:r>
            <a:r>
              <a:rPr lang="en-US" dirty="0"/>
              <a:t>|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dirty="0"/>
              <a:t>|&lt; 2,</a:t>
            </a:r>
            <a:r>
              <a:rPr lang="bg-BG" dirty="0"/>
              <a:t> точката е черна</a:t>
            </a:r>
          </a:p>
          <a:p>
            <a:pPr lvl="1"/>
            <a:r>
              <a:rPr lang="bg-BG" dirty="0"/>
              <a:t>Ако за някое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bg-BG" dirty="0"/>
              <a:t>получим</a:t>
            </a:r>
            <a:r>
              <a:rPr lang="en-US" dirty="0"/>
              <a:t> |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dirty="0"/>
              <a:t>|≥ 2, </a:t>
            </a:r>
            <a:r>
              <a:rPr lang="bg-BG" dirty="0"/>
              <a:t>това </a:t>
            </a:r>
            <a:r>
              <a:rPr lang="en-US" dirty="0" err="1"/>
              <a:t>i</a:t>
            </a:r>
            <a:r>
              <a:rPr lang="bg-BG" dirty="0"/>
              <a:t> определя цвета</a:t>
            </a:r>
          </a:p>
        </p:txBody>
      </p:sp>
    </p:spTree>
    <p:extLst>
      <p:ext uri="{BB962C8B-B14F-4D97-AF65-F5344CB8AC3E}">
        <p14:creationId xmlns:p14="http://schemas.microsoft.com/office/powerpoint/2010/main" val="385964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Отговаря за експоненциалното мащабиране на фрактала с </a:t>
            </a:r>
            <a:r>
              <a:rPr lang="en-US" b="1" dirty="0" err="1"/>
              <a:t>uScale</a:t>
            </a:r>
            <a:endParaRPr lang="bg-BG" b="1" dirty="0"/>
          </a:p>
          <a:p>
            <a:pPr lvl="1"/>
            <a:r>
              <a:rPr lang="bg-BG" dirty="0"/>
              <a:t>Отговаря за избор на централна точка с </a:t>
            </a:r>
            <a:r>
              <a:rPr lang="en-US" b="1" dirty="0" err="1"/>
              <a:t>uCenter</a:t>
            </a:r>
            <a:endParaRPr lang="en-US" b="1" dirty="0"/>
          </a:p>
          <a:p>
            <a:pPr lvl="1"/>
            <a:r>
              <a:rPr lang="bg-BG" dirty="0"/>
              <a:t>Отговаря за аспекта</a:t>
            </a:r>
          </a:p>
          <a:p>
            <a:pPr lvl="1"/>
            <a:r>
              <a:rPr lang="bg-BG" dirty="0"/>
              <a:t>Координатите </a:t>
            </a:r>
            <a:r>
              <a:rPr lang="en-US" b="1" dirty="0" err="1"/>
              <a:t>vXY</a:t>
            </a:r>
            <a:r>
              <a:rPr lang="bg-BG" dirty="0"/>
              <a:t> ще са точката </a:t>
            </a:r>
            <a:r>
              <a:rPr lang="en-US" b="1" dirty="0"/>
              <a:t>c</a:t>
            </a:r>
            <a:r>
              <a:rPr lang="bg-BG" dirty="0"/>
              <a:t> от алгоритъма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200400"/>
            <a:ext cx="8534400" cy="3352800"/>
          </a:xfrm>
          <a:prstGeom prst="snip2DiagRect">
            <a:avLst>
              <a:gd name="adj1" fmla="val 0"/>
              <a:gd name="adj2" fmla="val 775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vec2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vec2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vec4(aXY,0,1);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vec2(1.5,1)*(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uCenter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75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Езикът </a:t>
            </a:r>
            <a:r>
              <a:rPr lang="en-US" dirty="0" err="1"/>
              <a:t>GLSL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Обща информация</a:t>
            </a:r>
          </a:p>
          <a:p>
            <a:pPr lvl="1"/>
            <a:r>
              <a:rPr lang="bg-BG" dirty="0"/>
              <a:t>Език за програмиране от високо ниво</a:t>
            </a:r>
          </a:p>
          <a:p>
            <a:pPr lvl="1"/>
            <a:r>
              <a:rPr lang="bg-BG" dirty="0"/>
              <a:t>Пишат се програми за </a:t>
            </a:r>
            <a:r>
              <a:rPr lang="bg-BG" dirty="0" err="1"/>
              <a:t>шейдъри</a:t>
            </a:r>
            <a:endParaRPr lang="bg-BG" dirty="0"/>
          </a:p>
          <a:p>
            <a:pPr lvl="1"/>
            <a:r>
              <a:rPr lang="bg-BG" dirty="0"/>
              <a:t>Валиден за </a:t>
            </a:r>
            <a:r>
              <a:rPr lang="en-US" dirty="0"/>
              <a:t>OpenGL, OpenGL </a:t>
            </a:r>
            <a:r>
              <a:rPr lang="en-US" dirty="0" err="1"/>
              <a:t>ES</a:t>
            </a:r>
            <a:r>
              <a:rPr lang="bg-BG" dirty="0"/>
              <a:t> и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 err="1"/>
              <a:t>GLSL</a:t>
            </a:r>
            <a:r>
              <a:rPr lang="en-US" dirty="0"/>
              <a:t> = Graphics Library Shading Language</a:t>
            </a:r>
          </a:p>
          <a:p>
            <a:pPr lvl="1"/>
            <a:endParaRPr lang="en-US" dirty="0"/>
          </a:p>
          <a:p>
            <a:r>
              <a:rPr lang="bg-BG" dirty="0"/>
              <a:t>Като език за програмиране</a:t>
            </a:r>
          </a:p>
          <a:p>
            <a:pPr lvl="1"/>
            <a:r>
              <a:rPr lang="bg-BG" dirty="0"/>
              <a:t>Общи и специализирани типове данни</a:t>
            </a:r>
          </a:p>
          <a:p>
            <a:pPr lvl="1"/>
            <a:r>
              <a:rPr lang="bg-BG" dirty="0"/>
              <a:t>Синтаксис визуално подобен на </a:t>
            </a:r>
            <a:r>
              <a:rPr lang="en-US" dirty="0"/>
              <a:t>C</a:t>
            </a:r>
            <a:endParaRPr lang="bg-BG" dirty="0"/>
          </a:p>
          <a:p>
            <a:pPr lvl="1"/>
            <a:r>
              <a:rPr lang="bg-BG" dirty="0"/>
              <a:t>Променливи, изрази,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097652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Използва 2</a:t>
            </a:r>
            <a:r>
              <a:rPr lang="en-US" dirty="0"/>
              <a:t>D</a:t>
            </a:r>
            <a:r>
              <a:rPr lang="bg-BG" dirty="0"/>
              <a:t> вектор за представяне на комплексно число</a:t>
            </a:r>
            <a:endParaRPr lang="en-US" dirty="0"/>
          </a:p>
          <a:p>
            <a:pPr lvl="1"/>
            <a:r>
              <a:rPr lang="bg-BG" dirty="0"/>
              <a:t>Изчислява </a:t>
            </a:r>
            <a:r>
              <a:rPr lang="en-US" dirty="0"/>
              <a:t>|z|</a:t>
            </a:r>
            <a:r>
              <a:rPr lang="bg-BG" dirty="0"/>
              <a:t> като </a:t>
            </a:r>
            <a:r>
              <a:rPr lang="bg-BG" dirty="0" err="1"/>
              <a:t>покомпонентно</a:t>
            </a:r>
            <a:r>
              <a:rPr lang="bg-BG" dirty="0"/>
              <a:t> умножение на </a:t>
            </a:r>
            <a:r>
              <a:rPr lang="en-US" dirty="0"/>
              <a:t>z</a:t>
            </a:r>
            <a:r>
              <a:rPr lang="bg-BG" dirty="0"/>
              <a:t> със </a:t>
            </a:r>
            <a:r>
              <a:rPr lang="en-US" dirty="0"/>
              <a:t>z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905000"/>
            <a:ext cx="8534400" cy="4648200"/>
          </a:xfrm>
          <a:prstGeom prst="snip2DiagRect">
            <a:avLst>
              <a:gd name="adj1" fmla="val 0"/>
              <a:gd name="adj2" fmla="val 652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MAXN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600</a:t>
            </a:r>
          </a:p>
          <a:p>
            <a:pPr marL="120650">
              <a:tabLst>
                <a:tab pos="457200" algn="l"/>
              </a:tabLst>
            </a:pPr>
            <a:endParaRPr lang="en-GB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 z = vec2(0.0,0.0);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0,0,0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z,z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)&lt;4.0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vec2(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z.x-z.y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*z.y,2.0*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float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0.5+0.5*sin(1.0*float(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uLimit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float cg = 0.5+0.5*sin(1.5*float(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uLimit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float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0.5+0.5*sin(2.0*float(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uLimit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cr,cg,cb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54184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dirty="0"/>
              <a:t>JavaScript</a:t>
            </a:r>
            <a:endParaRPr lang="bg-BG" dirty="0"/>
          </a:p>
          <a:p>
            <a:pPr lvl="1"/>
            <a:r>
              <a:rPr lang="bg-BG" dirty="0"/>
              <a:t>Избираме една от 4-те фиксирани конфигурации</a:t>
            </a:r>
          </a:p>
          <a:p>
            <a:pPr lvl="1"/>
            <a:r>
              <a:rPr lang="en-US" b="1" dirty="0" err="1"/>
              <a:t>uCenter</a:t>
            </a:r>
            <a:r>
              <a:rPr lang="bg-BG" b="1" dirty="0"/>
              <a:t> </a:t>
            </a:r>
            <a:r>
              <a:rPr lang="bg-BG" dirty="0"/>
              <a:t>са координатите на точката от фрактала, която да е в средата на графичното поле</a:t>
            </a:r>
          </a:p>
          <a:p>
            <a:pPr lvl="1"/>
            <a:r>
              <a:rPr lang="en-US" b="1" dirty="0" err="1"/>
              <a:t>uScale</a:t>
            </a:r>
            <a:r>
              <a:rPr lang="bg-BG" dirty="0"/>
              <a:t> е степента на мащаба, избрана случайно от зададен диапазон</a:t>
            </a:r>
          </a:p>
          <a:p>
            <a:pPr lvl="1"/>
            <a:r>
              <a:rPr lang="en-US" b="1" dirty="0" err="1"/>
              <a:t>uLimit</a:t>
            </a:r>
            <a:r>
              <a:rPr lang="bg-BG" dirty="0"/>
              <a:t> определя колко бързо един цвят прелива в друг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572000"/>
            <a:ext cx="8534400" cy="1981200"/>
          </a:xfrm>
          <a:prstGeom prst="snip2DiagRect">
            <a:avLst>
              <a:gd name="adj1" fmla="val 0"/>
              <a:gd name="adj2" fmla="val 652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1089025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gl.uniform2fv(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uCenter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,[-0.102046,1.029853]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089025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gl.uniform1f(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uScale,random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(6,11)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089025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gl.uniform1f(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uLimit,random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(5,50)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089025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50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81000"/>
            <a:ext cx="303847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303847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7" y="3276600"/>
            <a:ext cx="30289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7" y="381000"/>
            <a:ext cx="30289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661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на новите неща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типове данни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 err="1"/>
              <a:t>GLSL</a:t>
            </a:r>
            <a:r>
              <a:rPr lang="bg-BG" dirty="0"/>
              <a:t> – константи за типове данни</a:t>
            </a:r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65709"/>
              </p:ext>
            </p:extLst>
          </p:nvPr>
        </p:nvGraphicFramePr>
        <p:xfrm>
          <a:off x="609600" y="1971040"/>
          <a:ext cx="8077200" cy="25958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Функция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без връщан резултат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Булев тип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ivec</a:t>
                      </a: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[234]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2D, 3D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4D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вектори от цели числа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bvec</a:t>
                      </a: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[234]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2D, 3D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4D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вектори от булеви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стойности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mat[234]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2D, 3D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4D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матрици от дробни числа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sampler2D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2D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текстура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samplerCube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Обвиваща текстура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19835"/>
              </p:ext>
            </p:extLst>
          </p:nvPr>
        </p:nvGraphicFramePr>
        <p:xfrm>
          <a:off x="609600" y="5582920"/>
          <a:ext cx="8077200" cy="7416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true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Булева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 стойност „истина“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false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Булева стойност „лъжа“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цикли и условни оператори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en-US" dirty="0" err="1"/>
              <a:t>GLSL</a:t>
            </a:r>
            <a:r>
              <a:rPr lang="bg-BG" dirty="0"/>
              <a:t> – синтаксис на функции</a:t>
            </a:r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62355"/>
              </p:ext>
            </p:extLst>
          </p:nvPr>
        </p:nvGraphicFramePr>
        <p:xfrm>
          <a:off x="609600" y="990600"/>
          <a:ext cx="8077200" cy="29667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for (… ; … ; …) {…}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Цикъл по брой повторения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while (…) {…}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Цикъл по условие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 {…} while (…)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Цикъл с пост-условие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if (…) {…}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Условно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изпълнение – кратка форма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if (…) {…} else {…}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Условно изпълнение – пълна форма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continue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Продължаване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следваща итерация от цикъл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break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Прекъсване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цикъл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discard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Отказване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от текущия фрагмент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34999"/>
              </p:ext>
            </p:extLst>
          </p:nvPr>
        </p:nvGraphicFramePr>
        <p:xfrm>
          <a:off x="609600" y="4699000"/>
          <a:ext cx="8077200" cy="185420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Входен параметър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out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Изходен параметър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inout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Входно-изходен параметър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const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Константен параметър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return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Изход от функция и връщане на стойност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161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r>
              <a:rPr lang="bg-BG" dirty="0"/>
              <a:t> </a:t>
            </a:r>
            <a:r>
              <a:rPr lang="en-US" dirty="0"/>
              <a:t>–</a:t>
            </a:r>
            <a:r>
              <a:rPr lang="bg-BG" dirty="0"/>
              <a:t> функции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2400" dirty="0"/>
          </a:p>
          <a:p>
            <a:endParaRPr lang="en-US" sz="2000" dirty="0"/>
          </a:p>
          <a:p>
            <a:endParaRPr lang="bg-BG" dirty="0"/>
          </a:p>
          <a:p>
            <a:r>
              <a:rPr lang="en-US" dirty="0" err="1"/>
              <a:t>GLSL</a:t>
            </a:r>
            <a:r>
              <a:rPr lang="bg-BG" dirty="0"/>
              <a:t> – логически функции</a:t>
            </a:r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68614"/>
              </p:ext>
            </p:extLst>
          </p:nvPr>
        </p:nvGraphicFramePr>
        <p:xfrm>
          <a:off x="609600" y="990600"/>
          <a:ext cx="8077200" cy="3545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Абсолютна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стойност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floor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Закръгляне надолу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exp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Експонента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</a:t>
                      </a:r>
                      <a:r>
                        <a:rPr lang="en-US" sz="1600" baseline="300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bg-BG" sz="1600" baseline="300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min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Минимална стойност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max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Максимална стойност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clamp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Изрязва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стойност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ако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извън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диапазон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mix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Линейна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интерполация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две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стойности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step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0,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ако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стойност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 под дадена граница, иначе 1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smoothstep</a:t>
                      </a: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 под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долна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граница, 1 над горна граница,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интерполирана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стойност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между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двете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границите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3248"/>
              </p:ext>
            </p:extLst>
          </p:nvPr>
        </p:nvGraphicFramePr>
        <p:xfrm>
          <a:off x="609600" y="5440680"/>
          <a:ext cx="8077200" cy="11125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Поне един елемент е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all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Всички елементи са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покомпонентно</a:t>
                      </a:r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отрицание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4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векторни функции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 err="1"/>
              <a:t>GLSL</a:t>
            </a:r>
            <a:r>
              <a:rPr lang="bg-BG" dirty="0"/>
              <a:t> – оператори</a:t>
            </a:r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42389"/>
              </p:ext>
            </p:extLst>
          </p:nvPr>
        </p:nvGraphicFramePr>
        <p:xfrm>
          <a:off x="609600" y="990600"/>
          <a:ext cx="8077200" cy="33375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Дължина на вектор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Разстояние между две точки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dot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Скаларно произведение на вектори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cross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Векторно произведение на вектори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normalize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Нормализация на вектор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faceforward</a:t>
                      </a: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Обръща вектор „напред“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reflect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Изчислява отразен вектор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refract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Изчислява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пречупен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вектор (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като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при рефракция)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matrixCompMult</a:t>
                      </a: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Покомпонентно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умножение на матрици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60229"/>
              </p:ext>
            </p:extLst>
          </p:nvPr>
        </p:nvGraphicFramePr>
        <p:xfrm>
          <a:off x="609600" y="5105400"/>
          <a:ext cx="8077200" cy="14833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+, -, *, /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Оператори над числа, вектори, матрици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++, +=, &amp;&amp;, != ?: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Оператори с общо предназначение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[ ]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Индексиране</a:t>
                      </a:r>
                      <a:r>
                        <a:rPr lang="bg-BG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на масив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Достъп то елемент в структура или вектор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52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 err="1"/>
              <a:t>покомпонентно</a:t>
            </a:r>
            <a:r>
              <a:rPr lang="bg-BG" dirty="0"/>
              <a:t> сравнение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 err="1"/>
              <a:t>GLSL</a:t>
            </a:r>
            <a:r>
              <a:rPr lang="bg-BG" dirty="0"/>
              <a:t> – вградени променливи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en-US" dirty="0" err="1"/>
              <a:t>GLSL</a:t>
            </a:r>
            <a:r>
              <a:rPr lang="en-US" dirty="0"/>
              <a:t> – </a:t>
            </a:r>
            <a:r>
              <a:rPr lang="bg-BG" dirty="0"/>
              <a:t>вградени константи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87843"/>
              </p:ext>
            </p:extLst>
          </p:nvPr>
        </p:nvGraphicFramePr>
        <p:xfrm>
          <a:off x="609600" y="990600"/>
          <a:ext cx="8077200" cy="11125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equal,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notEqual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Равно,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неравно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lessThan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lessThanEqual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По-малко, </a:t>
                      </a:r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по-малко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или равно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greaterThan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 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greaterThanEqual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По-голямо, </a:t>
                      </a:r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по-голямо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или равно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11785"/>
              </p:ext>
            </p:extLst>
          </p:nvPr>
        </p:nvGraphicFramePr>
        <p:xfrm>
          <a:off x="609600" y="3078480"/>
          <a:ext cx="8077200" cy="16916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gl_FrontFacing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Дали е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ориентиран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напред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или назад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gl_PointCoord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Позиция спрямо </a:t>
                      </a:r>
                      <a:r>
                        <a:rPr lang="bg-BG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растеризирана</a:t>
                      </a:r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точка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gl_FragData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Цветове при отложено </a:t>
                      </a:r>
                      <a:r>
                        <a:rPr lang="bg-BG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рендиране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gl_DepthRangeParameters</a:t>
                      </a: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Структура с полета </a:t>
                      </a: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near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diff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за диапазона на поддържана дълбочина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30220"/>
              </p:ext>
            </p:extLst>
          </p:nvPr>
        </p:nvGraphicFramePr>
        <p:xfrm>
          <a:off x="685800" y="5791200"/>
          <a:ext cx="8077200" cy="7416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gl_MaxVertexAttribs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Максимален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брой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атрибутни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променливи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gl_MaxDrawBuffers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Максимален брой</a:t>
                      </a:r>
                      <a:r>
                        <a:rPr lang="bg-BG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буфери за рисуване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9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GLSL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директиви на </a:t>
            </a:r>
            <a:r>
              <a:rPr lang="bg-BG" dirty="0" err="1"/>
              <a:t>препроцесора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 err="1"/>
              <a:t>GLSL</a:t>
            </a:r>
            <a:r>
              <a:rPr lang="bg-BG" dirty="0"/>
              <a:t> – вградени макроси</a:t>
            </a:r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53077"/>
              </p:ext>
            </p:extLst>
          </p:nvPr>
        </p:nvGraphicFramePr>
        <p:xfrm>
          <a:off x="609600" y="990600"/>
          <a:ext cx="8077200" cy="24333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Дефиниране на макрос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Начало на условна компилация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#</a:t>
                      </a: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ifdef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Проверка дали е дефиниран макрос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#</a:t>
                      </a: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endif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Край на условна компилация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#version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Версията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GLSL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използвана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#extension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Определя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как да се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третират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разширените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функционалности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компилатора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77904"/>
              </p:ext>
            </p:extLst>
          </p:nvPr>
        </p:nvGraphicFramePr>
        <p:xfrm>
          <a:off x="609600" y="4592320"/>
          <a:ext cx="8077200" cy="19608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__LINE__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Текущ ред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__VERSION__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Текуща версия на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GLSL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GL_ES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Дефиниран</a:t>
                      </a:r>
                      <a:r>
                        <a:rPr lang="bg-BG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при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GLSL</a:t>
                      </a:r>
                      <a:r>
                        <a:rPr lang="bg-BG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за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bg-BG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системи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GL_FRAGMENT_PRECISION_HIGH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Достъпна е висока точност</a:t>
                      </a:r>
                      <a:r>
                        <a:rPr lang="bg-BG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на дробните числа в </a:t>
                      </a:r>
                      <a:r>
                        <a:rPr lang="bg-BG" sz="1600" kern="1200" baseline="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шейдъра</a:t>
                      </a:r>
                      <a:r>
                        <a:rPr lang="bg-BG" sz="1600" kern="1200" baseline="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за фрагменти</a:t>
                      </a:r>
                      <a:endParaRPr lang="bg-BG" sz="16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18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Характеристики</a:t>
            </a:r>
          </a:p>
          <a:p>
            <a:pPr lvl="1"/>
            <a:r>
              <a:rPr lang="en-US" dirty="0" err="1"/>
              <a:t>GLSL</a:t>
            </a:r>
            <a:r>
              <a:rPr lang="bg-BG" dirty="0"/>
              <a:t> е строго типизиран</a:t>
            </a:r>
          </a:p>
          <a:p>
            <a:pPr lvl="1"/>
            <a:r>
              <a:rPr lang="bg-BG" dirty="0"/>
              <a:t>Типовете са специфични за графични цели</a:t>
            </a:r>
          </a:p>
          <a:p>
            <a:pPr lvl="1"/>
            <a:r>
              <a:rPr lang="bg-BG" dirty="0"/>
              <a:t>Не се прави автоматично конвертиране</a:t>
            </a:r>
          </a:p>
          <a:p>
            <a:pPr lvl="1"/>
            <a:endParaRPr lang="bg-BG" dirty="0"/>
          </a:p>
          <a:p>
            <a:r>
              <a:rPr lang="bg-BG" dirty="0"/>
              <a:t>Типове</a:t>
            </a:r>
          </a:p>
          <a:p>
            <a:pPr lvl="1"/>
            <a:r>
              <a:rPr lang="bg-BG" dirty="0"/>
              <a:t>Прости: булеви и</a:t>
            </a:r>
            <a:r>
              <a:rPr lang="en-US" dirty="0"/>
              <a:t> </a:t>
            </a:r>
            <a:r>
              <a:rPr lang="bg-BG" dirty="0"/>
              <a:t>числови</a:t>
            </a:r>
          </a:p>
          <a:p>
            <a:pPr lvl="1"/>
            <a:r>
              <a:rPr lang="bg-BG" dirty="0"/>
              <a:t>Сложни: векторни, матрични и </a:t>
            </a:r>
            <a:r>
              <a:rPr lang="bg-BG" dirty="0" err="1"/>
              <a:t>текстурни</a:t>
            </a:r>
            <a:endParaRPr lang="bg-BG" dirty="0"/>
          </a:p>
          <a:p>
            <a:pPr lvl="1"/>
            <a:r>
              <a:rPr lang="bg-BG" dirty="0"/>
              <a:t>Масиви и структури</a:t>
            </a:r>
          </a:p>
          <a:p>
            <a:pPr lvl="1"/>
            <a:r>
              <a:rPr lang="bg-BG" b="1" dirty="0"/>
              <a:t>Внимание</a:t>
            </a:r>
            <a:r>
              <a:rPr lang="bg-BG" dirty="0"/>
              <a:t>: да се прави разлика между типовете данни в</a:t>
            </a:r>
            <a:r>
              <a:rPr lang="en-US" dirty="0"/>
              <a:t> </a:t>
            </a:r>
            <a:r>
              <a:rPr lang="en-US" dirty="0" err="1"/>
              <a:t>GLSL</a:t>
            </a:r>
            <a:r>
              <a:rPr lang="bg-BG" dirty="0"/>
              <a:t>, в </a:t>
            </a:r>
            <a:r>
              <a:rPr lang="en-US" dirty="0" err="1"/>
              <a:t>WebGL</a:t>
            </a:r>
            <a:r>
              <a:rPr lang="bg-BG" dirty="0"/>
              <a:t> и в </a:t>
            </a:r>
            <a:r>
              <a:rPr lang="en-US" dirty="0"/>
              <a:t>JavaScript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190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1295400" y="2279280"/>
            <a:ext cx="1219200" cy="2306169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Прости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381001" y="1136280"/>
            <a:ext cx="8305800" cy="84492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Типове данни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381000" y="2286003"/>
            <a:ext cx="770963" cy="443753"/>
          </a:xfrm>
          <a:prstGeom prst="snip2DiagRect">
            <a:avLst>
              <a:gd name="adj1" fmla="val 0"/>
              <a:gd name="adj2" fmla="val 2655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3431134" y="198262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ight Arrow 17"/>
          <p:cNvSpPr/>
          <p:nvPr/>
        </p:nvSpPr>
        <p:spPr>
          <a:xfrm rot="5400000">
            <a:off x="5331308" y="197590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Snip Diagonal Corner Rectangle 18"/>
          <p:cNvSpPr/>
          <p:nvPr/>
        </p:nvSpPr>
        <p:spPr>
          <a:xfrm>
            <a:off x="2667000" y="2286000"/>
            <a:ext cx="1828800" cy="2300711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Вектори</a:t>
            </a:r>
          </a:p>
        </p:txBody>
      </p:sp>
      <p:sp>
        <p:nvSpPr>
          <p:cNvPr id="23" name="Snip Diagonal Corner Rectangle 22"/>
          <p:cNvSpPr/>
          <p:nvPr/>
        </p:nvSpPr>
        <p:spPr>
          <a:xfrm>
            <a:off x="4648910" y="2279280"/>
            <a:ext cx="1675689" cy="1209965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Матрици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1759573" y="197590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Snip Diagonal Corner Rectangle 15"/>
          <p:cNvSpPr/>
          <p:nvPr/>
        </p:nvSpPr>
        <p:spPr>
          <a:xfrm>
            <a:off x="1429872" y="2872915"/>
            <a:ext cx="964204" cy="443753"/>
          </a:xfrm>
          <a:prstGeom prst="snip2DiagRect">
            <a:avLst>
              <a:gd name="adj1" fmla="val 0"/>
              <a:gd name="adj2" fmla="val 249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float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1429872" y="3426488"/>
            <a:ext cx="964204" cy="443753"/>
          </a:xfrm>
          <a:prstGeom prst="snip2DiagRect">
            <a:avLst>
              <a:gd name="adj1" fmla="val 0"/>
              <a:gd name="adj2" fmla="val 2655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Snip Diagonal Corner Rectangle 26"/>
          <p:cNvSpPr/>
          <p:nvPr/>
        </p:nvSpPr>
        <p:spPr>
          <a:xfrm>
            <a:off x="1429872" y="3986782"/>
            <a:ext cx="964204" cy="443753"/>
          </a:xfrm>
          <a:prstGeom prst="snip2DiagRect">
            <a:avLst>
              <a:gd name="adj1" fmla="val 0"/>
              <a:gd name="adj2" fmla="val 2655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bool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Snip Diagonal Corner Rectangle 27"/>
          <p:cNvSpPr/>
          <p:nvPr/>
        </p:nvSpPr>
        <p:spPr>
          <a:xfrm>
            <a:off x="2820111" y="2875429"/>
            <a:ext cx="1541929" cy="443753"/>
          </a:xfrm>
          <a:prstGeom prst="snip2DiagRect">
            <a:avLst>
              <a:gd name="adj1" fmla="val 0"/>
              <a:gd name="adj2" fmla="val 249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vec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[234]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>
            <a:off x="2820111" y="3429002"/>
            <a:ext cx="1541929" cy="443753"/>
          </a:xfrm>
          <a:prstGeom prst="snip2DiagRect">
            <a:avLst>
              <a:gd name="adj1" fmla="val 0"/>
              <a:gd name="adj2" fmla="val 2655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ivec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[234]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2820111" y="3989296"/>
            <a:ext cx="1541929" cy="443753"/>
          </a:xfrm>
          <a:prstGeom prst="snip2DiagRect">
            <a:avLst>
              <a:gd name="adj1" fmla="val 0"/>
              <a:gd name="adj2" fmla="val 2655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bvec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[234]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Snip Diagonal Corner Rectangle 34"/>
          <p:cNvSpPr/>
          <p:nvPr/>
        </p:nvSpPr>
        <p:spPr>
          <a:xfrm>
            <a:off x="4778005" y="2888880"/>
            <a:ext cx="1412835" cy="443753"/>
          </a:xfrm>
          <a:prstGeom prst="snip2DiagRect">
            <a:avLst>
              <a:gd name="adj1" fmla="val 0"/>
              <a:gd name="adj2" fmla="val 2655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mat[234]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614080" y="198487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Snip Diagonal Corner Rectangle 37"/>
          <p:cNvSpPr/>
          <p:nvPr/>
        </p:nvSpPr>
        <p:spPr>
          <a:xfrm>
            <a:off x="1295400" y="4870080"/>
            <a:ext cx="5029199" cy="84492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Масиви, структури</a:t>
            </a:r>
          </a:p>
        </p:txBody>
      </p:sp>
      <p:sp>
        <p:nvSpPr>
          <p:cNvPr id="39" name="Right Arrow 38"/>
          <p:cNvSpPr/>
          <p:nvPr/>
        </p:nvSpPr>
        <p:spPr>
          <a:xfrm rot="5400000">
            <a:off x="3430422" y="458687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ight Arrow 39"/>
          <p:cNvSpPr/>
          <p:nvPr/>
        </p:nvSpPr>
        <p:spPr>
          <a:xfrm rot="5400000">
            <a:off x="4788090" y="4036935"/>
            <a:ext cx="1394281" cy="2989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ight Arrow 40"/>
          <p:cNvSpPr/>
          <p:nvPr/>
        </p:nvSpPr>
        <p:spPr>
          <a:xfrm rot="5400000">
            <a:off x="1759573" y="458687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ight Arrow 41"/>
          <p:cNvSpPr/>
          <p:nvPr/>
        </p:nvSpPr>
        <p:spPr>
          <a:xfrm rot="5400000">
            <a:off x="7429499" y="198263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Snip Diagonal Corner Rectangle 42"/>
          <p:cNvSpPr/>
          <p:nvPr/>
        </p:nvSpPr>
        <p:spPr>
          <a:xfrm>
            <a:off x="6477000" y="2286005"/>
            <a:ext cx="2209800" cy="1766049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Текстури</a:t>
            </a:r>
          </a:p>
        </p:txBody>
      </p:sp>
      <p:sp>
        <p:nvSpPr>
          <p:cNvPr id="46" name="Snip Diagonal Corner Rectangle 45"/>
          <p:cNvSpPr/>
          <p:nvPr/>
        </p:nvSpPr>
        <p:spPr>
          <a:xfrm>
            <a:off x="6648040" y="2935672"/>
            <a:ext cx="1886360" cy="443753"/>
          </a:xfrm>
          <a:prstGeom prst="snip2DiagRect">
            <a:avLst>
              <a:gd name="adj1" fmla="val 0"/>
              <a:gd name="adj2" fmla="val 249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sampler2D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7" name="Snip Diagonal Corner Rectangle 46"/>
          <p:cNvSpPr/>
          <p:nvPr/>
        </p:nvSpPr>
        <p:spPr>
          <a:xfrm>
            <a:off x="6648040" y="3489245"/>
            <a:ext cx="1886360" cy="443753"/>
          </a:xfrm>
          <a:prstGeom prst="snip2DiagRect">
            <a:avLst>
              <a:gd name="adj1" fmla="val 0"/>
              <a:gd name="adj2" fmla="val 2655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samplerCube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944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типове данни</a:t>
            </a:r>
          </a:p>
          <a:p>
            <a:pPr lvl="1"/>
            <a:r>
              <a:rPr lang="en-US" b="1" dirty="0"/>
              <a:t>void</a:t>
            </a:r>
            <a:r>
              <a:rPr lang="en-US" dirty="0"/>
              <a:t> </a:t>
            </a:r>
            <a:r>
              <a:rPr lang="bg-BG" dirty="0"/>
              <a:t>– за функции, които не връщат резултат</a:t>
            </a:r>
          </a:p>
          <a:p>
            <a:pPr lvl="1"/>
            <a:r>
              <a:rPr lang="en-US" b="1" dirty="0" err="1"/>
              <a:t>int</a:t>
            </a:r>
            <a:r>
              <a:rPr lang="bg-BG" dirty="0"/>
              <a:t> и </a:t>
            </a:r>
            <a:r>
              <a:rPr lang="en-US" b="1" dirty="0"/>
              <a:t>float</a:t>
            </a:r>
            <a:r>
              <a:rPr lang="en-US" dirty="0"/>
              <a:t> </a:t>
            </a:r>
            <a:r>
              <a:rPr lang="bg-BG" dirty="0"/>
              <a:t>– за цели и дробни числа, не се прави автоматично конвертиране между тях</a:t>
            </a:r>
            <a:endParaRPr lang="bg-BG" b="1" dirty="0"/>
          </a:p>
          <a:p>
            <a:pPr lvl="1"/>
            <a:r>
              <a:rPr lang="en-US" b="1" dirty="0" err="1"/>
              <a:t>bool</a:t>
            </a:r>
            <a:r>
              <a:rPr lang="en-US" dirty="0"/>
              <a:t> – </a:t>
            </a:r>
            <a:r>
              <a:rPr lang="bg-BG" dirty="0"/>
              <a:t>булеви стойности, константи </a:t>
            </a:r>
            <a:r>
              <a:rPr lang="en-US" b="1" dirty="0"/>
              <a:t>true</a:t>
            </a:r>
            <a:r>
              <a:rPr lang="bg-BG" dirty="0"/>
              <a:t> и </a:t>
            </a:r>
            <a:r>
              <a:rPr lang="en-US" b="1" dirty="0"/>
              <a:t>false</a:t>
            </a:r>
          </a:p>
          <a:p>
            <a:pPr lvl="1"/>
            <a:endParaRPr lang="en-US" b="1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313765" y="3352800"/>
            <a:ext cx="8534400" cy="3200400"/>
          </a:xfrm>
          <a:prstGeom prst="snip2DiagRect">
            <a:avLst>
              <a:gd name="adj1" fmla="val 0"/>
              <a:gd name="adj2" fmla="val 76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2014;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3736;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7DE;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GB" sz="10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= 2014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= 2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0145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sz="10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b1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b2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8229599" y="6268278"/>
            <a:ext cx="618565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659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Вектори</a:t>
            </a:r>
          </a:p>
          <a:p>
            <a:pPr lvl="1">
              <a:tabLst>
                <a:tab pos="2003425" algn="l"/>
              </a:tabLst>
            </a:pPr>
            <a:r>
              <a:rPr lang="en-US" b="1" dirty="0" err="1"/>
              <a:t>vec</a:t>
            </a:r>
            <a:r>
              <a:rPr lang="en-US" b="1" dirty="0"/>
              <a:t>[234]</a:t>
            </a:r>
            <a:r>
              <a:rPr lang="en-US" dirty="0"/>
              <a:t>	</a:t>
            </a:r>
            <a:r>
              <a:rPr lang="bg-BG" dirty="0"/>
              <a:t>– вектори от дробни числа</a:t>
            </a:r>
          </a:p>
          <a:p>
            <a:pPr lvl="1">
              <a:tabLst>
                <a:tab pos="2003425" algn="l"/>
              </a:tabLst>
            </a:pPr>
            <a:r>
              <a:rPr lang="en-US" b="1" dirty="0" err="1"/>
              <a:t>ivec</a:t>
            </a:r>
            <a:r>
              <a:rPr lang="en-US" b="1" dirty="0"/>
              <a:t>[234]</a:t>
            </a:r>
            <a:r>
              <a:rPr lang="en-US" dirty="0"/>
              <a:t>	– </a:t>
            </a:r>
            <a:r>
              <a:rPr lang="bg-BG" dirty="0"/>
              <a:t>вектори от цели числа</a:t>
            </a:r>
            <a:endParaRPr lang="en-US" dirty="0"/>
          </a:p>
          <a:p>
            <a:pPr lvl="1">
              <a:tabLst>
                <a:tab pos="2003425" algn="l"/>
              </a:tabLst>
            </a:pPr>
            <a:r>
              <a:rPr lang="en-US" b="1" dirty="0" err="1"/>
              <a:t>bvec</a:t>
            </a:r>
            <a:r>
              <a:rPr lang="en-US" b="1" dirty="0"/>
              <a:t>[234]</a:t>
            </a:r>
            <a:r>
              <a:rPr lang="en-US" dirty="0"/>
              <a:t>	– </a:t>
            </a:r>
            <a:r>
              <a:rPr lang="bg-BG" dirty="0"/>
              <a:t>вектори от булеви стойности</a:t>
            </a:r>
            <a:endParaRPr lang="en-US" dirty="0"/>
          </a:p>
          <a:p>
            <a:pPr lvl="1"/>
            <a:endParaRPr lang="bg-BG" b="1" dirty="0"/>
          </a:p>
          <a:p>
            <a:r>
              <a:rPr lang="bg-BG" dirty="0"/>
              <a:t>Компоненти на векторите</a:t>
            </a:r>
          </a:p>
          <a:p>
            <a:pPr lvl="1"/>
            <a:r>
              <a:rPr lang="bg-BG" dirty="0"/>
              <a:t>За геометрични вектори: </a:t>
            </a:r>
            <a:r>
              <a:rPr lang="en-US" dirty="0"/>
              <a:t>{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}</a:t>
            </a:r>
            <a:r>
              <a:rPr lang="bg-BG" dirty="0"/>
              <a:t>, за цветови: </a:t>
            </a:r>
            <a:r>
              <a:rPr lang="en-US" dirty="0"/>
              <a:t>{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b="1" dirty="0"/>
              <a:t>g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}</a:t>
            </a:r>
            <a:r>
              <a:rPr lang="bg-BG" dirty="0"/>
              <a:t>, за </a:t>
            </a:r>
            <a:r>
              <a:rPr lang="bg-BG" dirty="0" err="1"/>
              <a:t>текстурни</a:t>
            </a:r>
            <a:r>
              <a:rPr lang="bg-BG" dirty="0"/>
              <a:t>: </a:t>
            </a:r>
            <a:r>
              <a:rPr lang="en-US" dirty="0"/>
              <a:t>{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dirty="0"/>
              <a:t>, </a:t>
            </a:r>
            <a:r>
              <a:rPr lang="en-US" b="1" dirty="0"/>
              <a:t>p</a:t>
            </a:r>
            <a:r>
              <a:rPr lang="en-US" dirty="0"/>
              <a:t>, </a:t>
            </a:r>
            <a:r>
              <a:rPr lang="en-US" b="1" dirty="0"/>
              <a:t>q</a:t>
            </a:r>
            <a:r>
              <a:rPr lang="en-US" dirty="0"/>
              <a:t>}</a:t>
            </a:r>
            <a:endParaRPr lang="bg-BG" dirty="0"/>
          </a:p>
          <a:p>
            <a:pPr lvl="1"/>
            <a:r>
              <a:rPr lang="bg-BG" dirty="0"/>
              <a:t>Компоненти: </a:t>
            </a:r>
            <a:r>
              <a:rPr lang="en-US" b="1" dirty="0" err="1"/>
              <a:t>v.x</a:t>
            </a:r>
            <a:r>
              <a:rPr lang="en-US" dirty="0"/>
              <a:t>, </a:t>
            </a:r>
            <a:r>
              <a:rPr lang="en-US" b="1" dirty="0"/>
              <a:t>v.gb</a:t>
            </a:r>
            <a:r>
              <a:rPr lang="en-US" dirty="0"/>
              <a:t>, </a:t>
            </a:r>
            <a:r>
              <a:rPr lang="en-US" b="1" dirty="0" err="1"/>
              <a:t>v.zyx</a:t>
            </a:r>
            <a:r>
              <a:rPr lang="en-US" dirty="0"/>
              <a:t>,</a:t>
            </a:r>
            <a:r>
              <a:rPr lang="bg-BG" dirty="0"/>
              <a:t> …</a:t>
            </a:r>
            <a:endParaRPr lang="en-US" b="1" dirty="0"/>
          </a:p>
          <a:p>
            <a:pPr lvl="1"/>
            <a:r>
              <a:rPr lang="bg-BG" dirty="0"/>
              <a:t>Операциите се извършват </a:t>
            </a:r>
            <a:r>
              <a:rPr lang="bg-BG" dirty="0" err="1"/>
              <a:t>покомпонентно</a:t>
            </a:r>
            <a:endParaRPr lang="bg-BG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419600"/>
            <a:ext cx="8534400" cy="2133600"/>
          </a:xfrm>
          <a:prstGeom prst="snip2DiagRect">
            <a:avLst>
              <a:gd name="adj1" fmla="val 0"/>
              <a:gd name="adj2" fmla="val 1079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(0,0,1);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u.xy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bvec3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bvec3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false,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(0.1&lt;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)&amp;&amp;(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w.r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&lt;0.6)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vec3(1,1,1)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 w2 = w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w;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20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Матрици</a:t>
            </a:r>
            <a:endParaRPr lang="en-US" dirty="0"/>
          </a:p>
          <a:p>
            <a:pPr lvl="1"/>
            <a:r>
              <a:rPr lang="en-US" b="1" dirty="0"/>
              <a:t>mat[234]</a:t>
            </a:r>
            <a:r>
              <a:rPr lang="bg-BG" dirty="0"/>
              <a:t> – матрици 2х2, 3х3 и 4х4 от дробни числа</a:t>
            </a:r>
          </a:p>
          <a:p>
            <a:pPr lvl="1"/>
            <a:r>
              <a:rPr lang="bg-BG" dirty="0"/>
              <a:t>Може да се инициализира клетка, колона и диагонал</a:t>
            </a:r>
          </a:p>
          <a:p>
            <a:pPr lvl="1"/>
            <a:endParaRPr lang="bg-BG" b="1" dirty="0"/>
          </a:p>
          <a:p>
            <a:r>
              <a:rPr lang="bg-BG" dirty="0"/>
              <a:t>Компоненти на матриците</a:t>
            </a:r>
          </a:p>
          <a:p>
            <a:pPr lvl="1"/>
            <a:r>
              <a:rPr lang="bg-BG" dirty="0"/>
              <a:t>За колони се ползва като едномерен масив</a:t>
            </a:r>
            <a:endParaRPr lang="en-US" b="1" dirty="0"/>
          </a:p>
          <a:p>
            <a:pPr lvl="1"/>
            <a:r>
              <a:rPr lang="bg-BG" dirty="0"/>
              <a:t>За елементи се ползва като двумерен масив</a:t>
            </a:r>
          </a:p>
          <a:p>
            <a:pPr lvl="1"/>
            <a:r>
              <a:rPr lang="bg-BG" dirty="0"/>
              <a:t>Първият индекс е колона/стълб, вторият е ред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724400"/>
            <a:ext cx="8534400" cy="1828800"/>
          </a:xfrm>
          <a:prstGeom prst="snip2DiagRect">
            <a:avLst>
              <a:gd name="adj1" fmla="val 0"/>
              <a:gd name="adj2" fmla="val 76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mat2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mat2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(1,0,-1,0);</a:t>
            </a:r>
          </a:p>
          <a:p>
            <a:pPr marL="120650">
              <a:tabLst>
                <a:tab pos="457200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pPr marL="120650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t[1]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vec4(1,2,3,4);</a:t>
            </a:r>
          </a:p>
          <a:p>
            <a:pPr marL="120650">
              <a:tabLst>
                <a:tab pos="457200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t[0][3]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5.0;</a:t>
            </a:r>
          </a:p>
          <a:p>
            <a:pPr marL="120650">
              <a:tabLst>
                <a:tab pos="457200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mat4(1)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3158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7316</TotalTime>
  <Words>2983</Words>
  <Application>Microsoft Office PowerPoint</Application>
  <PresentationFormat>On-screen Show (4:3)</PresentationFormat>
  <Paragraphs>660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Black</vt:lpstr>
      <vt:lpstr>Calibri</vt:lpstr>
      <vt:lpstr>Century Gothic</vt:lpstr>
      <vt:lpstr>Consolas</vt:lpstr>
      <vt:lpstr>Times New Roman</vt:lpstr>
      <vt:lpstr>Wingdings 2</vt:lpstr>
      <vt:lpstr>Austin</vt:lpstr>
      <vt:lpstr>GLSL</vt:lpstr>
      <vt:lpstr>В тази лекция</vt:lpstr>
      <vt:lpstr>PowerPoint Presentation</vt:lpstr>
      <vt:lpstr>Езикът GLSL</vt:lpstr>
      <vt:lpstr>Типове данни</vt:lpstr>
      <vt:lpstr>PowerPoint Presentation</vt:lpstr>
      <vt:lpstr>Типове данни</vt:lpstr>
      <vt:lpstr>PowerPoint Presentation</vt:lpstr>
      <vt:lpstr>PowerPoint Presentation</vt:lpstr>
      <vt:lpstr>PowerPoint Presentation</vt:lpstr>
      <vt:lpstr>Точност</vt:lpstr>
      <vt:lpstr>PowerPoint Presentation</vt:lpstr>
      <vt:lpstr>Оператори</vt:lpstr>
      <vt:lpstr>Функции</vt:lpstr>
      <vt:lpstr>Демонстрация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Вградени променливи</vt:lpstr>
      <vt:lpstr>PowerPoint Presentation</vt:lpstr>
      <vt:lpstr>PowerPoint Presentation</vt:lpstr>
      <vt:lpstr>Препроцесор</vt:lpstr>
      <vt:lpstr>PowerPoint Presentation</vt:lpstr>
      <vt:lpstr>Синтактични конструкции</vt:lpstr>
      <vt:lpstr>PowerPoint Presentation</vt:lpstr>
      <vt:lpstr>PowerPoint Presentation</vt:lpstr>
      <vt:lpstr>Вълна</vt:lpstr>
      <vt:lpstr>PowerPoint Presentation</vt:lpstr>
      <vt:lpstr>PowerPoint Presentation</vt:lpstr>
      <vt:lpstr>PowerPoint Presentation</vt:lpstr>
      <vt:lpstr>Пресечени вълни</vt:lpstr>
      <vt:lpstr>PowerPoint Presentation</vt:lpstr>
      <vt:lpstr>PowerPoint Presentation</vt:lpstr>
      <vt:lpstr>PowerPoint Presentation</vt:lpstr>
      <vt:lpstr>Множество на Манделброт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WebGL-05. GLSL</dc:title>
  <dc:creator>Pavel Boytchev</dc:creator>
  <cp:lastModifiedBy>Pavel Boytchev</cp:lastModifiedBy>
  <cp:revision>577</cp:revision>
  <dcterms:created xsi:type="dcterms:W3CDTF">2013-12-13T09:03:57Z</dcterms:created>
  <dcterms:modified xsi:type="dcterms:W3CDTF">2021-10-10T10:50:28Z</dcterms:modified>
</cp:coreProperties>
</file>