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5"/>
  </p:notesMasterIdLst>
  <p:sldIdLst>
    <p:sldId id="256" r:id="rId2"/>
    <p:sldId id="297" r:id="rId3"/>
    <p:sldId id="463" r:id="rId4"/>
    <p:sldId id="464" r:id="rId5"/>
    <p:sldId id="469" r:id="rId6"/>
    <p:sldId id="470" r:id="rId7"/>
    <p:sldId id="446" r:id="rId8"/>
    <p:sldId id="447" r:id="rId9"/>
    <p:sldId id="448" r:id="rId10"/>
    <p:sldId id="441" r:id="rId11"/>
    <p:sldId id="295" r:id="rId12"/>
    <p:sldId id="335" r:id="rId13"/>
    <p:sldId id="438" r:id="rId14"/>
    <p:sldId id="397" r:id="rId15"/>
    <p:sldId id="442" r:id="rId16"/>
    <p:sldId id="411" r:id="rId17"/>
    <p:sldId id="443" r:id="rId18"/>
    <p:sldId id="444" r:id="rId19"/>
    <p:sldId id="445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61" r:id="rId31"/>
    <p:sldId id="459" r:id="rId32"/>
    <p:sldId id="460" r:id="rId33"/>
    <p:sldId id="462" r:id="rId34"/>
    <p:sldId id="465" r:id="rId35"/>
    <p:sldId id="466" r:id="rId36"/>
    <p:sldId id="467" r:id="rId37"/>
    <p:sldId id="468" r:id="rId38"/>
    <p:sldId id="471" r:id="rId39"/>
    <p:sldId id="472" r:id="rId40"/>
    <p:sldId id="473" r:id="rId41"/>
    <p:sldId id="475" r:id="rId42"/>
    <p:sldId id="476" r:id="rId43"/>
    <p:sldId id="477" r:id="rId44"/>
    <p:sldId id="478" r:id="rId45"/>
    <p:sldId id="479" r:id="rId46"/>
    <p:sldId id="474" r:id="rId47"/>
    <p:sldId id="480" r:id="rId48"/>
    <p:sldId id="483" r:id="rId49"/>
    <p:sldId id="486" r:id="rId50"/>
    <p:sldId id="487" r:id="rId51"/>
    <p:sldId id="488" r:id="rId52"/>
    <p:sldId id="489" r:id="rId53"/>
    <p:sldId id="485" r:id="rId54"/>
    <p:sldId id="484" r:id="rId55"/>
    <p:sldId id="491" r:id="rId56"/>
    <p:sldId id="493" r:id="rId57"/>
    <p:sldId id="494" r:id="rId58"/>
    <p:sldId id="495" r:id="rId59"/>
    <p:sldId id="496" r:id="rId60"/>
    <p:sldId id="266" r:id="rId61"/>
    <p:sldId id="267" r:id="rId62"/>
    <p:sldId id="289" r:id="rId63"/>
    <p:sldId id="29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94C600"/>
    <a:srgbClr val="FF9999"/>
    <a:srgbClr val="E61C00"/>
    <a:srgbClr val="CC0000"/>
    <a:srgbClr val="FF1C00"/>
    <a:srgbClr val="FF3900"/>
    <a:srgbClr val="FF5500"/>
    <a:srgbClr val="FF7100"/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88461" y="4478669"/>
            <a:ext cx="61333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Ortographic%20projection" TargetMode="External"/><Relationship Id="rId2" Type="http://schemas.openxmlformats.org/officeDocument/2006/relationships/hyperlink" Target="Example%201%20-%20Ortographic%20projection/Example%2006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Random%20aspect" TargetMode="External"/><Relationship Id="rId7" Type="http://schemas.openxmlformats.org/officeDocument/2006/relationships/image" Target="../media/image7.png"/><Relationship Id="rId2" Type="http://schemas.openxmlformats.org/officeDocument/2006/relationships/hyperlink" Target="Example%202%20-%20Random%20aspect/Example%20060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Perspective%20projection" TargetMode="External"/><Relationship Id="rId2" Type="http://schemas.openxmlformats.org/officeDocument/2006/relationships/hyperlink" Target="Example%203%20-%20Perspective%20projection/Example%2006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Viewpoint" TargetMode="External"/><Relationship Id="rId2" Type="http://schemas.openxmlformats.org/officeDocument/2006/relationships/hyperlink" Target="Example%204%20-%20Viewpoint/Example%2006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Translation" TargetMode="External"/><Relationship Id="rId2" Type="http://schemas.openxmlformats.org/officeDocument/2006/relationships/hyperlink" Target="Example%205%20-%20Translation/Example%2006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Scale" TargetMode="External"/><Relationship Id="rId2" Type="http://schemas.openxmlformats.org/officeDocument/2006/relationships/hyperlink" Target="Example%206%20-%20Scale/Example%2006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Example%207%20-%20Rotations/Example%200607y.html" TargetMode="External"/><Relationship Id="rId3" Type="http://schemas.openxmlformats.org/officeDocument/2006/relationships/image" Target="../media/image21.png"/><Relationship Id="rId7" Type="http://schemas.openxmlformats.org/officeDocument/2006/relationships/hyperlink" Target="Example%207%20-%20Rotations/Example%200607x.html" TargetMode="External"/><Relationship Id="rId2" Type="http://schemas.openxmlformats.org/officeDocument/2006/relationships/hyperlink" Target="Example%207%20-%20Rota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hyperlink" Target="Example%207%20-%20Rotations/Example%200607v.html" TargetMode="External"/><Relationship Id="rId4" Type="http://schemas.openxmlformats.org/officeDocument/2006/relationships/image" Target="../media/image22.png"/><Relationship Id="rId9" Type="http://schemas.openxmlformats.org/officeDocument/2006/relationships/hyperlink" Target="Example%207%20-%20Rotations/Example%200607z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Compound%20matrices%201" TargetMode="External"/><Relationship Id="rId2" Type="http://schemas.openxmlformats.org/officeDocument/2006/relationships/hyperlink" Target="Example%208%20-%20Compound%20matrices%201/Example%2006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Compound%20matrices%202" TargetMode="External"/><Relationship Id="rId2" Type="http://schemas.openxmlformats.org/officeDocument/2006/relationships/hyperlink" Target="Example%209%20-%20Compound%20matrices%202/Example%2006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Матрици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Фрустум</a:t>
            </a:r>
            <a:endParaRPr lang="bg-BG" dirty="0"/>
          </a:p>
          <a:p>
            <a:pPr lvl="1"/>
            <a:r>
              <a:rPr lang="bg-BG" dirty="0"/>
              <a:t>Шестостен, който определя видимата зона</a:t>
            </a:r>
          </a:p>
          <a:p>
            <a:pPr lvl="1"/>
            <a:r>
              <a:rPr lang="bg-BG" dirty="0"/>
              <a:t>Обекти извън </a:t>
            </a:r>
            <a:r>
              <a:rPr lang="bg-BG" dirty="0" err="1"/>
              <a:t>фрустума</a:t>
            </a:r>
            <a:r>
              <a:rPr lang="bg-BG" dirty="0"/>
              <a:t> се изрязват</a:t>
            </a:r>
          </a:p>
          <a:p>
            <a:pPr lvl="1"/>
            <a:endParaRPr lang="bg-BG" dirty="0"/>
          </a:p>
          <a:p>
            <a:r>
              <a:rPr lang="bg-BG" dirty="0"/>
              <a:t>Проектиране</a:t>
            </a:r>
          </a:p>
          <a:p>
            <a:pPr lvl="1"/>
            <a:r>
              <a:rPr lang="bg-BG" dirty="0" err="1"/>
              <a:t>Фрустумът</a:t>
            </a:r>
            <a:r>
              <a:rPr lang="bg-BG" dirty="0"/>
              <a:t> се проектира до куб от </a:t>
            </a:r>
            <a:r>
              <a:rPr lang="en-US" dirty="0"/>
              <a:t>[-1,-1,-1]</a:t>
            </a:r>
            <a:r>
              <a:rPr lang="bg-BG" dirty="0"/>
              <a:t> до </a:t>
            </a:r>
            <a:r>
              <a:rPr lang="en-US" dirty="0"/>
              <a:t>[1,1,1]</a:t>
            </a:r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4181930" y="4215826"/>
            <a:ext cx="1417661" cy="1611404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  <a:gd name="connsiteX0" fmla="*/ 147670 w 1629802"/>
              <a:gd name="connsiteY0" fmla="*/ 0 h 1381648"/>
              <a:gd name="connsiteX1" fmla="*/ 1629802 w 1629802"/>
              <a:gd name="connsiteY1" fmla="*/ 366764 h 1381648"/>
              <a:gd name="connsiteX2" fmla="*/ 1519270 w 1629802"/>
              <a:gd name="connsiteY2" fmla="*/ 1381648 h 1381648"/>
              <a:gd name="connsiteX3" fmla="*/ 0 w 1629802"/>
              <a:gd name="connsiteY3" fmla="*/ 967857 h 1381648"/>
              <a:gd name="connsiteX4" fmla="*/ 147670 w 1629802"/>
              <a:gd name="connsiteY4" fmla="*/ 0 h 1381648"/>
              <a:gd name="connsiteX0" fmla="*/ 30627 w 1629802"/>
              <a:gd name="connsiteY0" fmla="*/ 0 h 1308496"/>
              <a:gd name="connsiteX1" fmla="*/ 1629802 w 1629802"/>
              <a:gd name="connsiteY1" fmla="*/ 293612 h 1308496"/>
              <a:gd name="connsiteX2" fmla="*/ 1519270 w 1629802"/>
              <a:gd name="connsiteY2" fmla="*/ 1308496 h 1308496"/>
              <a:gd name="connsiteX3" fmla="*/ 0 w 1629802"/>
              <a:gd name="connsiteY3" fmla="*/ 894705 h 1308496"/>
              <a:gd name="connsiteX4" fmla="*/ 30627 w 1629802"/>
              <a:gd name="connsiteY4" fmla="*/ 0 h 1308496"/>
              <a:gd name="connsiteX0" fmla="*/ 30627 w 1519270"/>
              <a:gd name="connsiteY0" fmla="*/ 0 h 1308496"/>
              <a:gd name="connsiteX1" fmla="*/ 1417661 w 1519270"/>
              <a:gd name="connsiteY1" fmla="*/ 300927 h 1308496"/>
              <a:gd name="connsiteX2" fmla="*/ 1519270 w 1519270"/>
              <a:gd name="connsiteY2" fmla="*/ 1308496 h 1308496"/>
              <a:gd name="connsiteX3" fmla="*/ 0 w 1519270"/>
              <a:gd name="connsiteY3" fmla="*/ 894705 h 1308496"/>
              <a:gd name="connsiteX4" fmla="*/ 30627 w 1519270"/>
              <a:gd name="connsiteY4" fmla="*/ 0 h 1308496"/>
              <a:gd name="connsiteX0" fmla="*/ 30627 w 1482694"/>
              <a:gd name="connsiteY0" fmla="*/ 0 h 917133"/>
              <a:gd name="connsiteX1" fmla="*/ 1417661 w 1482694"/>
              <a:gd name="connsiteY1" fmla="*/ 300927 h 917133"/>
              <a:gd name="connsiteX2" fmla="*/ 1482694 w 1482694"/>
              <a:gd name="connsiteY2" fmla="*/ 917133 h 917133"/>
              <a:gd name="connsiteX3" fmla="*/ 0 w 1482694"/>
              <a:gd name="connsiteY3" fmla="*/ 894705 h 917133"/>
              <a:gd name="connsiteX4" fmla="*/ 30627 w 1482694"/>
              <a:gd name="connsiteY4" fmla="*/ 0 h 917133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661" h="1253632">
                <a:moveTo>
                  <a:pt x="30627" y="0"/>
                </a:moveTo>
                <a:lnTo>
                  <a:pt x="1417661" y="300927"/>
                </a:lnTo>
                <a:lnTo>
                  <a:pt x="1299814" y="1253632"/>
                </a:lnTo>
                <a:lnTo>
                  <a:pt x="0" y="894705"/>
                </a:lnTo>
                <a:lnTo>
                  <a:pt x="30627" y="0"/>
                </a:ln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Connector 4"/>
          <p:cNvCxnSpPr>
            <a:stCxn id="9" idx="3"/>
            <a:endCxn id="4" idx="3"/>
          </p:cNvCxnSpPr>
          <p:nvPr/>
        </p:nvCxnSpPr>
        <p:spPr>
          <a:xfrm flipV="1">
            <a:off x="3352800" y="5365869"/>
            <a:ext cx="829130" cy="479542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stCxn id="9" idx="0"/>
            <a:endCxn id="4" idx="0"/>
          </p:cNvCxnSpPr>
          <p:nvPr/>
        </p:nvCxnSpPr>
        <p:spPr>
          <a:xfrm flipV="1">
            <a:off x="3357824" y="4215826"/>
            <a:ext cx="854733" cy="409020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9" idx="1"/>
            <a:endCxn id="4" idx="1"/>
          </p:cNvCxnSpPr>
          <p:nvPr/>
        </p:nvCxnSpPr>
        <p:spPr>
          <a:xfrm flipV="1">
            <a:off x="4839956" y="4602634"/>
            <a:ext cx="759635" cy="493646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stCxn id="9" idx="2"/>
            <a:endCxn id="4" idx="2"/>
          </p:cNvCxnSpPr>
          <p:nvPr/>
        </p:nvCxnSpPr>
        <p:spPr>
          <a:xfrm flipV="1">
            <a:off x="4729424" y="5827230"/>
            <a:ext cx="752320" cy="573570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 8"/>
          <p:cNvSpPr/>
          <p:nvPr/>
        </p:nvSpPr>
        <p:spPr>
          <a:xfrm>
            <a:off x="3352800" y="4624846"/>
            <a:ext cx="1487156" cy="1775954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156" h="1381648">
                <a:moveTo>
                  <a:pt x="5024" y="0"/>
                </a:moveTo>
                <a:lnTo>
                  <a:pt x="1487156" y="366764"/>
                </a:lnTo>
                <a:lnTo>
                  <a:pt x="1376624" y="1381648"/>
                </a:lnTo>
                <a:lnTo>
                  <a:pt x="0" y="949569"/>
                </a:lnTo>
                <a:cubicBezTo>
                  <a:pt x="1675" y="633046"/>
                  <a:pt x="3349" y="316523"/>
                  <a:pt x="5024" y="0"/>
                </a:cubicBez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449207" y="5609810"/>
            <a:ext cx="903593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(-1,-</a:t>
            </a:r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,-</a:t>
            </a:r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455416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318104" y="57912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5654040" y="4342938"/>
            <a:ext cx="105156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(+1,+</a:t>
            </a:r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,+</a:t>
            </a:r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25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Ортографска проекция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561999" y="3740598"/>
            <a:ext cx="410614" cy="2924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Ортографска проекция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Фрустум</a:t>
            </a:r>
            <a:endParaRPr lang="bg-BG" dirty="0"/>
          </a:p>
          <a:p>
            <a:pPr lvl="1"/>
            <a:r>
              <a:rPr lang="bg-BG" dirty="0"/>
              <a:t>Паралелепипед с ширина </a:t>
            </a:r>
            <a:r>
              <a:rPr lang="en-US" b="1" dirty="0"/>
              <a:t>W</a:t>
            </a:r>
            <a:r>
              <a:rPr lang="bg-BG" dirty="0"/>
              <a:t> и височина </a:t>
            </a:r>
            <a:r>
              <a:rPr lang="en-US" b="1" dirty="0"/>
              <a:t>H</a:t>
            </a:r>
            <a:endParaRPr lang="bg-BG" b="1" dirty="0"/>
          </a:p>
          <a:p>
            <a:pPr lvl="1"/>
            <a:r>
              <a:rPr lang="bg-BG" dirty="0"/>
              <a:t>Симетричен относно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endParaRPr lang="bg-BG" dirty="0"/>
          </a:p>
          <a:p>
            <a:pPr lvl="1"/>
            <a:r>
              <a:rPr lang="bg-BG" dirty="0"/>
              <a:t>Дълбочина от </a:t>
            </a:r>
            <a:r>
              <a:rPr lang="bg-BG" b="1" dirty="0"/>
              <a:t>–</a:t>
            </a:r>
            <a:r>
              <a:rPr lang="en-US" b="1" dirty="0"/>
              <a:t>N</a:t>
            </a:r>
            <a:r>
              <a:rPr lang="bg-BG" dirty="0"/>
              <a:t> до </a:t>
            </a:r>
            <a:r>
              <a:rPr lang="en-US" b="1" dirty="0"/>
              <a:t>–F</a:t>
            </a:r>
            <a:r>
              <a:rPr lang="en-US" dirty="0"/>
              <a:t> (N=near, F=far)</a:t>
            </a:r>
            <a:endParaRPr lang="bg-BG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050530" y="4035201"/>
            <a:ext cx="507166" cy="361165"/>
          </a:xfrm>
          <a:prstGeom prst="line">
            <a:avLst/>
          </a:prstGeom>
          <a:ln w="3175">
            <a:solidFill>
              <a:srgbClr val="92D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94847" y="3817846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594847" y="5418046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645278" y="5418046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6678" y="5951446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39687" y="5951446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80547" y="3471586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4366600" y="3785491"/>
            <a:ext cx="1417661" cy="1253632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  <a:gd name="connsiteX0" fmla="*/ 147670 w 1629802"/>
              <a:gd name="connsiteY0" fmla="*/ 0 h 1381648"/>
              <a:gd name="connsiteX1" fmla="*/ 1629802 w 1629802"/>
              <a:gd name="connsiteY1" fmla="*/ 366764 h 1381648"/>
              <a:gd name="connsiteX2" fmla="*/ 1519270 w 1629802"/>
              <a:gd name="connsiteY2" fmla="*/ 1381648 h 1381648"/>
              <a:gd name="connsiteX3" fmla="*/ 0 w 1629802"/>
              <a:gd name="connsiteY3" fmla="*/ 967857 h 1381648"/>
              <a:gd name="connsiteX4" fmla="*/ 147670 w 1629802"/>
              <a:gd name="connsiteY4" fmla="*/ 0 h 1381648"/>
              <a:gd name="connsiteX0" fmla="*/ 30627 w 1629802"/>
              <a:gd name="connsiteY0" fmla="*/ 0 h 1308496"/>
              <a:gd name="connsiteX1" fmla="*/ 1629802 w 1629802"/>
              <a:gd name="connsiteY1" fmla="*/ 293612 h 1308496"/>
              <a:gd name="connsiteX2" fmla="*/ 1519270 w 1629802"/>
              <a:gd name="connsiteY2" fmla="*/ 1308496 h 1308496"/>
              <a:gd name="connsiteX3" fmla="*/ 0 w 1629802"/>
              <a:gd name="connsiteY3" fmla="*/ 894705 h 1308496"/>
              <a:gd name="connsiteX4" fmla="*/ 30627 w 1629802"/>
              <a:gd name="connsiteY4" fmla="*/ 0 h 1308496"/>
              <a:gd name="connsiteX0" fmla="*/ 30627 w 1519270"/>
              <a:gd name="connsiteY0" fmla="*/ 0 h 1308496"/>
              <a:gd name="connsiteX1" fmla="*/ 1417661 w 1519270"/>
              <a:gd name="connsiteY1" fmla="*/ 300927 h 1308496"/>
              <a:gd name="connsiteX2" fmla="*/ 1519270 w 1519270"/>
              <a:gd name="connsiteY2" fmla="*/ 1308496 h 1308496"/>
              <a:gd name="connsiteX3" fmla="*/ 0 w 1519270"/>
              <a:gd name="connsiteY3" fmla="*/ 894705 h 1308496"/>
              <a:gd name="connsiteX4" fmla="*/ 30627 w 1519270"/>
              <a:gd name="connsiteY4" fmla="*/ 0 h 1308496"/>
              <a:gd name="connsiteX0" fmla="*/ 30627 w 1482694"/>
              <a:gd name="connsiteY0" fmla="*/ 0 h 917133"/>
              <a:gd name="connsiteX1" fmla="*/ 1417661 w 1482694"/>
              <a:gd name="connsiteY1" fmla="*/ 300927 h 917133"/>
              <a:gd name="connsiteX2" fmla="*/ 1482694 w 1482694"/>
              <a:gd name="connsiteY2" fmla="*/ 917133 h 917133"/>
              <a:gd name="connsiteX3" fmla="*/ 0 w 1482694"/>
              <a:gd name="connsiteY3" fmla="*/ 894705 h 917133"/>
              <a:gd name="connsiteX4" fmla="*/ 30627 w 1482694"/>
              <a:gd name="connsiteY4" fmla="*/ 0 h 917133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661" h="1253632">
                <a:moveTo>
                  <a:pt x="30627" y="0"/>
                </a:moveTo>
                <a:lnTo>
                  <a:pt x="1417661" y="300927"/>
                </a:lnTo>
                <a:lnTo>
                  <a:pt x="1299814" y="1253632"/>
                </a:lnTo>
                <a:lnTo>
                  <a:pt x="0" y="894705"/>
                </a:lnTo>
                <a:lnTo>
                  <a:pt x="30627" y="0"/>
                </a:ln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7" name="Straight Connector 46"/>
          <p:cNvCxnSpPr>
            <a:stCxn id="51" idx="3"/>
            <a:endCxn id="46" idx="3"/>
          </p:cNvCxnSpPr>
          <p:nvPr/>
        </p:nvCxnSpPr>
        <p:spPr>
          <a:xfrm flipV="1">
            <a:off x="3846056" y="4680196"/>
            <a:ext cx="520544" cy="340103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51" idx="0"/>
            <a:endCxn id="46" idx="0"/>
          </p:cNvCxnSpPr>
          <p:nvPr/>
        </p:nvCxnSpPr>
        <p:spPr>
          <a:xfrm flipV="1">
            <a:off x="3851080" y="3785491"/>
            <a:ext cx="546147" cy="285239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endCxn id="46" idx="1"/>
          </p:cNvCxnSpPr>
          <p:nvPr/>
        </p:nvCxnSpPr>
        <p:spPr>
          <a:xfrm flipV="1">
            <a:off x="5330720" y="4086418"/>
            <a:ext cx="453541" cy="352179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51" idx="2"/>
            <a:endCxn id="46" idx="2"/>
          </p:cNvCxnSpPr>
          <p:nvPr/>
        </p:nvCxnSpPr>
        <p:spPr>
          <a:xfrm flipV="1">
            <a:off x="5222680" y="5039123"/>
            <a:ext cx="443734" cy="413255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eform 50"/>
          <p:cNvSpPr/>
          <p:nvPr/>
        </p:nvSpPr>
        <p:spPr>
          <a:xfrm>
            <a:off x="3846056" y="4070730"/>
            <a:ext cx="1487156" cy="1381648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156" h="1381648">
                <a:moveTo>
                  <a:pt x="5024" y="0"/>
                </a:moveTo>
                <a:lnTo>
                  <a:pt x="1487156" y="366764"/>
                </a:lnTo>
                <a:lnTo>
                  <a:pt x="1376624" y="1381648"/>
                </a:lnTo>
                <a:lnTo>
                  <a:pt x="0" y="949569"/>
                </a:lnTo>
                <a:cubicBezTo>
                  <a:pt x="1675" y="633046"/>
                  <a:pt x="3349" y="316523"/>
                  <a:pt x="5024" y="0"/>
                </a:cubicBez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541035" y="4408224"/>
            <a:ext cx="484567" cy="3410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381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594847" y="4748993"/>
            <a:ext cx="939521" cy="6690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213847" y="5037046"/>
            <a:ext cx="766433" cy="7601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TextBox 54"/>
          <p:cNvSpPr txBox="1"/>
          <p:nvPr/>
        </p:nvSpPr>
        <p:spPr>
          <a:xfrm>
            <a:off x="3322079" y="5165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effectLst/>
                <a:sym typeface="Webdings"/>
              </a:rPr>
              <a:t></a:t>
            </a:r>
            <a:endParaRPr lang="bg-BG" sz="2800" dirty="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98141" y="5319434"/>
            <a:ext cx="609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>
              <a:rot lat="21445438" lon="20713070" rev="207200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–N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8447" y="4912630"/>
            <a:ext cx="609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>
              <a:rot lat="21445438" lon="20713070" rev="207200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–F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3466386" y="4117949"/>
            <a:ext cx="485521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isometricOffAxis2Right">
              <a:rot lat="1475686" lon="19822229" rev="209394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17266" y="3978092"/>
            <a:ext cx="694321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isometricOffAxis2Left">
              <a:rot lat="783070" lon="1480394" rev="2127183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19800" y="342900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514907" y="4729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5017473" y="438604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232212" y="3227294"/>
            <a:ext cx="3200402" cy="1707777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621306" y="3245223"/>
            <a:ext cx="2303284" cy="1707777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218765" y="4029635"/>
            <a:ext cx="3191437" cy="1981200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639235" y="3872753"/>
            <a:ext cx="2294965" cy="2111189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5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Матрица за ортографски </a:t>
            </a:r>
            <a:r>
              <a:rPr lang="bg-BG" dirty="0" err="1"/>
              <a:t>фрустум</a:t>
            </a:r>
            <a:endParaRPr lang="bg-BG" dirty="0"/>
          </a:p>
          <a:p>
            <a:pPr lvl="1"/>
            <a:r>
              <a:rPr lang="bg-BG" dirty="0"/>
              <a:t>Преместване по </a:t>
            </a:r>
            <a:r>
              <a:rPr lang="en-US" dirty="0"/>
              <a:t>Z</a:t>
            </a:r>
            <a:r>
              <a:rPr lang="bg-BG" dirty="0"/>
              <a:t>, така че центърът да стане със </a:t>
            </a:r>
            <a:r>
              <a:rPr lang="en-US" dirty="0"/>
              <a:t>z=0</a:t>
            </a:r>
          </a:p>
          <a:p>
            <a:pPr lvl="1"/>
            <a:r>
              <a:rPr lang="bg-BG" dirty="0"/>
              <a:t>Мащабиране по </a:t>
            </a:r>
            <a:r>
              <a:rPr lang="en-US" dirty="0"/>
              <a:t>X</a:t>
            </a:r>
            <a:r>
              <a:rPr lang="bg-BG" dirty="0"/>
              <a:t> от </a:t>
            </a:r>
            <a:r>
              <a:rPr lang="en-US" b="1" dirty="0"/>
              <a:t>W </a:t>
            </a:r>
            <a:r>
              <a:rPr lang="bg-BG" dirty="0"/>
              <a:t>до 2</a:t>
            </a:r>
          </a:p>
          <a:p>
            <a:pPr lvl="1"/>
            <a:r>
              <a:rPr lang="bg-BG" dirty="0"/>
              <a:t>Мащабиране по </a:t>
            </a:r>
            <a:r>
              <a:rPr lang="en-US" dirty="0"/>
              <a:t>Y</a:t>
            </a:r>
            <a:r>
              <a:rPr lang="bg-BG" dirty="0"/>
              <a:t> от </a:t>
            </a:r>
            <a:r>
              <a:rPr lang="en-US" b="1" dirty="0"/>
              <a:t>H</a:t>
            </a:r>
            <a:r>
              <a:rPr lang="en-US" dirty="0"/>
              <a:t> </a:t>
            </a:r>
            <a:r>
              <a:rPr lang="bg-BG" dirty="0"/>
              <a:t>до 2</a:t>
            </a:r>
          </a:p>
          <a:p>
            <a:pPr lvl="1"/>
            <a:r>
              <a:rPr lang="bg-BG" dirty="0"/>
              <a:t>Мащабиране по </a:t>
            </a:r>
            <a:r>
              <a:rPr lang="en-US" dirty="0"/>
              <a:t>Z</a:t>
            </a:r>
            <a:r>
              <a:rPr lang="bg-BG" dirty="0"/>
              <a:t> от </a:t>
            </a:r>
            <a:r>
              <a:rPr lang="en-US" b="1" dirty="0"/>
              <a:t>N-F</a:t>
            </a:r>
            <a:r>
              <a:rPr lang="bg-BG" dirty="0"/>
              <a:t> до 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5161" y="2895600"/>
                <a:ext cx="2894639" cy="1960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61" y="2895600"/>
                <a:ext cx="2894639" cy="19603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матрицата</a:t>
            </a:r>
            <a:endParaRPr lang="en-US" dirty="0"/>
          </a:p>
          <a:p>
            <a:pPr lvl="1"/>
            <a:r>
              <a:rPr lang="bg-BG" dirty="0"/>
              <a:t>Параметри: ширина, височина и разстояния до предната и до задната повърхности</a:t>
            </a:r>
          </a:p>
          <a:p>
            <a:pPr lvl="1"/>
            <a:r>
              <a:rPr lang="bg-BG" dirty="0"/>
              <a:t>Матрицата се дефинира колона по колона</a:t>
            </a:r>
          </a:p>
          <a:p>
            <a:pPr lvl="1"/>
            <a:r>
              <a:rPr lang="bg-BG" dirty="0"/>
              <a:t>Съхранява се в масив от 32-битови дробни числа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810000"/>
            <a:ext cx="8534400" cy="2743200"/>
          </a:xfrm>
          <a:prstGeom prst="snip2DiagRect">
            <a:avLst>
              <a:gd name="adj1" fmla="val 0"/>
              <a:gd name="adj2" fmla="val 107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orthoMatrix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(width, height, near, far)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matrix = [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2.0/width, 0, 0, 0,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2.0/height, 0, 0,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0, 2.0/(near-far), 0,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0,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far+near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)/(near-far), 1];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new Float32Array(matrix);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Нова глобална променлива </a:t>
            </a:r>
            <a:r>
              <a:rPr lang="en-US" b="1" dirty="0" err="1"/>
              <a:t>uProjectionMatrix</a:t>
            </a:r>
            <a:endParaRPr lang="en-US" b="1" dirty="0"/>
          </a:p>
          <a:p>
            <a:pPr lvl="1"/>
            <a:r>
              <a:rPr lang="bg-BG" dirty="0"/>
              <a:t>Тя е </a:t>
            </a:r>
            <a:r>
              <a:rPr lang="en-US" b="1" dirty="0"/>
              <a:t>uniform</a:t>
            </a:r>
            <a:r>
              <a:rPr lang="en-US" dirty="0"/>
              <a:t>, </a:t>
            </a:r>
            <a:r>
              <a:rPr lang="bg-BG" dirty="0"/>
              <a:t>защото всички върхове ще умножаваме с нея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Използване на матрицата</a:t>
            </a:r>
          </a:p>
          <a:p>
            <a:pPr lvl="1"/>
            <a:r>
              <a:rPr lang="bg-BG" dirty="0"/>
              <a:t>Ширината и височината вземаме от </a:t>
            </a:r>
            <a:r>
              <a:rPr lang="en-US" b="1" dirty="0" err="1"/>
              <a:t>gl.canvas</a:t>
            </a:r>
            <a:endParaRPr lang="en-US" b="1" dirty="0"/>
          </a:p>
          <a:p>
            <a:pPr lvl="1"/>
            <a:r>
              <a:rPr lang="bg-BG" dirty="0"/>
              <a:t>Дълбочините указваме пряко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13765" y="1676400"/>
            <a:ext cx="8534400" cy="1828800"/>
          </a:xfrm>
          <a:prstGeom prst="snip2DiagRect">
            <a:avLst>
              <a:gd name="adj1" fmla="val 0"/>
              <a:gd name="adj2" fmla="val 1399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mat4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vec4(aXYZ,1)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13765" y="5257800"/>
            <a:ext cx="8534400" cy="1295400"/>
          </a:xfrm>
          <a:prstGeom prst="snip2DiagRect">
            <a:avLst>
              <a:gd name="adj1" fmla="val 0"/>
              <a:gd name="adj2" fmla="val 2076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gl.getUniformLocation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orthoMatrix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canvas.width,gl.canvas.height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gl.uniformMatrix4fv(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uProjectionMatrix,false,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74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9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Пропорции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Управление на пропорцията (аспекта)</a:t>
            </a:r>
          </a:p>
          <a:p>
            <a:pPr lvl="1"/>
            <a:r>
              <a:rPr lang="bg-BG" dirty="0"/>
              <a:t>При създаване на контекст </a:t>
            </a:r>
            <a:r>
              <a:rPr lang="en-US" dirty="0" err="1"/>
              <a:t>WebGL</a:t>
            </a:r>
            <a:r>
              <a:rPr lang="bg-BG" dirty="0"/>
              <a:t> запомня размерите</a:t>
            </a:r>
          </a:p>
          <a:p>
            <a:pPr lvl="1"/>
            <a:r>
              <a:rPr lang="bg-BG" dirty="0"/>
              <a:t>Ако те се променят по-късно, </a:t>
            </a:r>
            <a:r>
              <a:rPr lang="en-US" dirty="0" err="1"/>
              <a:t>WebGL</a:t>
            </a:r>
            <a:r>
              <a:rPr lang="bg-BG" dirty="0"/>
              <a:t> няма да разбере</a:t>
            </a:r>
          </a:p>
          <a:p>
            <a:pPr lvl="1"/>
            <a:r>
              <a:rPr lang="bg-BG" dirty="0"/>
              <a:t>Резултат – няма да се рисува това, което очакваме</a:t>
            </a:r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Да се използва друг аспект на графичната зона</a:t>
            </a:r>
          </a:p>
          <a:p>
            <a:pPr lvl="1"/>
            <a:r>
              <a:rPr lang="bg-BG" dirty="0"/>
              <a:t>С </a:t>
            </a:r>
            <a:r>
              <a:rPr lang="en-US" dirty="0"/>
              <a:t>HTML</a:t>
            </a:r>
            <a:r>
              <a:rPr lang="bg-BG" dirty="0"/>
              <a:t> създаваме малък </a:t>
            </a:r>
            <a:r>
              <a:rPr lang="en-US" dirty="0"/>
              <a:t>canvas</a:t>
            </a:r>
          </a:p>
          <a:p>
            <a:pPr lvl="1"/>
            <a:r>
              <a:rPr lang="bg-BG" dirty="0"/>
              <a:t>След създаването на контекста сменяме размера</a:t>
            </a:r>
            <a:endParaRPr lang="en-US" dirty="0"/>
          </a:p>
          <a:p>
            <a:pPr lvl="1"/>
            <a:r>
              <a:rPr lang="bg-BG" dirty="0"/>
              <a:t>Очакваме графиката да се показва със същия размер и същите пропорции</a:t>
            </a:r>
          </a:p>
        </p:txBody>
      </p:sp>
    </p:spTree>
    <p:extLst>
      <p:ext uri="{BB962C8B-B14F-4D97-AF65-F5344CB8AC3E}">
        <p14:creationId xmlns:p14="http://schemas.microsoft.com/office/powerpoint/2010/main" val="215892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dirty="0"/>
              <a:t>HTML</a:t>
            </a:r>
            <a:r>
              <a:rPr lang="bg-BG" dirty="0"/>
              <a:t> кода</a:t>
            </a:r>
          </a:p>
          <a:p>
            <a:pPr lvl="1"/>
            <a:r>
              <a:rPr lang="bg-BG" dirty="0"/>
              <a:t>Място за показване на размера</a:t>
            </a:r>
          </a:p>
          <a:p>
            <a:pPr lvl="1"/>
            <a:r>
              <a:rPr lang="bg-BG" dirty="0"/>
              <a:t>Дефинираме малък </a:t>
            </a:r>
            <a:r>
              <a:rPr lang="en-US" b="1" dirty="0"/>
              <a:t>canvas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Променяме размера</a:t>
            </a:r>
          </a:p>
          <a:p>
            <a:pPr lvl="1"/>
            <a:r>
              <a:rPr lang="bg-BG" dirty="0"/>
              <a:t>Използваме </a:t>
            </a:r>
            <a:r>
              <a:rPr lang="en-US" b="1" dirty="0" err="1"/>
              <a:t>gl.canvas</a:t>
            </a:r>
            <a:r>
              <a:rPr lang="bg-BG" dirty="0"/>
              <a:t> (контекстът </a:t>
            </a:r>
            <a:r>
              <a:rPr lang="en-US" b="1" dirty="0" err="1"/>
              <a:t>gl</a:t>
            </a:r>
            <a:r>
              <a:rPr lang="bg-BG" dirty="0"/>
              <a:t> вече съществува)</a:t>
            </a:r>
          </a:p>
          <a:p>
            <a:pPr lvl="1"/>
            <a:r>
              <a:rPr lang="bg-BG" dirty="0"/>
              <a:t>Дефинираме правоъгълна графична зона с </a:t>
            </a:r>
            <a:r>
              <a:rPr lang="en-US" b="1" dirty="0"/>
              <a:t>viewport()</a:t>
            </a:r>
          </a:p>
          <a:p>
            <a:pPr lvl="1"/>
            <a:endParaRPr lang="en-US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13765" y="1752600"/>
            <a:ext cx="8534400" cy="1524000"/>
          </a:xfrm>
          <a:prstGeom prst="snip2DiagRect">
            <a:avLst>
              <a:gd name="adj1" fmla="val 0"/>
              <a:gd name="adj2" fmla="val 1399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Случаен аспект 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id="aspect"&gt;&lt;/span&gt;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</a:tabLst>
            </a:pPr>
            <a:r>
              <a:rPr lang="en-GB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 id="</a:t>
            </a:r>
            <a:r>
              <a:rPr lang="en-GB" spc="-2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picasso</a:t>
            </a:r>
            <a:r>
              <a:rPr lang="en-GB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b="1" spc="-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width="40" height="40"</a:t>
            </a:r>
            <a:r>
              <a:rPr lang="en-GB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style="border: solid;"&gt;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Искаме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canvas, 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 няма!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canvas&gt;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13765" y="4800600"/>
            <a:ext cx="8534400" cy="1752600"/>
          </a:xfrm>
          <a:prstGeom prst="snip2DiagRect">
            <a:avLst>
              <a:gd name="adj1" fmla="val 0"/>
              <a:gd name="adj2" fmla="val 1615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gl.canvas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random(120,600);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gl.canvas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random(120,400);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aspect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("aspect");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aspect.innerHTML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gl.canvas.width+"x"+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gl.canvas.height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gl.viewport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(0,0,gl.canvas.width,gl.canvas.height);</a:t>
            </a:r>
          </a:p>
        </p:txBody>
      </p:sp>
    </p:spTree>
    <p:extLst>
      <p:ext uri="{BB962C8B-B14F-4D97-AF65-F5344CB8AC3E}">
        <p14:creationId xmlns:p14="http://schemas.microsoft.com/office/powerpoint/2010/main" val="345164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30146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3233737"/>
            <a:ext cx="30146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7"/>
            <a:ext cx="30146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304800"/>
            <a:ext cx="30146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6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Матрици</a:t>
            </a:r>
          </a:p>
          <a:p>
            <a:pPr lvl="1"/>
            <a:r>
              <a:rPr lang="bg-BG" dirty="0"/>
              <a:t>Проекции и гледни точки</a:t>
            </a:r>
          </a:p>
          <a:p>
            <a:pPr lvl="1"/>
            <a:r>
              <a:rPr lang="bg-BG" dirty="0"/>
              <a:t>Ортографска проекция</a:t>
            </a:r>
            <a:endParaRPr lang="en-US" dirty="0"/>
          </a:p>
          <a:p>
            <a:pPr lvl="1"/>
            <a:r>
              <a:rPr lang="bg-BG" dirty="0" err="1"/>
              <a:t>Афинни</a:t>
            </a:r>
            <a:r>
              <a:rPr lang="bg-BG" dirty="0"/>
              <a:t> трансформации</a:t>
            </a:r>
          </a:p>
          <a:p>
            <a:pPr lvl="1"/>
            <a:r>
              <a:rPr lang="bg-BG" dirty="0"/>
              <a:t>Съставни матрици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Перспективна проекция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82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Перспективна проекция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Фрустум</a:t>
            </a:r>
            <a:endParaRPr lang="bg-BG" dirty="0"/>
          </a:p>
          <a:p>
            <a:pPr lvl="1"/>
            <a:r>
              <a:rPr lang="bg-BG" dirty="0"/>
              <a:t>Пресечена пирамида с основи пропорционални на </a:t>
            </a:r>
            <a:r>
              <a:rPr lang="en-US" b="1" dirty="0" err="1"/>
              <a:t>W</a:t>
            </a:r>
            <a:r>
              <a:rPr lang="en-US" dirty="0" err="1"/>
              <a:t>x</a:t>
            </a:r>
            <a:r>
              <a:rPr lang="en-US" b="1" dirty="0" err="1"/>
              <a:t>H</a:t>
            </a:r>
            <a:endParaRPr lang="bg-BG" b="1" dirty="0"/>
          </a:p>
          <a:p>
            <a:pPr lvl="1"/>
            <a:r>
              <a:rPr lang="bg-BG" dirty="0"/>
              <a:t>Симетричен относно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endParaRPr lang="bg-BG" dirty="0"/>
          </a:p>
          <a:p>
            <a:pPr lvl="1"/>
            <a:r>
              <a:rPr lang="bg-BG" dirty="0"/>
              <a:t>Дълбочина от </a:t>
            </a:r>
            <a:r>
              <a:rPr lang="bg-BG" b="1" dirty="0"/>
              <a:t>–</a:t>
            </a:r>
            <a:r>
              <a:rPr lang="en-US" b="1" dirty="0"/>
              <a:t>N</a:t>
            </a:r>
            <a:r>
              <a:rPr lang="bg-BG" dirty="0"/>
              <a:t> до </a:t>
            </a:r>
            <a:r>
              <a:rPr lang="en-US" b="1" dirty="0"/>
              <a:t>–F</a:t>
            </a:r>
            <a:r>
              <a:rPr lang="en-US" dirty="0"/>
              <a:t> (N=near, F=far)</a:t>
            </a:r>
            <a:endParaRPr lang="bg-BG" dirty="0"/>
          </a:p>
          <a:p>
            <a:pPr lvl="1"/>
            <a:r>
              <a:rPr lang="bg-BG" dirty="0"/>
              <a:t>Видим хоризонтален ъгъл </a:t>
            </a:r>
            <a:r>
              <a:rPr lang="el-GR" sz="2400" dirty="0">
                <a:latin typeface="Times New Roman"/>
                <a:cs typeface="Times New Roman"/>
              </a:rPr>
              <a:t>α</a:t>
            </a:r>
            <a:r>
              <a:rPr lang="bg-BG" dirty="0"/>
              <a:t>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138170" y="3762001"/>
            <a:ext cx="410614" cy="2924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22828" y="4054410"/>
            <a:ext cx="817507" cy="563444"/>
          </a:xfrm>
          <a:prstGeom prst="line">
            <a:avLst/>
          </a:prstGeom>
          <a:ln w="3175">
            <a:solidFill>
              <a:srgbClr val="92D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4847" y="4225740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594847" y="5825940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645278" y="5825940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16678" y="63593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9687" y="63593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0547" y="387948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4022012" y="3614810"/>
            <a:ext cx="2593523" cy="2286635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  <a:gd name="connsiteX0" fmla="*/ 147670 w 1629802"/>
              <a:gd name="connsiteY0" fmla="*/ 0 h 1381648"/>
              <a:gd name="connsiteX1" fmla="*/ 1629802 w 1629802"/>
              <a:gd name="connsiteY1" fmla="*/ 366764 h 1381648"/>
              <a:gd name="connsiteX2" fmla="*/ 1519270 w 1629802"/>
              <a:gd name="connsiteY2" fmla="*/ 1381648 h 1381648"/>
              <a:gd name="connsiteX3" fmla="*/ 0 w 1629802"/>
              <a:gd name="connsiteY3" fmla="*/ 967857 h 1381648"/>
              <a:gd name="connsiteX4" fmla="*/ 147670 w 1629802"/>
              <a:gd name="connsiteY4" fmla="*/ 0 h 1381648"/>
              <a:gd name="connsiteX0" fmla="*/ 30627 w 1629802"/>
              <a:gd name="connsiteY0" fmla="*/ 0 h 1308496"/>
              <a:gd name="connsiteX1" fmla="*/ 1629802 w 1629802"/>
              <a:gd name="connsiteY1" fmla="*/ 293612 h 1308496"/>
              <a:gd name="connsiteX2" fmla="*/ 1519270 w 1629802"/>
              <a:gd name="connsiteY2" fmla="*/ 1308496 h 1308496"/>
              <a:gd name="connsiteX3" fmla="*/ 0 w 1629802"/>
              <a:gd name="connsiteY3" fmla="*/ 894705 h 1308496"/>
              <a:gd name="connsiteX4" fmla="*/ 30627 w 1629802"/>
              <a:gd name="connsiteY4" fmla="*/ 0 h 1308496"/>
              <a:gd name="connsiteX0" fmla="*/ 30627 w 1519270"/>
              <a:gd name="connsiteY0" fmla="*/ 0 h 1308496"/>
              <a:gd name="connsiteX1" fmla="*/ 1417661 w 1519270"/>
              <a:gd name="connsiteY1" fmla="*/ 300927 h 1308496"/>
              <a:gd name="connsiteX2" fmla="*/ 1519270 w 1519270"/>
              <a:gd name="connsiteY2" fmla="*/ 1308496 h 1308496"/>
              <a:gd name="connsiteX3" fmla="*/ 0 w 1519270"/>
              <a:gd name="connsiteY3" fmla="*/ 894705 h 1308496"/>
              <a:gd name="connsiteX4" fmla="*/ 30627 w 1519270"/>
              <a:gd name="connsiteY4" fmla="*/ 0 h 1308496"/>
              <a:gd name="connsiteX0" fmla="*/ 30627 w 1482694"/>
              <a:gd name="connsiteY0" fmla="*/ 0 h 917133"/>
              <a:gd name="connsiteX1" fmla="*/ 1417661 w 1482694"/>
              <a:gd name="connsiteY1" fmla="*/ 300927 h 917133"/>
              <a:gd name="connsiteX2" fmla="*/ 1482694 w 1482694"/>
              <a:gd name="connsiteY2" fmla="*/ 917133 h 917133"/>
              <a:gd name="connsiteX3" fmla="*/ 0 w 1482694"/>
              <a:gd name="connsiteY3" fmla="*/ 894705 h 917133"/>
              <a:gd name="connsiteX4" fmla="*/ 30627 w 1482694"/>
              <a:gd name="connsiteY4" fmla="*/ 0 h 917133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  <a:gd name="connsiteX0" fmla="*/ 30627 w 1417661"/>
              <a:gd name="connsiteY0" fmla="*/ 0 h 1253632"/>
              <a:gd name="connsiteX1" fmla="*/ 1417661 w 1417661"/>
              <a:gd name="connsiteY1" fmla="*/ 300927 h 1253632"/>
              <a:gd name="connsiteX2" fmla="*/ 1299814 w 1417661"/>
              <a:gd name="connsiteY2" fmla="*/ 1253632 h 1253632"/>
              <a:gd name="connsiteX3" fmla="*/ 0 w 1417661"/>
              <a:gd name="connsiteY3" fmla="*/ 894705 h 1253632"/>
              <a:gd name="connsiteX4" fmla="*/ 30627 w 1417661"/>
              <a:gd name="connsiteY4" fmla="*/ 0 h 1253632"/>
              <a:gd name="connsiteX0" fmla="*/ 30627 w 1606083"/>
              <a:gd name="connsiteY0" fmla="*/ 0 h 1253632"/>
              <a:gd name="connsiteX1" fmla="*/ 1606083 w 1606083"/>
              <a:gd name="connsiteY1" fmla="*/ 289843 h 1253632"/>
              <a:gd name="connsiteX2" fmla="*/ 1299814 w 1606083"/>
              <a:gd name="connsiteY2" fmla="*/ 1253632 h 1253632"/>
              <a:gd name="connsiteX3" fmla="*/ 0 w 1606083"/>
              <a:gd name="connsiteY3" fmla="*/ 894705 h 1253632"/>
              <a:gd name="connsiteX4" fmla="*/ 30627 w 1606083"/>
              <a:gd name="connsiteY4" fmla="*/ 0 h 1253632"/>
              <a:gd name="connsiteX0" fmla="*/ 30627 w 1606083"/>
              <a:gd name="connsiteY0" fmla="*/ 0 h 1674810"/>
              <a:gd name="connsiteX1" fmla="*/ 1606083 w 1606083"/>
              <a:gd name="connsiteY1" fmla="*/ 289843 h 1674810"/>
              <a:gd name="connsiteX2" fmla="*/ 1432817 w 1606083"/>
              <a:gd name="connsiteY2" fmla="*/ 1674810 h 1674810"/>
              <a:gd name="connsiteX3" fmla="*/ 0 w 1606083"/>
              <a:gd name="connsiteY3" fmla="*/ 894705 h 1674810"/>
              <a:gd name="connsiteX4" fmla="*/ 30627 w 1606083"/>
              <a:gd name="connsiteY4" fmla="*/ 0 h 1674810"/>
              <a:gd name="connsiteX0" fmla="*/ 0 w 2063136"/>
              <a:gd name="connsiteY0" fmla="*/ 0 h 1774563"/>
              <a:gd name="connsiteX1" fmla="*/ 2063136 w 2063136"/>
              <a:gd name="connsiteY1" fmla="*/ 389596 h 1774563"/>
              <a:gd name="connsiteX2" fmla="*/ 1889870 w 2063136"/>
              <a:gd name="connsiteY2" fmla="*/ 1774563 h 1774563"/>
              <a:gd name="connsiteX3" fmla="*/ 457053 w 2063136"/>
              <a:gd name="connsiteY3" fmla="*/ 994458 h 1774563"/>
              <a:gd name="connsiteX4" fmla="*/ 0 w 2063136"/>
              <a:gd name="connsiteY4" fmla="*/ 0 h 1774563"/>
              <a:gd name="connsiteX0" fmla="*/ 0 w 2063136"/>
              <a:gd name="connsiteY0" fmla="*/ 0 h 1774563"/>
              <a:gd name="connsiteX1" fmla="*/ 2063136 w 2063136"/>
              <a:gd name="connsiteY1" fmla="*/ 389596 h 1774563"/>
              <a:gd name="connsiteX2" fmla="*/ 1889870 w 2063136"/>
              <a:gd name="connsiteY2" fmla="*/ 1774563 h 1774563"/>
              <a:gd name="connsiteX3" fmla="*/ 24791 w 2063136"/>
              <a:gd name="connsiteY3" fmla="*/ 1199506 h 1774563"/>
              <a:gd name="connsiteX4" fmla="*/ 0 w 2063136"/>
              <a:gd name="connsiteY4" fmla="*/ 0 h 1774563"/>
              <a:gd name="connsiteX0" fmla="*/ 63878 w 2038345"/>
              <a:gd name="connsiteY0" fmla="*/ 0 h 2151407"/>
              <a:gd name="connsiteX1" fmla="*/ 2038345 w 2038345"/>
              <a:gd name="connsiteY1" fmla="*/ 766440 h 2151407"/>
              <a:gd name="connsiteX2" fmla="*/ 1865079 w 2038345"/>
              <a:gd name="connsiteY2" fmla="*/ 2151407 h 2151407"/>
              <a:gd name="connsiteX3" fmla="*/ 0 w 2038345"/>
              <a:gd name="connsiteY3" fmla="*/ 1576350 h 2151407"/>
              <a:gd name="connsiteX4" fmla="*/ 63878 w 2038345"/>
              <a:gd name="connsiteY4" fmla="*/ 0 h 2151407"/>
              <a:gd name="connsiteX0" fmla="*/ 0 w 1974467"/>
              <a:gd name="connsiteY0" fmla="*/ 0 h 2151407"/>
              <a:gd name="connsiteX1" fmla="*/ 1974467 w 1974467"/>
              <a:gd name="connsiteY1" fmla="*/ 766440 h 2151407"/>
              <a:gd name="connsiteX2" fmla="*/ 1801201 w 1974467"/>
              <a:gd name="connsiteY2" fmla="*/ 2151407 h 2151407"/>
              <a:gd name="connsiteX3" fmla="*/ 35875 w 1974467"/>
              <a:gd name="connsiteY3" fmla="*/ 1432263 h 2151407"/>
              <a:gd name="connsiteX4" fmla="*/ 0 w 1974467"/>
              <a:gd name="connsiteY4" fmla="*/ 0 h 2151407"/>
              <a:gd name="connsiteX0" fmla="*/ 0 w 2617318"/>
              <a:gd name="connsiteY0" fmla="*/ 0 h 2151407"/>
              <a:gd name="connsiteX1" fmla="*/ 2617318 w 2617318"/>
              <a:gd name="connsiteY1" fmla="*/ 400680 h 2151407"/>
              <a:gd name="connsiteX2" fmla="*/ 1801201 w 2617318"/>
              <a:gd name="connsiteY2" fmla="*/ 2151407 h 2151407"/>
              <a:gd name="connsiteX3" fmla="*/ 35875 w 2617318"/>
              <a:gd name="connsiteY3" fmla="*/ 1432263 h 2151407"/>
              <a:gd name="connsiteX4" fmla="*/ 0 w 2617318"/>
              <a:gd name="connsiteY4" fmla="*/ 0 h 2151407"/>
              <a:gd name="connsiteX0" fmla="*/ 0 w 2617318"/>
              <a:gd name="connsiteY0" fmla="*/ 0 h 2162490"/>
              <a:gd name="connsiteX1" fmla="*/ 2617318 w 2617318"/>
              <a:gd name="connsiteY1" fmla="*/ 400680 h 2162490"/>
              <a:gd name="connsiteX2" fmla="*/ 2565972 w 2617318"/>
              <a:gd name="connsiteY2" fmla="*/ 2162490 h 2162490"/>
              <a:gd name="connsiteX3" fmla="*/ 35875 w 2617318"/>
              <a:gd name="connsiteY3" fmla="*/ 1432263 h 2162490"/>
              <a:gd name="connsiteX4" fmla="*/ 0 w 2617318"/>
              <a:gd name="connsiteY4" fmla="*/ 0 h 2162490"/>
              <a:gd name="connsiteX0" fmla="*/ 0 w 2617318"/>
              <a:gd name="connsiteY0" fmla="*/ 0 h 2156948"/>
              <a:gd name="connsiteX1" fmla="*/ 2617318 w 2617318"/>
              <a:gd name="connsiteY1" fmla="*/ 400680 h 2156948"/>
              <a:gd name="connsiteX2" fmla="*/ 2482844 w 2617318"/>
              <a:gd name="connsiteY2" fmla="*/ 2156948 h 2156948"/>
              <a:gd name="connsiteX3" fmla="*/ 35875 w 2617318"/>
              <a:gd name="connsiteY3" fmla="*/ 1432263 h 2156948"/>
              <a:gd name="connsiteX4" fmla="*/ 0 w 2617318"/>
              <a:gd name="connsiteY4" fmla="*/ 0 h 2156948"/>
              <a:gd name="connsiteX0" fmla="*/ 0 w 2617318"/>
              <a:gd name="connsiteY0" fmla="*/ 0 h 2145864"/>
              <a:gd name="connsiteX1" fmla="*/ 2617318 w 2617318"/>
              <a:gd name="connsiteY1" fmla="*/ 400680 h 2145864"/>
              <a:gd name="connsiteX2" fmla="*/ 2444052 w 2617318"/>
              <a:gd name="connsiteY2" fmla="*/ 2145864 h 2145864"/>
              <a:gd name="connsiteX3" fmla="*/ 35875 w 2617318"/>
              <a:gd name="connsiteY3" fmla="*/ 1432263 h 2145864"/>
              <a:gd name="connsiteX4" fmla="*/ 0 w 2617318"/>
              <a:gd name="connsiteY4" fmla="*/ 0 h 2145864"/>
              <a:gd name="connsiteX0" fmla="*/ 0 w 2617318"/>
              <a:gd name="connsiteY0" fmla="*/ 0 h 1979610"/>
              <a:gd name="connsiteX1" fmla="*/ 2617318 w 2617318"/>
              <a:gd name="connsiteY1" fmla="*/ 400680 h 1979610"/>
              <a:gd name="connsiteX2" fmla="*/ 2455135 w 2617318"/>
              <a:gd name="connsiteY2" fmla="*/ 1979610 h 1979610"/>
              <a:gd name="connsiteX3" fmla="*/ 35875 w 2617318"/>
              <a:gd name="connsiteY3" fmla="*/ 1432263 h 1979610"/>
              <a:gd name="connsiteX4" fmla="*/ 0 w 2617318"/>
              <a:gd name="connsiteY4" fmla="*/ 0 h 1979610"/>
              <a:gd name="connsiteX0" fmla="*/ 0 w 2617318"/>
              <a:gd name="connsiteY0" fmla="*/ 0 h 2184657"/>
              <a:gd name="connsiteX1" fmla="*/ 2617318 w 2617318"/>
              <a:gd name="connsiteY1" fmla="*/ 400680 h 2184657"/>
              <a:gd name="connsiteX2" fmla="*/ 2432968 w 2617318"/>
              <a:gd name="connsiteY2" fmla="*/ 2184657 h 2184657"/>
              <a:gd name="connsiteX3" fmla="*/ 35875 w 2617318"/>
              <a:gd name="connsiteY3" fmla="*/ 1432263 h 2184657"/>
              <a:gd name="connsiteX4" fmla="*/ 0 w 2617318"/>
              <a:gd name="connsiteY4" fmla="*/ 0 h 2184657"/>
              <a:gd name="connsiteX0" fmla="*/ 0 w 2593523"/>
              <a:gd name="connsiteY0" fmla="*/ 0 h 2286635"/>
              <a:gd name="connsiteX1" fmla="*/ 2593523 w 2593523"/>
              <a:gd name="connsiteY1" fmla="*/ 502658 h 2286635"/>
              <a:gd name="connsiteX2" fmla="*/ 2409173 w 2593523"/>
              <a:gd name="connsiteY2" fmla="*/ 2286635 h 2286635"/>
              <a:gd name="connsiteX3" fmla="*/ 12080 w 2593523"/>
              <a:gd name="connsiteY3" fmla="*/ 1534241 h 2286635"/>
              <a:gd name="connsiteX4" fmla="*/ 0 w 2593523"/>
              <a:gd name="connsiteY4" fmla="*/ 0 h 228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23" h="2286635">
                <a:moveTo>
                  <a:pt x="0" y="0"/>
                </a:moveTo>
                <a:lnTo>
                  <a:pt x="2593523" y="502658"/>
                </a:lnTo>
                <a:lnTo>
                  <a:pt x="2409173" y="2286635"/>
                </a:lnTo>
                <a:lnTo>
                  <a:pt x="12080" y="1534241"/>
                </a:lnTo>
                <a:cubicBezTo>
                  <a:pt x="8053" y="1022827"/>
                  <a:pt x="4027" y="511414"/>
                  <a:pt x="0" y="0"/>
                </a:cubicBez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38" name="Straight Connector 37"/>
          <p:cNvCxnSpPr>
            <a:stCxn id="64" idx="3"/>
            <a:endCxn id="37" idx="3"/>
          </p:cNvCxnSpPr>
          <p:nvPr/>
        </p:nvCxnSpPr>
        <p:spPr>
          <a:xfrm flipV="1">
            <a:off x="3846056" y="5149051"/>
            <a:ext cx="188036" cy="279142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64" idx="0"/>
            <a:endCxn id="37" idx="0"/>
          </p:cNvCxnSpPr>
          <p:nvPr/>
        </p:nvCxnSpPr>
        <p:spPr>
          <a:xfrm flipV="1">
            <a:off x="3851080" y="3614810"/>
            <a:ext cx="170932" cy="863814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endCxn id="37" idx="1"/>
          </p:cNvCxnSpPr>
          <p:nvPr/>
        </p:nvCxnSpPr>
        <p:spPr>
          <a:xfrm flipV="1">
            <a:off x="5330720" y="4117468"/>
            <a:ext cx="1284815" cy="729026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64" idx="2"/>
            <a:endCxn id="37" idx="2"/>
          </p:cNvCxnSpPr>
          <p:nvPr/>
        </p:nvCxnSpPr>
        <p:spPr>
          <a:xfrm>
            <a:off x="5222680" y="5860272"/>
            <a:ext cx="1208505" cy="41173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reeform 63"/>
          <p:cNvSpPr/>
          <p:nvPr/>
        </p:nvSpPr>
        <p:spPr>
          <a:xfrm>
            <a:off x="3846056" y="4478624"/>
            <a:ext cx="1487156" cy="1381648"/>
          </a:xfrm>
          <a:custGeom>
            <a:avLst/>
            <a:gdLst>
              <a:gd name="connsiteX0" fmla="*/ 5024 w 1487156"/>
              <a:gd name="connsiteY0" fmla="*/ 0 h 1381648"/>
              <a:gd name="connsiteX1" fmla="*/ 1487156 w 1487156"/>
              <a:gd name="connsiteY1" fmla="*/ 366764 h 1381648"/>
              <a:gd name="connsiteX2" fmla="*/ 1376624 w 1487156"/>
              <a:gd name="connsiteY2" fmla="*/ 1381648 h 1381648"/>
              <a:gd name="connsiteX3" fmla="*/ 0 w 1487156"/>
              <a:gd name="connsiteY3" fmla="*/ 949569 h 1381648"/>
              <a:gd name="connsiteX4" fmla="*/ 5024 w 1487156"/>
              <a:gd name="connsiteY4" fmla="*/ 0 h 138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156" h="1381648">
                <a:moveTo>
                  <a:pt x="5024" y="0"/>
                </a:moveTo>
                <a:lnTo>
                  <a:pt x="1487156" y="366764"/>
                </a:lnTo>
                <a:lnTo>
                  <a:pt x="1376624" y="1381648"/>
                </a:lnTo>
                <a:lnTo>
                  <a:pt x="0" y="949569"/>
                </a:lnTo>
                <a:cubicBezTo>
                  <a:pt x="1675" y="633046"/>
                  <a:pt x="3349" y="316523"/>
                  <a:pt x="5024" y="0"/>
                </a:cubicBezTo>
                <a:close/>
              </a:path>
            </a:pathLst>
          </a:cu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4541035" y="4632376"/>
            <a:ext cx="753941" cy="51922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381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594847" y="5156887"/>
            <a:ext cx="939521" cy="6690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213847" y="5444940"/>
            <a:ext cx="766433" cy="7601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/>
          <p:cNvSpPr/>
          <p:nvPr/>
        </p:nvSpPr>
        <p:spPr>
          <a:xfrm>
            <a:off x="5257800" y="5791200"/>
            <a:ext cx="609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>
              <a:rot lat="21445438" lon="20713070" rev="207200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–N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5852834"/>
            <a:ext cx="609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>
              <a:rot lat="21445438" lon="20713070" rev="207200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–F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48784" y="4866162"/>
            <a:ext cx="485521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isometricOffAxis2Right">
              <a:rot lat="1475686" lon="19822229" rev="209394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H'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73079" y="3539940"/>
            <a:ext cx="694321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isometricOffAxis2Left">
              <a:rot lat="783070" lon="1480394" rev="2127183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W'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48784" y="3411455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–Z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Oval 73"/>
          <p:cNvSpPr/>
          <p:nvPr/>
        </p:nvSpPr>
        <p:spPr>
          <a:xfrm>
            <a:off x="4514907" y="51378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5288281" y="460443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593948" y="3379694"/>
            <a:ext cx="470659" cy="2455013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593948" y="3836894"/>
            <a:ext cx="3492652" cy="1997813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597063" y="4710953"/>
            <a:ext cx="692549" cy="1149319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3597064" y="5834708"/>
            <a:ext cx="3565736" cy="59586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587261" y="4962708"/>
            <a:ext cx="1689071" cy="894924"/>
          </a:xfrm>
          <a:custGeom>
            <a:avLst/>
            <a:gdLst>
              <a:gd name="connsiteX0" fmla="*/ 1692030 w 1692030"/>
              <a:gd name="connsiteY0" fmla="*/ 347784 h 875323"/>
              <a:gd name="connsiteX1" fmla="*/ 0 w 1692030"/>
              <a:gd name="connsiteY1" fmla="*/ 875323 h 875323"/>
              <a:gd name="connsiteX2" fmla="*/ 257907 w 1692030"/>
              <a:gd name="connsiteY2" fmla="*/ 0 h 875323"/>
              <a:gd name="connsiteX0" fmla="*/ 1692030 w 1692030"/>
              <a:gd name="connsiteY0" fmla="*/ 399936 h 927475"/>
              <a:gd name="connsiteX1" fmla="*/ 0 w 1692030"/>
              <a:gd name="connsiteY1" fmla="*/ 927475 h 927475"/>
              <a:gd name="connsiteX2" fmla="*/ 261384 w 1692030"/>
              <a:gd name="connsiteY2" fmla="*/ 0 h 927475"/>
              <a:gd name="connsiteX0" fmla="*/ 1689071 w 1689071"/>
              <a:gd name="connsiteY0" fmla="*/ 432487 h 927475"/>
              <a:gd name="connsiteX1" fmla="*/ 0 w 1689071"/>
              <a:gd name="connsiteY1" fmla="*/ 927475 h 927475"/>
              <a:gd name="connsiteX2" fmla="*/ 261384 w 1689071"/>
              <a:gd name="connsiteY2" fmla="*/ 0 h 927475"/>
              <a:gd name="connsiteX0" fmla="*/ 1689071 w 1689071"/>
              <a:gd name="connsiteY0" fmla="*/ 399936 h 894924"/>
              <a:gd name="connsiteX1" fmla="*/ 0 w 1689071"/>
              <a:gd name="connsiteY1" fmla="*/ 894924 h 894924"/>
              <a:gd name="connsiteX2" fmla="*/ 261384 w 1689071"/>
              <a:gd name="connsiteY2" fmla="*/ 0 h 89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071" h="894924">
                <a:moveTo>
                  <a:pt x="1689071" y="399936"/>
                </a:moveTo>
                <a:lnTo>
                  <a:pt x="0" y="894924"/>
                </a:lnTo>
                <a:lnTo>
                  <a:pt x="261384" y="0"/>
                </a:lnTo>
              </a:path>
            </a:pathLst>
          </a:custGeom>
          <a:gradFill>
            <a:gsLst>
              <a:gs pos="40000">
                <a:srgbClr val="FF0000">
                  <a:alpha val="0"/>
                </a:srgbClr>
              </a:gs>
              <a:gs pos="0">
                <a:srgbClr val="FF0000">
                  <a:alpha val="77000"/>
                </a:srgbClr>
              </a:gs>
            </a:gsLst>
            <a:lin ang="17400000" scaled="0"/>
          </a:gra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8" name="TextBox 67"/>
          <p:cNvSpPr txBox="1"/>
          <p:nvPr/>
        </p:nvSpPr>
        <p:spPr>
          <a:xfrm>
            <a:off x="3322079" y="55730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effectLst/>
                <a:sym typeface="Webdings"/>
              </a:rPr>
              <a:t></a:t>
            </a:r>
            <a:endParaRPr lang="bg-BG" sz="2800" dirty="0"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 rot="972123">
            <a:off x="4390234" y="4899670"/>
            <a:ext cx="609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>
              <a:rot lat="21445438" lon="20713070" rev="2072004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2000" dirty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endParaRPr lang="bg-BG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55868" y="4967056"/>
            <a:ext cx="1417468" cy="396536"/>
          </a:xfrm>
          <a:prstGeom prst="line">
            <a:avLst/>
          </a:prstGeom>
          <a:ln w="6350">
            <a:solidFill>
              <a:srgbClr val="FF0000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Матрица за перспективен </a:t>
            </a:r>
            <a:r>
              <a:rPr lang="bg-BG" dirty="0" err="1"/>
              <a:t>фрустум</a:t>
            </a:r>
            <a:endParaRPr lang="bg-BG" dirty="0"/>
          </a:p>
          <a:p>
            <a:pPr lvl="1"/>
            <a:r>
              <a:rPr lang="bg-BG" dirty="0"/>
              <a:t>Матрица: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Може да се ползват размерите на близката/далечната стена. Съотношението между разстоянието до стената и нейната ширина е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9088" y="1371600"/>
                <a:ext cx="3696974" cy="209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𝑐𝑡𝑔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𝑎𝑠𝑝𝑒𝑐𝑡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𝑡𝑔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88" y="1371600"/>
                <a:ext cx="3696974" cy="2094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5882" y="4406153"/>
                <a:ext cx="1290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c</m:t>
                      </m:r>
                      <m:r>
                        <a:rPr lang="en-US" sz="2000" i="1" smtClean="0">
                          <a:latin typeface="Cambria Math"/>
                        </a:rPr>
                        <m:t>𝑡𝑔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bg-BG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2" y="4406153"/>
                <a:ext cx="1290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15385" r="-32547" b="-1846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0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нарисуваме куб</a:t>
            </a:r>
            <a:endParaRPr lang="en-US" dirty="0"/>
          </a:p>
          <a:p>
            <a:pPr lvl="1"/>
            <a:r>
              <a:rPr lang="bg-BG" dirty="0"/>
              <a:t>С перспектива – задната стена да изглежда по-малка</a:t>
            </a:r>
          </a:p>
          <a:p>
            <a:pPr lvl="1"/>
            <a:endParaRPr lang="bg-BG" dirty="0"/>
          </a:p>
          <a:p>
            <a:r>
              <a:rPr lang="bg-BG" dirty="0"/>
              <a:t>Матрицата</a:t>
            </a:r>
            <a:endParaRPr lang="en-US" dirty="0"/>
          </a:p>
          <a:p>
            <a:pPr lvl="1"/>
            <a:r>
              <a:rPr lang="bg-BG" dirty="0"/>
              <a:t>За удобство – ъгълът е в градуси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657600"/>
            <a:ext cx="8534400" cy="2895600"/>
          </a:xfrm>
          <a:prstGeom prst="snip2DiagRect">
            <a:avLst>
              <a:gd name="adj1" fmla="val 0"/>
              <a:gd name="adj2" fmla="val 907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perspMatrix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(angle, aspect, near, far)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(angle/2*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/180);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matrix = [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/aspect, 0, 0, 0,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0,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0,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far+near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)/(near-far), -1,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0, 0, 2.0*near*far/(near-far), 0];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new Float32Array(matrix);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1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Кубът</a:t>
            </a:r>
          </a:p>
          <a:p>
            <a:pPr lvl="1"/>
            <a:r>
              <a:rPr lang="bg-BG" dirty="0"/>
              <a:t>Рисува се само с ръбове</a:t>
            </a:r>
          </a:p>
          <a:p>
            <a:pPr lvl="1"/>
            <a:r>
              <a:rPr lang="bg-BG" dirty="0"/>
              <a:t>Предната и задната стени са </a:t>
            </a:r>
            <a:r>
              <a:rPr lang="en-US" dirty="0" err="1"/>
              <a:t>LINE_LOOP</a:t>
            </a:r>
            <a:r>
              <a:rPr lang="bg-BG" dirty="0"/>
              <a:t> цикли</a:t>
            </a:r>
          </a:p>
          <a:p>
            <a:pPr lvl="1"/>
            <a:r>
              <a:rPr lang="bg-BG" dirty="0"/>
              <a:t>Ръбове свързващи тези стени са самостоятелни отсечки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13765" y="4114800"/>
            <a:ext cx="8534400" cy="2438400"/>
          </a:xfrm>
          <a:prstGeom prst="snip2DiagRect">
            <a:avLst>
              <a:gd name="adj1" fmla="val 0"/>
              <a:gd name="adj2" fmla="val 1399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,0,4);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,4,4);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,8,8);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145" y="2514600"/>
            <a:ext cx="914400" cy="91440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737385" y="2148840"/>
            <a:ext cx="1645920" cy="164592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6511" y="2148840"/>
            <a:ext cx="356794" cy="365760"/>
          </a:xfrm>
          <a:prstGeom prst="straightConnector1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37385" y="2148840"/>
            <a:ext cx="365760" cy="365760"/>
          </a:xfrm>
          <a:prstGeom prst="straightConnector1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17545" y="3429000"/>
            <a:ext cx="365761" cy="365761"/>
          </a:xfrm>
          <a:prstGeom prst="straightConnector1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37385" y="3429000"/>
            <a:ext cx="365760" cy="365760"/>
          </a:xfrm>
          <a:prstGeom prst="straightConnector1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098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9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096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Роля</a:t>
            </a:r>
          </a:p>
          <a:p>
            <a:pPr lvl="1"/>
            <a:r>
              <a:rPr lang="bg-BG" dirty="0"/>
              <a:t>Възможност да се погледне на сцена от различни места</a:t>
            </a:r>
          </a:p>
          <a:p>
            <a:pPr lvl="1"/>
            <a:r>
              <a:rPr lang="bg-BG" dirty="0"/>
              <a:t>Възможност за движение из сцена</a:t>
            </a:r>
          </a:p>
          <a:p>
            <a:pPr lvl="1"/>
            <a:endParaRPr lang="bg-BG" dirty="0"/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Гледната точка не е просто точка в пространството</a:t>
            </a:r>
          </a:p>
          <a:p>
            <a:pPr lvl="1"/>
            <a:r>
              <a:rPr lang="bg-BG" dirty="0"/>
              <a:t>Представлява смяна на координатната система</a:t>
            </a:r>
          </a:p>
          <a:p>
            <a:pPr lvl="1"/>
            <a:r>
              <a:rPr lang="bg-BG" dirty="0"/>
              <a:t>Реализира се с 4х4 матрица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831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2702859" y="4994704"/>
            <a:ext cx="3576993" cy="22275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представлява гледната точка</a:t>
            </a:r>
          </a:p>
          <a:p>
            <a:pPr lvl="1"/>
            <a:r>
              <a:rPr lang="bg-BG" dirty="0"/>
              <a:t>Тя е друга координатна система</a:t>
            </a:r>
          </a:p>
          <a:p>
            <a:pPr lvl="1"/>
            <a:r>
              <a:rPr lang="bg-BG" dirty="0"/>
              <a:t>Трябва да знаем къде е и как са ориентирани осите</a:t>
            </a:r>
          </a:p>
          <a:p>
            <a:pPr lvl="1"/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  <a:r>
              <a:rPr lang="bg-BG" dirty="0"/>
              <a:t> са единични, взаимно перпендикулярни вектори</a:t>
            </a:r>
          </a:p>
          <a:p>
            <a:pPr lvl="1"/>
            <a:r>
              <a:rPr lang="bg-BG" dirty="0"/>
              <a:t>Неудобно и неинтуитивно за потребителя</a:t>
            </a:r>
          </a:p>
          <a:p>
            <a:endParaRPr lang="bg-BG" dirty="0"/>
          </a:p>
        </p:txBody>
      </p:sp>
      <p:grpSp>
        <p:nvGrpSpPr>
          <p:cNvPr id="43" name="Group 42"/>
          <p:cNvGrpSpPr/>
          <p:nvPr/>
        </p:nvGrpSpPr>
        <p:grpSpPr>
          <a:xfrm>
            <a:off x="4734130" y="4512671"/>
            <a:ext cx="2231522" cy="1725565"/>
            <a:chOff x="1581409" y="4630768"/>
            <a:chExt cx="2231522" cy="17255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4628" y="4630768"/>
              <a:ext cx="0" cy="105316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530978" y="5683932"/>
              <a:ext cx="1281953" cy="53339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581409" y="5683931"/>
              <a:ext cx="949569" cy="67240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rot="20764441" flipH="1">
            <a:off x="2587592" y="4257321"/>
            <a:ext cx="841493" cy="85359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20764441">
            <a:off x="2359150" y="4387991"/>
            <a:ext cx="244403" cy="8535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52282" y="5199628"/>
            <a:ext cx="1250395" cy="716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62678" y="5038398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73457" y="3828722"/>
            <a:ext cx="228600" cy="426685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31425" y="4148537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8768" y="5368740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гледа</a:t>
            </a:r>
            <a:br>
              <a:rPr lang="bg-BG" sz="14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4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се оттук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22652" y="4406153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гледа се </a:t>
            </a:r>
            <a:r>
              <a:rPr lang="bg-BG" sz="1400" dirty="0" err="1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натук</a:t>
            </a:r>
            <a:endParaRPr lang="bg-BG" sz="14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97706" y="4947517"/>
            <a:ext cx="91440" cy="914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2653553" y="5158188"/>
            <a:ext cx="91440" cy="914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/>
          <p:cNvSpPr/>
          <p:nvPr/>
        </p:nvSpPr>
        <p:spPr>
          <a:xfrm>
            <a:off x="5334000" y="5246467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(0,</a:t>
            </a:r>
            <a:r>
              <a:rPr lang="bg-BG" sz="1600" dirty="0" err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,</a:t>
            </a:r>
            <a:r>
              <a:rPr lang="bg-BG" sz="1600" dirty="0" err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0" name="Oval 69"/>
          <p:cNvSpPr/>
          <p:nvPr/>
        </p:nvSpPr>
        <p:spPr>
          <a:xfrm>
            <a:off x="5627482" y="552046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/>
          <p:cNvSpPr/>
          <p:nvPr/>
        </p:nvSpPr>
        <p:spPr>
          <a:xfrm>
            <a:off x="4927302" y="5825940"/>
            <a:ext cx="170209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глобална координатна система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59998" y="3768540"/>
            <a:ext cx="1811802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2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локална координатна система на гледната точка</a:t>
            </a:r>
          </a:p>
        </p:txBody>
      </p:sp>
    </p:spTree>
    <p:extLst>
      <p:ext uri="{BB962C8B-B14F-4D97-AF65-F5344CB8AC3E}">
        <p14:creationId xmlns:p14="http://schemas.microsoft.com/office/powerpoint/2010/main" val="118352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Алтернативно представяне</a:t>
            </a:r>
          </a:p>
          <a:p>
            <a:pPr lvl="1"/>
            <a:r>
              <a:rPr lang="bg-BG" dirty="0"/>
              <a:t>Вектор-точка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 (eye)</a:t>
            </a:r>
            <a:r>
              <a:rPr lang="bg-BG" dirty="0"/>
              <a:t> за мястото от което гледаме</a:t>
            </a:r>
          </a:p>
          <a:p>
            <a:pPr lvl="1"/>
            <a:r>
              <a:rPr lang="bg-BG" dirty="0"/>
              <a:t>Вектор-точка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/>
              <a:t> (focus)</a:t>
            </a:r>
            <a:r>
              <a:rPr lang="bg-BG" dirty="0"/>
              <a:t> за мястото към което гледаме</a:t>
            </a:r>
            <a:endParaRPr lang="en-US" dirty="0"/>
          </a:p>
          <a:p>
            <a:pPr lvl="1"/>
            <a:r>
              <a:rPr lang="bg-BG" dirty="0"/>
              <a:t>Вектор </a:t>
            </a:r>
            <a:r>
              <a:rPr lang="en-US" b="1" dirty="0"/>
              <a:t>U</a:t>
            </a:r>
            <a:r>
              <a:rPr lang="en-US" dirty="0"/>
              <a:t> (up) </a:t>
            </a:r>
            <a:r>
              <a:rPr lang="bg-BG" dirty="0"/>
              <a:t>за посоката нагоре</a:t>
            </a:r>
            <a:endParaRPr lang="en-US" dirty="0"/>
          </a:p>
          <a:p>
            <a:pPr lvl="1"/>
            <a:r>
              <a:rPr lang="bg-BG" dirty="0"/>
              <a:t>Поддържаме си традицията да гледаме в посока -</a:t>
            </a:r>
            <a:r>
              <a:rPr lang="en-US" dirty="0"/>
              <a:t>Z</a:t>
            </a:r>
            <a:endParaRPr lang="bg-BG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702859" y="4994704"/>
            <a:ext cx="3576993" cy="22275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452282" y="5199628"/>
            <a:ext cx="1250395" cy="716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62678" y="5038398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8768" y="5368740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гледа</a:t>
            </a:r>
            <a:br>
              <a:rPr lang="bg-BG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</a:br>
            <a:r>
              <a:rPr lang="bg-BG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се оттук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822652" y="4406153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гледа се </a:t>
            </a:r>
            <a:r>
              <a:rPr lang="bg-BG" sz="14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натук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endCxn id="68" idx="0"/>
          </p:cNvCxnSpPr>
          <p:nvPr/>
        </p:nvCxnSpPr>
        <p:spPr>
          <a:xfrm flipH="1">
            <a:off x="2699273" y="3379694"/>
            <a:ext cx="294850" cy="177849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77892" y="2895600"/>
            <a:ext cx="100350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посока нагоре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750634" y="5233639"/>
            <a:ext cx="2925337" cy="327102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43400" y="5368740"/>
            <a:ext cx="396585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Е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49071" y="3661825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675971" y="5032917"/>
            <a:ext cx="624469" cy="531542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67400" y="5216340"/>
            <a:ext cx="487244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734130" y="4512671"/>
            <a:ext cx="2231522" cy="1725565"/>
            <a:chOff x="1581409" y="4630768"/>
            <a:chExt cx="2231522" cy="172556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524628" y="4630768"/>
              <a:ext cx="0" cy="105316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530978" y="5683932"/>
              <a:ext cx="1281953" cy="53339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581409" y="5683931"/>
              <a:ext cx="949569" cy="67240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rot="20764441" flipH="1">
            <a:off x="2587592" y="4257321"/>
            <a:ext cx="841493" cy="85359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20764441">
            <a:off x="2359150" y="4387991"/>
            <a:ext cx="244403" cy="8535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92D05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73457" y="3828722"/>
            <a:ext cx="228600" cy="426685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31425" y="4148537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chemeClr val="bg2">
                  <a:lumMod val="50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97706" y="4947517"/>
            <a:ext cx="91440" cy="91440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2653553" y="5158188"/>
            <a:ext cx="91440" cy="91440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Oval 69"/>
          <p:cNvSpPr/>
          <p:nvPr/>
        </p:nvSpPr>
        <p:spPr>
          <a:xfrm>
            <a:off x="5627482" y="552046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30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Матрици в КГ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2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 на матрицата</a:t>
            </a:r>
          </a:p>
          <a:p>
            <a:pPr lvl="1"/>
            <a:r>
              <a:rPr lang="bg-BG" dirty="0"/>
              <a:t>Първо пресмятаме </a:t>
            </a:r>
            <a:r>
              <a:rPr lang="en-US" dirty="0"/>
              <a:t>Z </a:t>
            </a:r>
            <a:r>
              <a:rPr lang="bg-BG" dirty="0"/>
              <a:t>от двете точки </a:t>
            </a:r>
            <a:r>
              <a:rPr lang="en-US" dirty="0"/>
              <a:t>E</a:t>
            </a:r>
            <a:r>
              <a:rPr lang="bg-BG" dirty="0"/>
              <a:t> и </a:t>
            </a:r>
            <a:r>
              <a:rPr lang="en-US" dirty="0"/>
              <a:t>F</a:t>
            </a:r>
          </a:p>
          <a:p>
            <a:pPr lvl="1"/>
            <a:r>
              <a:rPr lang="bg-BG" dirty="0"/>
              <a:t>От </a:t>
            </a:r>
            <a:r>
              <a:rPr lang="en-US" dirty="0"/>
              <a:t>Z </a:t>
            </a:r>
            <a:r>
              <a:rPr lang="bg-BG" dirty="0"/>
              <a:t>и </a:t>
            </a:r>
            <a:r>
              <a:rPr lang="en-US" dirty="0"/>
              <a:t>U</a:t>
            </a:r>
            <a:r>
              <a:rPr lang="bg-BG" dirty="0"/>
              <a:t> намираме </a:t>
            </a:r>
            <a:r>
              <a:rPr lang="en-US" dirty="0"/>
              <a:t>X</a:t>
            </a:r>
            <a:r>
              <a:rPr lang="bg-BG" dirty="0"/>
              <a:t>, а от </a:t>
            </a:r>
            <a:r>
              <a:rPr lang="en-US" dirty="0"/>
              <a:t>Z </a:t>
            </a:r>
            <a:r>
              <a:rPr lang="bg-BG" dirty="0"/>
              <a:t>и </a:t>
            </a:r>
            <a:r>
              <a:rPr lang="en-US" dirty="0"/>
              <a:t>X</a:t>
            </a:r>
            <a:r>
              <a:rPr lang="bg-BG" dirty="0"/>
              <a:t> намираме </a:t>
            </a:r>
            <a:r>
              <a:rPr lang="en-US" dirty="0"/>
              <a:t>Y</a:t>
            </a:r>
          </a:p>
          <a:p>
            <a:pPr lvl="1"/>
            <a:r>
              <a:rPr lang="bg-BG" dirty="0"/>
              <a:t>Последно, намираме </a:t>
            </a:r>
            <a:r>
              <a:rPr lang="en-US" dirty="0"/>
              <a:t>(0,0,0) </a:t>
            </a:r>
            <a:r>
              <a:rPr lang="bg-BG" dirty="0"/>
              <a:t>спрямо </a:t>
            </a:r>
            <a:r>
              <a:rPr lang="en-US" dirty="0"/>
              <a:t>XYZ (</a:t>
            </a:r>
            <a:r>
              <a:rPr lang="bg-BG" dirty="0"/>
              <a:t>т.е. проекциите на </a:t>
            </a:r>
            <a:r>
              <a:rPr lang="en-US" dirty="0"/>
              <a:t>-E</a:t>
            </a:r>
            <a:r>
              <a:rPr lang="bg-BG" dirty="0"/>
              <a:t> върху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 </a:t>
            </a:r>
            <a:r>
              <a:rPr lang="bg-BG" dirty="0"/>
              <a:t>чрез скаларни произведения</a:t>
            </a:r>
            <a:r>
              <a:rPr lang="en-US" dirty="0"/>
              <a:t>)</a:t>
            </a:r>
            <a:r>
              <a:rPr lang="bg-BG" dirty="0"/>
              <a:t>  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514600"/>
            <a:ext cx="8534400" cy="4038600"/>
          </a:xfrm>
          <a:prstGeom prst="snip2DiagRect">
            <a:avLst>
              <a:gd name="adj1" fmla="val 0"/>
              <a:gd name="adj2" fmla="val 755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viewMatrix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up)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x[0], y[0], z[0], 0,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x[1], y[1], z[1], 0,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x[2], y[2], z[2], 0,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1 ];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Float32Array(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59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Помощни функции</a:t>
            </a:r>
          </a:p>
          <a:p>
            <a:pPr lvl="1"/>
            <a:r>
              <a:rPr lang="bg-BG" dirty="0"/>
              <a:t>Единичен вектор и вектор между две точки</a:t>
            </a:r>
            <a:endParaRPr lang="en-US" dirty="0"/>
          </a:p>
          <a:p>
            <a:pPr lvl="1"/>
            <a:r>
              <a:rPr lang="bg-BG" dirty="0"/>
              <a:t>Скаларно и векторно произведение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304800" y="1752600"/>
            <a:ext cx="8534400" cy="4800600"/>
          </a:xfrm>
          <a:prstGeom prst="snip2DiagRect">
            <a:avLst>
              <a:gd name="adj1" fmla="val 0"/>
              <a:gd name="adj2" fmla="val 59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1/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x[0]*x[0]+x[1]*x[1]+x[2]*x[2] 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[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*x[0],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*x[1],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*x[2] ];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x[0]-y[0], x[1]-y[1], x[2]-y[2] ]; }</a:t>
            </a:r>
          </a:p>
          <a:p>
            <a:pPr marL="120650">
              <a:tabLst>
                <a:tab pos="457200" algn="l"/>
              </a:tabLst>
            </a:pP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x[0]*y[0] + x[1]*y[1] + x[2]*y[2]; 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x[1]*y[2]-x[2]*y[1],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x[2]*y[0]-x[0]*y[2],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x[0]*y[1]-x[1]*y[0] ];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1878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матрицата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Избираме да гледаме от точка (1000,400,300)</a:t>
            </a:r>
          </a:p>
          <a:p>
            <a:pPr lvl="1"/>
            <a:r>
              <a:rPr lang="bg-BG" dirty="0"/>
              <a:t>Гледаме към точката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Посоката нагоре ни е оста </a:t>
            </a:r>
            <a:r>
              <a:rPr lang="en-US" dirty="0"/>
              <a:t>Z (0,0,1)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1371600"/>
            <a:ext cx="8534400" cy="2133600"/>
          </a:xfrm>
          <a:prstGeom prst="snip2DiagRect">
            <a:avLst>
              <a:gd name="adj1" fmla="val 0"/>
              <a:gd name="adj2" fmla="val 1265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vec3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vec4(aXYZ,1);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105400"/>
            <a:ext cx="8534400" cy="1447800"/>
          </a:xfrm>
          <a:prstGeom prst="snip2DiagRect">
            <a:avLst>
              <a:gd name="adj1" fmla="val 0"/>
              <a:gd name="adj2" fmla="val 1687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gl.getUniformLocation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viewMatrix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([1000,400,300], [0,0,0], [0,0,1]);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gl.uniformMatrix4fv(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,false,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84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8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Афинни</a:t>
            </a:r>
            <a:r>
              <a:rPr lang="bg-BG" dirty="0"/>
              <a:t> трансформации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14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Матрица за транслация</a:t>
            </a:r>
          </a:p>
          <a:p>
            <a:pPr lvl="1"/>
            <a:r>
              <a:rPr lang="bg-BG" dirty="0"/>
              <a:t>Транслация по вектор </a:t>
            </a:r>
            <a:r>
              <a:rPr lang="en-US" dirty="0"/>
              <a:t>v: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2362200"/>
                <a:ext cx="2744597" cy="11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362200"/>
                <a:ext cx="2744597" cy="11467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105835" y="4073340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105835" y="5673540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56266" y="5673540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27666" y="62069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0675" y="62069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1535" y="372708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43200" y="4522694"/>
            <a:ext cx="1010041" cy="868651"/>
            <a:chOff x="5466959" y="3752227"/>
            <a:chExt cx="1938205" cy="1666887"/>
          </a:xfrm>
        </p:grpSpPr>
        <p:sp>
          <p:nvSpPr>
            <p:cNvPr id="13" name="Freeform 12"/>
            <p:cNvSpPr/>
            <p:nvPr/>
          </p:nvSpPr>
          <p:spPr>
            <a:xfrm>
              <a:off x="5987503" y="3752227"/>
              <a:ext cx="1417661" cy="1253632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61" h="1253632">
                  <a:moveTo>
                    <a:pt x="30627" y="0"/>
                  </a:moveTo>
                  <a:lnTo>
                    <a:pt x="1417661" y="300927"/>
                  </a:lnTo>
                  <a:lnTo>
                    <a:pt x="1299814" y="1253632"/>
                  </a:lnTo>
                  <a:lnTo>
                    <a:pt x="0" y="894705"/>
                  </a:lnTo>
                  <a:lnTo>
                    <a:pt x="30627" y="0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" name="Straight Connector 13"/>
            <p:cNvCxnSpPr>
              <a:stCxn id="18" idx="3"/>
              <a:endCxn id="13" idx="3"/>
            </p:cNvCxnSpPr>
            <p:nvPr/>
          </p:nvCxnSpPr>
          <p:spPr>
            <a:xfrm flipV="1">
              <a:off x="5466959" y="4646932"/>
              <a:ext cx="520544" cy="3401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>
              <a:stCxn id="18" idx="0"/>
              <a:endCxn id="13" idx="0"/>
            </p:cNvCxnSpPr>
            <p:nvPr/>
          </p:nvCxnSpPr>
          <p:spPr>
            <a:xfrm flipV="1">
              <a:off x="5471983" y="3752227"/>
              <a:ext cx="546147" cy="28523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>
              <a:endCxn id="13" idx="1"/>
            </p:cNvCxnSpPr>
            <p:nvPr/>
          </p:nvCxnSpPr>
          <p:spPr>
            <a:xfrm flipV="1">
              <a:off x="6951623" y="4053154"/>
              <a:ext cx="453541" cy="35217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18" idx="2"/>
              <a:endCxn id="13" idx="2"/>
            </p:cNvCxnSpPr>
            <p:nvPr/>
          </p:nvCxnSpPr>
          <p:spPr>
            <a:xfrm flipV="1">
              <a:off x="6843583" y="5005859"/>
              <a:ext cx="443734" cy="41325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5466959" y="4037466"/>
              <a:ext cx="1487156" cy="1381648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156" h="1381648">
                  <a:moveTo>
                    <a:pt x="5024" y="0"/>
                  </a:moveTo>
                  <a:lnTo>
                    <a:pt x="1487156" y="366764"/>
                  </a:lnTo>
                  <a:lnTo>
                    <a:pt x="1376624" y="1381648"/>
                  </a:lnTo>
                  <a:lnTo>
                    <a:pt x="0" y="949569"/>
                  </a:lnTo>
                  <a:cubicBezTo>
                    <a:pt x="1675" y="633046"/>
                    <a:pt x="3349" y="316523"/>
                    <a:pt x="5024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4105836" y="5400372"/>
            <a:ext cx="2810766" cy="273168"/>
          </a:xfrm>
          <a:prstGeom prst="line">
            <a:avLst/>
          </a:prstGeom>
          <a:solidFill>
            <a:srgbClr val="92D050">
              <a:alpha val="30196"/>
            </a:srgbClr>
          </a:solidFill>
          <a:ln w="25400"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5" name="Group 64"/>
          <p:cNvGrpSpPr/>
          <p:nvPr/>
        </p:nvGrpSpPr>
        <p:grpSpPr>
          <a:xfrm>
            <a:off x="5553966" y="4246631"/>
            <a:ext cx="1010041" cy="868651"/>
            <a:chOff x="5466959" y="3752227"/>
            <a:chExt cx="1938205" cy="1666887"/>
          </a:xfrm>
        </p:grpSpPr>
        <p:sp>
          <p:nvSpPr>
            <p:cNvPr id="66" name="Freeform 65"/>
            <p:cNvSpPr/>
            <p:nvPr/>
          </p:nvSpPr>
          <p:spPr>
            <a:xfrm>
              <a:off x="5987503" y="3752227"/>
              <a:ext cx="1417661" cy="1253632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61" h="1253632">
                  <a:moveTo>
                    <a:pt x="30627" y="0"/>
                  </a:moveTo>
                  <a:lnTo>
                    <a:pt x="1417661" y="300927"/>
                  </a:lnTo>
                  <a:lnTo>
                    <a:pt x="1299814" y="1253632"/>
                  </a:lnTo>
                  <a:lnTo>
                    <a:pt x="0" y="894705"/>
                  </a:lnTo>
                  <a:lnTo>
                    <a:pt x="30627" y="0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7" name="Straight Connector 66"/>
            <p:cNvCxnSpPr>
              <a:stCxn id="71" idx="3"/>
              <a:endCxn id="66" idx="3"/>
            </p:cNvCxnSpPr>
            <p:nvPr/>
          </p:nvCxnSpPr>
          <p:spPr>
            <a:xfrm flipV="1">
              <a:off x="5466959" y="4646932"/>
              <a:ext cx="520544" cy="3401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>
              <a:stCxn id="71" idx="0"/>
              <a:endCxn id="66" idx="0"/>
            </p:cNvCxnSpPr>
            <p:nvPr/>
          </p:nvCxnSpPr>
          <p:spPr>
            <a:xfrm flipV="1">
              <a:off x="5471983" y="3752227"/>
              <a:ext cx="546147" cy="28523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>
              <a:endCxn id="66" idx="1"/>
            </p:cNvCxnSpPr>
            <p:nvPr/>
          </p:nvCxnSpPr>
          <p:spPr>
            <a:xfrm flipV="1">
              <a:off x="6951623" y="4053154"/>
              <a:ext cx="453541" cy="35217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>
              <a:stCxn id="71" idx="2"/>
              <a:endCxn id="66" idx="2"/>
            </p:cNvCxnSpPr>
            <p:nvPr/>
          </p:nvCxnSpPr>
          <p:spPr>
            <a:xfrm flipV="1">
              <a:off x="6843583" y="5005859"/>
              <a:ext cx="443734" cy="41325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5466959" y="4037466"/>
              <a:ext cx="1487156" cy="1381648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156" h="1381648">
                  <a:moveTo>
                    <a:pt x="5024" y="0"/>
                  </a:moveTo>
                  <a:lnTo>
                    <a:pt x="1487156" y="366764"/>
                  </a:lnTo>
                  <a:lnTo>
                    <a:pt x="1376624" y="1381648"/>
                  </a:lnTo>
                  <a:lnTo>
                    <a:pt x="0" y="949569"/>
                  </a:lnTo>
                  <a:cubicBezTo>
                    <a:pt x="1675" y="633046"/>
                    <a:pt x="3349" y="316523"/>
                    <a:pt x="5024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112567" y="5235388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460589" y="5115282"/>
            <a:ext cx="2810766" cy="273168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1966" y="4232157"/>
            <a:ext cx="2810766" cy="273168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31637" y="4597016"/>
            <a:ext cx="2810766" cy="273168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752378" y="4395275"/>
            <a:ext cx="2810766" cy="273168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0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матрицата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en-US" dirty="0"/>
              <a:t> </a:t>
            </a:r>
            <a:r>
              <a:rPr lang="bg-BG" dirty="0"/>
              <a:t>се използват вече три матрици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Квадратна матрица от 11х11 куба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1295400"/>
            <a:ext cx="8534400" cy="2362200"/>
          </a:xfrm>
          <a:prstGeom prst="snip2DiagRect">
            <a:avLst>
              <a:gd name="adj1" fmla="val 0"/>
              <a:gd name="adj2" fmla="val 1057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mat4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vec3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pc="-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s-ES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pc="-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s-ES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s-ES" spc="-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s-ES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s-ES" b="1" spc="-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s-ES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*vec4(aXYZ,1);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Snip Diagonal Corner Rectangle 41"/>
          <p:cNvSpPr/>
          <p:nvPr/>
        </p:nvSpPr>
        <p:spPr>
          <a:xfrm>
            <a:off x="313765" y="4800600"/>
            <a:ext cx="8534400" cy="1752600"/>
          </a:xfrm>
          <a:prstGeom prst="snip2DiagRect">
            <a:avLst>
              <a:gd name="adj1" fmla="val 0"/>
              <a:gd name="adj2" fmla="val 1057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i=-5; i&lt;=5; i++)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j=-5; j&lt;=5;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translateMatrix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([125*i,125*j,0]);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gl.uniformMatrix4fv(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,false,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152741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2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Мащабиране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Матрица за мащабиране</a:t>
            </a:r>
          </a:p>
          <a:p>
            <a:pPr lvl="1"/>
            <a:r>
              <a:rPr lang="bg-BG" dirty="0" err="1"/>
              <a:t>Покоординатно</a:t>
            </a:r>
            <a:r>
              <a:rPr lang="bg-BG" dirty="0"/>
              <a:t> мащабиране вектор </a:t>
            </a:r>
            <a:r>
              <a:rPr lang="en-US" dirty="0"/>
              <a:t>v: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2510811"/>
                <a:ext cx="2910990" cy="11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0811"/>
                <a:ext cx="2910990" cy="11467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105835" y="4073340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105835" y="5673540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56266" y="5673540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27666" y="62069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0675" y="62069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1535" y="372708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690751" y="5019084"/>
            <a:ext cx="974745" cy="919081"/>
            <a:chOff x="3690751" y="5019084"/>
            <a:chExt cx="974745" cy="919081"/>
          </a:xfrm>
        </p:grpSpPr>
        <p:sp>
          <p:nvSpPr>
            <p:cNvPr id="13" name="Freeform 12"/>
            <p:cNvSpPr/>
            <p:nvPr/>
          </p:nvSpPr>
          <p:spPr>
            <a:xfrm>
              <a:off x="3967989" y="5019084"/>
              <a:ext cx="697507" cy="703726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718" h="1350406">
                  <a:moveTo>
                    <a:pt x="0" y="0"/>
                  </a:moveTo>
                  <a:lnTo>
                    <a:pt x="1291718" y="370789"/>
                  </a:lnTo>
                  <a:cubicBezTo>
                    <a:pt x="1288797" y="697328"/>
                    <a:pt x="1285875" y="1023867"/>
                    <a:pt x="1282954" y="1350406"/>
                  </a:cubicBezTo>
                  <a:lnTo>
                    <a:pt x="537" y="910116"/>
                  </a:lnTo>
                  <a:cubicBezTo>
                    <a:pt x="357" y="613675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4" name="Straight Connector 13"/>
            <p:cNvCxnSpPr>
              <a:stCxn id="18" idx="3"/>
              <a:endCxn id="13" idx="3"/>
            </p:cNvCxnSpPr>
            <p:nvPr/>
          </p:nvCxnSpPr>
          <p:spPr>
            <a:xfrm flipV="1">
              <a:off x="3690751" y="5493365"/>
              <a:ext cx="277528" cy="18134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>
              <a:stCxn id="18" idx="0"/>
              <a:endCxn id="13" idx="0"/>
            </p:cNvCxnSpPr>
            <p:nvPr/>
          </p:nvCxnSpPr>
          <p:spPr>
            <a:xfrm flipV="1">
              <a:off x="3693368" y="5019084"/>
              <a:ext cx="274621" cy="148970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>
              <a:stCxn id="18" idx="1"/>
              <a:endCxn id="13" idx="1"/>
            </p:cNvCxnSpPr>
            <p:nvPr/>
          </p:nvCxnSpPr>
          <p:spPr>
            <a:xfrm flipV="1">
              <a:off x="4403706" y="5212310"/>
              <a:ext cx="261790" cy="182952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18" idx="2"/>
              <a:endCxn id="13" idx="2"/>
            </p:cNvCxnSpPr>
            <p:nvPr/>
          </p:nvCxnSpPr>
          <p:spPr>
            <a:xfrm flipV="1">
              <a:off x="4405008" y="5722810"/>
              <a:ext cx="255756" cy="21535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690751" y="5168054"/>
              <a:ext cx="714258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615" h="1477794">
                  <a:moveTo>
                    <a:pt x="5022" y="0"/>
                  </a:moveTo>
                  <a:lnTo>
                    <a:pt x="1368115" y="435997"/>
                  </a:lnTo>
                  <a:lnTo>
                    <a:pt x="1370614" y="1477794"/>
                  </a:lnTo>
                  <a:lnTo>
                    <a:pt x="0" y="972241"/>
                  </a:lnTo>
                  <a:cubicBezTo>
                    <a:pt x="1675" y="655718"/>
                    <a:pt x="3347" y="316523"/>
                    <a:pt x="5022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cxnSp>
        <p:nvCxnSpPr>
          <p:cNvPr id="29" name="Straight Connector 28"/>
          <p:cNvCxnSpPr>
            <a:endCxn id="118" idx="3"/>
          </p:cNvCxnSpPr>
          <p:nvPr/>
        </p:nvCxnSpPr>
        <p:spPr>
          <a:xfrm flipH="1">
            <a:off x="2916828" y="5674710"/>
            <a:ext cx="740772" cy="39279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2912332" y="4115954"/>
            <a:ext cx="2650266" cy="2361047"/>
            <a:chOff x="3693218" y="5071991"/>
            <a:chExt cx="972278" cy="866175"/>
          </a:xfrm>
        </p:grpSpPr>
        <p:sp>
          <p:nvSpPr>
            <p:cNvPr id="113" name="Freeform 112"/>
            <p:cNvSpPr/>
            <p:nvPr/>
          </p:nvSpPr>
          <p:spPr>
            <a:xfrm>
              <a:off x="4020341" y="5071991"/>
              <a:ext cx="645155" cy="584962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291718"/>
                <a:gd name="connsiteY0" fmla="*/ 0 h 1224031"/>
                <a:gd name="connsiteX1" fmla="*/ 1291718 w 1291718"/>
                <a:gd name="connsiteY1" fmla="*/ 370789 h 1224031"/>
                <a:gd name="connsiteX2" fmla="*/ 1286765 w 1291718"/>
                <a:gd name="connsiteY2" fmla="*/ 1224031 h 1224031"/>
                <a:gd name="connsiteX3" fmla="*/ 537 w 1291718"/>
                <a:gd name="connsiteY3" fmla="*/ 910116 h 1224031"/>
                <a:gd name="connsiteX4" fmla="*/ 0 w 1291718"/>
                <a:gd name="connsiteY4" fmla="*/ 0 h 1224031"/>
                <a:gd name="connsiteX0" fmla="*/ 0 w 1291718"/>
                <a:gd name="connsiteY0" fmla="*/ 0 h 1224031"/>
                <a:gd name="connsiteX1" fmla="*/ 1291718 w 1291718"/>
                <a:gd name="connsiteY1" fmla="*/ 390535 h 1224031"/>
                <a:gd name="connsiteX2" fmla="*/ 1286765 w 1291718"/>
                <a:gd name="connsiteY2" fmla="*/ 1224031 h 1224031"/>
                <a:gd name="connsiteX3" fmla="*/ 537 w 1291718"/>
                <a:gd name="connsiteY3" fmla="*/ 910116 h 1224031"/>
                <a:gd name="connsiteX4" fmla="*/ 0 w 1291718"/>
                <a:gd name="connsiteY4" fmla="*/ 0 h 1224031"/>
                <a:gd name="connsiteX0" fmla="*/ 0 w 1291718"/>
                <a:gd name="connsiteY0" fmla="*/ 0 h 1224031"/>
                <a:gd name="connsiteX1" fmla="*/ 1291718 w 1291718"/>
                <a:gd name="connsiteY1" fmla="*/ 390535 h 1224031"/>
                <a:gd name="connsiteX2" fmla="*/ 1286765 w 1291718"/>
                <a:gd name="connsiteY2" fmla="*/ 1224031 h 1224031"/>
                <a:gd name="connsiteX3" fmla="*/ 145365 w 1291718"/>
                <a:gd name="connsiteY3" fmla="*/ 850878 h 1224031"/>
                <a:gd name="connsiteX4" fmla="*/ 0 w 1291718"/>
                <a:gd name="connsiteY4" fmla="*/ 0 h 1224031"/>
                <a:gd name="connsiteX0" fmla="*/ 7089 w 1146357"/>
                <a:gd name="connsiteY0" fmla="*/ 0 h 1101605"/>
                <a:gd name="connsiteX1" fmla="*/ 1146357 w 1146357"/>
                <a:gd name="connsiteY1" fmla="*/ 268109 h 1101605"/>
                <a:gd name="connsiteX2" fmla="*/ 1141404 w 1146357"/>
                <a:gd name="connsiteY2" fmla="*/ 1101605 h 1101605"/>
                <a:gd name="connsiteX3" fmla="*/ 4 w 1146357"/>
                <a:gd name="connsiteY3" fmla="*/ 728452 h 1101605"/>
                <a:gd name="connsiteX4" fmla="*/ 7089 w 1146357"/>
                <a:gd name="connsiteY4" fmla="*/ 0 h 1101605"/>
                <a:gd name="connsiteX0" fmla="*/ 0 w 1191710"/>
                <a:gd name="connsiteY0" fmla="*/ 0 h 1114145"/>
                <a:gd name="connsiteX1" fmla="*/ 1191710 w 1191710"/>
                <a:gd name="connsiteY1" fmla="*/ 280649 h 1114145"/>
                <a:gd name="connsiteX2" fmla="*/ 1186757 w 1191710"/>
                <a:gd name="connsiteY2" fmla="*/ 1114145 h 1114145"/>
                <a:gd name="connsiteX3" fmla="*/ 45357 w 1191710"/>
                <a:gd name="connsiteY3" fmla="*/ 740992 h 1114145"/>
                <a:gd name="connsiteX4" fmla="*/ 0 w 1191710"/>
                <a:gd name="connsiteY4" fmla="*/ 0 h 1114145"/>
                <a:gd name="connsiteX0" fmla="*/ 3057 w 1194767"/>
                <a:gd name="connsiteY0" fmla="*/ 0 h 1114145"/>
                <a:gd name="connsiteX1" fmla="*/ 1194767 w 1194767"/>
                <a:gd name="connsiteY1" fmla="*/ 280649 h 1114145"/>
                <a:gd name="connsiteX2" fmla="*/ 1189814 w 1194767"/>
                <a:gd name="connsiteY2" fmla="*/ 1114145 h 1114145"/>
                <a:gd name="connsiteX3" fmla="*/ 6 w 1194767"/>
                <a:gd name="connsiteY3" fmla="*/ 728452 h 1114145"/>
                <a:gd name="connsiteX4" fmla="*/ 3057 w 1194767"/>
                <a:gd name="connsiteY4" fmla="*/ 0 h 1114145"/>
                <a:gd name="connsiteX0" fmla="*/ 3057 w 1194767"/>
                <a:gd name="connsiteY0" fmla="*/ 0 h 1122505"/>
                <a:gd name="connsiteX1" fmla="*/ 1194767 w 1194767"/>
                <a:gd name="connsiteY1" fmla="*/ 289009 h 1122505"/>
                <a:gd name="connsiteX2" fmla="*/ 1189814 w 1194767"/>
                <a:gd name="connsiteY2" fmla="*/ 1122505 h 1122505"/>
                <a:gd name="connsiteX3" fmla="*/ 6 w 1194767"/>
                <a:gd name="connsiteY3" fmla="*/ 736812 h 1122505"/>
                <a:gd name="connsiteX4" fmla="*/ 3057 w 1194767"/>
                <a:gd name="connsiteY4" fmla="*/ 0 h 11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767" h="1122505">
                  <a:moveTo>
                    <a:pt x="3057" y="0"/>
                  </a:moveTo>
                  <a:lnTo>
                    <a:pt x="1194767" y="289009"/>
                  </a:lnTo>
                  <a:cubicBezTo>
                    <a:pt x="1191846" y="615548"/>
                    <a:pt x="1192735" y="795966"/>
                    <a:pt x="1189814" y="1122505"/>
                  </a:cubicBezTo>
                  <a:lnTo>
                    <a:pt x="6" y="736812"/>
                  </a:lnTo>
                  <a:cubicBezTo>
                    <a:pt x="-174" y="440371"/>
                    <a:pt x="3237" y="296441"/>
                    <a:pt x="3057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14" name="Straight Connector 113"/>
            <p:cNvCxnSpPr>
              <a:stCxn id="118" idx="3"/>
              <a:endCxn id="113" idx="3"/>
            </p:cNvCxnSpPr>
            <p:nvPr/>
          </p:nvCxnSpPr>
          <p:spPr>
            <a:xfrm flipV="1">
              <a:off x="3694867" y="5455960"/>
              <a:ext cx="325477" cy="202287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>
              <a:stCxn id="118" idx="0"/>
              <a:endCxn id="113" idx="0"/>
            </p:cNvCxnSpPr>
            <p:nvPr/>
          </p:nvCxnSpPr>
          <p:spPr>
            <a:xfrm flipV="1">
              <a:off x="3693369" y="5071991"/>
              <a:ext cx="328623" cy="12693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>
              <a:stCxn id="118" idx="1"/>
              <a:endCxn id="113" idx="1"/>
            </p:cNvCxnSpPr>
            <p:nvPr/>
          </p:nvCxnSpPr>
          <p:spPr>
            <a:xfrm flipV="1">
              <a:off x="4403708" y="5222600"/>
              <a:ext cx="261788" cy="17266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Straight Connector 116"/>
            <p:cNvCxnSpPr>
              <a:stCxn id="118" idx="2"/>
              <a:endCxn id="113" idx="2"/>
            </p:cNvCxnSpPr>
            <p:nvPr/>
          </p:nvCxnSpPr>
          <p:spPr>
            <a:xfrm flipV="1">
              <a:off x="4405010" y="5656953"/>
              <a:ext cx="257812" cy="28121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8" name="Freeform 117"/>
            <p:cNvSpPr/>
            <p:nvPr/>
          </p:nvSpPr>
          <p:spPr>
            <a:xfrm>
              <a:off x="3693218" y="5198925"/>
              <a:ext cx="711792" cy="73924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5022 w 1370614"/>
                <a:gd name="connsiteY0" fmla="*/ 0 h 1418556"/>
                <a:gd name="connsiteX1" fmla="*/ 1368115 w 1370614"/>
                <a:gd name="connsiteY1" fmla="*/ 376759 h 1418556"/>
                <a:gd name="connsiteX2" fmla="*/ 1370614 w 1370614"/>
                <a:gd name="connsiteY2" fmla="*/ 1418556 h 1418556"/>
                <a:gd name="connsiteX3" fmla="*/ 0 w 1370614"/>
                <a:gd name="connsiteY3" fmla="*/ 913003 h 1418556"/>
                <a:gd name="connsiteX4" fmla="*/ 5022 w 1370614"/>
                <a:gd name="connsiteY4" fmla="*/ 0 h 1418556"/>
                <a:gd name="connsiteX0" fmla="*/ 289 w 1365881"/>
                <a:gd name="connsiteY0" fmla="*/ 0 h 1418556"/>
                <a:gd name="connsiteX1" fmla="*/ 1363382 w 1365881"/>
                <a:gd name="connsiteY1" fmla="*/ 376759 h 1418556"/>
                <a:gd name="connsiteX2" fmla="*/ 1365881 w 1365881"/>
                <a:gd name="connsiteY2" fmla="*/ 1418556 h 1418556"/>
                <a:gd name="connsiteX3" fmla="*/ 3165 w 1365881"/>
                <a:gd name="connsiteY3" fmla="*/ 881409 h 1418556"/>
                <a:gd name="connsiteX4" fmla="*/ 289 w 1365881"/>
                <a:gd name="connsiteY4" fmla="*/ 0 h 14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881" h="1418556">
                  <a:moveTo>
                    <a:pt x="289" y="0"/>
                  </a:moveTo>
                  <a:lnTo>
                    <a:pt x="1363382" y="376759"/>
                  </a:lnTo>
                  <a:lnTo>
                    <a:pt x="1365881" y="1418556"/>
                  </a:lnTo>
                  <a:lnTo>
                    <a:pt x="3165" y="881409"/>
                  </a:lnTo>
                  <a:cubicBezTo>
                    <a:pt x="4840" y="564886"/>
                    <a:pt x="-1386" y="316523"/>
                    <a:pt x="289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cxnSp>
        <p:nvCxnSpPr>
          <p:cNvPr id="140" name="Straight Connector 139"/>
          <p:cNvCxnSpPr>
            <a:endCxn id="118" idx="0"/>
          </p:cNvCxnSpPr>
          <p:nvPr/>
        </p:nvCxnSpPr>
        <p:spPr>
          <a:xfrm flipH="1" flipV="1">
            <a:off x="2912743" y="4461955"/>
            <a:ext cx="780625" cy="700634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13" idx="2"/>
          </p:cNvCxnSpPr>
          <p:nvPr/>
        </p:nvCxnSpPr>
        <p:spPr>
          <a:xfrm flipV="1">
            <a:off x="4665496" y="5710462"/>
            <a:ext cx="889812" cy="12348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13" idx="0"/>
          </p:cNvCxnSpPr>
          <p:nvPr/>
        </p:nvCxnSpPr>
        <p:spPr>
          <a:xfrm flipH="1" flipV="1">
            <a:off x="3808514" y="4115954"/>
            <a:ext cx="183021" cy="881186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18" idx="2"/>
          </p:cNvCxnSpPr>
          <p:nvPr/>
        </p:nvCxnSpPr>
        <p:spPr>
          <a:xfrm>
            <a:off x="4405009" y="5938165"/>
            <a:ext cx="447548" cy="538836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18" idx="1"/>
          </p:cNvCxnSpPr>
          <p:nvPr/>
        </p:nvCxnSpPr>
        <p:spPr>
          <a:xfrm flipV="1">
            <a:off x="4405009" y="4997138"/>
            <a:ext cx="443998" cy="39812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3808515" y="5162589"/>
            <a:ext cx="159474" cy="330776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13" idx="1"/>
          </p:cNvCxnSpPr>
          <p:nvPr/>
        </p:nvCxnSpPr>
        <p:spPr>
          <a:xfrm flipV="1">
            <a:off x="4683306" y="4526489"/>
            <a:ext cx="879292" cy="685821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23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матрицата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en-US" dirty="0"/>
              <a:t> </a:t>
            </a:r>
            <a:r>
              <a:rPr lang="bg-BG" dirty="0"/>
              <a:t>няма промяна</a:t>
            </a:r>
          </a:p>
          <a:p>
            <a:pPr lvl="1"/>
            <a:endParaRPr lang="bg-BG" dirty="0"/>
          </a:p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Поредица от вложени кубове</a:t>
            </a:r>
          </a:p>
        </p:txBody>
      </p:sp>
      <p:sp>
        <p:nvSpPr>
          <p:cNvPr id="42" name="Snip Diagonal Corner Rectangle 41"/>
          <p:cNvSpPr/>
          <p:nvPr/>
        </p:nvSpPr>
        <p:spPr>
          <a:xfrm>
            <a:off x="313765" y="2819400"/>
            <a:ext cx="8534400" cy="3733800"/>
          </a:xfrm>
          <a:prstGeom prst="snip2DiagRect">
            <a:avLst>
              <a:gd name="adj1" fmla="val 0"/>
              <a:gd name="adj2" fmla="val 769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i=1; i&lt;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scaleMatrix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([20*i,20*i,20*i]);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gl.uniformMatrix4fv(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uModelMatrix,false,model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(aXYZ,3,gl.FLOAT,false,0,0);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(gl.LINE_LOOP,0,4);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(gl.LINE_LOOP,4,4);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(aXYZ,3,gl.FLOAT,false,0,0);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(gl.LINES,8,8);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3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Матрици в КГ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Роля</a:t>
            </a:r>
          </a:p>
          <a:p>
            <a:pPr lvl="1"/>
            <a:r>
              <a:rPr lang="bg-BG" dirty="0" err="1"/>
              <a:t>Афинни</a:t>
            </a:r>
            <a:r>
              <a:rPr lang="bg-BG" dirty="0"/>
              <a:t> трансформации (напр. транслация, ротация)</a:t>
            </a:r>
          </a:p>
          <a:p>
            <a:pPr lvl="1"/>
            <a:r>
              <a:rPr lang="bg-BG" dirty="0"/>
              <a:t>Проекции като ортографска и перспективна</a:t>
            </a:r>
          </a:p>
          <a:p>
            <a:pPr lvl="1"/>
            <a:r>
              <a:rPr lang="bg-BG" dirty="0"/>
              <a:t>Гледна точка и движение из сцена</a:t>
            </a:r>
          </a:p>
          <a:p>
            <a:pPr lvl="1"/>
            <a:endParaRPr lang="bg-BG" dirty="0"/>
          </a:p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Работи се с еднотипни данни</a:t>
            </a:r>
          </a:p>
          <a:p>
            <a:pPr lvl="1"/>
            <a:r>
              <a:rPr lang="bg-BG" dirty="0"/>
              <a:t>Няколко трансформации заедно с проекция и гледна точка могат да се „пакетират“ в една матрица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Матрици 4</a:t>
            </a:r>
            <a:r>
              <a:rPr lang="en-US" dirty="0"/>
              <a:t>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3408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6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Особености на ротацията</a:t>
            </a:r>
            <a:endParaRPr lang="en-US" dirty="0"/>
          </a:p>
          <a:p>
            <a:pPr lvl="1"/>
            <a:r>
              <a:rPr lang="bg-BG" dirty="0"/>
              <a:t>Не може да се извършва </a:t>
            </a:r>
            <a:r>
              <a:rPr lang="bg-BG" dirty="0" err="1"/>
              <a:t>покоординатно</a:t>
            </a:r>
            <a:endParaRPr lang="bg-BG" dirty="0"/>
          </a:p>
          <a:p>
            <a:pPr lvl="1"/>
            <a:r>
              <a:rPr lang="bg-BG" dirty="0"/>
              <a:t>Матрицата изглежда доста по-сложна</a:t>
            </a:r>
          </a:p>
          <a:p>
            <a:pPr lvl="1"/>
            <a:endParaRPr lang="bg-BG" dirty="0"/>
          </a:p>
          <a:p>
            <a:r>
              <a:rPr lang="bg-BG" dirty="0"/>
              <a:t>Общ подход</a:t>
            </a:r>
          </a:p>
          <a:p>
            <a:pPr lvl="1"/>
            <a:r>
              <a:rPr lang="bg-BG" dirty="0"/>
              <a:t>Матрица за завъртане около права</a:t>
            </a:r>
          </a:p>
          <a:p>
            <a:pPr lvl="1"/>
            <a:r>
              <a:rPr lang="bg-BG" dirty="0"/>
              <a:t>Ако минава през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), матрицата се генерира по-лесно</a:t>
            </a:r>
          </a:p>
          <a:p>
            <a:pPr lvl="1"/>
            <a:endParaRPr lang="bg-BG" dirty="0"/>
          </a:p>
          <a:p>
            <a:r>
              <a:rPr lang="bg-BG" dirty="0"/>
              <a:t>Частни случаи </a:t>
            </a:r>
          </a:p>
          <a:p>
            <a:pPr lvl="1"/>
            <a:r>
              <a:rPr lang="bg-BG" dirty="0"/>
              <a:t>Матрици за завъртане около координатните оси</a:t>
            </a:r>
          </a:p>
          <a:p>
            <a:pPr lvl="1"/>
            <a:r>
              <a:rPr lang="bg-BG" dirty="0"/>
              <a:t>Тези матрици са доста по-леки за генериране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8867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Матрици за ротации около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8750" y="1219200"/>
                <a:ext cx="3584764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0" y="1219200"/>
                <a:ext cx="3584764" cy="1126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4563037" y="4336680"/>
            <a:ext cx="5169" cy="148926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563035" y="5825940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13466" y="5825940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84866" y="63593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7875" y="63593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9276" y="396240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85099" y="5007319"/>
            <a:ext cx="1054048" cy="908407"/>
            <a:chOff x="3693284" y="5029758"/>
            <a:chExt cx="1054048" cy="908407"/>
          </a:xfrm>
        </p:grpSpPr>
        <p:sp>
          <p:nvSpPr>
            <p:cNvPr id="13" name="Freeform 12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4" name="Straight Connector 13"/>
            <p:cNvCxnSpPr>
              <a:stCxn id="18" idx="3"/>
              <a:endCxn id="13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>
              <a:stCxn id="18" idx="0"/>
              <a:endCxn id="13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>
              <a:stCxn id="18" idx="1"/>
              <a:endCxn id="13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18" idx="2"/>
              <a:endCxn id="13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4296" y="4895119"/>
            <a:ext cx="985104" cy="1048481"/>
            <a:chOff x="3855212" y="4759170"/>
            <a:chExt cx="1097966" cy="1178997"/>
          </a:xfrm>
        </p:grpSpPr>
        <p:sp>
          <p:nvSpPr>
            <p:cNvPr id="67" name="Freeform 66"/>
            <p:cNvSpPr/>
            <p:nvPr/>
          </p:nvSpPr>
          <p:spPr>
            <a:xfrm>
              <a:off x="4449481" y="4759170"/>
              <a:ext cx="503697" cy="562970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  <a:gd name="connsiteX0" fmla="*/ 0 w 1685216"/>
                <a:gd name="connsiteY0" fmla="*/ 0 h 903287"/>
                <a:gd name="connsiteX1" fmla="*/ 1304895 w 1685216"/>
                <a:gd name="connsiteY1" fmla="*/ 391272 h 903287"/>
                <a:gd name="connsiteX2" fmla="*/ 1685200 w 1685216"/>
                <a:gd name="connsiteY2" fmla="*/ 561067 h 903287"/>
                <a:gd name="connsiteX3" fmla="*/ 13715 w 1685216"/>
                <a:gd name="connsiteY3" fmla="*/ 903288 h 903287"/>
                <a:gd name="connsiteX4" fmla="*/ 0 w 1685216"/>
                <a:gd name="connsiteY4" fmla="*/ 0 h 903287"/>
                <a:gd name="connsiteX0" fmla="*/ 0 w 1686104"/>
                <a:gd name="connsiteY0" fmla="*/ 301047 h 1204334"/>
                <a:gd name="connsiteX1" fmla="*/ 1685685 w 1686104"/>
                <a:gd name="connsiteY1" fmla="*/ 0 h 1204334"/>
                <a:gd name="connsiteX2" fmla="*/ 1685200 w 1686104"/>
                <a:gd name="connsiteY2" fmla="*/ 862114 h 1204334"/>
                <a:gd name="connsiteX3" fmla="*/ 13715 w 1686104"/>
                <a:gd name="connsiteY3" fmla="*/ 1204335 h 1204334"/>
                <a:gd name="connsiteX4" fmla="*/ 0 w 1686104"/>
                <a:gd name="connsiteY4" fmla="*/ 301047 h 1204334"/>
                <a:gd name="connsiteX0" fmla="*/ 739589 w 1672390"/>
                <a:gd name="connsiteY0" fmla="*/ 0 h 1422525"/>
                <a:gd name="connsiteX1" fmla="*/ 1671971 w 1672390"/>
                <a:gd name="connsiteY1" fmla="*/ 218191 h 1422525"/>
                <a:gd name="connsiteX2" fmla="*/ 1671486 w 1672390"/>
                <a:gd name="connsiteY2" fmla="*/ 1080305 h 1422525"/>
                <a:gd name="connsiteX3" fmla="*/ 1 w 1672390"/>
                <a:gd name="connsiteY3" fmla="*/ 1422526 h 1422525"/>
                <a:gd name="connsiteX4" fmla="*/ 739589 w 1672390"/>
                <a:gd name="connsiteY4" fmla="*/ 0 h 1422525"/>
                <a:gd name="connsiteX0" fmla="*/ 0 w 932801"/>
                <a:gd name="connsiteY0" fmla="*/ 0 h 1080305"/>
                <a:gd name="connsiteX1" fmla="*/ 932382 w 932801"/>
                <a:gd name="connsiteY1" fmla="*/ 218191 h 1080305"/>
                <a:gd name="connsiteX2" fmla="*/ 931897 w 932801"/>
                <a:gd name="connsiteY2" fmla="*/ 1080305 h 1080305"/>
                <a:gd name="connsiteX3" fmla="*/ 13712 w 932801"/>
                <a:gd name="connsiteY3" fmla="*/ 834056 h 1080305"/>
                <a:gd name="connsiteX4" fmla="*/ 0 w 932801"/>
                <a:gd name="connsiteY4" fmla="*/ 0 h 108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01" h="1080305">
                  <a:moveTo>
                    <a:pt x="0" y="0"/>
                  </a:moveTo>
                  <a:lnTo>
                    <a:pt x="932382" y="218191"/>
                  </a:lnTo>
                  <a:cubicBezTo>
                    <a:pt x="929461" y="544730"/>
                    <a:pt x="934818" y="753766"/>
                    <a:pt x="931897" y="1080305"/>
                  </a:cubicBezTo>
                  <a:lnTo>
                    <a:pt x="13712" y="834056"/>
                  </a:lnTo>
                  <a:cubicBezTo>
                    <a:pt x="13532" y="537615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68" name="Straight Connector 67"/>
            <p:cNvCxnSpPr>
              <a:stCxn id="72" idx="3"/>
              <a:endCxn id="67" idx="3"/>
            </p:cNvCxnSpPr>
            <p:nvPr/>
          </p:nvCxnSpPr>
          <p:spPr>
            <a:xfrm flipV="1">
              <a:off x="3859530" y="5193815"/>
              <a:ext cx="597355" cy="58681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>
              <a:stCxn id="72" idx="0"/>
              <a:endCxn id="67" idx="0"/>
            </p:cNvCxnSpPr>
            <p:nvPr/>
          </p:nvCxnSpPr>
          <p:spPr>
            <a:xfrm flipV="1">
              <a:off x="3855265" y="4759170"/>
              <a:ext cx="594216" cy="48974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>
              <a:stCxn id="72" idx="1"/>
              <a:endCxn id="67" idx="1"/>
            </p:cNvCxnSpPr>
            <p:nvPr/>
          </p:nvCxnSpPr>
          <p:spPr>
            <a:xfrm flipV="1">
              <a:off x="4404037" y="4872874"/>
              <a:ext cx="548915" cy="52238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>
              <a:stCxn id="72" idx="2"/>
              <a:endCxn id="67" idx="2"/>
            </p:cNvCxnSpPr>
            <p:nvPr/>
          </p:nvCxnSpPr>
          <p:spPr>
            <a:xfrm flipV="1">
              <a:off x="4405008" y="5322140"/>
              <a:ext cx="547682" cy="616027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3855212" y="5248916"/>
              <a:ext cx="549795" cy="68925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5 w 1365752"/>
                <a:gd name="connsiteY3" fmla="*/ 1192793 h 1477794"/>
                <a:gd name="connsiteX4" fmla="*/ 161 w 1365752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5 w 1365752"/>
                <a:gd name="connsiteY3" fmla="*/ 1192793 h 1477794"/>
                <a:gd name="connsiteX4" fmla="*/ 161 w 1365752"/>
                <a:gd name="connsiteY4" fmla="*/ 0 h 1477794"/>
                <a:gd name="connsiteX0" fmla="*/ 553 w 1356980"/>
                <a:gd name="connsiteY0" fmla="*/ 0 h 1305318"/>
                <a:gd name="connsiteX1" fmla="*/ 1354482 w 1356980"/>
                <a:gd name="connsiteY1" fmla="*/ 263521 h 1305318"/>
                <a:gd name="connsiteX2" fmla="*/ 1356981 w 1356980"/>
                <a:gd name="connsiteY2" fmla="*/ 1305318 h 1305318"/>
                <a:gd name="connsiteX3" fmla="*/ 23 w 1356980"/>
                <a:gd name="connsiteY3" fmla="*/ 1020317 h 1305318"/>
                <a:gd name="connsiteX4" fmla="*/ 553 w 1356980"/>
                <a:gd name="connsiteY4" fmla="*/ 0 h 1305318"/>
                <a:gd name="connsiteX0" fmla="*/ 46516 w 1402943"/>
                <a:gd name="connsiteY0" fmla="*/ 0 h 1305318"/>
                <a:gd name="connsiteX1" fmla="*/ 1400445 w 1402943"/>
                <a:gd name="connsiteY1" fmla="*/ 263521 h 1305318"/>
                <a:gd name="connsiteX2" fmla="*/ 1402944 w 1402943"/>
                <a:gd name="connsiteY2" fmla="*/ 1305318 h 1305318"/>
                <a:gd name="connsiteX3" fmla="*/ 0 w 1402943"/>
                <a:gd name="connsiteY3" fmla="*/ 1003010 h 1305318"/>
                <a:gd name="connsiteX4" fmla="*/ 46516 w 1402943"/>
                <a:gd name="connsiteY4" fmla="*/ 0 h 1305318"/>
                <a:gd name="connsiteX0" fmla="*/ 137 w 1414048"/>
                <a:gd name="connsiteY0" fmla="*/ 0 h 1322626"/>
                <a:gd name="connsiteX1" fmla="*/ 1411550 w 1414048"/>
                <a:gd name="connsiteY1" fmla="*/ 280829 h 1322626"/>
                <a:gd name="connsiteX2" fmla="*/ 1414049 w 1414048"/>
                <a:gd name="connsiteY2" fmla="*/ 1322626 h 1322626"/>
                <a:gd name="connsiteX3" fmla="*/ 11105 w 1414048"/>
                <a:gd name="connsiteY3" fmla="*/ 1020318 h 1322626"/>
                <a:gd name="connsiteX4" fmla="*/ 137 w 1414048"/>
                <a:gd name="connsiteY4" fmla="*/ 0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048" h="1322626">
                  <a:moveTo>
                    <a:pt x="137" y="0"/>
                  </a:moveTo>
                  <a:lnTo>
                    <a:pt x="1411550" y="280829"/>
                  </a:lnTo>
                  <a:lnTo>
                    <a:pt x="1414049" y="1322626"/>
                  </a:lnTo>
                  <a:lnTo>
                    <a:pt x="11105" y="1020318"/>
                  </a:lnTo>
                  <a:cubicBezTo>
                    <a:pt x="12780" y="703795"/>
                    <a:pt x="-1538" y="316523"/>
                    <a:pt x="137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78" name="Arc 77"/>
          <p:cNvSpPr/>
          <p:nvPr/>
        </p:nvSpPr>
        <p:spPr>
          <a:xfrm flipH="1">
            <a:off x="2873080" y="4150978"/>
            <a:ext cx="3375319" cy="1146360"/>
          </a:xfrm>
          <a:prstGeom prst="arc">
            <a:avLst>
              <a:gd name="adj1" fmla="val 1692615"/>
              <a:gd name="adj2" fmla="val 10464337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Arc 92"/>
          <p:cNvSpPr/>
          <p:nvPr/>
        </p:nvSpPr>
        <p:spPr>
          <a:xfrm flipH="1">
            <a:off x="2507015" y="4276334"/>
            <a:ext cx="4122383" cy="1216236"/>
          </a:xfrm>
          <a:prstGeom prst="arc">
            <a:avLst>
              <a:gd name="adj1" fmla="val 1322462"/>
              <a:gd name="adj2" fmla="val 10623992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Arc 93"/>
          <p:cNvSpPr/>
          <p:nvPr/>
        </p:nvSpPr>
        <p:spPr>
          <a:xfrm flipH="1">
            <a:off x="2759853" y="4225741"/>
            <a:ext cx="3488546" cy="1589302"/>
          </a:xfrm>
          <a:prstGeom prst="arc">
            <a:avLst>
              <a:gd name="adj1" fmla="val 2304771"/>
              <a:gd name="adj2" fmla="val 10316134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Arc 94"/>
          <p:cNvSpPr/>
          <p:nvPr/>
        </p:nvSpPr>
        <p:spPr>
          <a:xfrm flipH="1">
            <a:off x="2286000" y="4495800"/>
            <a:ext cx="4343398" cy="1533525"/>
          </a:xfrm>
          <a:prstGeom prst="arc">
            <a:avLst>
              <a:gd name="adj1" fmla="val 1621623"/>
              <a:gd name="adj2" fmla="val 10615436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Arc 102"/>
          <p:cNvSpPr/>
          <p:nvPr/>
        </p:nvSpPr>
        <p:spPr>
          <a:xfrm flipH="1">
            <a:off x="4294635" y="4435844"/>
            <a:ext cx="532859" cy="219076"/>
          </a:xfrm>
          <a:prstGeom prst="arc">
            <a:avLst>
              <a:gd name="adj1" fmla="val 18076113"/>
              <a:gd name="adj2" fmla="val 14308839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554479" y="1219199"/>
                <a:ext cx="3630866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79" y="1219199"/>
                <a:ext cx="3630866" cy="11269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721606" y="2606825"/>
                <a:ext cx="3574376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06" y="2606825"/>
                <a:ext cx="3574376" cy="1126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70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Матрици за ротация около вектор </a:t>
            </a:r>
            <a:r>
              <a:rPr lang="en-US" dirty="0"/>
              <a:t>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r>
              <a:rPr lang="bg-BG" dirty="0"/>
              <a:t>при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066800"/>
                <a:ext cx="7735644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66800"/>
                <a:ext cx="7735644" cy="14073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384866" y="3657600"/>
            <a:ext cx="3451609" cy="2819400"/>
            <a:chOff x="3384866" y="3962400"/>
            <a:chExt cx="3451609" cy="28194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563037" y="4336680"/>
              <a:ext cx="5169" cy="148926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563035" y="5825940"/>
              <a:ext cx="2044840" cy="71259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613466" y="5825940"/>
              <a:ext cx="949569" cy="67240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384866" y="6359340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Z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07875" y="6359340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9276" y="3962400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19954909">
            <a:off x="1994382" y="4008922"/>
            <a:ext cx="4343400" cy="1878347"/>
            <a:chOff x="-3657598" y="3302054"/>
            <a:chExt cx="4343400" cy="1878347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-1380561" y="3487756"/>
              <a:ext cx="5169" cy="148926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45091">
              <a:off x="-1569063" y="3977301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endParaRPr lang="bg-BG" sz="16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-3358499" y="4158395"/>
              <a:ext cx="1054048" cy="908407"/>
              <a:chOff x="3693284" y="5029758"/>
              <a:chExt cx="1054048" cy="908407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4042710" y="5029758"/>
                <a:ext cx="704622" cy="707283"/>
              </a:xfrm>
              <a:custGeom>
                <a:avLst/>
                <a:gdLst>
                  <a:gd name="connsiteX0" fmla="*/ 5024 w 1487156"/>
                  <a:gd name="connsiteY0" fmla="*/ 0 h 1381648"/>
                  <a:gd name="connsiteX1" fmla="*/ 1487156 w 1487156"/>
                  <a:gd name="connsiteY1" fmla="*/ 366764 h 1381648"/>
                  <a:gd name="connsiteX2" fmla="*/ 1376624 w 1487156"/>
                  <a:gd name="connsiteY2" fmla="*/ 1381648 h 1381648"/>
                  <a:gd name="connsiteX3" fmla="*/ 0 w 1487156"/>
                  <a:gd name="connsiteY3" fmla="*/ 949569 h 1381648"/>
                  <a:gd name="connsiteX4" fmla="*/ 5024 w 1487156"/>
                  <a:gd name="connsiteY4" fmla="*/ 0 h 1381648"/>
                  <a:gd name="connsiteX0" fmla="*/ 147670 w 1629802"/>
                  <a:gd name="connsiteY0" fmla="*/ 0 h 1381648"/>
                  <a:gd name="connsiteX1" fmla="*/ 1629802 w 1629802"/>
                  <a:gd name="connsiteY1" fmla="*/ 366764 h 1381648"/>
                  <a:gd name="connsiteX2" fmla="*/ 1519270 w 1629802"/>
                  <a:gd name="connsiteY2" fmla="*/ 1381648 h 1381648"/>
                  <a:gd name="connsiteX3" fmla="*/ 0 w 1629802"/>
                  <a:gd name="connsiteY3" fmla="*/ 967857 h 1381648"/>
                  <a:gd name="connsiteX4" fmla="*/ 147670 w 1629802"/>
                  <a:gd name="connsiteY4" fmla="*/ 0 h 1381648"/>
                  <a:gd name="connsiteX0" fmla="*/ 30627 w 1629802"/>
                  <a:gd name="connsiteY0" fmla="*/ 0 h 1308496"/>
                  <a:gd name="connsiteX1" fmla="*/ 1629802 w 1629802"/>
                  <a:gd name="connsiteY1" fmla="*/ 293612 h 1308496"/>
                  <a:gd name="connsiteX2" fmla="*/ 1519270 w 1629802"/>
                  <a:gd name="connsiteY2" fmla="*/ 1308496 h 1308496"/>
                  <a:gd name="connsiteX3" fmla="*/ 0 w 1629802"/>
                  <a:gd name="connsiteY3" fmla="*/ 894705 h 1308496"/>
                  <a:gd name="connsiteX4" fmla="*/ 30627 w 1629802"/>
                  <a:gd name="connsiteY4" fmla="*/ 0 h 1308496"/>
                  <a:gd name="connsiteX0" fmla="*/ 30627 w 1519270"/>
                  <a:gd name="connsiteY0" fmla="*/ 0 h 1308496"/>
                  <a:gd name="connsiteX1" fmla="*/ 1417661 w 1519270"/>
                  <a:gd name="connsiteY1" fmla="*/ 300927 h 1308496"/>
                  <a:gd name="connsiteX2" fmla="*/ 1519270 w 1519270"/>
                  <a:gd name="connsiteY2" fmla="*/ 1308496 h 1308496"/>
                  <a:gd name="connsiteX3" fmla="*/ 0 w 1519270"/>
                  <a:gd name="connsiteY3" fmla="*/ 894705 h 1308496"/>
                  <a:gd name="connsiteX4" fmla="*/ 30627 w 1519270"/>
                  <a:gd name="connsiteY4" fmla="*/ 0 h 1308496"/>
                  <a:gd name="connsiteX0" fmla="*/ 30627 w 1482694"/>
                  <a:gd name="connsiteY0" fmla="*/ 0 h 917133"/>
                  <a:gd name="connsiteX1" fmla="*/ 1417661 w 1482694"/>
                  <a:gd name="connsiteY1" fmla="*/ 300927 h 917133"/>
                  <a:gd name="connsiteX2" fmla="*/ 1482694 w 1482694"/>
                  <a:gd name="connsiteY2" fmla="*/ 917133 h 917133"/>
                  <a:gd name="connsiteX3" fmla="*/ 0 w 1482694"/>
                  <a:gd name="connsiteY3" fmla="*/ 894705 h 917133"/>
                  <a:gd name="connsiteX4" fmla="*/ 30627 w 1482694"/>
                  <a:gd name="connsiteY4" fmla="*/ 0 h 917133"/>
                  <a:gd name="connsiteX0" fmla="*/ 30627 w 1417661"/>
                  <a:gd name="connsiteY0" fmla="*/ 0 h 1253632"/>
                  <a:gd name="connsiteX1" fmla="*/ 1417661 w 1417661"/>
                  <a:gd name="connsiteY1" fmla="*/ 300927 h 1253632"/>
                  <a:gd name="connsiteX2" fmla="*/ 1299814 w 1417661"/>
                  <a:gd name="connsiteY2" fmla="*/ 1253632 h 1253632"/>
                  <a:gd name="connsiteX3" fmla="*/ 0 w 1417661"/>
                  <a:gd name="connsiteY3" fmla="*/ 894705 h 1253632"/>
                  <a:gd name="connsiteX4" fmla="*/ 30627 w 1417661"/>
                  <a:gd name="connsiteY4" fmla="*/ 0 h 1253632"/>
                  <a:gd name="connsiteX0" fmla="*/ 30627 w 1417661"/>
                  <a:gd name="connsiteY0" fmla="*/ 0 h 1253632"/>
                  <a:gd name="connsiteX1" fmla="*/ 1417661 w 1417661"/>
                  <a:gd name="connsiteY1" fmla="*/ 300927 h 1253632"/>
                  <a:gd name="connsiteX2" fmla="*/ 1299814 w 1417661"/>
                  <a:gd name="connsiteY2" fmla="*/ 1253632 h 1253632"/>
                  <a:gd name="connsiteX3" fmla="*/ 0 w 1417661"/>
                  <a:gd name="connsiteY3" fmla="*/ 894705 h 1253632"/>
                  <a:gd name="connsiteX4" fmla="*/ 30627 w 1417661"/>
                  <a:gd name="connsiteY4" fmla="*/ 0 h 1253632"/>
                  <a:gd name="connsiteX0" fmla="*/ 30627 w 1308578"/>
                  <a:gd name="connsiteY0" fmla="*/ 0 h 1253632"/>
                  <a:gd name="connsiteX1" fmla="*/ 1308578 w 1308578"/>
                  <a:gd name="connsiteY1" fmla="*/ 274015 h 1253632"/>
                  <a:gd name="connsiteX2" fmla="*/ 1299814 w 1308578"/>
                  <a:gd name="connsiteY2" fmla="*/ 1253632 h 1253632"/>
                  <a:gd name="connsiteX3" fmla="*/ 0 w 1308578"/>
                  <a:gd name="connsiteY3" fmla="*/ 894705 h 1253632"/>
                  <a:gd name="connsiteX4" fmla="*/ 30627 w 1308578"/>
                  <a:gd name="connsiteY4" fmla="*/ 0 h 1253632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539 w 1309117"/>
                  <a:gd name="connsiteY3" fmla="*/ 889322 h 1248249"/>
                  <a:gd name="connsiteX4" fmla="*/ 0 w 1309117"/>
                  <a:gd name="connsiteY4" fmla="*/ 0 h 1248249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539 w 1309117"/>
                  <a:gd name="connsiteY3" fmla="*/ 813969 h 1248249"/>
                  <a:gd name="connsiteX4" fmla="*/ 0 w 1309117"/>
                  <a:gd name="connsiteY4" fmla="*/ 0 h 1248249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17936 w 1309117"/>
                  <a:gd name="connsiteY3" fmla="*/ 807959 h 1248249"/>
                  <a:gd name="connsiteX4" fmla="*/ 0 w 1309117"/>
                  <a:gd name="connsiteY4" fmla="*/ 0 h 1248249"/>
                  <a:gd name="connsiteX0" fmla="*/ 34258 w 1291181"/>
                  <a:gd name="connsiteY0" fmla="*/ 0 h 1362424"/>
                  <a:gd name="connsiteX1" fmla="*/ 1291181 w 1291181"/>
                  <a:gd name="connsiteY1" fmla="*/ 382807 h 1362424"/>
                  <a:gd name="connsiteX2" fmla="*/ 1282417 w 1291181"/>
                  <a:gd name="connsiteY2" fmla="*/ 1362424 h 1362424"/>
                  <a:gd name="connsiteX3" fmla="*/ 0 w 1291181"/>
                  <a:gd name="connsiteY3" fmla="*/ 922134 h 1362424"/>
                  <a:gd name="connsiteX4" fmla="*/ 34258 w 1291181"/>
                  <a:gd name="connsiteY4" fmla="*/ 0 h 1362424"/>
                  <a:gd name="connsiteX0" fmla="*/ 0 w 1291718"/>
                  <a:gd name="connsiteY0" fmla="*/ 0 h 1362424"/>
                  <a:gd name="connsiteX1" fmla="*/ 1291718 w 1291718"/>
                  <a:gd name="connsiteY1" fmla="*/ 382807 h 1362424"/>
                  <a:gd name="connsiteX2" fmla="*/ 1282954 w 1291718"/>
                  <a:gd name="connsiteY2" fmla="*/ 1362424 h 1362424"/>
                  <a:gd name="connsiteX3" fmla="*/ 537 w 1291718"/>
                  <a:gd name="connsiteY3" fmla="*/ 922134 h 1362424"/>
                  <a:gd name="connsiteX4" fmla="*/ 0 w 1291718"/>
                  <a:gd name="connsiteY4" fmla="*/ 0 h 1362424"/>
                  <a:gd name="connsiteX0" fmla="*/ 0 w 1291718"/>
                  <a:gd name="connsiteY0" fmla="*/ 0 h 1350406"/>
                  <a:gd name="connsiteX1" fmla="*/ 1291718 w 1291718"/>
                  <a:gd name="connsiteY1" fmla="*/ 370789 h 1350406"/>
                  <a:gd name="connsiteX2" fmla="*/ 1282954 w 1291718"/>
                  <a:gd name="connsiteY2" fmla="*/ 1350406 h 1350406"/>
                  <a:gd name="connsiteX3" fmla="*/ 537 w 1291718"/>
                  <a:gd name="connsiteY3" fmla="*/ 910116 h 1350406"/>
                  <a:gd name="connsiteX4" fmla="*/ 0 w 1291718"/>
                  <a:gd name="connsiteY4" fmla="*/ 0 h 1350406"/>
                  <a:gd name="connsiteX0" fmla="*/ 0 w 1434544"/>
                  <a:gd name="connsiteY0" fmla="*/ 0 h 1377714"/>
                  <a:gd name="connsiteX1" fmla="*/ 1291718 w 1434544"/>
                  <a:gd name="connsiteY1" fmla="*/ 370789 h 1377714"/>
                  <a:gd name="connsiteX2" fmla="*/ 1434502 w 1434544"/>
                  <a:gd name="connsiteY2" fmla="*/ 1377714 h 1377714"/>
                  <a:gd name="connsiteX3" fmla="*/ 537 w 1434544"/>
                  <a:gd name="connsiteY3" fmla="*/ 910116 h 1377714"/>
                  <a:gd name="connsiteX4" fmla="*/ 0 w 1434544"/>
                  <a:gd name="connsiteY4" fmla="*/ 0 h 1377714"/>
                  <a:gd name="connsiteX0" fmla="*/ 0 w 1443265"/>
                  <a:gd name="connsiteY0" fmla="*/ 0 h 1377714"/>
                  <a:gd name="connsiteX1" fmla="*/ 1443265 w 1443265"/>
                  <a:gd name="connsiteY1" fmla="*/ 411754 h 1377714"/>
                  <a:gd name="connsiteX2" fmla="*/ 1434502 w 1443265"/>
                  <a:gd name="connsiteY2" fmla="*/ 1377714 h 1377714"/>
                  <a:gd name="connsiteX3" fmla="*/ 537 w 1443265"/>
                  <a:gd name="connsiteY3" fmla="*/ 910116 h 1377714"/>
                  <a:gd name="connsiteX4" fmla="*/ 0 w 1443265"/>
                  <a:gd name="connsiteY4" fmla="*/ 0 h 1377714"/>
                  <a:gd name="connsiteX0" fmla="*/ 118069 w 1442730"/>
                  <a:gd name="connsiteY0" fmla="*/ 0 h 1350404"/>
                  <a:gd name="connsiteX1" fmla="*/ 1442730 w 1442730"/>
                  <a:gd name="connsiteY1" fmla="*/ 384444 h 1350404"/>
                  <a:gd name="connsiteX2" fmla="*/ 1433967 w 1442730"/>
                  <a:gd name="connsiteY2" fmla="*/ 1350404 h 1350404"/>
                  <a:gd name="connsiteX3" fmla="*/ 2 w 1442730"/>
                  <a:gd name="connsiteY3" fmla="*/ 882806 h 1350404"/>
                  <a:gd name="connsiteX4" fmla="*/ 118069 w 1442730"/>
                  <a:gd name="connsiteY4" fmla="*/ 0 h 1350404"/>
                  <a:gd name="connsiteX0" fmla="*/ 1 w 1324662"/>
                  <a:gd name="connsiteY0" fmla="*/ 0 h 1350404"/>
                  <a:gd name="connsiteX1" fmla="*/ 1324662 w 1324662"/>
                  <a:gd name="connsiteY1" fmla="*/ 384444 h 1350404"/>
                  <a:gd name="connsiteX2" fmla="*/ 1315899 w 1324662"/>
                  <a:gd name="connsiteY2" fmla="*/ 1350404 h 1350404"/>
                  <a:gd name="connsiteX3" fmla="*/ 40072 w 1324662"/>
                  <a:gd name="connsiteY3" fmla="*/ 916943 h 1350404"/>
                  <a:gd name="connsiteX4" fmla="*/ 1 w 1324662"/>
                  <a:gd name="connsiteY4" fmla="*/ 0 h 1350404"/>
                  <a:gd name="connsiteX0" fmla="*/ -1 w 1324660"/>
                  <a:gd name="connsiteY0" fmla="*/ 0 h 1350404"/>
                  <a:gd name="connsiteX1" fmla="*/ 1324660 w 1324660"/>
                  <a:gd name="connsiteY1" fmla="*/ 384444 h 1350404"/>
                  <a:gd name="connsiteX2" fmla="*/ 1315897 w 1324660"/>
                  <a:gd name="connsiteY2" fmla="*/ 1350404 h 1350404"/>
                  <a:gd name="connsiteX3" fmla="*/ 33480 w 1324660"/>
                  <a:gd name="connsiteY3" fmla="*/ 896460 h 1350404"/>
                  <a:gd name="connsiteX4" fmla="*/ -1 w 1324660"/>
                  <a:gd name="connsiteY4" fmla="*/ 0 h 1350404"/>
                  <a:gd name="connsiteX0" fmla="*/ 0 w 1304895"/>
                  <a:gd name="connsiteY0" fmla="*/ 0 h 1357232"/>
                  <a:gd name="connsiteX1" fmla="*/ 1304895 w 1304895"/>
                  <a:gd name="connsiteY1" fmla="*/ 391272 h 1357232"/>
                  <a:gd name="connsiteX2" fmla="*/ 1296132 w 1304895"/>
                  <a:gd name="connsiteY2" fmla="*/ 1357232 h 1357232"/>
                  <a:gd name="connsiteX3" fmla="*/ 13715 w 1304895"/>
                  <a:gd name="connsiteY3" fmla="*/ 903288 h 1357232"/>
                  <a:gd name="connsiteX4" fmla="*/ 0 w 1304895"/>
                  <a:gd name="connsiteY4" fmla="*/ 0 h 13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4895" h="1357232">
                    <a:moveTo>
                      <a:pt x="0" y="0"/>
                    </a:moveTo>
                    <a:lnTo>
                      <a:pt x="1304895" y="391272"/>
                    </a:lnTo>
                    <a:cubicBezTo>
                      <a:pt x="1301974" y="717811"/>
                      <a:pt x="1299053" y="1030693"/>
                      <a:pt x="1296132" y="1357232"/>
                    </a:cubicBezTo>
                    <a:lnTo>
                      <a:pt x="13715" y="903288"/>
                    </a:lnTo>
                    <a:cubicBezTo>
                      <a:pt x="13535" y="606847"/>
                      <a:pt x="180" y="296441"/>
                      <a:pt x="0" y="0"/>
                    </a:cubicBezTo>
                    <a:close/>
                  </a:path>
                </a:pathLst>
              </a:cu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cxnSp>
            <p:nvCxnSpPr>
              <p:cNvPr id="35" name="Straight Connector 34"/>
              <p:cNvCxnSpPr>
                <a:stCxn id="40" idx="3"/>
                <a:endCxn id="34" idx="3"/>
              </p:cNvCxnSpPr>
              <p:nvPr/>
            </p:nvCxnSpPr>
            <p:spPr>
              <a:xfrm flipV="1">
                <a:off x="3697867" y="5500481"/>
                <a:ext cx="352249" cy="184903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/>
              <p:cNvCxnSpPr>
                <a:stCxn id="40" idx="0"/>
                <a:endCxn id="34" idx="0"/>
              </p:cNvCxnSpPr>
              <p:nvPr/>
            </p:nvCxnSpPr>
            <p:spPr>
              <a:xfrm flipV="1">
                <a:off x="3693368" y="5029758"/>
                <a:ext cx="349342" cy="138296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>
                <a:stCxn id="40" idx="1"/>
                <a:endCxn id="34" idx="1"/>
              </p:cNvCxnSpPr>
              <p:nvPr/>
            </p:nvCxnSpPr>
            <p:spPr>
              <a:xfrm flipV="1">
                <a:off x="4403706" y="5233658"/>
                <a:ext cx="343626" cy="161604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>
                <a:stCxn id="40" idx="2"/>
                <a:endCxn id="34" idx="2"/>
              </p:cNvCxnSpPr>
              <p:nvPr/>
            </p:nvCxnSpPr>
            <p:spPr>
              <a:xfrm flipV="1">
                <a:off x="4405009" y="5737041"/>
                <a:ext cx="337591" cy="201124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3693284" y="5168054"/>
                <a:ext cx="711724" cy="770111"/>
              </a:xfrm>
              <a:custGeom>
                <a:avLst/>
                <a:gdLst>
                  <a:gd name="connsiteX0" fmla="*/ 5024 w 1487156"/>
                  <a:gd name="connsiteY0" fmla="*/ 0 h 1381648"/>
                  <a:gd name="connsiteX1" fmla="*/ 1487156 w 1487156"/>
                  <a:gd name="connsiteY1" fmla="*/ 366764 h 1381648"/>
                  <a:gd name="connsiteX2" fmla="*/ 1376624 w 1487156"/>
                  <a:gd name="connsiteY2" fmla="*/ 1381648 h 1381648"/>
                  <a:gd name="connsiteX3" fmla="*/ 0 w 1487156"/>
                  <a:gd name="connsiteY3" fmla="*/ 949569 h 1381648"/>
                  <a:gd name="connsiteX4" fmla="*/ 5024 w 1487156"/>
                  <a:gd name="connsiteY4" fmla="*/ 0 h 1381648"/>
                  <a:gd name="connsiteX0" fmla="*/ 5024 w 1376623"/>
                  <a:gd name="connsiteY0" fmla="*/ 0 h 1381648"/>
                  <a:gd name="connsiteX1" fmla="*/ 1374125 w 1376623"/>
                  <a:gd name="connsiteY1" fmla="*/ 339851 h 1381648"/>
                  <a:gd name="connsiteX2" fmla="*/ 1376624 w 1376623"/>
                  <a:gd name="connsiteY2" fmla="*/ 1381648 h 1381648"/>
                  <a:gd name="connsiteX3" fmla="*/ 0 w 1376623"/>
                  <a:gd name="connsiteY3" fmla="*/ 949569 h 1381648"/>
                  <a:gd name="connsiteX4" fmla="*/ 5024 w 1376623"/>
                  <a:gd name="connsiteY4" fmla="*/ 0 h 1381648"/>
                  <a:gd name="connsiteX0" fmla="*/ 5024 w 1376625"/>
                  <a:gd name="connsiteY0" fmla="*/ 0 h 1381648"/>
                  <a:gd name="connsiteX1" fmla="*/ 1374125 w 1376625"/>
                  <a:gd name="connsiteY1" fmla="*/ 339851 h 1381648"/>
                  <a:gd name="connsiteX2" fmla="*/ 1376624 w 1376625"/>
                  <a:gd name="connsiteY2" fmla="*/ 1381648 h 1381648"/>
                  <a:gd name="connsiteX3" fmla="*/ 0 w 1376625"/>
                  <a:gd name="connsiteY3" fmla="*/ 858068 h 1381648"/>
                  <a:gd name="connsiteX4" fmla="*/ 5024 w 1376625"/>
                  <a:gd name="connsiteY4" fmla="*/ 0 h 1381648"/>
                  <a:gd name="connsiteX0" fmla="*/ 11032 w 1376623"/>
                  <a:gd name="connsiteY0" fmla="*/ 0 h 1477794"/>
                  <a:gd name="connsiteX1" fmla="*/ 1374125 w 1376623"/>
                  <a:gd name="connsiteY1" fmla="*/ 435997 h 1477794"/>
                  <a:gd name="connsiteX2" fmla="*/ 1376624 w 1376623"/>
                  <a:gd name="connsiteY2" fmla="*/ 1477794 h 1477794"/>
                  <a:gd name="connsiteX3" fmla="*/ 0 w 1376623"/>
                  <a:gd name="connsiteY3" fmla="*/ 954214 h 1477794"/>
                  <a:gd name="connsiteX4" fmla="*/ 11032 w 1376623"/>
                  <a:gd name="connsiteY4" fmla="*/ 0 h 1477794"/>
                  <a:gd name="connsiteX0" fmla="*/ 5022 w 1370615"/>
                  <a:gd name="connsiteY0" fmla="*/ 0 h 1477794"/>
                  <a:gd name="connsiteX1" fmla="*/ 1368115 w 1370615"/>
                  <a:gd name="connsiteY1" fmla="*/ 435997 h 1477794"/>
                  <a:gd name="connsiteX2" fmla="*/ 1370614 w 1370615"/>
                  <a:gd name="connsiteY2" fmla="*/ 1477794 h 1477794"/>
                  <a:gd name="connsiteX3" fmla="*/ 0 w 1370615"/>
                  <a:gd name="connsiteY3" fmla="*/ 972241 h 1477794"/>
                  <a:gd name="connsiteX4" fmla="*/ 5022 w 1370615"/>
                  <a:gd name="connsiteY4" fmla="*/ 0 h 1477794"/>
                  <a:gd name="connsiteX0" fmla="*/ 161 w 1365752"/>
                  <a:gd name="connsiteY0" fmla="*/ 0 h 1477794"/>
                  <a:gd name="connsiteX1" fmla="*/ 1363254 w 1365752"/>
                  <a:gd name="connsiteY1" fmla="*/ 435997 h 1477794"/>
                  <a:gd name="connsiteX2" fmla="*/ 1365753 w 1365752"/>
                  <a:gd name="connsiteY2" fmla="*/ 1477794 h 1477794"/>
                  <a:gd name="connsiteX3" fmla="*/ 8794 w 1365752"/>
                  <a:gd name="connsiteY3" fmla="*/ 992723 h 1477794"/>
                  <a:gd name="connsiteX4" fmla="*/ 161 w 1365752"/>
                  <a:gd name="connsiteY4" fmla="*/ 0 h 147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5752" h="1477794">
                    <a:moveTo>
                      <a:pt x="161" y="0"/>
                    </a:moveTo>
                    <a:lnTo>
                      <a:pt x="1363254" y="435997"/>
                    </a:lnTo>
                    <a:lnTo>
                      <a:pt x="1365753" y="1477794"/>
                    </a:lnTo>
                    <a:cubicBezTo>
                      <a:pt x="908882" y="1309276"/>
                      <a:pt x="465665" y="1161241"/>
                      <a:pt x="8794" y="992723"/>
                    </a:cubicBezTo>
                    <a:cubicBezTo>
                      <a:pt x="10469" y="676200"/>
                      <a:pt x="-1514" y="316523"/>
                      <a:pt x="161" y="0"/>
                    </a:cubicBezTo>
                    <a:close/>
                  </a:path>
                </a:pathLst>
              </a:cu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-299302" y="4046195"/>
              <a:ext cx="985104" cy="1048481"/>
              <a:chOff x="3855212" y="4759170"/>
              <a:chExt cx="1097966" cy="117899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449481" y="4759170"/>
                <a:ext cx="503697" cy="562970"/>
              </a:xfrm>
              <a:custGeom>
                <a:avLst/>
                <a:gdLst>
                  <a:gd name="connsiteX0" fmla="*/ 5024 w 1487156"/>
                  <a:gd name="connsiteY0" fmla="*/ 0 h 1381648"/>
                  <a:gd name="connsiteX1" fmla="*/ 1487156 w 1487156"/>
                  <a:gd name="connsiteY1" fmla="*/ 366764 h 1381648"/>
                  <a:gd name="connsiteX2" fmla="*/ 1376624 w 1487156"/>
                  <a:gd name="connsiteY2" fmla="*/ 1381648 h 1381648"/>
                  <a:gd name="connsiteX3" fmla="*/ 0 w 1487156"/>
                  <a:gd name="connsiteY3" fmla="*/ 949569 h 1381648"/>
                  <a:gd name="connsiteX4" fmla="*/ 5024 w 1487156"/>
                  <a:gd name="connsiteY4" fmla="*/ 0 h 1381648"/>
                  <a:gd name="connsiteX0" fmla="*/ 147670 w 1629802"/>
                  <a:gd name="connsiteY0" fmla="*/ 0 h 1381648"/>
                  <a:gd name="connsiteX1" fmla="*/ 1629802 w 1629802"/>
                  <a:gd name="connsiteY1" fmla="*/ 366764 h 1381648"/>
                  <a:gd name="connsiteX2" fmla="*/ 1519270 w 1629802"/>
                  <a:gd name="connsiteY2" fmla="*/ 1381648 h 1381648"/>
                  <a:gd name="connsiteX3" fmla="*/ 0 w 1629802"/>
                  <a:gd name="connsiteY3" fmla="*/ 967857 h 1381648"/>
                  <a:gd name="connsiteX4" fmla="*/ 147670 w 1629802"/>
                  <a:gd name="connsiteY4" fmla="*/ 0 h 1381648"/>
                  <a:gd name="connsiteX0" fmla="*/ 30627 w 1629802"/>
                  <a:gd name="connsiteY0" fmla="*/ 0 h 1308496"/>
                  <a:gd name="connsiteX1" fmla="*/ 1629802 w 1629802"/>
                  <a:gd name="connsiteY1" fmla="*/ 293612 h 1308496"/>
                  <a:gd name="connsiteX2" fmla="*/ 1519270 w 1629802"/>
                  <a:gd name="connsiteY2" fmla="*/ 1308496 h 1308496"/>
                  <a:gd name="connsiteX3" fmla="*/ 0 w 1629802"/>
                  <a:gd name="connsiteY3" fmla="*/ 894705 h 1308496"/>
                  <a:gd name="connsiteX4" fmla="*/ 30627 w 1629802"/>
                  <a:gd name="connsiteY4" fmla="*/ 0 h 1308496"/>
                  <a:gd name="connsiteX0" fmla="*/ 30627 w 1519270"/>
                  <a:gd name="connsiteY0" fmla="*/ 0 h 1308496"/>
                  <a:gd name="connsiteX1" fmla="*/ 1417661 w 1519270"/>
                  <a:gd name="connsiteY1" fmla="*/ 300927 h 1308496"/>
                  <a:gd name="connsiteX2" fmla="*/ 1519270 w 1519270"/>
                  <a:gd name="connsiteY2" fmla="*/ 1308496 h 1308496"/>
                  <a:gd name="connsiteX3" fmla="*/ 0 w 1519270"/>
                  <a:gd name="connsiteY3" fmla="*/ 894705 h 1308496"/>
                  <a:gd name="connsiteX4" fmla="*/ 30627 w 1519270"/>
                  <a:gd name="connsiteY4" fmla="*/ 0 h 1308496"/>
                  <a:gd name="connsiteX0" fmla="*/ 30627 w 1482694"/>
                  <a:gd name="connsiteY0" fmla="*/ 0 h 917133"/>
                  <a:gd name="connsiteX1" fmla="*/ 1417661 w 1482694"/>
                  <a:gd name="connsiteY1" fmla="*/ 300927 h 917133"/>
                  <a:gd name="connsiteX2" fmla="*/ 1482694 w 1482694"/>
                  <a:gd name="connsiteY2" fmla="*/ 917133 h 917133"/>
                  <a:gd name="connsiteX3" fmla="*/ 0 w 1482694"/>
                  <a:gd name="connsiteY3" fmla="*/ 894705 h 917133"/>
                  <a:gd name="connsiteX4" fmla="*/ 30627 w 1482694"/>
                  <a:gd name="connsiteY4" fmla="*/ 0 h 917133"/>
                  <a:gd name="connsiteX0" fmla="*/ 30627 w 1417661"/>
                  <a:gd name="connsiteY0" fmla="*/ 0 h 1253632"/>
                  <a:gd name="connsiteX1" fmla="*/ 1417661 w 1417661"/>
                  <a:gd name="connsiteY1" fmla="*/ 300927 h 1253632"/>
                  <a:gd name="connsiteX2" fmla="*/ 1299814 w 1417661"/>
                  <a:gd name="connsiteY2" fmla="*/ 1253632 h 1253632"/>
                  <a:gd name="connsiteX3" fmla="*/ 0 w 1417661"/>
                  <a:gd name="connsiteY3" fmla="*/ 894705 h 1253632"/>
                  <a:gd name="connsiteX4" fmla="*/ 30627 w 1417661"/>
                  <a:gd name="connsiteY4" fmla="*/ 0 h 1253632"/>
                  <a:gd name="connsiteX0" fmla="*/ 30627 w 1417661"/>
                  <a:gd name="connsiteY0" fmla="*/ 0 h 1253632"/>
                  <a:gd name="connsiteX1" fmla="*/ 1417661 w 1417661"/>
                  <a:gd name="connsiteY1" fmla="*/ 300927 h 1253632"/>
                  <a:gd name="connsiteX2" fmla="*/ 1299814 w 1417661"/>
                  <a:gd name="connsiteY2" fmla="*/ 1253632 h 1253632"/>
                  <a:gd name="connsiteX3" fmla="*/ 0 w 1417661"/>
                  <a:gd name="connsiteY3" fmla="*/ 894705 h 1253632"/>
                  <a:gd name="connsiteX4" fmla="*/ 30627 w 1417661"/>
                  <a:gd name="connsiteY4" fmla="*/ 0 h 1253632"/>
                  <a:gd name="connsiteX0" fmla="*/ 30627 w 1308578"/>
                  <a:gd name="connsiteY0" fmla="*/ 0 h 1253632"/>
                  <a:gd name="connsiteX1" fmla="*/ 1308578 w 1308578"/>
                  <a:gd name="connsiteY1" fmla="*/ 274015 h 1253632"/>
                  <a:gd name="connsiteX2" fmla="*/ 1299814 w 1308578"/>
                  <a:gd name="connsiteY2" fmla="*/ 1253632 h 1253632"/>
                  <a:gd name="connsiteX3" fmla="*/ 0 w 1308578"/>
                  <a:gd name="connsiteY3" fmla="*/ 894705 h 1253632"/>
                  <a:gd name="connsiteX4" fmla="*/ 30627 w 1308578"/>
                  <a:gd name="connsiteY4" fmla="*/ 0 h 1253632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539 w 1309117"/>
                  <a:gd name="connsiteY3" fmla="*/ 889322 h 1248249"/>
                  <a:gd name="connsiteX4" fmla="*/ 0 w 1309117"/>
                  <a:gd name="connsiteY4" fmla="*/ 0 h 1248249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539 w 1309117"/>
                  <a:gd name="connsiteY3" fmla="*/ 813969 h 1248249"/>
                  <a:gd name="connsiteX4" fmla="*/ 0 w 1309117"/>
                  <a:gd name="connsiteY4" fmla="*/ 0 h 1248249"/>
                  <a:gd name="connsiteX0" fmla="*/ 0 w 1309117"/>
                  <a:gd name="connsiteY0" fmla="*/ 0 h 1248249"/>
                  <a:gd name="connsiteX1" fmla="*/ 1309117 w 1309117"/>
                  <a:gd name="connsiteY1" fmla="*/ 268632 h 1248249"/>
                  <a:gd name="connsiteX2" fmla="*/ 1300353 w 1309117"/>
                  <a:gd name="connsiteY2" fmla="*/ 1248249 h 1248249"/>
                  <a:gd name="connsiteX3" fmla="*/ 17936 w 1309117"/>
                  <a:gd name="connsiteY3" fmla="*/ 807959 h 1248249"/>
                  <a:gd name="connsiteX4" fmla="*/ 0 w 1309117"/>
                  <a:gd name="connsiteY4" fmla="*/ 0 h 1248249"/>
                  <a:gd name="connsiteX0" fmla="*/ 34258 w 1291181"/>
                  <a:gd name="connsiteY0" fmla="*/ 0 h 1362424"/>
                  <a:gd name="connsiteX1" fmla="*/ 1291181 w 1291181"/>
                  <a:gd name="connsiteY1" fmla="*/ 382807 h 1362424"/>
                  <a:gd name="connsiteX2" fmla="*/ 1282417 w 1291181"/>
                  <a:gd name="connsiteY2" fmla="*/ 1362424 h 1362424"/>
                  <a:gd name="connsiteX3" fmla="*/ 0 w 1291181"/>
                  <a:gd name="connsiteY3" fmla="*/ 922134 h 1362424"/>
                  <a:gd name="connsiteX4" fmla="*/ 34258 w 1291181"/>
                  <a:gd name="connsiteY4" fmla="*/ 0 h 1362424"/>
                  <a:gd name="connsiteX0" fmla="*/ 0 w 1291718"/>
                  <a:gd name="connsiteY0" fmla="*/ 0 h 1362424"/>
                  <a:gd name="connsiteX1" fmla="*/ 1291718 w 1291718"/>
                  <a:gd name="connsiteY1" fmla="*/ 382807 h 1362424"/>
                  <a:gd name="connsiteX2" fmla="*/ 1282954 w 1291718"/>
                  <a:gd name="connsiteY2" fmla="*/ 1362424 h 1362424"/>
                  <a:gd name="connsiteX3" fmla="*/ 537 w 1291718"/>
                  <a:gd name="connsiteY3" fmla="*/ 922134 h 1362424"/>
                  <a:gd name="connsiteX4" fmla="*/ 0 w 1291718"/>
                  <a:gd name="connsiteY4" fmla="*/ 0 h 1362424"/>
                  <a:gd name="connsiteX0" fmla="*/ 0 w 1291718"/>
                  <a:gd name="connsiteY0" fmla="*/ 0 h 1350406"/>
                  <a:gd name="connsiteX1" fmla="*/ 1291718 w 1291718"/>
                  <a:gd name="connsiteY1" fmla="*/ 370789 h 1350406"/>
                  <a:gd name="connsiteX2" fmla="*/ 1282954 w 1291718"/>
                  <a:gd name="connsiteY2" fmla="*/ 1350406 h 1350406"/>
                  <a:gd name="connsiteX3" fmla="*/ 537 w 1291718"/>
                  <a:gd name="connsiteY3" fmla="*/ 910116 h 1350406"/>
                  <a:gd name="connsiteX4" fmla="*/ 0 w 1291718"/>
                  <a:gd name="connsiteY4" fmla="*/ 0 h 1350406"/>
                  <a:gd name="connsiteX0" fmla="*/ 0 w 1434544"/>
                  <a:gd name="connsiteY0" fmla="*/ 0 h 1377714"/>
                  <a:gd name="connsiteX1" fmla="*/ 1291718 w 1434544"/>
                  <a:gd name="connsiteY1" fmla="*/ 370789 h 1377714"/>
                  <a:gd name="connsiteX2" fmla="*/ 1434502 w 1434544"/>
                  <a:gd name="connsiteY2" fmla="*/ 1377714 h 1377714"/>
                  <a:gd name="connsiteX3" fmla="*/ 537 w 1434544"/>
                  <a:gd name="connsiteY3" fmla="*/ 910116 h 1377714"/>
                  <a:gd name="connsiteX4" fmla="*/ 0 w 1434544"/>
                  <a:gd name="connsiteY4" fmla="*/ 0 h 1377714"/>
                  <a:gd name="connsiteX0" fmla="*/ 0 w 1443265"/>
                  <a:gd name="connsiteY0" fmla="*/ 0 h 1377714"/>
                  <a:gd name="connsiteX1" fmla="*/ 1443265 w 1443265"/>
                  <a:gd name="connsiteY1" fmla="*/ 411754 h 1377714"/>
                  <a:gd name="connsiteX2" fmla="*/ 1434502 w 1443265"/>
                  <a:gd name="connsiteY2" fmla="*/ 1377714 h 1377714"/>
                  <a:gd name="connsiteX3" fmla="*/ 537 w 1443265"/>
                  <a:gd name="connsiteY3" fmla="*/ 910116 h 1377714"/>
                  <a:gd name="connsiteX4" fmla="*/ 0 w 1443265"/>
                  <a:gd name="connsiteY4" fmla="*/ 0 h 1377714"/>
                  <a:gd name="connsiteX0" fmla="*/ 118069 w 1442730"/>
                  <a:gd name="connsiteY0" fmla="*/ 0 h 1350404"/>
                  <a:gd name="connsiteX1" fmla="*/ 1442730 w 1442730"/>
                  <a:gd name="connsiteY1" fmla="*/ 384444 h 1350404"/>
                  <a:gd name="connsiteX2" fmla="*/ 1433967 w 1442730"/>
                  <a:gd name="connsiteY2" fmla="*/ 1350404 h 1350404"/>
                  <a:gd name="connsiteX3" fmla="*/ 2 w 1442730"/>
                  <a:gd name="connsiteY3" fmla="*/ 882806 h 1350404"/>
                  <a:gd name="connsiteX4" fmla="*/ 118069 w 1442730"/>
                  <a:gd name="connsiteY4" fmla="*/ 0 h 1350404"/>
                  <a:gd name="connsiteX0" fmla="*/ 1 w 1324662"/>
                  <a:gd name="connsiteY0" fmla="*/ 0 h 1350404"/>
                  <a:gd name="connsiteX1" fmla="*/ 1324662 w 1324662"/>
                  <a:gd name="connsiteY1" fmla="*/ 384444 h 1350404"/>
                  <a:gd name="connsiteX2" fmla="*/ 1315899 w 1324662"/>
                  <a:gd name="connsiteY2" fmla="*/ 1350404 h 1350404"/>
                  <a:gd name="connsiteX3" fmla="*/ 40072 w 1324662"/>
                  <a:gd name="connsiteY3" fmla="*/ 916943 h 1350404"/>
                  <a:gd name="connsiteX4" fmla="*/ 1 w 1324662"/>
                  <a:gd name="connsiteY4" fmla="*/ 0 h 1350404"/>
                  <a:gd name="connsiteX0" fmla="*/ -1 w 1324660"/>
                  <a:gd name="connsiteY0" fmla="*/ 0 h 1350404"/>
                  <a:gd name="connsiteX1" fmla="*/ 1324660 w 1324660"/>
                  <a:gd name="connsiteY1" fmla="*/ 384444 h 1350404"/>
                  <a:gd name="connsiteX2" fmla="*/ 1315897 w 1324660"/>
                  <a:gd name="connsiteY2" fmla="*/ 1350404 h 1350404"/>
                  <a:gd name="connsiteX3" fmla="*/ 33480 w 1324660"/>
                  <a:gd name="connsiteY3" fmla="*/ 896460 h 1350404"/>
                  <a:gd name="connsiteX4" fmla="*/ -1 w 1324660"/>
                  <a:gd name="connsiteY4" fmla="*/ 0 h 1350404"/>
                  <a:gd name="connsiteX0" fmla="*/ 0 w 1304895"/>
                  <a:gd name="connsiteY0" fmla="*/ 0 h 1357232"/>
                  <a:gd name="connsiteX1" fmla="*/ 1304895 w 1304895"/>
                  <a:gd name="connsiteY1" fmla="*/ 391272 h 1357232"/>
                  <a:gd name="connsiteX2" fmla="*/ 1296132 w 1304895"/>
                  <a:gd name="connsiteY2" fmla="*/ 1357232 h 1357232"/>
                  <a:gd name="connsiteX3" fmla="*/ 13715 w 1304895"/>
                  <a:gd name="connsiteY3" fmla="*/ 903288 h 1357232"/>
                  <a:gd name="connsiteX4" fmla="*/ 0 w 1304895"/>
                  <a:gd name="connsiteY4" fmla="*/ 0 h 1357232"/>
                  <a:gd name="connsiteX0" fmla="*/ 0 w 1685216"/>
                  <a:gd name="connsiteY0" fmla="*/ 0 h 903287"/>
                  <a:gd name="connsiteX1" fmla="*/ 1304895 w 1685216"/>
                  <a:gd name="connsiteY1" fmla="*/ 391272 h 903287"/>
                  <a:gd name="connsiteX2" fmla="*/ 1685200 w 1685216"/>
                  <a:gd name="connsiteY2" fmla="*/ 561067 h 903287"/>
                  <a:gd name="connsiteX3" fmla="*/ 13715 w 1685216"/>
                  <a:gd name="connsiteY3" fmla="*/ 903288 h 903287"/>
                  <a:gd name="connsiteX4" fmla="*/ 0 w 1685216"/>
                  <a:gd name="connsiteY4" fmla="*/ 0 h 903287"/>
                  <a:gd name="connsiteX0" fmla="*/ 0 w 1686104"/>
                  <a:gd name="connsiteY0" fmla="*/ 301047 h 1204334"/>
                  <a:gd name="connsiteX1" fmla="*/ 1685685 w 1686104"/>
                  <a:gd name="connsiteY1" fmla="*/ 0 h 1204334"/>
                  <a:gd name="connsiteX2" fmla="*/ 1685200 w 1686104"/>
                  <a:gd name="connsiteY2" fmla="*/ 862114 h 1204334"/>
                  <a:gd name="connsiteX3" fmla="*/ 13715 w 1686104"/>
                  <a:gd name="connsiteY3" fmla="*/ 1204335 h 1204334"/>
                  <a:gd name="connsiteX4" fmla="*/ 0 w 1686104"/>
                  <a:gd name="connsiteY4" fmla="*/ 301047 h 1204334"/>
                  <a:gd name="connsiteX0" fmla="*/ 739589 w 1672390"/>
                  <a:gd name="connsiteY0" fmla="*/ 0 h 1422525"/>
                  <a:gd name="connsiteX1" fmla="*/ 1671971 w 1672390"/>
                  <a:gd name="connsiteY1" fmla="*/ 218191 h 1422525"/>
                  <a:gd name="connsiteX2" fmla="*/ 1671486 w 1672390"/>
                  <a:gd name="connsiteY2" fmla="*/ 1080305 h 1422525"/>
                  <a:gd name="connsiteX3" fmla="*/ 1 w 1672390"/>
                  <a:gd name="connsiteY3" fmla="*/ 1422526 h 1422525"/>
                  <a:gd name="connsiteX4" fmla="*/ 739589 w 1672390"/>
                  <a:gd name="connsiteY4" fmla="*/ 0 h 1422525"/>
                  <a:gd name="connsiteX0" fmla="*/ 0 w 932801"/>
                  <a:gd name="connsiteY0" fmla="*/ 0 h 1080305"/>
                  <a:gd name="connsiteX1" fmla="*/ 932382 w 932801"/>
                  <a:gd name="connsiteY1" fmla="*/ 218191 h 1080305"/>
                  <a:gd name="connsiteX2" fmla="*/ 931897 w 932801"/>
                  <a:gd name="connsiteY2" fmla="*/ 1080305 h 1080305"/>
                  <a:gd name="connsiteX3" fmla="*/ 13712 w 932801"/>
                  <a:gd name="connsiteY3" fmla="*/ 834056 h 1080305"/>
                  <a:gd name="connsiteX4" fmla="*/ 0 w 932801"/>
                  <a:gd name="connsiteY4" fmla="*/ 0 h 1080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801" h="1080305">
                    <a:moveTo>
                      <a:pt x="0" y="0"/>
                    </a:moveTo>
                    <a:lnTo>
                      <a:pt x="932382" y="218191"/>
                    </a:lnTo>
                    <a:cubicBezTo>
                      <a:pt x="929461" y="544730"/>
                      <a:pt x="934818" y="753766"/>
                      <a:pt x="931897" y="1080305"/>
                    </a:cubicBezTo>
                    <a:lnTo>
                      <a:pt x="13712" y="834056"/>
                    </a:lnTo>
                    <a:cubicBezTo>
                      <a:pt x="13532" y="537615"/>
                      <a:pt x="180" y="296441"/>
                      <a:pt x="0" y="0"/>
                    </a:cubicBezTo>
                    <a:close/>
                  </a:path>
                </a:pathLst>
              </a:cu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cxnSp>
            <p:nvCxnSpPr>
              <p:cNvPr id="43" name="Straight Connector 42"/>
              <p:cNvCxnSpPr>
                <a:stCxn id="47" idx="3"/>
                <a:endCxn id="42" idx="3"/>
              </p:cNvCxnSpPr>
              <p:nvPr/>
            </p:nvCxnSpPr>
            <p:spPr>
              <a:xfrm flipV="1">
                <a:off x="3859530" y="5193815"/>
                <a:ext cx="597355" cy="586813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>
                <a:stCxn id="47" idx="0"/>
                <a:endCxn id="42" idx="0"/>
              </p:cNvCxnSpPr>
              <p:nvPr/>
            </p:nvCxnSpPr>
            <p:spPr>
              <a:xfrm flipV="1">
                <a:off x="3855265" y="4759170"/>
                <a:ext cx="594216" cy="489746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>
                <a:stCxn id="47" idx="1"/>
                <a:endCxn id="42" idx="1"/>
              </p:cNvCxnSpPr>
              <p:nvPr/>
            </p:nvCxnSpPr>
            <p:spPr>
              <a:xfrm flipV="1">
                <a:off x="4404037" y="4872874"/>
                <a:ext cx="548915" cy="522389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/>
              <p:cNvCxnSpPr>
                <a:stCxn id="47" idx="2"/>
                <a:endCxn id="42" idx="2"/>
              </p:cNvCxnSpPr>
              <p:nvPr/>
            </p:nvCxnSpPr>
            <p:spPr>
              <a:xfrm flipV="1">
                <a:off x="4405008" y="5322140"/>
                <a:ext cx="547682" cy="616027"/>
              </a:xfrm>
              <a:prstGeom prst="line">
                <a:avLst/>
              </a:pr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3855212" y="5248916"/>
                <a:ext cx="549795" cy="689251"/>
              </a:xfrm>
              <a:custGeom>
                <a:avLst/>
                <a:gdLst>
                  <a:gd name="connsiteX0" fmla="*/ 5024 w 1487156"/>
                  <a:gd name="connsiteY0" fmla="*/ 0 h 1381648"/>
                  <a:gd name="connsiteX1" fmla="*/ 1487156 w 1487156"/>
                  <a:gd name="connsiteY1" fmla="*/ 366764 h 1381648"/>
                  <a:gd name="connsiteX2" fmla="*/ 1376624 w 1487156"/>
                  <a:gd name="connsiteY2" fmla="*/ 1381648 h 1381648"/>
                  <a:gd name="connsiteX3" fmla="*/ 0 w 1487156"/>
                  <a:gd name="connsiteY3" fmla="*/ 949569 h 1381648"/>
                  <a:gd name="connsiteX4" fmla="*/ 5024 w 1487156"/>
                  <a:gd name="connsiteY4" fmla="*/ 0 h 1381648"/>
                  <a:gd name="connsiteX0" fmla="*/ 5024 w 1376623"/>
                  <a:gd name="connsiteY0" fmla="*/ 0 h 1381648"/>
                  <a:gd name="connsiteX1" fmla="*/ 1374125 w 1376623"/>
                  <a:gd name="connsiteY1" fmla="*/ 339851 h 1381648"/>
                  <a:gd name="connsiteX2" fmla="*/ 1376624 w 1376623"/>
                  <a:gd name="connsiteY2" fmla="*/ 1381648 h 1381648"/>
                  <a:gd name="connsiteX3" fmla="*/ 0 w 1376623"/>
                  <a:gd name="connsiteY3" fmla="*/ 949569 h 1381648"/>
                  <a:gd name="connsiteX4" fmla="*/ 5024 w 1376623"/>
                  <a:gd name="connsiteY4" fmla="*/ 0 h 1381648"/>
                  <a:gd name="connsiteX0" fmla="*/ 5024 w 1376625"/>
                  <a:gd name="connsiteY0" fmla="*/ 0 h 1381648"/>
                  <a:gd name="connsiteX1" fmla="*/ 1374125 w 1376625"/>
                  <a:gd name="connsiteY1" fmla="*/ 339851 h 1381648"/>
                  <a:gd name="connsiteX2" fmla="*/ 1376624 w 1376625"/>
                  <a:gd name="connsiteY2" fmla="*/ 1381648 h 1381648"/>
                  <a:gd name="connsiteX3" fmla="*/ 0 w 1376625"/>
                  <a:gd name="connsiteY3" fmla="*/ 858068 h 1381648"/>
                  <a:gd name="connsiteX4" fmla="*/ 5024 w 1376625"/>
                  <a:gd name="connsiteY4" fmla="*/ 0 h 1381648"/>
                  <a:gd name="connsiteX0" fmla="*/ 11032 w 1376623"/>
                  <a:gd name="connsiteY0" fmla="*/ 0 h 1477794"/>
                  <a:gd name="connsiteX1" fmla="*/ 1374125 w 1376623"/>
                  <a:gd name="connsiteY1" fmla="*/ 435997 h 1477794"/>
                  <a:gd name="connsiteX2" fmla="*/ 1376624 w 1376623"/>
                  <a:gd name="connsiteY2" fmla="*/ 1477794 h 1477794"/>
                  <a:gd name="connsiteX3" fmla="*/ 0 w 1376623"/>
                  <a:gd name="connsiteY3" fmla="*/ 954214 h 1477794"/>
                  <a:gd name="connsiteX4" fmla="*/ 11032 w 1376623"/>
                  <a:gd name="connsiteY4" fmla="*/ 0 h 1477794"/>
                  <a:gd name="connsiteX0" fmla="*/ 5022 w 1370615"/>
                  <a:gd name="connsiteY0" fmla="*/ 0 h 1477794"/>
                  <a:gd name="connsiteX1" fmla="*/ 1368115 w 1370615"/>
                  <a:gd name="connsiteY1" fmla="*/ 435997 h 1477794"/>
                  <a:gd name="connsiteX2" fmla="*/ 1370614 w 1370615"/>
                  <a:gd name="connsiteY2" fmla="*/ 1477794 h 1477794"/>
                  <a:gd name="connsiteX3" fmla="*/ 0 w 1370615"/>
                  <a:gd name="connsiteY3" fmla="*/ 972241 h 1477794"/>
                  <a:gd name="connsiteX4" fmla="*/ 5022 w 1370615"/>
                  <a:gd name="connsiteY4" fmla="*/ 0 h 1477794"/>
                  <a:gd name="connsiteX0" fmla="*/ 161 w 1365752"/>
                  <a:gd name="connsiteY0" fmla="*/ 0 h 1477794"/>
                  <a:gd name="connsiteX1" fmla="*/ 1363254 w 1365752"/>
                  <a:gd name="connsiteY1" fmla="*/ 435997 h 1477794"/>
                  <a:gd name="connsiteX2" fmla="*/ 1365753 w 1365752"/>
                  <a:gd name="connsiteY2" fmla="*/ 1477794 h 1477794"/>
                  <a:gd name="connsiteX3" fmla="*/ 8794 w 1365752"/>
                  <a:gd name="connsiteY3" fmla="*/ 992723 h 1477794"/>
                  <a:gd name="connsiteX4" fmla="*/ 161 w 1365752"/>
                  <a:gd name="connsiteY4" fmla="*/ 0 h 1477794"/>
                  <a:gd name="connsiteX0" fmla="*/ 161 w 1365752"/>
                  <a:gd name="connsiteY0" fmla="*/ 0 h 1477794"/>
                  <a:gd name="connsiteX1" fmla="*/ 1363254 w 1365752"/>
                  <a:gd name="connsiteY1" fmla="*/ 435997 h 1477794"/>
                  <a:gd name="connsiteX2" fmla="*/ 1365753 w 1365752"/>
                  <a:gd name="connsiteY2" fmla="*/ 1477794 h 1477794"/>
                  <a:gd name="connsiteX3" fmla="*/ 8795 w 1365752"/>
                  <a:gd name="connsiteY3" fmla="*/ 1192793 h 1477794"/>
                  <a:gd name="connsiteX4" fmla="*/ 161 w 1365752"/>
                  <a:gd name="connsiteY4" fmla="*/ 0 h 1477794"/>
                  <a:gd name="connsiteX0" fmla="*/ 161 w 1365752"/>
                  <a:gd name="connsiteY0" fmla="*/ 0 h 1477794"/>
                  <a:gd name="connsiteX1" fmla="*/ 1363254 w 1365752"/>
                  <a:gd name="connsiteY1" fmla="*/ 435997 h 1477794"/>
                  <a:gd name="connsiteX2" fmla="*/ 1365753 w 1365752"/>
                  <a:gd name="connsiteY2" fmla="*/ 1477794 h 1477794"/>
                  <a:gd name="connsiteX3" fmla="*/ 8795 w 1365752"/>
                  <a:gd name="connsiteY3" fmla="*/ 1192793 h 1477794"/>
                  <a:gd name="connsiteX4" fmla="*/ 161 w 1365752"/>
                  <a:gd name="connsiteY4" fmla="*/ 0 h 1477794"/>
                  <a:gd name="connsiteX0" fmla="*/ 553 w 1356980"/>
                  <a:gd name="connsiteY0" fmla="*/ 0 h 1305318"/>
                  <a:gd name="connsiteX1" fmla="*/ 1354482 w 1356980"/>
                  <a:gd name="connsiteY1" fmla="*/ 263521 h 1305318"/>
                  <a:gd name="connsiteX2" fmla="*/ 1356981 w 1356980"/>
                  <a:gd name="connsiteY2" fmla="*/ 1305318 h 1305318"/>
                  <a:gd name="connsiteX3" fmla="*/ 23 w 1356980"/>
                  <a:gd name="connsiteY3" fmla="*/ 1020317 h 1305318"/>
                  <a:gd name="connsiteX4" fmla="*/ 553 w 1356980"/>
                  <a:gd name="connsiteY4" fmla="*/ 0 h 1305318"/>
                  <a:gd name="connsiteX0" fmla="*/ 46516 w 1402943"/>
                  <a:gd name="connsiteY0" fmla="*/ 0 h 1305318"/>
                  <a:gd name="connsiteX1" fmla="*/ 1400445 w 1402943"/>
                  <a:gd name="connsiteY1" fmla="*/ 263521 h 1305318"/>
                  <a:gd name="connsiteX2" fmla="*/ 1402944 w 1402943"/>
                  <a:gd name="connsiteY2" fmla="*/ 1305318 h 1305318"/>
                  <a:gd name="connsiteX3" fmla="*/ 0 w 1402943"/>
                  <a:gd name="connsiteY3" fmla="*/ 1003010 h 1305318"/>
                  <a:gd name="connsiteX4" fmla="*/ 46516 w 1402943"/>
                  <a:gd name="connsiteY4" fmla="*/ 0 h 1305318"/>
                  <a:gd name="connsiteX0" fmla="*/ 137 w 1414048"/>
                  <a:gd name="connsiteY0" fmla="*/ 0 h 1322626"/>
                  <a:gd name="connsiteX1" fmla="*/ 1411550 w 1414048"/>
                  <a:gd name="connsiteY1" fmla="*/ 280829 h 1322626"/>
                  <a:gd name="connsiteX2" fmla="*/ 1414049 w 1414048"/>
                  <a:gd name="connsiteY2" fmla="*/ 1322626 h 1322626"/>
                  <a:gd name="connsiteX3" fmla="*/ 11105 w 1414048"/>
                  <a:gd name="connsiteY3" fmla="*/ 1020318 h 1322626"/>
                  <a:gd name="connsiteX4" fmla="*/ 137 w 1414048"/>
                  <a:gd name="connsiteY4" fmla="*/ 0 h 132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048" h="1322626">
                    <a:moveTo>
                      <a:pt x="137" y="0"/>
                    </a:moveTo>
                    <a:lnTo>
                      <a:pt x="1411550" y="280829"/>
                    </a:lnTo>
                    <a:lnTo>
                      <a:pt x="1414049" y="1322626"/>
                    </a:lnTo>
                    <a:lnTo>
                      <a:pt x="11105" y="1020318"/>
                    </a:lnTo>
                    <a:cubicBezTo>
                      <a:pt x="12780" y="703795"/>
                      <a:pt x="-1538" y="316523"/>
                      <a:pt x="137" y="0"/>
                    </a:cubicBezTo>
                    <a:close/>
                  </a:path>
                </a:pathLst>
              </a:custGeom>
              <a:solidFill>
                <a:srgbClr val="92D05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sp>
          <p:nvSpPr>
            <p:cNvPr id="48" name="Arc 47"/>
            <p:cNvSpPr/>
            <p:nvPr/>
          </p:nvSpPr>
          <p:spPr>
            <a:xfrm flipH="1">
              <a:off x="-3070518" y="3302054"/>
              <a:ext cx="3375319" cy="1146360"/>
            </a:xfrm>
            <a:prstGeom prst="arc">
              <a:avLst>
                <a:gd name="adj1" fmla="val 1692615"/>
                <a:gd name="adj2" fmla="val 10464337"/>
              </a:avLst>
            </a:prstGeom>
            <a:ln w="3175">
              <a:solidFill>
                <a:schemeClr val="accent4">
                  <a:lumMod val="75000"/>
                </a:schemeClr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Arc 48"/>
            <p:cNvSpPr/>
            <p:nvPr/>
          </p:nvSpPr>
          <p:spPr>
            <a:xfrm flipH="1">
              <a:off x="-3436583" y="3427410"/>
              <a:ext cx="4122383" cy="1216236"/>
            </a:xfrm>
            <a:prstGeom prst="arc">
              <a:avLst>
                <a:gd name="adj1" fmla="val 1322462"/>
                <a:gd name="adj2" fmla="val 10623992"/>
              </a:avLst>
            </a:prstGeom>
            <a:ln w="3175">
              <a:solidFill>
                <a:schemeClr val="accent4">
                  <a:lumMod val="75000"/>
                </a:schemeClr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Arc 49"/>
            <p:cNvSpPr/>
            <p:nvPr/>
          </p:nvSpPr>
          <p:spPr>
            <a:xfrm flipH="1">
              <a:off x="-3183745" y="3376817"/>
              <a:ext cx="3488546" cy="1589302"/>
            </a:xfrm>
            <a:prstGeom prst="arc">
              <a:avLst>
                <a:gd name="adj1" fmla="val 2304771"/>
                <a:gd name="adj2" fmla="val 10316134"/>
              </a:avLst>
            </a:prstGeom>
            <a:ln w="3175">
              <a:solidFill>
                <a:schemeClr val="accent4">
                  <a:lumMod val="75000"/>
                </a:schemeClr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Arc 50"/>
            <p:cNvSpPr/>
            <p:nvPr/>
          </p:nvSpPr>
          <p:spPr>
            <a:xfrm flipH="1">
              <a:off x="-3657598" y="3646876"/>
              <a:ext cx="4343398" cy="1533525"/>
            </a:xfrm>
            <a:prstGeom prst="arc">
              <a:avLst>
                <a:gd name="adj1" fmla="val 1621623"/>
                <a:gd name="adj2" fmla="val 10615436"/>
              </a:avLst>
            </a:prstGeom>
            <a:ln w="3175">
              <a:solidFill>
                <a:schemeClr val="accent4">
                  <a:lumMod val="75000"/>
                </a:schemeClr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Arc 51"/>
            <p:cNvSpPr/>
            <p:nvPr/>
          </p:nvSpPr>
          <p:spPr>
            <a:xfrm flipH="1">
              <a:off x="-1640256" y="3690074"/>
              <a:ext cx="532859" cy="219076"/>
            </a:xfrm>
            <a:prstGeom prst="arc">
              <a:avLst>
                <a:gd name="adj1" fmla="val 18076113"/>
                <a:gd name="adj2" fmla="val 14308839"/>
              </a:avLst>
            </a:prstGeom>
            <a:ln w="3175">
              <a:solidFill>
                <a:schemeClr val="accent4">
                  <a:lumMod val="75000"/>
                </a:schemeClr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777" y="2819400"/>
                <a:ext cx="223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77" y="2819400"/>
                <a:ext cx="22370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085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241935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3276600"/>
            <a:ext cx="241935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57200"/>
            <a:ext cx="241935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3276600"/>
            <a:ext cx="241935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7" action="ppaction://hlinkfile"/>
          </p:cNvPr>
          <p:cNvSpPr/>
          <p:nvPr/>
        </p:nvSpPr>
        <p:spPr>
          <a:xfrm>
            <a:off x="2581275" y="2743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10" name="Rectangle 9">
            <a:hlinkClick r:id="rId8" action="ppaction://hlinkfile"/>
          </p:cNvPr>
          <p:cNvSpPr/>
          <p:nvPr/>
        </p:nvSpPr>
        <p:spPr>
          <a:xfrm>
            <a:off x="5343525" y="2743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11" name="Rectangle 10">
            <a:hlinkClick r:id="rId9" action="ppaction://hlinkfile"/>
          </p:cNvPr>
          <p:cNvSpPr/>
          <p:nvPr/>
        </p:nvSpPr>
        <p:spPr>
          <a:xfrm>
            <a:off x="2590800" y="5562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12" name="Rectangle 11">
            <a:hlinkClick r:id="rId10" action="ppaction://hlinkfile"/>
          </p:cNvPr>
          <p:cNvSpPr/>
          <p:nvPr/>
        </p:nvSpPr>
        <p:spPr>
          <a:xfrm>
            <a:off x="5353050" y="5562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8692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Съставни матрици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879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Моделиране с матрици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Добра практика</a:t>
            </a:r>
          </a:p>
          <a:p>
            <a:pPr lvl="1"/>
            <a:r>
              <a:rPr lang="bg-BG" dirty="0"/>
              <a:t>Трансформацията на обект се представя чрез различни по-прости трансформации</a:t>
            </a:r>
          </a:p>
          <a:p>
            <a:pPr lvl="1"/>
            <a:r>
              <a:rPr lang="bg-BG" dirty="0"/>
              <a:t>Обща матрица </a:t>
            </a:r>
            <a:r>
              <a:rPr lang="en-US" dirty="0" err="1"/>
              <a:t>P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V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(М</a:t>
            </a:r>
            <a:r>
              <a:rPr lang="en-US" baseline="-25000" dirty="0"/>
              <a:t>n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…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en-US" baseline="-25000" dirty="0"/>
              <a:t>1</a:t>
            </a:r>
            <a:r>
              <a:rPr lang="bg-BG" dirty="0"/>
              <a:t>)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O</a:t>
            </a:r>
            <a:endParaRPr lang="bg-BG" dirty="0"/>
          </a:p>
          <a:p>
            <a:pPr lvl="1"/>
            <a:r>
              <a:rPr lang="bg-BG" dirty="0"/>
              <a:t>Акумулиране на матрици</a:t>
            </a:r>
            <a:r>
              <a:rPr lang="en-US" dirty="0"/>
              <a:t> </a:t>
            </a:r>
            <a:r>
              <a:rPr lang="bg-BG" dirty="0"/>
              <a:t>с умножение отдясно</a:t>
            </a:r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Работа с текуща матрица на модела М</a:t>
            </a:r>
          </a:p>
          <a:p>
            <a:pPr marL="1090613" lvl="1" indent="0">
              <a:buNone/>
            </a:pPr>
            <a:r>
              <a:rPr lang="bg-BG" dirty="0"/>
              <a:t>Начало с </a:t>
            </a:r>
            <a:r>
              <a:rPr lang="en-US" dirty="0"/>
              <a:t>M</a:t>
            </a:r>
            <a:r>
              <a:rPr lang="bg-BG" dirty="0"/>
              <a:t>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/>
              <a:t>I</a:t>
            </a:r>
            <a:endParaRPr lang="en-US" dirty="0">
              <a:sym typeface="Symbol"/>
            </a:endParaRPr>
          </a:p>
          <a:p>
            <a:pPr marL="1090613" lvl="1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M</a:t>
            </a:r>
            <a:r>
              <a:rPr lang="bg-BG" dirty="0"/>
              <a:t>М</a:t>
            </a:r>
            <a:r>
              <a:rPr lang="en-US" baseline="-25000" dirty="0"/>
              <a:t>n  </a:t>
            </a:r>
            <a:r>
              <a:rPr lang="bg-BG" dirty="0">
                <a:sym typeface="Symbol"/>
              </a:rPr>
              <a:t>	т.е. </a:t>
            </a:r>
            <a:r>
              <a:rPr lang="bg-BG" dirty="0"/>
              <a:t>М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bg-BG" dirty="0"/>
              <a:t>М</a:t>
            </a:r>
            <a:r>
              <a:rPr lang="en-US" baseline="-25000" dirty="0"/>
              <a:t>n</a:t>
            </a:r>
            <a:endParaRPr lang="en-US" dirty="0"/>
          </a:p>
          <a:p>
            <a:pPr marL="1090613" lvl="1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M</a:t>
            </a:r>
            <a:r>
              <a:rPr lang="bg-BG" dirty="0"/>
              <a:t>М</a:t>
            </a:r>
            <a:r>
              <a:rPr lang="en-US" baseline="-25000" dirty="0"/>
              <a:t>n-1</a:t>
            </a:r>
            <a:r>
              <a:rPr lang="bg-BG" dirty="0">
                <a:sym typeface="Symbol"/>
              </a:rPr>
              <a:t>	т.е. </a:t>
            </a:r>
            <a:r>
              <a:rPr lang="bg-BG" dirty="0"/>
              <a:t>М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bg-BG" dirty="0"/>
              <a:t>М</a:t>
            </a:r>
            <a:r>
              <a:rPr lang="en-US" baseline="-25000" dirty="0"/>
              <a:t>n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en-US" baseline="-25000" dirty="0"/>
              <a:t>n-1</a:t>
            </a:r>
            <a:endParaRPr lang="bg-BG" dirty="0"/>
          </a:p>
          <a:p>
            <a:pPr marL="1090613" lvl="1" indent="0">
              <a:buNone/>
            </a:pPr>
            <a:endParaRPr lang="en-US" sz="1050" dirty="0"/>
          </a:p>
          <a:p>
            <a:pPr marL="1090613" lvl="1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M</a:t>
            </a:r>
            <a:r>
              <a:rPr lang="bg-BG" dirty="0"/>
              <a:t>М</a:t>
            </a:r>
            <a:r>
              <a:rPr lang="bg-BG" baseline="-25000" dirty="0"/>
              <a:t>2</a:t>
            </a:r>
            <a:r>
              <a:rPr lang="bg-BG" dirty="0">
                <a:sym typeface="Symbol"/>
              </a:rPr>
              <a:t>	т.е. </a:t>
            </a:r>
            <a:r>
              <a:rPr lang="bg-BG" dirty="0"/>
              <a:t>М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bg-BG" dirty="0"/>
              <a:t>М</a:t>
            </a:r>
            <a:r>
              <a:rPr lang="en-US" baseline="-25000" dirty="0"/>
              <a:t>n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en-US" baseline="-25000" dirty="0"/>
              <a:t>n-1</a:t>
            </a:r>
            <a:r>
              <a:rPr lang="en-US" dirty="0">
                <a:sym typeface="Symbol"/>
              </a:rPr>
              <a:t></a:t>
            </a:r>
            <a:r>
              <a:rPr lang="bg-BG" dirty="0">
                <a:sym typeface="Symbol"/>
              </a:rPr>
              <a:t>…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bg-BG" baseline="-25000" dirty="0"/>
              <a:t>2</a:t>
            </a:r>
          </a:p>
          <a:p>
            <a:pPr marL="1090613" lvl="1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en-US" dirty="0">
                <a:sym typeface="Symbol"/>
              </a:rPr>
              <a:t>M</a:t>
            </a:r>
            <a:r>
              <a:rPr lang="bg-BG" dirty="0"/>
              <a:t>М</a:t>
            </a:r>
            <a:r>
              <a:rPr lang="en-US" baseline="-25000" dirty="0"/>
              <a:t>1</a:t>
            </a:r>
            <a:r>
              <a:rPr lang="bg-BG" dirty="0">
                <a:sym typeface="Symbol"/>
              </a:rPr>
              <a:t>	т.е. </a:t>
            </a:r>
            <a:r>
              <a:rPr lang="bg-BG" dirty="0"/>
              <a:t>М </a:t>
            </a:r>
            <a:r>
              <a:rPr lang="en-US" dirty="0">
                <a:sym typeface="Symbol"/>
              </a:rPr>
              <a:t>=</a:t>
            </a:r>
            <a:r>
              <a:rPr lang="bg-BG" dirty="0">
                <a:sym typeface="Symbol"/>
              </a:rPr>
              <a:t> </a:t>
            </a:r>
            <a:r>
              <a:rPr lang="bg-BG" dirty="0"/>
              <a:t>М</a:t>
            </a:r>
            <a:r>
              <a:rPr lang="en-US" baseline="-25000" dirty="0"/>
              <a:t>n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en-US" baseline="-25000" dirty="0"/>
              <a:t>n-1</a:t>
            </a:r>
            <a:r>
              <a:rPr lang="en-US" dirty="0">
                <a:sym typeface="Symbol"/>
              </a:rPr>
              <a:t></a:t>
            </a:r>
            <a:r>
              <a:rPr lang="bg-BG" dirty="0">
                <a:sym typeface="Symbol"/>
              </a:rPr>
              <a:t>…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bg-BG" baseline="-25000" dirty="0"/>
              <a:t>2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bg-BG" baseline="-25000" dirty="0"/>
              <a:t>1</a:t>
            </a:r>
            <a:endParaRPr lang="bg-BG" dirty="0"/>
          </a:p>
          <a:p>
            <a:pPr marL="1090613" lvl="1" indent="0">
              <a:buNone/>
            </a:pPr>
            <a:endParaRPr lang="bg-BG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18129" y="54864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>
              <a:buNone/>
            </a:pPr>
            <a:r>
              <a:rPr lang="ru-RU" dirty="0"/>
              <a:t>:   </a:t>
            </a:r>
            <a:r>
              <a:rPr lang="ru-RU" sz="1800" dirty="0"/>
              <a:t>    </a:t>
            </a:r>
            <a:r>
              <a:rPr lang="ru-RU" dirty="0"/>
              <a:t>:    :                 :  </a:t>
            </a:r>
            <a:r>
              <a:rPr lang="ru-RU" sz="1800" dirty="0"/>
              <a:t>     </a:t>
            </a:r>
            <a:r>
              <a:rPr lang="ru-RU" dirty="0"/>
              <a:t>: </a:t>
            </a:r>
            <a:r>
              <a:rPr lang="ru-RU" sz="1800" dirty="0"/>
              <a:t>     </a:t>
            </a:r>
            <a:r>
              <a:rPr lang="ru-RU" dirty="0"/>
              <a:t>:     </a:t>
            </a:r>
          </a:p>
        </p:txBody>
      </p:sp>
    </p:spTree>
    <p:extLst>
      <p:ext uri="{BB962C8B-B14F-4D97-AF65-F5344CB8AC3E}">
        <p14:creationId xmlns:p14="http://schemas.microsoft.com/office/powerpoint/2010/main" val="415851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на матрици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Структура</a:t>
            </a:r>
          </a:p>
          <a:p>
            <a:pPr lvl="1"/>
            <a:r>
              <a:rPr lang="bg-BG" dirty="0"/>
              <a:t>М е текущата матрица на модела</a:t>
            </a:r>
          </a:p>
          <a:p>
            <a:pPr lvl="1"/>
            <a:r>
              <a:rPr lang="bg-BG" dirty="0"/>
              <a:t>Последният ред е винаги (</a:t>
            </a:r>
            <a:r>
              <a:rPr lang="en-US" dirty="0"/>
              <a:t>0</a:t>
            </a:r>
            <a:r>
              <a:rPr lang="bg-BG" dirty="0"/>
              <a:t>,0,</a:t>
            </a:r>
            <a:r>
              <a:rPr lang="bg-BG" dirty="0" err="1"/>
              <a:t>0</a:t>
            </a:r>
            <a:r>
              <a:rPr lang="bg-BG" dirty="0"/>
              <a:t>,1), ако акумулираме само </a:t>
            </a:r>
            <a:r>
              <a:rPr lang="bg-BG" dirty="0" err="1"/>
              <a:t>афинни</a:t>
            </a:r>
            <a:r>
              <a:rPr lang="bg-BG" dirty="0"/>
              <a:t> трансформации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5904" y="4107975"/>
                <a:ext cx="3707618" cy="1619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/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4" y="4107975"/>
                <a:ext cx="3707618" cy="1619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13955" y="3352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Транслация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3659" y="4114800"/>
            <a:ext cx="734704" cy="1143000"/>
          </a:xfrm>
          <a:prstGeom prst="rect">
            <a:avLst/>
          </a:prstGeom>
          <a:solidFill>
            <a:srgbClr val="94C600">
              <a:alpha val="30196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Elbow Connector 9"/>
          <p:cNvCxnSpPr>
            <a:stCxn id="5" idx="1"/>
            <a:endCxn id="7" idx="0"/>
          </p:cNvCxnSpPr>
          <p:nvPr/>
        </p:nvCxnSpPr>
        <p:spPr>
          <a:xfrm rot="10800000" flipV="1">
            <a:off x="5661011" y="3522076"/>
            <a:ext cx="652944" cy="592723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2141" y="4114800"/>
            <a:ext cx="2209800" cy="1143000"/>
          </a:xfrm>
          <a:prstGeom prst="rect">
            <a:avLst/>
          </a:prstGeom>
          <a:solidFill>
            <a:srgbClr val="94C600">
              <a:alpha val="30196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233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Мащабиране и ротация</a:t>
            </a:r>
          </a:p>
        </p:txBody>
      </p:sp>
      <p:cxnSp>
        <p:nvCxnSpPr>
          <p:cNvPr id="16" name="Elbow Connector 15"/>
          <p:cNvCxnSpPr>
            <a:stCxn id="15" idx="3"/>
            <a:endCxn id="13" idx="0"/>
          </p:cNvCxnSpPr>
          <p:nvPr/>
        </p:nvCxnSpPr>
        <p:spPr>
          <a:xfrm>
            <a:off x="2667000" y="3526050"/>
            <a:ext cx="1450041" cy="588750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0241" y="5352758"/>
            <a:ext cx="2133600" cy="374571"/>
          </a:xfrm>
          <a:prstGeom prst="roundRect">
            <a:avLst/>
          </a:prstGeom>
          <a:solidFill>
            <a:srgbClr val="94C600">
              <a:alpha val="30196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68580">
              <a:spcBef>
                <a:spcPct val="20000"/>
              </a:spcBef>
              <a:buClr>
                <a:schemeClr val="accent1"/>
              </a:buClr>
              <a:buSzPct val="76000"/>
              <a:defRPr sz="16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61384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Перспектива</a:t>
            </a:r>
          </a:p>
        </p:txBody>
      </p:sp>
      <p:cxnSp>
        <p:nvCxnSpPr>
          <p:cNvPr id="18" name="Elbow Connector 17"/>
          <p:cNvCxnSpPr>
            <a:stCxn id="17" idx="3"/>
            <a:endCxn id="21" idx="2"/>
          </p:cNvCxnSpPr>
          <p:nvPr/>
        </p:nvCxnSpPr>
        <p:spPr>
          <a:xfrm flipV="1">
            <a:off x="2667000" y="5727329"/>
            <a:ext cx="1450041" cy="580394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7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Транслация и мащабиране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Съставни матрици</a:t>
            </a:r>
          </a:p>
          <a:p>
            <a:pPr lvl="1"/>
            <a:r>
              <a:rPr lang="bg-BG" dirty="0"/>
              <a:t>Транслация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Мащабиране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725" y="2389100"/>
                <a:ext cx="8805809" cy="1039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5" y="2389100"/>
                <a:ext cx="8805809" cy="1039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3450" y="4191000"/>
                <a:ext cx="7266285" cy="10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4191000"/>
                <a:ext cx="7266285" cy="10295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548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Да се генерира конструкция от 9 паралелепипеда</a:t>
            </a:r>
          </a:p>
          <a:p>
            <a:pPr lvl="1"/>
            <a:r>
              <a:rPr lang="bg-BG" dirty="0"/>
              <a:t>Да се използва само единичен куб (размери 1х1х1)</a:t>
            </a:r>
          </a:p>
          <a:p>
            <a:pPr lvl="1"/>
            <a:r>
              <a:rPr lang="bg-BG" dirty="0"/>
              <a:t>Да се използват съставни трансформации</a:t>
            </a:r>
          </a:p>
          <a:p>
            <a:pPr lvl="1"/>
            <a:endParaRPr lang="bg-BG" dirty="0"/>
          </a:p>
          <a:p>
            <a:pPr lvl="2"/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257800"/>
            <a:ext cx="914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5257800"/>
            <a:ext cx="914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2514600"/>
            <a:ext cx="18288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5257800"/>
            <a:ext cx="18288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3429000"/>
            <a:ext cx="91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3429000"/>
            <a:ext cx="91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6646" y="2168967"/>
            <a:ext cx="3644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2                       4                       2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6172200"/>
            <a:ext cx="3644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2                       4                       2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9447" y="2514600"/>
            <a:ext cx="457199" cy="3434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                   4</a:t>
            </a:r>
          </a:p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                 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2507521"/>
            <a:ext cx="457199" cy="3434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                   4</a:t>
            </a:r>
          </a:p>
          <a:p>
            <a:pPr marL="1588" algn="ctr">
              <a:lnSpc>
                <a:spcPct val="250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                    2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429000"/>
            <a:ext cx="18288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endParaRPr lang="bg-BG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5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Особеност</a:t>
            </a:r>
          </a:p>
          <a:p>
            <a:pPr lvl="1"/>
            <a:r>
              <a:rPr lang="bg-BG" dirty="0"/>
              <a:t>При матриците </a:t>
            </a:r>
            <a:r>
              <a:rPr lang="en-US" dirty="0" err="1"/>
              <a:t>A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B</a:t>
            </a:r>
            <a:r>
              <a:rPr lang="en-US" dirty="0"/>
              <a:t> ≠ </a:t>
            </a:r>
            <a:r>
              <a:rPr lang="en-US" dirty="0" err="1"/>
              <a:t>B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A</a:t>
            </a:r>
            <a:endParaRPr lang="en-US" dirty="0"/>
          </a:p>
          <a:p>
            <a:pPr lvl="1"/>
            <a:r>
              <a:rPr lang="bg-BG" dirty="0"/>
              <a:t>Редът на прилагане е съществен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 на прилагане</a:t>
            </a:r>
            <a:endParaRPr lang="bg-BG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910188" y="3124200"/>
            <a:ext cx="3966613" cy="3048000"/>
          </a:xfrm>
          <a:prstGeom prst="snip2DiagRect">
            <a:avLst>
              <a:gd name="adj1" fmla="val 0"/>
              <a:gd name="adj2" fmla="val 108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Проекционна матрица</a:t>
            </a:r>
          </a:p>
        </p:txBody>
      </p:sp>
      <p:sp>
        <p:nvSpPr>
          <p:cNvPr id="9" name="Snip Diagonal Corner Rectangle 8"/>
          <p:cNvSpPr/>
          <p:nvPr/>
        </p:nvSpPr>
        <p:spPr>
          <a:xfrm>
            <a:off x="1062588" y="3733800"/>
            <a:ext cx="3661813" cy="2286000"/>
          </a:xfrm>
          <a:prstGeom prst="snip2DiagRect">
            <a:avLst>
              <a:gd name="adj1" fmla="val 0"/>
              <a:gd name="adj2" fmla="val 13137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bIns="4572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Матрица на гледна точка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1239372" y="4419600"/>
            <a:ext cx="3332629" cy="1447800"/>
          </a:xfrm>
          <a:prstGeom prst="snip2DiagRect">
            <a:avLst/>
          </a:prstGeom>
          <a:solidFill>
            <a:srgbClr val="A1BD63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Матрица на геометрична</a:t>
            </a:r>
          </a:p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трансформация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1367388" y="5235388"/>
            <a:ext cx="3048000" cy="457200"/>
          </a:xfrm>
          <a:prstGeom prst="snip2DiagRect">
            <a:avLst>
              <a:gd name="adj1" fmla="val 0"/>
              <a:gd name="adj2" fmla="val 37255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/>
            <a:r>
              <a:rPr lang="bg-BG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Обект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2602310" y="3582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ight Arrow 15"/>
          <p:cNvSpPr/>
          <p:nvPr/>
        </p:nvSpPr>
        <p:spPr>
          <a:xfrm rot="5400000">
            <a:off x="2588012" y="42686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ight Arrow 16"/>
          <p:cNvSpPr/>
          <p:nvPr/>
        </p:nvSpPr>
        <p:spPr>
          <a:xfrm rot="5400000">
            <a:off x="2588012" y="5106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5029201" y="5343889"/>
            <a:ext cx="335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Първичен обект, в собствена координатна система, без да отчита сцената и другите обекти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43401" y="5495364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29201" y="4604302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Обектът е мащабиран, завъртян и позициониран както трябва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495801" y="4755777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6789" y="3945686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Обектът се гледа от желаната гледна точка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48201" y="4097161"/>
            <a:ext cx="4347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6789" y="3352800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Обектът е представен в текущата проекция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800601" y="3504275"/>
            <a:ext cx="2823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71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Променливи </a:t>
            </a:r>
            <a:r>
              <a:rPr lang="en-US" b="1" dirty="0" err="1"/>
              <a:t>glmat</a:t>
            </a:r>
            <a:r>
              <a:rPr lang="bg-BG" dirty="0"/>
              <a:t> и </a:t>
            </a:r>
            <a:r>
              <a:rPr lang="en-US" b="1" dirty="0" err="1"/>
              <a:t>glmatnew</a:t>
            </a:r>
            <a:r>
              <a:rPr lang="bg-BG" dirty="0"/>
              <a:t> за матрица на модела</a:t>
            </a:r>
          </a:p>
          <a:p>
            <a:pPr lvl="1"/>
            <a:r>
              <a:rPr lang="bg-BG" dirty="0"/>
              <a:t>Процедура за рисуване на единичен куб</a:t>
            </a:r>
          </a:p>
        </p:txBody>
      </p:sp>
      <p:sp>
        <p:nvSpPr>
          <p:cNvPr id="42" name="Snip Diagonal Corner Rectangle 41"/>
          <p:cNvSpPr/>
          <p:nvPr/>
        </p:nvSpPr>
        <p:spPr>
          <a:xfrm>
            <a:off x="313765" y="1752600"/>
            <a:ext cx="8534400" cy="4800600"/>
          </a:xfrm>
          <a:prstGeom prst="snip2DiagRect">
            <a:avLst>
              <a:gd name="adj1" fmla="val 0"/>
              <a:gd name="adj2" fmla="val 545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ако матрицата не е подадена на </a:t>
            </a:r>
            <a:r>
              <a:rPr lang="bg-BG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шейдъра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gl.uniformMatrix4fv(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uModelMatrix,false,glmat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9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Матрица за </a:t>
            </a:r>
            <a:r>
              <a:rPr lang="bg-BG" dirty="0" err="1"/>
              <a:t>идентитет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Матрици за транслация</a:t>
            </a:r>
          </a:p>
          <a:p>
            <a:pPr lvl="1"/>
            <a:r>
              <a:rPr lang="bg-BG" dirty="0"/>
              <a:t>Матрицата за мащабиране е аналогична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Ползваме </a:t>
            </a:r>
            <a:r>
              <a:rPr lang="en-US" b="1" dirty="0" err="1"/>
              <a:t>glmatnew</a:t>
            </a:r>
            <a:r>
              <a:rPr lang="bg-BG" dirty="0"/>
              <a:t>, за да знаем кога има нужда да се подава </a:t>
            </a:r>
            <a:r>
              <a:rPr lang="en-US" b="1" dirty="0" err="1"/>
              <a:t>glmat</a:t>
            </a:r>
            <a:r>
              <a:rPr lang="bg-BG" dirty="0"/>
              <a:t> на </a:t>
            </a:r>
            <a:r>
              <a:rPr lang="bg-BG" dirty="0" err="1"/>
              <a:t>шейдъра</a:t>
            </a:r>
            <a:r>
              <a:rPr lang="bg-BG" dirty="0"/>
              <a:t>. Ако е </a:t>
            </a:r>
            <a:r>
              <a:rPr lang="en-US" dirty="0"/>
              <a:t>true,</a:t>
            </a:r>
            <a:r>
              <a:rPr lang="bg-BG" dirty="0"/>
              <a:t> значи че матрицата е променена и </a:t>
            </a:r>
            <a:r>
              <a:rPr lang="en-US" b="1" dirty="0" err="1"/>
              <a:t>useMatrix</a:t>
            </a:r>
            <a:r>
              <a:rPr lang="bg-BG" dirty="0"/>
              <a:t> ще я подаде.</a:t>
            </a:r>
          </a:p>
        </p:txBody>
      </p:sp>
      <p:sp>
        <p:nvSpPr>
          <p:cNvPr id="42" name="Snip Diagonal Corner Rectangle 41"/>
          <p:cNvSpPr/>
          <p:nvPr/>
        </p:nvSpPr>
        <p:spPr>
          <a:xfrm>
            <a:off x="313765" y="3352800"/>
            <a:ext cx="8534400" cy="2057400"/>
          </a:xfrm>
          <a:prstGeom prst="snip2DiagRect">
            <a:avLst>
              <a:gd name="adj1" fmla="val 0"/>
              <a:gd name="adj2" fmla="val 769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[12] +=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[0]*v[0]+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[4]*v[1]+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[8]*v[2];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[13] +=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[1]*v[0]+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[5]*v[1]+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[9]*v[2];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[14] +=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[2]*v[0]+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[6]*v[1]+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[10]*v[2];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	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838200"/>
            <a:ext cx="8534400" cy="1524000"/>
          </a:xfrm>
          <a:prstGeom prst="snip2DiagRect">
            <a:avLst>
              <a:gd name="adj1" fmla="val 0"/>
              <a:gd name="adj2" fmla="val 769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Float32Array([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1,0,0,0, 0,1,0,0, 0,0,1,0, 0,0,0,1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285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738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Съставни матрици</a:t>
            </a:r>
          </a:p>
          <a:p>
            <a:pPr lvl="1"/>
            <a:r>
              <a:rPr lang="bg-BG" dirty="0"/>
              <a:t>Въртене около </a:t>
            </a:r>
            <a:r>
              <a:rPr lang="en-US" dirty="0"/>
              <a:t>X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sz="2400" dirty="0"/>
          </a:p>
          <a:p>
            <a:pPr lvl="1"/>
            <a:endParaRPr lang="bg-BG" dirty="0"/>
          </a:p>
          <a:p>
            <a:pPr lvl="1"/>
            <a:r>
              <a:rPr lang="bg-BG" dirty="0"/>
              <a:t>Въртене около </a:t>
            </a:r>
            <a:r>
              <a:rPr lang="en-US" dirty="0"/>
              <a:t>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sz="2400" dirty="0"/>
          </a:p>
          <a:p>
            <a:pPr lvl="1"/>
            <a:endParaRPr lang="bg-BG" dirty="0"/>
          </a:p>
          <a:p>
            <a:pPr lvl="1"/>
            <a:r>
              <a:rPr lang="bg-BG" dirty="0"/>
              <a:t>Въртене около </a:t>
            </a:r>
            <a:r>
              <a:rPr lang="en-US" dirty="0"/>
              <a:t>Z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9002" y="2209800"/>
                <a:ext cx="7688964" cy="10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 spc="-1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 spc="-10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pc="-10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bg-BG" sz="1600" b="0" i="1" spc="-100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spc="-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2" y="2209800"/>
                <a:ext cx="7688964" cy="1012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3262" y="3788528"/>
                <a:ext cx="7606441" cy="10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 spc="-1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 spc="-10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pc="-10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i="1" spc="-10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i="1" spc="-10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i="1" spc="-10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bg-BG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spc="-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2" y="3788528"/>
                <a:ext cx="7606441" cy="1012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9489" y="5312528"/>
                <a:ext cx="7533986" cy="10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 spc="-1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 spc="-10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pc="-10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bg-BG" sz="1600" i="1" spc="-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spc="-10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pc="-1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600" i="1" spc="-10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spc="-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89" y="5312528"/>
                <a:ext cx="7533986" cy="1012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938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Въртене около </a:t>
            </a:r>
            <a:r>
              <a:rPr lang="en-US" dirty="0"/>
              <a:t>V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7808" y="914400"/>
                <a:ext cx="7290522" cy="1018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600" i="1" spc="-1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b="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1600" i="1" spc="-10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pc="-1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pc="-10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bg-BG" sz="1600" i="1" spc="-10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pc="-10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pc="-10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bg-BG" sz="1600" i="1" spc="-10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-10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pc="-100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bg-BG" sz="1600" i="1" spc="-10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600" i="1" spc="-10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b="0" i="1" spc="-1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spc="-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8" y="914400"/>
                <a:ext cx="7290522" cy="1018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56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Три куба на разстояние един от друг</a:t>
            </a:r>
          </a:p>
          <a:p>
            <a:pPr lvl="1"/>
            <a:r>
              <a:rPr lang="bg-BG" dirty="0"/>
              <a:t>Всеки е завъртян многократно около отделна своя ос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Първи куб</a:t>
            </a:r>
          </a:p>
          <a:p>
            <a:pPr lvl="1"/>
            <a:r>
              <a:rPr lang="bg-BG" dirty="0"/>
              <a:t>Рисува се с размер 3х3х3 и с център (0,-6,0), а не (0,-2,0)</a:t>
            </a:r>
          </a:p>
          <a:p>
            <a:pPr lvl="1">
              <a:tabLst>
                <a:tab pos="2057400" algn="l"/>
                <a:tab pos="3549650" algn="l"/>
              </a:tabLst>
            </a:pPr>
            <a:r>
              <a:rPr lang="bg-BG" dirty="0"/>
              <a:t>Трансформации: </a:t>
            </a:r>
            <a:r>
              <a:rPr lang="en-US" dirty="0"/>
              <a:t>IS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(R</a:t>
            </a:r>
            <a:r>
              <a:rPr lang="bg-BG" baseline="-25000" dirty="0"/>
              <a:t>15</a:t>
            </a:r>
            <a:r>
              <a:rPr lang="en-US" dirty="0"/>
              <a:t>C)*= IS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/>
              <a:t>15</a:t>
            </a:r>
            <a:r>
              <a:rPr lang="en-US" dirty="0"/>
              <a:t>CR</a:t>
            </a:r>
            <a:r>
              <a:rPr lang="bg-BG" baseline="-25000" dirty="0"/>
              <a:t>15</a:t>
            </a:r>
            <a:r>
              <a:rPr lang="en-US" dirty="0"/>
              <a:t>CR</a:t>
            </a:r>
            <a:r>
              <a:rPr lang="bg-BG" baseline="-25000" dirty="0"/>
              <a:t>15</a:t>
            </a:r>
            <a:r>
              <a:rPr lang="en-US" dirty="0"/>
              <a:t>C…</a:t>
            </a:r>
            <a:endParaRPr lang="bg-BG" dirty="0"/>
          </a:p>
          <a:p>
            <a:pPr lvl="2">
              <a:tabLst>
                <a:tab pos="1949450" algn="l"/>
                <a:tab pos="3603625" algn="l"/>
              </a:tabLst>
            </a:pPr>
            <a:r>
              <a:rPr lang="bg-BG" dirty="0"/>
              <a:t>1</a:t>
            </a:r>
            <a:r>
              <a:rPr lang="bg-BG" baseline="30000" dirty="0"/>
              <a:t>ви</a:t>
            </a:r>
            <a:r>
              <a:rPr lang="bg-BG" dirty="0"/>
              <a:t> образ:	</a:t>
            </a:r>
            <a:r>
              <a:rPr lang="en-US" dirty="0"/>
              <a:t>IS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C</a:t>
            </a:r>
            <a:r>
              <a:rPr lang="bg-BG" dirty="0"/>
              <a:t>	= </a:t>
            </a:r>
            <a:r>
              <a:rPr lang="en-US" dirty="0"/>
              <a:t>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C</a:t>
            </a:r>
            <a:endParaRPr lang="bg-BG" dirty="0"/>
          </a:p>
          <a:p>
            <a:pPr lvl="2">
              <a:tabLst>
                <a:tab pos="1949450" algn="l"/>
                <a:tab pos="3603625" algn="l"/>
              </a:tabLst>
            </a:pPr>
            <a:r>
              <a:rPr lang="bg-BG" dirty="0"/>
              <a:t>2</a:t>
            </a:r>
            <a:r>
              <a:rPr lang="bg-BG" baseline="30000" dirty="0"/>
              <a:t>ри</a:t>
            </a:r>
            <a:r>
              <a:rPr lang="bg-BG" dirty="0"/>
              <a:t> образ:	</a:t>
            </a:r>
            <a:r>
              <a:rPr lang="en-US" dirty="0"/>
              <a:t>IS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C</a:t>
            </a:r>
            <a:r>
              <a:rPr lang="bg-BG" dirty="0"/>
              <a:t>	= </a:t>
            </a:r>
            <a:r>
              <a:rPr lang="en-US" dirty="0"/>
              <a:t>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30</a:t>
            </a:r>
            <a:r>
              <a:rPr lang="en-US" dirty="0"/>
              <a:t>C</a:t>
            </a:r>
            <a:endParaRPr lang="bg-BG" dirty="0"/>
          </a:p>
          <a:p>
            <a:pPr lvl="2">
              <a:tabLst>
                <a:tab pos="1949450" algn="l"/>
                <a:tab pos="3603625" algn="l"/>
              </a:tabLst>
            </a:pPr>
            <a:r>
              <a:rPr lang="bg-BG" dirty="0"/>
              <a:t>3</a:t>
            </a:r>
            <a:r>
              <a:rPr lang="bg-BG" baseline="30000" dirty="0"/>
              <a:t>ти</a:t>
            </a:r>
            <a:r>
              <a:rPr lang="bg-BG" dirty="0"/>
              <a:t> образ:	</a:t>
            </a:r>
            <a:r>
              <a:rPr lang="en-US" dirty="0"/>
              <a:t>IS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15</a:t>
            </a:r>
            <a:r>
              <a:rPr lang="en-US" dirty="0"/>
              <a:t>C</a:t>
            </a:r>
            <a:r>
              <a:rPr lang="bg-BG" dirty="0"/>
              <a:t>	= </a:t>
            </a:r>
            <a:r>
              <a:rPr lang="en-US" dirty="0"/>
              <a:t>S</a:t>
            </a:r>
            <a:r>
              <a:rPr lang="bg-BG" baseline="-25000" dirty="0"/>
              <a:t>3</a:t>
            </a:r>
            <a:r>
              <a:rPr lang="en-US" dirty="0"/>
              <a:t>T</a:t>
            </a:r>
            <a:r>
              <a:rPr lang="bg-BG" baseline="-25000" dirty="0"/>
              <a:t>-2</a:t>
            </a:r>
            <a:r>
              <a:rPr lang="en-US" dirty="0"/>
              <a:t>R</a:t>
            </a:r>
            <a:r>
              <a:rPr lang="bg-BG" baseline="-25000" dirty="0">
                <a:sym typeface="Symbol"/>
              </a:rPr>
              <a:t>45</a:t>
            </a:r>
            <a:r>
              <a:rPr lang="en-US" dirty="0"/>
              <a:t>C</a:t>
            </a:r>
            <a:endParaRPr lang="bg-BG" dirty="0"/>
          </a:p>
          <a:p>
            <a:pPr lvl="1"/>
            <a:endParaRPr lang="bg-BG" dirty="0"/>
          </a:p>
          <a:p>
            <a:pPr lvl="2"/>
            <a:endParaRPr lang="bg-BG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313765" y="4343400"/>
            <a:ext cx="8534400" cy="2209800"/>
          </a:xfrm>
          <a:prstGeom prst="snip2DiagRect">
            <a:avLst>
              <a:gd name="adj1" fmla="val 0"/>
              <a:gd name="adj2" fmla="val 108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([3,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,3]);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,0]);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i=0; i&lt;360; i+=15 )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(15);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cube();</a:t>
            </a:r>
          </a:p>
          <a:p>
            <a:pPr marL="120650">
              <a:lnSpc>
                <a:spcPts val="2000"/>
              </a:lnSpc>
              <a:tabLst>
                <a:tab pos="457200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138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94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трансформации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тънкост</a:t>
            </a:r>
          </a:p>
          <a:p>
            <a:pPr lvl="1"/>
            <a:r>
              <a:rPr lang="bg-BG" dirty="0"/>
              <a:t>Наличен е код с много трансформации и обекти</a:t>
            </a:r>
          </a:p>
          <a:p>
            <a:pPr lvl="1"/>
            <a:r>
              <a:rPr lang="bg-BG" dirty="0"/>
              <a:t>Как да разберем кой обект как е трансформиран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И как да създаваме подобен код</a:t>
            </a:r>
            <a:r>
              <a:rPr lang="en-US" dirty="0"/>
              <a:t>?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Четене на трансформации</a:t>
            </a:r>
          </a:p>
          <a:p>
            <a:pPr lvl="1"/>
            <a:r>
              <a:rPr lang="bg-BG" dirty="0"/>
              <a:t>Две посоки с различна логика, но еднакви резултати</a:t>
            </a:r>
          </a:p>
          <a:p>
            <a:pPr lvl="1"/>
            <a:r>
              <a:rPr lang="bg-BG" dirty="0"/>
              <a:t>Отгоре-надолу с локална координатна система</a:t>
            </a:r>
          </a:p>
          <a:p>
            <a:pPr lvl="1"/>
            <a:r>
              <a:rPr lang="bg-BG" dirty="0"/>
              <a:t>Отдолу-нагоре с композиция на 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677677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Отгоре-надолу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Имаме наша координатна система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Мащабираме я спрямо нейното начало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Преместваме я по нейна ос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Завъртаме я около нейна ос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Рисуваме единичен куб в нея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Повтаряме пак от стъпка 4</a:t>
            </a:r>
          </a:p>
          <a:p>
            <a:pPr marL="822960" lvl="1" indent="-457200">
              <a:buFont typeface="+mj-lt"/>
              <a:buAutoNum type="arabicPeriod"/>
            </a:pPr>
            <a:endParaRPr lang="bg-BG" dirty="0"/>
          </a:p>
          <a:p>
            <a:pPr marL="0"/>
            <a:r>
              <a:rPr lang="bg-BG" dirty="0"/>
              <a:t>Отдолу-нагоре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Вземаме единичен куб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Въртим го около оста му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Транслираме го според глобална ос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Мащабираме го спрямо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Това е първият ни куб</a:t>
            </a:r>
          </a:p>
          <a:p>
            <a:pPr marL="754380" lvl="1" indent="-457200">
              <a:buFont typeface="+mj-lt"/>
              <a:buAutoNum type="arabicPeriod"/>
            </a:pPr>
            <a:r>
              <a:rPr lang="bg-BG" dirty="0"/>
              <a:t>Аналогично за останалите кубове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6781800" y="838200"/>
            <a:ext cx="2133599" cy="2209800"/>
          </a:xfrm>
          <a:prstGeom prst="snip2DiagRect">
            <a:avLst>
              <a:gd name="adj1" fmla="val 0"/>
              <a:gd name="adj2" fmla="val 108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dentity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own Arrow 3"/>
          <p:cNvSpPr/>
          <p:nvPr/>
        </p:nvSpPr>
        <p:spPr>
          <a:xfrm>
            <a:off x="6858000" y="990600"/>
            <a:ext cx="345141" cy="1905000"/>
          </a:xfrm>
          <a:prstGeom prst="downArrow">
            <a:avLst/>
          </a:prstGeom>
          <a:solidFill>
            <a:schemeClr val="bg2"/>
          </a:solidFill>
          <a:ln w="3175"/>
          <a:effectLst>
            <a:outerShdw blurRad="635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Snip Diagonal Corner Rectangle 4"/>
          <p:cNvSpPr/>
          <p:nvPr/>
        </p:nvSpPr>
        <p:spPr>
          <a:xfrm>
            <a:off x="6781800" y="3962400"/>
            <a:ext cx="2133599" cy="2209800"/>
          </a:xfrm>
          <a:prstGeom prst="snip2DiagRect">
            <a:avLst>
              <a:gd name="adj1" fmla="val 0"/>
              <a:gd name="adj2" fmla="val 108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dentity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otate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9250">
              <a:lnSpc>
                <a:spcPts val="2000"/>
              </a:lnSpc>
              <a:tabLst>
                <a:tab pos="6318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 flipV="1">
            <a:off x="6858000" y="4114800"/>
            <a:ext cx="345141" cy="1905000"/>
          </a:xfrm>
          <a:prstGeom prst="downArrow">
            <a:avLst/>
          </a:prstGeom>
          <a:solidFill>
            <a:schemeClr val="bg2"/>
          </a:solidFill>
          <a:ln w="3175"/>
          <a:effectLst>
            <a:outerShdw blurRad="635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031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Проба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R</a:t>
            </a:r>
            <a:r>
              <a:rPr lang="en-US" baseline="-25000" dirty="0"/>
              <a:t>45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bg-BG" baseline="-25000" dirty="0"/>
              <a:t>,0,</a:t>
            </a:r>
            <a:r>
              <a:rPr lang="bg-BG" baseline="-25000" dirty="0" err="1"/>
              <a:t>0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bg-BG" baseline="-25000" dirty="0"/>
              <a:t>,1,</a:t>
            </a:r>
            <a:r>
              <a:rPr lang="bg-BG" baseline="-25000" dirty="0" err="1"/>
              <a:t>1</a:t>
            </a:r>
            <a:r>
              <a:rPr lang="en-US" dirty="0"/>
              <a:t>C</a:t>
            </a:r>
          </a:p>
          <a:p>
            <a:pPr lvl="1"/>
            <a:r>
              <a:rPr lang="bg-BG" dirty="0"/>
              <a:t>Локална координатна система (отгоре-надолу)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r>
              <a:rPr lang="bg-BG" dirty="0"/>
              <a:t>Глобална координатна система (отдолу-нагоре)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30306" y="5183841"/>
            <a:ext cx="457200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4C60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7" name="Rectangle 206"/>
          <p:cNvSpPr/>
          <p:nvPr/>
        </p:nvSpPr>
        <p:spPr>
          <a:xfrm>
            <a:off x="1987066" y="5184639"/>
            <a:ext cx="914400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4C60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7" name="TextBox 256"/>
          <p:cNvSpPr txBox="1"/>
          <p:nvPr/>
        </p:nvSpPr>
        <p:spPr>
          <a:xfrm>
            <a:off x="5452492" y="4359042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16324" y="4349145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,0,</a:t>
            </a:r>
            <a:r>
              <a:rPr lang="bg-BG" sz="1600" baseline="-250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770085" y="4342794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,1,</a:t>
            </a:r>
            <a:r>
              <a:rPr lang="bg-BG" sz="1600" baseline="-250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-26894" y="4365206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277906" y="4495800"/>
            <a:ext cx="1295400" cy="1295400"/>
            <a:chOff x="1447800" y="4343400"/>
            <a:chExt cx="1295400" cy="1295400"/>
          </a:xfrm>
        </p:grpSpPr>
        <p:grpSp>
          <p:nvGrpSpPr>
            <p:cNvPr id="196" name="Group 195"/>
            <p:cNvGrpSpPr/>
            <p:nvPr/>
          </p:nvGrpSpPr>
          <p:grpSpPr>
            <a:xfrm>
              <a:off x="1447800" y="4343400"/>
              <a:ext cx="1295400" cy="1295400"/>
              <a:chOff x="533400" y="4343400"/>
              <a:chExt cx="1295400" cy="1295400"/>
            </a:xfrm>
          </p:grpSpPr>
          <p:cxnSp>
            <p:nvCxnSpPr>
              <p:cNvPr id="197" name="Straight Arrow Connector 196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Rectangle 331"/>
          <p:cNvSpPr/>
          <p:nvPr/>
        </p:nvSpPr>
        <p:spPr>
          <a:xfrm>
            <a:off x="4059250" y="5184639"/>
            <a:ext cx="914400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4C60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91" name="Group 390"/>
          <p:cNvGrpSpPr/>
          <p:nvPr/>
        </p:nvGrpSpPr>
        <p:grpSpPr>
          <a:xfrm>
            <a:off x="296066" y="1597356"/>
            <a:ext cx="1295400" cy="1295400"/>
            <a:chOff x="1447800" y="4343400"/>
            <a:chExt cx="1295400" cy="1295400"/>
          </a:xfrm>
        </p:grpSpPr>
        <p:grpSp>
          <p:nvGrpSpPr>
            <p:cNvPr id="392" name="Group 391"/>
            <p:cNvGrpSpPr/>
            <p:nvPr/>
          </p:nvGrpSpPr>
          <p:grpSpPr>
            <a:xfrm>
              <a:off x="1447800" y="4343400"/>
              <a:ext cx="1295400" cy="1295400"/>
              <a:chOff x="533400" y="4343400"/>
              <a:chExt cx="1295400" cy="1295400"/>
            </a:xfrm>
          </p:grpSpPr>
          <p:cxnSp>
            <p:nvCxnSpPr>
              <p:cNvPr id="404" name="Straight Arrow Connector 403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392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/>
          <p:cNvGrpSpPr/>
          <p:nvPr/>
        </p:nvGrpSpPr>
        <p:grpSpPr>
          <a:xfrm rot="18900000">
            <a:off x="1896602" y="1927304"/>
            <a:ext cx="1295400" cy="708279"/>
            <a:chOff x="1447800" y="4854324"/>
            <a:chExt cx="1295400" cy="708279"/>
          </a:xfrm>
        </p:grpSpPr>
        <p:grpSp>
          <p:nvGrpSpPr>
            <p:cNvPr id="460" name="Group 459"/>
            <p:cNvGrpSpPr/>
            <p:nvPr/>
          </p:nvGrpSpPr>
          <p:grpSpPr>
            <a:xfrm>
              <a:off x="1447800" y="4854324"/>
              <a:ext cx="1295400" cy="649881"/>
              <a:chOff x="533400" y="4854324"/>
              <a:chExt cx="1295400" cy="649881"/>
            </a:xfrm>
          </p:grpSpPr>
          <p:cxnSp>
            <p:nvCxnSpPr>
              <p:cNvPr id="472" name="Straight Arrow Connector 471"/>
              <p:cNvCxnSpPr/>
              <p:nvPr/>
            </p:nvCxnSpPr>
            <p:spPr>
              <a:xfrm rot="2700000" flipH="1" flipV="1">
                <a:off x="589460" y="4854324"/>
                <a:ext cx="649881" cy="649881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oup 460"/>
            <p:cNvGrpSpPr/>
            <p:nvPr/>
          </p:nvGrpSpPr>
          <p:grpSpPr>
            <a:xfrm rot="16200000">
              <a:off x="1488823" y="5180083"/>
              <a:ext cx="685800" cy="79239"/>
              <a:chOff x="1672828" y="5372101"/>
              <a:chExt cx="685800" cy="79239"/>
            </a:xfrm>
          </p:grpSpPr>
          <p:cxnSp>
            <p:nvCxnSpPr>
              <p:cNvPr id="462" name="Straight Connector 461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7" name="Group 526"/>
          <p:cNvGrpSpPr/>
          <p:nvPr/>
        </p:nvGrpSpPr>
        <p:grpSpPr>
          <a:xfrm rot="18900000">
            <a:off x="3803007" y="1775968"/>
            <a:ext cx="1295400" cy="700873"/>
            <a:chOff x="1447800" y="4861730"/>
            <a:chExt cx="1295400" cy="700873"/>
          </a:xfrm>
        </p:grpSpPr>
        <p:grpSp>
          <p:nvGrpSpPr>
            <p:cNvPr id="528" name="Group 527"/>
            <p:cNvGrpSpPr/>
            <p:nvPr/>
          </p:nvGrpSpPr>
          <p:grpSpPr>
            <a:xfrm>
              <a:off x="1447800" y="4861730"/>
              <a:ext cx="1295400" cy="643746"/>
              <a:chOff x="533400" y="4861730"/>
              <a:chExt cx="1295400" cy="643746"/>
            </a:xfrm>
          </p:grpSpPr>
          <p:cxnSp>
            <p:nvCxnSpPr>
              <p:cNvPr id="540" name="Straight Arrow Connector 539"/>
              <p:cNvCxnSpPr/>
              <p:nvPr/>
            </p:nvCxnSpPr>
            <p:spPr>
              <a:xfrm rot="2700000" flipH="1" flipV="1">
                <a:off x="592528" y="4861730"/>
                <a:ext cx="643746" cy="64374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9" name="Group 528"/>
            <p:cNvGrpSpPr/>
            <p:nvPr/>
          </p:nvGrpSpPr>
          <p:grpSpPr>
            <a:xfrm rot="16200000">
              <a:off x="1488823" y="5180083"/>
              <a:ext cx="685800" cy="79239"/>
              <a:chOff x="1672828" y="5372101"/>
              <a:chExt cx="685800" cy="79239"/>
            </a:xfrm>
          </p:grpSpPr>
          <p:cxnSp>
            <p:nvCxnSpPr>
              <p:cNvPr id="530" name="Straight Connector 529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4" name="Group 593"/>
          <p:cNvGrpSpPr/>
          <p:nvPr/>
        </p:nvGrpSpPr>
        <p:grpSpPr>
          <a:xfrm rot="18900000">
            <a:off x="5675132" y="1708018"/>
            <a:ext cx="1215791" cy="1049696"/>
            <a:chOff x="1371437" y="4730636"/>
            <a:chExt cx="1215791" cy="1049696"/>
          </a:xfrm>
        </p:grpSpPr>
        <p:grpSp>
          <p:nvGrpSpPr>
            <p:cNvPr id="595" name="Group 594"/>
            <p:cNvGrpSpPr/>
            <p:nvPr/>
          </p:nvGrpSpPr>
          <p:grpSpPr>
            <a:xfrm>
              <a:off x="1371437" y="4730636"/>
              <a:ext cx="1215791" cy="1049696"/>
              <a:chOff x="457037" y="4730636"/>
              <a:chExt cx="1215791" cy="1049696"/>
            </a:xfrm>
          </p:grpSpPr>
          <p:cxnSp>
            <p:nvCxnSpPr>
              <p:cNvPr id="607" name="Straight Arrow Connector 606"/>
              <p:cNvCxnSpPr/>
              <p:nvPr/>
            </p:nvCxnSpPr>
            <p:spPr>
              <a:xfrm rot="2700000" flipH="1" flipV="1">
                <a:off x="590922" y="4857854"/>
                <a:ext cx="646957" cy="64695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457037" y="5183695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/>
              <p:cNvCxnSpPr/>
              <p:nvPr/>
            </p:nvCxnSpPr>
            <p:spPr>
              <a:xfrm rot="2700000" flipV="1">
                <a:off x="564021" y="4733911"/>
                <a:ext cx="1049696" cy="104314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>
                <a:off x="605866" y="5221795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/>
            <p:cNvGrpSpPr/>
            <p:nvPr/>
          </p:nvGrpSpPr>
          <p:grpSpPr>
            <a:xfrm rot="16200000">
              <a:off x="1488823" y="5180083"/>
              <a:ext cx="685800" cy="79239"/>
              <a:chOff x="1672828" y="5372101"/>
              <a:chExt cx="685800" cy="79239"/>
            </a:xfrm>
          </p:grpSpPr>
          <p:cxnSp>
            <p:nvCxnSpPr>
              <p:cNvPr id="597" name="Straight Connector 596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7" name="Group 626"/>
          <p:cNvGrpSpPr/>
          <p:nvPr/>
        </p:nvGrpSpPr>
        <p:grpSpPr>
          <a:xfrm>
            <a:off x="1879956" y="4502151"/>
            <a:ext cx="1477277" cy="1295400"/>
            <a:chOff x="1265923" y="4343400"/>
            <a:chExt cx="1477277" cy="1295400"/>
          </a:xfrm>
        </p:grpSpPr>
        <p:grpSp>
          <p:nvGrpSpPr>
            <p:cNvPr id="628" name="Group 627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640" name="Straight Arrow Connector 639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/>
            <p:cNvGrpSpPr/>
            <p:nvPr/>
          </p:nvGrpSpPr>
          <p:grpSpPr>
            <a:xfrm rot="16200000">
              <a:off x="1298276" y="4989536"/>
              <a:ext cx="1066800" cy="79333"/>
              <a:chOff x="1672828" y="5372007"/>
              <a:chExt cx="1066800" cy="79333"/>
            </a:xfrm>
          </p:grpSpPr>
          <p:cxnSp>
            <p:nvCxnSpPr>
              <p:cNvPr id="630" name="Straight Connector 629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2739628" y="5372007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4" name="Group 663"/>
          <p:cNvGrpSpPr/>
          <p:nvPr/>
        </p:nvGrpSpPr>
        <p:grpSpPr>
          <a:xfrm>
            <a:off x="3732213" y="4502150"/>
            <a:ext cx="1477277" cy="1295400"/>
            <a:chOff x="1265923" y="4343400"/>
            <a:chExt cx="1477277" cy="1295400"/>
          </a:xfrm>
        </p:grpSpPr>
        <p:grpSp>
          <p:nvGrpSpPr>
            <p:cNvPr id="665" name="Group 664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677" name="Straight Arrow Connector 676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81037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Arrow Connector 685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6" name="Group 665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667" name="Straight Connector 666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9" name="Group 698"/>
          <p:cNvGrpSpPr/>
          <p:nvPr/>
        </p:nvGrpSpPr>
        <p:grpSpPr>
          <a:xfrm>
            <a:off x="5564157" y="4500563"/>
            <a:ext cx="1477277" cy="1295400"/>
            <a:chOff x="1265923" y="4343400"/>
            <a:chExt cx="1477277" cy="1295400"/>
          </a:xfrm>
        </p:grpSpPr>
        <p:grpSp>
          <p:nvGrpSpPr>
            <p:cNvPr id="700" name="Group 699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712" name="Straight Arrow Connector 711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681037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1" name="Group 700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702" name="Straight Connector 701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4" name="Rectangle 733"/>
          <p:cNvSpPr/>
          <p:nvPr/>
        </p:nvSpPr>
        <p:spPr>
          <a:xfrm rot="18900000">
            <a:off x="5819956" y="5025254"/>
            <a:ext cx="914400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4C60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72" name="Group 771"/>
          <p:cNvGrpSpPr/>
          <p:nvPr/>
        </p:nvGrpSpPr>
        <p:grpSpPr>
          <a:xfrm>
            <a:off x="5445797" y="1596469"/>
            <a:ext cx="1477277" cy="1295400"/>
            <a:chOff x="1265923" y="4343400"/>
            <a:chExt cx="1477277" cy="1295400"/>
          </a:xfrm>
        </p:grpSpPr>
        <p:grpSp>
          <p:nvGrpSpPr>
            <p:cNvPr id="773" name="Group 772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785" name="Straight Arrow Connector 784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>
                <a:off x="681037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Arrow Connector 793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4" name="Group 773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775" name="Straight Connector 774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3" name="Group 492"/>
          <p:cNvGrpSpPr/>
          <p:nvPr/>
        </p:nvGrpSpPr>
        <p:grpSpPr>
          <a:xfrm>
            <a:off x="3750668" y="1600826"/>
            <a:ext cx="1295400" cy="1295400"/>
            <a:chOff x="1447800" y="4343400"/>
            <a:chExt cx="1295400" cy="1295400"/>
          </a:xfrm>
        </p:grpSpPr>
        <p:grpSp>
          <p:nvGrpSpPr>
            <p:cNvPr id="494" name="Group 493"/>
            <p:cNvGrpSpPr/>
            <p:nvPr/>
          </p:nvGrpSpPr>
          <p:grpSpPr>
            <a:xfrm>
              <a:off x="1447800" y="4343400"/>
              <a:ext cx="1295400" cy="1295400"/>
              <a:chOff x="533400" y="4343400"/>
              <a:chExt cx="1295400" cy="1295400"/>
            </a:xfrm>
          </p:grpSpPr>
          <p:cxnSp>
            <p:nvCxnSpPr>
              <p:cNvPr id="506" name="Straight Arrow Connector 505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496" name="Straight Connector 495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5" name="Group 424"/>
          <p:cNvGrpSpPr/>
          <p:nvPr/>
        </p:nvGrpSpPr>
        <p:grpSpPr>
          <a:xfrm>
            <a:off x="2006657" y="1594512"/>
            <a:ext cx="1295400" cy="1295400"/>
            <a:chOff x="1447800" y="4343400"/>
            <a:chExt cx="1295400" cy="1295400"/>
          </a:xfrm>
        </p:grpSpPr>
        <p:grpSp>
          <p:nvGrpSpPr>
            <p:cNvPr id="426" name="Group 425"/>
            <p:cNvGrpSpPr/>
            <p:nvPr/>
          </p:nvGrpSpPr>
          <p:grpSpPr>
            <a:xfrm>
              <a:off x="1447800" y="4343400"/>
              <a:ext cx="1295400" cy="1295400"/>
              <a:chOff x="533400" y="4343400"/>
              <a:chExt cx="1295400" cy="1295400"/>
            </a:xfrm>
          </p:grpSpPr>
          <p:cxnSp>
            <p:nvCxnSpPr>
              <p:cNvPr id="438" name="Straight Arrow Connector 437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6858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>
                <a:off x="533400" y="5257800"/>
                <a:ext cx="1295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428" name="Straight Connector 427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7" name="TextBox 806"/>
          <p:cNvSpPr txBox="1"/>
          <p:nvPr/>
        </p:nvSpPr>
        <p:spPr>
          <a:xfrm>
            <a:off x="0" y="1447800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08" name="TextBox 807"/>
          <p:cNvSpPr txBox="1"/>
          <p:nvPr/>
        </p:nvSpPr>
        <p:spPr>
          <a:xfrm>
            <a:off x="1705096" y="1454112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45</a:t>
            </a:r>
          </a:p>
        </p:txBody>
      </p:sp>
      <p:sp>
        <p:nvSpPr>
          <p:cNvPr id="809" name="TextBox 808"/>
          <p:cNvSpPr txBox="1"/>
          <p:nvPr/>
        </p:nvSpPr>
        <p:spPr>
          <a:xfrm>
            <a:off x="3459126" y="1452273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,0,</a:t>
            </a:r>
            <a:r>
              <a:rPr lang="bg-BG" sz="1600" baseline="-250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5333807" y="1452273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bg-BG" sz="16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,1,</a:t>
            </a:r>
            <a:r>
              <a:rPr lang="bg-BG" sz="1600" baseline="-250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4" name="TextBox 813"/>
          <p:cNvSpPr txBox="1"/>
          <p:nvPr/>
        </p:nvSpPr>
        <p:spPr>
          <a:xfrm>
            <a:off x="1377078" y="5407586"/>
            <a:ext cx="27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5" name="TextBox 814"/>
          <p:cNvSpPr txBox="1"/>
          <p:nvPr/>
        </p:nvSpPr>
        <p:spPr>
          <a:xfrm>
            <a:off x="498537" y="4254660"/>
            <a:ext cx="2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3156572" y="5406679"/>
            <a:ext cx="27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2278031" y="4253753"/>
            <a:ext cx="2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8" name="TextBox 817"/>
          <p:cNvSpPr txBox="1"/>
          <p:nvPr/>
        </p:nvSpPr>
        <p:spPr>
          <a:xfrm>
            <a:off x="4998819" y="5406679"/>
            <a:ext cx="27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120278" y="4253753"/>
            <a:ext cx="2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6838301" y="5406679"/>
            <a:ext cx="27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5959760" y="4253753"/>
            <a:ext cx="2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511219" y="1371600"/>
            <a:ext cx="1154730" cy="1429925"/>
            <a:chOff x="1358153" y="1371600"/>
            <a:chExt cx="1154730" cy="1429925"/>
          </a:xfrm>
        </p:grpSpPr>
        <p:sp>
          <p:nvSpPr>
            <p:cNvPr id="822" name="TextBox 821"/>
            <p:cNvSpPr txBox="1"/>
            <p:nvPr/>
          </p:nvSpPr>
          <p:spPr>
            <a:xfrm>
              <a:off x="2236694" y="2524526"/>
              <a:ext cx="27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2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3" name="TextBox 822"/>
            <p:cNvSpPr txBox="1"/>
            <p:nvPr/>
          </p:nvSpPr>
          <p:spPr>
            <a:xfrm>
              <a:off x="1358153" y="1371600"/>
              <a:ext cx="278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2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25" name="Group 824"/>
          <p:cNvGrpSpPr/>
          <p:nvPr/>
        </p:nvGrpSpPr>
        <p:grpSpPr>
          <a:xfrm rot="18900000">
            <a:off x="1930000" y="1513206"/>
            <a:ext cx="1136174" cy="1069834"/>
            <a:chOff x="1358153" y="1371600"/>
            <a:chExt cx="1136174" cy="1069834"/>
          </a:xfrm>
        </p:grpSpPr>
        <p:sp>
          <p:nvSpPr>
            <p:cNvPr id="826" name="TextBox 825"/>
            <p:cNvSpPr txBox="1"/>
            <p:nvPr/>
          </p:nvSpPr>
          <p:spPr>
            <a:xfrm>
              <a:off x="2218138" y="2164435"/>
              <a:ext cx="27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1358153" y="1371600"/>
              <a:ext cx="278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28" name="Group 827"/>
          <p:cNvGrpSpPr/>
          <p:nvPr/>
        </p:nvGrpSpPr>
        <p:grpSpPr>
          <a:xfrm rot="18900000">
            <a:off x="3813607" y="1571880"/>
            <a:ext cx="1244997" cy="867622"/>
            <a:chOff x="1358153" y="1371600"/>
            <a:chExt cx="1244997" cy="867622"/>
          </a:xfrm>
        </p:grpSpPr>
        <p:sp>
          <p:nvSpPr>
            <p:cNvPr id="829" name="TextBox 828"/>
            <p:cNvSpPr txBox="1"/>
            <p:nvPr/>
          </p:nvSpPr>
          <p:spPr>
            <a:xfrm>
              <a:off x="2326961" y="1962223"/>
              <a:ext cx="27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0" name="TextBox 829"/>
            <p:cNvSpPr txBox="1"/>
            <p:nvPr/>
          </p:nvSpPr>
          <p:spPr>
            <a:xfrm>
              <a:off x="1358153" y="1371600"/>
              <a:ext cx="278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31" name="Group 830"/>
          <p:cNvGrpSpPr/>
          <p:nvPr/>
        </p:nvGrpSpPr>
        <p:grpSpPr>
          <a:xfrm rot="18900000">
            <a:off x="5694996" y="1572654"/>
            <a:ext cx="1244997" cy="867622"/>
            <a:chOff x="1358153" y="1371600"/>
            <a:chExt cx="1244997" cy="867622"/>
          </a:xfrm>
        </p:grpSpPr>
        <p:sp>
          <p:nvSpPr>
            <p:cNvPr id="832" name="TextBox 831"/>
            <p:cNvSpPr txBox="1"/>
            <p:nvPr/>
          </p:nvSpPr>
          <p:spPr>
            <a:xfrm>
              <a:off x="2326961" y="1962223"/>
              <a:ext cx="27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1358153" y="1371600"/>
              <a:ext cx="278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34" name="Rectangle 833"/>
          <p:cNvSpPr/>
          <p:nvPr/>
        </p:nvSpPr>
        <p:spPr>
          <a:xfrm rot="18900000">
            <a:off x="7658043" y="2110353"/>
            <a:ext cx="916919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2D05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35" name="Group 834"/>
          <p:cNvGrpSpPr/>
          <p:nvPr/>
        </p:nvGrpSpPr>
        <p:grpSpPr>
          <a:xfrm rot="18900000">
            <a:off x="7614340" y="1708018"/>
            <a:ext cx="1215791" cy="1049696"/>
            <a:chOff x="1371437" y="4730636"/>
            <a:chExt cx="1215791" cy="1049696"/>
          </a:xfrm>
        </p:grpSpPr>
        <p:grpSp>
          <p:nvGrpSpPr>
            <p:cNvPr id="836" name="Group 835"/>
            <p:cNvGrpSpPr/>
            <p:nvPr/>
          </p:nvGrpSpPr>
          <p:grpSpPr>
            <a:xfrm>
              <a:off x="1371437" y="4730636"/>
              <a:ext cx="1215791" cy="1049696"/>
              <a:chOff x="457037" y="4730636"/>
              <a:chExt cx="1215791" cy="1049696"/>
            </a:xfrm>
          </p:grpSpPr>
          <p:cxnSp>
            <p:nvCxnSpPr>
              <p:cNvPr id="845" name="Straight Arrow Connector 844"/>
              <p:cNvCxnSpPr/>
              <p:nvPr/>
            </p:nvCxnSpPr>
            <p:spPr>
              <a:xfrm rot="2700000" flipH="1" flipV="1">
                <a:off x="590922" y="4857854"/>
                <a:ext cx="646957" cy="64695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457037" y="5183695"/>
                <a:ext cx="0" cy="1524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Arrow Connector 849"/>
              <p:cNvCxnSpPr/>
              <p:nvPr/>
            </p:nvCxnSpPr>
            <p:spPr>
              <a:xfrm rot="2700000" flipV="1">
                <a:off x="564021" y="4733911"/>
                <a:ext cx="1049696" cy="104314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605866" y="5221795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7" name="Group 836"/>
            <p:cNvGrpSpPr/>
            <p:nvPr/>
          </p:nvGrpSpPr>
          <p:grpSpPr>
            <a:xfrm rot="16200000">
              <a:off x="1488823" y="5180083"/>
              <a:ext cx="685800" cy="79239"/>
              <a:chOff x="1672828" y="5372101"/>
              <a:chExt cx="685800" cy="79239"/>
            </a:xfrm>
          </p:grpSpPr>
          <p:cxnSp>
            <p:nvCxnSpPr>
              <p:cNvPr id="838" name="Straight Connector 837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rgbClr val="92D05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7" name="Group 856"/>
          <p:cNvGrpSpPr/>
          <p:nvPr/>
        </p:nvGrpSpPr>
        <p:grpSpPr>
          <a:xfrm>
            <a:off x="7385005" y="1596469"/>
            <a:ext cx="1477277" cy="1295400"/>
            <a:chOff x="1265923" y="4343400"/>
            <a:chExt cx="1477277" cy="1295400"/>
          </a:xfrm>
        </p:grpSpPr>
        <p:grpSp>
          <p:nvGrpSpPr>
            <p:cNvPr id="858" name="Group 857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870" name="Straight Arrow Connector 869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>
              <a:xfrm>
                <a:off x="681037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Arrow Connector 878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Group 858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860" name="Straight Connector 859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2" name="TextBox 891"/>
          <p:cNvSpPr txBox="1"/>
          <p:nvPr/>
        </p:nvSpPr>
        <p:spPr>
          <a:xfrm>
            <a:off x="7273015" y="1452273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93" name="Group 892"/>
          <p:cNvGrpSpPr/>
          <p:nvPr/>
        </p:nvGrpSpPr>
        <p:grpSpPr>
          <a:xfrm rot="18900000">
            <a:off x="7634204" y="1572654"/>
            <a:ext cx="1244997" cy="867622"/>
            <a:chOff x="1358153" y="1371600"/>
            <a:chExt cx="1244997" cy="867622"/>
          </a:xfrm>
        </p:grpSpPr>
        <p:sp>
          <p:nvSpPr>
            <p:cNvPr id="894" name="TextBox 893"/>
            <p:cNvSpPr txBox="1"/>
            <p:nvPr/>
          </p:nvSpPr>
          <p:spPr>
            <a:xfrm>
              <a:off x="2326961" y="1962223"/>
              <a:ext cx="27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5" name="TextBox 894"/>
            <p:cNvSpPr txBox="1"/>
            <p:nvPr/>
          </p:nvSpPr>
          <p:spPr>
            <a:xfrm>
              <a:off x="1358153" y="1371600"/>
              <a:ext cx="278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200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96" name="TextBox 895"/>
          <p:cNvSpPr txBox="1"/>
          <p:nvPr/>
        </p:nvSpPr>
        <p:spPr>
          <a:xfrm>
            <a:off x="7266890" y="4359042"/>
            <a:ext cx="6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bg-BG" sz="16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97" name="Group 896"/>
          <p:cNvGrpSpPr/>
          <p:nvPr/>
        </p:nvGrpSpPr>
        <p:grpSpPr>
          <a:xfrm>
            <a:off x="7378555" y="4500563"/>
            <a:ext cx="1477277" cy="1295400"/>
            <a:chOff x="1265923" y="4343400"/>
            <a:chExt cx="1477277" cy="1295400"/>
          </a:xfrm>
        </p:grpSpPr>
        <p:grpSp>
          <p:nvGrpSpPr>
            <p:cNvPr id="898" name="Group 897"/>
            <p:cNvGrpSpPr/>
            <p:nvPr/>
          </p:nvGrpSpPr>
          <p:grpSpPr>
            <a:xfrm>
              <a:off x="1265923" y="4343400"/>
              <a:ext cx="1477277" cy="1295400"/>
              <a:chOff x="351523" y="4343400"/>
              <a:chExt cx="1477277" cy="1295400"/>
            </a:xfrm>
          </p:grpSpPr>
          <p:cxnSp>
            <p:nvCxnSpPr>
              <p:cNvPr id="910" name="Straight Arrow Connector 909"/>
              <p:cNvCxnSpPr/>
              <p:nvPr/>
            </p:nvCxnSpPr>
            <p:spPr>
              <a:xfrm flipV="1">
                <a:off x="914400" y="4343400"/>
                <a:ext cx="0" cy="1295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13716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1143000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1593011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681037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 flipH="1">
                <a:off x="838200" y="5486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 flipH="1">
                <a:off x="838200" y="5029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 flipH="1">
                <a:off x="838200" y="4800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 flipH="1">
                <a:off x="838200" y="4572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Arrow Connector 918"/>
              <p:cNvCxnSpPr/>
              <p:nvPr/>
            </p:nvCxnSpPr>
            <p:spPr>
              <a:xfrm flipV="1">
                <a:off x="351523" y="5257800"/>
                <a:ext cx="1477277" cy="3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/>
              <p:cNvCxnSpPr/>
              <p:nvPr/>
            </p:nvCxnSpPr>
            <p:spPr>
              <a:xfrm>
                <a:off x="987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10632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12156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1291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14442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>
              <a:xfrm>
                <a:off x="1520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7584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834628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>
                <a:off x="6060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/>
              <p:cNvCxnSpPr/>
              <p:nvPr/>
            </p:nvCxnSpPr>
            <p:spPr>
              <a:xfrm>
                <a:off x="1672828" y="52227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457205" y="518160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>
              <a:xfrm>
                <a:off x="529833" y="52197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Group 898"/>
            <p:cNvGrpSpPr/>
            <p:nvPr/>
          </p:nvGrpSpPr>
          <p:grpSpPr>
            <a:xfrm rot="16200000">
              <a:off x="1298322" y="4989582"/>
              <a:ext cx="1066800" cy="79240"/>
              <a:chOff x="1672828" y="5372100"/>
              <a:chExt cx="1066800" cy="79240"/>
            </a:xfrm>
          </p:grpSpPr>
          <p:cxnSp>
            <p:nvCxnSpPr>
              <p:cNvPr id="900" name="Straight Connector 899"/>
              <p:cNvCxnSpPr/>
              <p:nvPr/>
            </p:nvCxnSpPr>
            <p:spPr>
              <a:xfrm>
                <a:off x="2053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>
                <a:off x="21300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>
                <a:off x="22824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23586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25110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2587228" y="537210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/>
              <p:nvPr/>
            </p:nvCxnSpPr>
            <p:spPr>
              <a:xfrm>
                <a:off x="18252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1901428" y="5372101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1672828" y="5375140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2739628" y="5375139"/>
                <a:ext cx="0" cy="762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2" name="Rectangle 931"/>
          <p:cNvSpPr/>
          <p:nvPr/>
        </p:nvSpPr>
        <p:spPr>
          <a:xfrm rot="18900000">
            <a:off x="7634354" y="5025254"/>
            <a:ext cx="914400" cy="457200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94C60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3" name="TextBox 932"/>
          <p:cNvSpPr txBox="1"/>
          <p:nvPr/>
        </p:nvSpPr>
        <p:spPr>
          <a:xfrm>
            <a:off x="8652699" y="5406679"/>
            <a:ext cx="27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34" name="TextBox 933"/>
          <p:cNvSpPr txBox="1"/>
          <p:nvPr/>
        </p:nvSpPr>
        <p:spPr>
          <a:xfrm>
            <a:off x="7774158" y="4253753"/>
            <a:ext cx="2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2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2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15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Матрици</a:t>
            </a:r>
          </a:p>
          <a:p>
            <a:pPr lvl="1"/>
            <a:r>
              <a:rPr lang="en-US" dirty="0"/>
              <a:t>P –</a:t>
            </a:r>
            <a:r>
              <a:rPr lang="bg-BG" dirty="0"/>
              <a:t> на проекцията</a:t>
            </a:r>
          </a:p>
          <a:p>
            <a:pPr lvl="1"/>
            <a:r>
              <a:rPr lang="en-US" dirty="0"/>
              <a:t>V</a:t>
            </a:r>
            <a:r>
              <a:rPr lang="bg-BG" dirty="0"/>
              <a:t> – на гледната точка</a:t>
            </a:r>
          </a:p>
          <a:p>
            <a:pPr lvl="1"/>
            <a:r>
              <a:rPr lang="en-US" dirty="0"/>
              <a:t>M – </a:t>
            </a:r>
            <a:r>
              <a:rPr lang="bg-BG" dirty="0"/>
              <a:t>на геометричния модел</a:t>
            </a:r>
          </a:p>
          <a:p>
            <a:pPr lvl="1"/>
            <a:r>
              <a:rPr lang="en-US" dirty="0"/>
              <a:t>M</a:t>
            </a:r>
            <a:r>
              <a:rPr lang="bg-BG" dirty="0"/>
              <a:t> </a:t>
            </a:r>
            <a:r>
              <a:rPr lang="en-US" dirty="0"/>
              <a:t>=</a:t>
            </a:r>
            <a:r>
              <a:rPr lang="bg-BG" dirty="0"/>
              <a:t> М</a:t>
            </a:r>
            <a:r>
              <a:rPr lang="en-US" baseline="-25000" dirty="0"/>
              <a:t>n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…</a:t>
            </a:r>
            <a:r>
              <a:rPr lang="en-US" dirty="0">
                <a:sym typeface="Symbol"/>
              </a:rPr>
              <a:t></a:t>
            </a:r>
            <a:r>
              <a:rPr lang="bg-BG" dirty="0"/>
              <a:t>М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bg-BG" dirty="0"/>
              <a:t>съставен от трансформационни матрици</a:t>
            </a:r>
          </a:p>
          <a:p>
            <a:pPr lvl="1"/>
            <a:r>
              <a:rPr lang="en-US" dirty="0"/>
              <a:t>O – </a:t>
            </a:r>
            <a:r>
              <a:rPr lang="bg-BG" dirty="0"/>
              <a:t>обект</a:t>
            </a:r>
          </a:p>
          <a:p>
            <a:pPr lvl="1"/>
            <a:endParaRPr lang="bg-BG" dirty="0"/>
          </a:p>
          <a:p>
            <a:r>
              <a:rPr lang="bg-BG" dirty="0"/>
              <a:t>Краен резултат</a:t>
            </a:r>
          </a:p>
          <a:p>
            <a:pPr lvl="1"/>
            <a:r>
              <a:rPr lang="bg-BG" dirty="0"/>
              <a:t>Обект </a:t>
            </a:r>
            <a:r>
              <a:rPr lang="en-US" dirty="0" err="1"/>
              <a:t>P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V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M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O</a:t>
            </a:r>
            <a:endParaRPr lang="en-US" dirty="0"/>
          </a:p>
          <a:p>
            <a:pPr lvl="1"/>
            <a:r>
              <a:rPr lang="bg-BG" dirty="0"/>
              <a:t>Матриците се умножават отвътре навън </a:t>
            </a:r>
            <a:r>
              <a:rPr lang="en-US" dirty="0"/>
              <a:t>P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(V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dirty="0" err="1">
                <a:sym typeface="Symbol"/>
              </a:rPr>
              <a:t>O</a:t>
            </a:r>
            <a:r>
              <a:rPr lang="en-US" dirty="0">
                <a:sym typeface="Symbol"/>
              </a:rPr>
              <a:t>))</a:t>
            </a:r>
            <a:endParaRPr lang="bg-BG" dirty="0"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Могат да бъдат умножени предварително </a:t>
            </a:r>
            <a:r>
              <a:rPr lang="en-US" dirty="0">
                <a:sym typeface="Symbol"/>
              </a:rPr>
              <a:t>(</a:t>
            </a:r>
            <a:r>
              <a:rPr lang="en-US" dirty="0" err="1"/>
              <a:t>P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V</a:t>
            </a:r>
            <a:r>
              <a:rPr lang="en-US" dirty="0" err="1">
                <a:sym typeface="Symbol"/>
              </a:rPr>
              <a:t></a:t>
            </a:r>
            <a:r>
              <a:rPr lang="en-US" dirty="0" err="1"/>
              <a:t>M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O</a:t>
            </a:r>
            <a:endParaRPr lang="bg-BG" dirty="0"/>
          </a:p>
          <a:p>
            <a:pPr lvl="1"/>
            <a:r>
              <a:rPr lang="bg-BG" dirty="0"/>
              <a:t>Често </a:t>
            </a:r>
            <a:r>
              <a:rPr lang="en-US" dirty="0"/>
              <a:t>V</a:t>
            </a:r>
            <a:r>
              <a:rPr lang="bg-BG" dirty="0"/>
              <a:t> и </a:t>
            </a:r>
            <a:r>
              <a:rPr lang="en-US" dirty="0"/>
              <a:t>M</a:t>
            </a:r>
            <a:r>
              <a:rPr lang="bg-BG" dirty="0"/>
              <a:t> се сливат </a:t>
            </a:r>
            <a:r>
              <a:rPr lang="en-US" dirty="0"/>
              <a:t>P</a:t>
            </a:r>
            <a:r>
              <a:rPr lang="en-US" dirty="0">
                <a:sym typeface="Symbol"/>
              </a:rPr>
              <a:t>(</a:t>
            </a:r>
            <a:r>
              <a:rPr lang="en-US" dirty="0"/>
              <a:t>VM)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357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WebGL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Javascript</a:t>
            </a:r>
            <a:r>
              <a:rPr lang="en-US" dirty="0"/>
              <a:t> / HTML DOM</a:t>
            </a:r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53427"/>
              </p:ext>
            </p:extLst>
          </p:nvPr>
        </p:nvGraphicFramePr>
        <p:xfrm>
          <a:off x="609600" y="1971040"/>
          <a:ext cx="8077200" cy="15290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Поле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 контекста за използваният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uniformMatrix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[234]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fv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Подаване на данни към глобална матрична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2x2,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3x3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или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4x4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променлива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viewport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Определя в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коя правоъгълна част от графичната зона ще се рисува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101"/>
              </p:ext>
            </p:extLst>
          </p:nvPr>
        </p:nvGraphicFramePr>
        <p:xfrm>
          <a:off x="609600" y="457200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width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Ширина на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HTML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 елемент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height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Височина на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Проекции и гледни точки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Фиксирана гледна точка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Досега</a:t>
            </a:r>
          </a:p>
          <a:p>
            <a:pPr lvl="1"/>
            <a:r>
              <a:rPr lang="bg-BG" dirty="0"/>
              <a:t>Фиксиран мащаб, аспект и гледна точка</a:t>
            </a:r>
          </a:p>
          <a:p>
            <a:pPr lvl="1"/>
            <a:r>
              <a:rPr lang="bg-BG" dirty="0"/>
              <a:t>Неудобни в общия случай</a:t>
            </a:r>
          </a:p>
          <a:p>
            <a:pPr lvl="1"/>
            <a:endParaRPr lang="bg-BG" dirty="0"/>
          </a:p>
          <a:p>
            <a:r>
              <a:rPr lang="bg-BG" dirty="0"/>
              <a:t>Бихме искали</a:t>
            </a:r>
          </a:p>
          <a:p>
            <a:pPr lvl="1"/>
            <a:r>
              <a:rPr lang="bg-BG" dirty="0"/>
              <a:t>Свободно да сменяме гледната точка, да заобикаляме обекта и да го оглеждаме отстрани</a:t>
            </a:r>
          </a:p>
          <a:p>
            <a:pPr lvl="1"/>
            <a:r>
              <a:rPr lang="bg-BG" dirty="0"/>
              <a:t>Възможност да смаляваме образа и лесно да поддържаме правилния аспект при промяна на размера на графичната зона</a:t>
            </a:r>
          </a:p>
          <a:p>
            <a:pPr lvl="1"/>
            <a:r>
              <a:rPr lang="bg-BG" dirty="0"/>
              <a:t>Да рисуваме сцената в перспектива</a:t>
            </a:r>
            <a:r>
              <a:rPr lang="en-US" dirty="0"/>
              <a:t>,</a:t>
            </a:r>
            <a:r>
              <a:rPr lang="bg-BG" dirty="0"/>
              <a:t> като отдалечените обекти стават по-малки, а близките – по-големи</a:t>
            </a:r>
          </a:p>
        </p:txBody>
      </p:sp>
    </p:spTree>
    <p:extLst>
      <p:ext uri="{BB962C8B-B14F-4D97-AF65-F5344CB8AC3E}">
        <p14:creationId xmlns:p14="http://schemas.microsoft.com/office/powerpoint/2010/main" val="410800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от </a:t>
            </a:r>
            <a:r>
              <a:rPr lang="en-US" dirty="0" err="1"/>
              <a:t>WebGL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 се решава това в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Не се решава</a:t>
            </a:r>
          </a:p>
          <a:p>
            <a:pPr lvl="1"/>
            <a:r>
              <a:rPr lang="bg-BG" dirty="0"/>
              <a:t>Всички трансформации за гледни точки, въртения, перспективи и т.н. трябва потребителят да си направи</a:t>
            </a:r>
          </a:p>
          <a:p>
            <a:pPr lvl="1"/>
            <a:endParaRPr lang="bg-BG" dirty="0"/>
          </a:p>
          <a:p>
            <a:r>
              <a:rPr lang="bg-BG" dirty="0"/>
              <a:t>Защо така се решава?</a:t>
            </a:r>
          </a:p>
          <a:p>
            <a:pPr lvl="1"/>
            <a:r>
              <a:rPr lang="bg-BG" dirty="0"/>
              <a:t>Всички тези неща се правят с матрици</a:t>
            </a:r>
          </a:p>
          <a:p>
            <a:pPr lvl="1"/>
            <a:r>
              <a:rPr lang="en-US" dirty="0" err="1"/>
              <a:t>WebGL</a:t>
            </a:r>
            <a:r>
              <a:rPr lang="bg-BG" dirty="0"/>
              <a:t> и </a:t>
            </a:r>
            <a:r>
              <a:rPr lang="en-US" dirty="0" err="1"/>
              <a:t>GLSL</a:t>
            </a:r>
            <a:r>
              <a:rPr lang="bg-BG" dirty="0"/>
              <a:t> поддържат работа с матрици</a:t>
            </a:r>
          </a:p>
          <a:p>
            <a:pPr lvl="1"/>
            <a:r>
              <a:rPr lang="bg-BG" dirty="0"/>
              <a:t>Потребителят има свободата да реши кои трансформации да ползва и как да ги ползва</a:t>
            </a:r>
          </a:p>
        </p:txBody>
      </p:sp>
    </p:spTree>
    <p:extLst>
      <p:ext uri="{BB962C8B-B14F-4D97-AF65-F5344CB8AC3E}">
        <p14:creationId xmlns:p14="http://schemas.microsoft.com/office/powerpoint/2010/main" val="158370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11725</TotalTime>
  <Words>3184</Words>
  <Application>Microsoft Office PowerPoint</Application>
  <PresentationFormat>On-screen Show (4:3)</PresentationFormat>
  <Paragraphs>681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Webdings</vt:lpstr>
      <vt:lpstr>Wingdings 2</vt:lpstr>
      <vt:lpstr>Austin</vt:lpstr>
      <vt:lpstr>Матрици</vt:lpstr>
      <vt:lpstr>В тази лекция</vt:lpstr>
      <vt:lpstr>PowerPoint Presentation</vt:lpstr>
      <vt:lpstr>Матрици в КГ</vt:lpstr>
      <vt:lpstr>Ред на прилагане</vt:lpstr>
      <vt:lpstr>PowerPoint Presentation</vt:lpstr>
      <vt:lpstr>PowerPoint Presentation</vt:lpstr>
      <vt:lpstr>Фиксирана гледна точка</vt:lpstr>
      <vt:lpstr>Решение от WebGL</vt:lpstr>
      <vt:lpstr>Проекции</vt:lpstr>
      <vt:lpstr>PowerPoint Presentation</vt:lpstr>
      <vt:lpstr>Ортографска проекция</vt:lpstr>
      <vt:lpstr>PowerPoint Presentation</vt:lpstr>
      <vt:lpstr>Реализация</vt:lpstr>
      <vt:lpstr>PowerPoint Presentation</vt:lpstr>
      <vt:lpstr>PowerPoint Presentation</vt:lpstr>
      <vt:lpstr>Пропорции</vt:lpstr>
      <vt:lpstr>PowerPoint Presentation</vt:lpstr>
      <vt:lpstr>PowerPoint Presentation</vt:lpstr>
      <vt:lpstr>PowerPoint Presentation</vt:lpstr>
      <vt:lpstr>Перспективна проекция</vt:lpstr>
      <vt:lpstr>PowerPoint Presentation</vt:lpstr>
      <vt:lpstr>Задача</vt:lpstr>
      <vt:lpstr>PowerPoint Presentation</vt:lpstr>
      <vt:lpstr>PowerPoint Presentation</vt:lpstr>
      <vt:lpstr>PowerPoint Presentation</vt:lpstr>
      <vt:lpstr>Гледна точка</vt:lpstr>
      <vt:lpstr>Същност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Транслация</vt:lpstr>
      <vt:lpstr>PowerPoint Presentation</vt:lpstr>
      <vt:lpstr>PowerPoint Presentation</vt:lpstr>
      <vt:lpstr>Мащабиране</vt:lpstr>
      <vt:lpstr>PowerPoint Presentation</vt:lpstr>
      <vt:lpstr>PowerPoint Presentation</vt:lpstr>
      <vt:lpstr>Ротация</vt:lpstr>
      <vt:lpstr>PowerPoint Presentation</vt:lpstr>
      <vt:lpstr>PowerPoint Presentation</vt:lpstr>
      <vt:lpstr>PowerPoint Presentation</vt:lpstr>
      <vt:lpstr>PowerPoint Presentation</vt:lpstr>
      <vt:lpstr>Моделиране с матрици</vt:lpstr>
      <vt:lpstr>Умножение на матрици</vt:lpstr>
      <vt:lpstr>Транслация и мащабиране</vt:lpstr>
      <vt:lpstr>PowerPoint Presentation</vt:lpstr>
      <vt:lpstr>PowerPoint Presentation</vt:lpstr>
      <vt:lpstr>PowerPoint Presentation</vt:lpstr>
      <vt:lpstr>PowerPoint Presentation</vt:lpstr>
      <vt:lpstr>Ротация</vt:lpstr>
      <vt:lpstr>PowerPoint Presentation</vt:lpstr>
      <vt:lpstr>PowerPoint Presentation</vt:lpstr>
      <vt:lpstr>PowerPoint Presentation</vt:lpstr>
      <vt:lpstr>Четене на трансформации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WebGL-06. Matrices</dc:title>
  <dc:creator>Pavel Boytchev</dc:creator>
  <cp:lastModifiedBy>Pavel Boytchev</cp:lastModifiedBy>
  <cp:revision>720</cp:revision>
  <dcterms:created xsi:type="dcterms:W3CDTF">2013-12-13T09:03:57Z</dcterms:created>
  <dcterms:modified xsi:type="dcterms:W3CDTF">2021-10-10T11:01:48Z</dcterms:modified>
</cp:coreProperties>
</file>