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61"/>
  </p:notesMasterIdLst>
  <p:sldIdLst>
    <p:sldId id="256" r:id="rId2"/>
    <p:sldId id="297" r:id="rId3"/>
    <p:sldId id="498" r:id="rId4"/>
    <p:sldId id="499" r:id="rId5"/>
    <p:sldId id="500" r:id="rId6"/>
    <p:sldId id="501" r:id="rId7"/>
    <p:sldId id="502" r:id="rId8"/>
    <p:sldId id="503" r:id="rId9"/>
    <p:sldId id="463" r:id="rId10"/>
    <p:sldId id="464" r:id="rId11"/>
    <p:sldId id="470" r:id="rId12"/>
    <p:sldId id="397" r:id="rId13"/>
    <p:sldId id="411" r:id="rId14"/>
    <p:sldId id="504" r:id="rId15"/>
    <p:sldId id="505" r:id="rId16"/>
    <p:sldId id="506" r:id="rId17"/>
    <p:sldId id="507" r:id="rId18"/>
    <p:sldId id="508" r:id="rId19"/>
    <p:sldId id="510" r:id="rId20"/>
    <p:sldId id="511" r:id="rId21"/>
    <p:sldId id="513" r:id="rId22"/>
    <p:sldId id="519" r:id="rId23"/>
    <p:sldId id="516" r:id="rId24"/>
    <p:sldId id="517" r:id="rId25"/>
    <p:sldId id="518" r:id="rId26"/>
    <p:sldId id="522" r:id="rId27"/>
    <p:sldId id="524" r:id="rId28"/>
    <p:sldId id="525" r:id="rId29"/>
    <p:sldId id="523" r:id="rId30"/>
    <p:sldId id="527" r:id="rId31"/>
    <p:sldId id="528" r:id="rId32"/>
    <p:sldId id="526" r:id="rId33"/>
    <p:sldId id="529" r:id="rId34"/>
    <p:sldId id="530" r:id="rId35"/>
    <p:sldId id="531" r:id="rId36"/>
    <p:sldId id="532" r:id="rId37"/>
    <p:sldId id="533" r:id="rId38"/>
    <p:sldId id="534" r:id="rId39"/>
    <p:sldId id="535" r:id="rId40"/>
    <p:sldId id="536" r:id="rId41"/>
    <p:sldId id="538" r:id="rId42"/>
    <p:sldId id="539" r:id="rId43"/>
    <p:sldId id="537" r:id="rId44"/>
    <p:sldId id="540" r:id="rId45"/>
    <p:sldId id="541" r:id="rId46"/>
    <p:sldId id="542" r:id="rId47"/>
    <p:sldId id="545" r:id="rId48"/>
    <p:sldId id="544" r:id="rId49"/>
    <p:sldId id="546" r:id="rId50"/>
    <p:sldId id="548" r:id="rId51"/>
    <p:sldId id="547" r:id="rId52"/>
    <p:sldId id="549" r:id="rId53"/>
    <p:sldId id="550" r:id="rId54"/>
    <p:sldId id="266" r:id="rId55"/>
    <p:sldId id="267" r:id="rId56"/>
    <p:sldId id="512" r:id="rId57"/>
    <p:sldId id="543" r:id="rId58"/>
    <p:sldId id="289" r:id="rId59"/>
    <p:sldId id="290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92D050"/>
    <a:srgbClr val="94C600"/>
    <a:srgbClr val="E61C00"/>
    <a:srgbClr val="CC0000"/>
    <a:srgbClr val="FF1C00"/>
    <a:srgbClr val="FF3900"/>
    <a:srgbClr val="FF5500"/>
    <a:srgbClr val="FF7100"/>
    <a:srgbClr val="FF8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99" autoAdjust="0"/>
    <p:restoredTop sz="94660" autoAdjust="0"/>
  </p:normalViewPr>
  <p:slideViewPr>
    <p:cSldViewPr>
      <p:cViewPr varScale="1">
        <p:scale>
          <a:sx n="84" d="100"/>
          <a:sy n="84" d="100"/>
        </p:scale>
        <p:origin x="1262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52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10.10.2021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b="1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>
              <a:buClr>
                <a:schemeClr val="accent1">
                  <a:lumMod val="75000"/>
                </a:schemeClr>
              </a:buClr>
              <a:defRPr lang="en-US" sz="20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bg-BG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bg2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rgbClr val="006600"/>
                </a:solidFill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rgbClr val="0066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2346168" y="4478669"/>
            <a:ext cx="6075666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pPr algn="r"/>
            <a:r>
              <a:rPr lang="bg-BG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alpha val="67000"/>
                    </a:schemeClr>
                  </a:outerShdw>
                </a:effectLst>
              </a:rPr>
              <a:t>проф. П. Бойчев ● КИТ ● ФМИ ● СУ ●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alpha val="67000"/>
                    </a:schemeClr>
                  </a:outerShdw>
                </a:effectLst>
              </a:rPr>
              <a:t>20</a:t>
            </a:r>
            <a:r>
              <a:rPr lang="bg-BG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alpha val="67000"/>
                    </a:schemeClr>
                  </a:outerShdw>
                </a:effectLst>
              </a:rPr>
              <a:t>21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7332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rgbClr val="0033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rgbClr val="339933"/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rgbClr val="006600"/>
          </a:solidFill>
          <a:effectLst>
            <a:outerShdw blurRad="63500" algn="ctr" rotWithShape="0">
              <a:srgbClr val="339933">
                <a:alpha val="40000"/>
              </a:srgb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Example%201%20-%20Viewpoint%20rotation" TargetMode="External"/><Relationship Id="rId2" Type="http://schemas.openxmlformats.org/officeDocument/2006/relationships/hyperlink" Target="Example%201%20-%20Viewpoint%20rotation/Example%20070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Example%202%20-%20Controlled%20rotation" TargetMode="External"/><Relationship Id="rId2" Type="http://schemas.openxmlformats.org/officeDocument/2006/relationships/hyperlink" Target="Example%202%20-%20Controlled%20rotation/Example%200702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Example%203%20-%20Request%20animation" TargetMode="External"/><Relationship Id="rId2" Type="http://schemas.openxmlformats.org/officeDocument/2006/relationships/hyperlink" Target="Example%203%20-%20Request%20animation/Example%200703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Example%204%20-%20Scene%20rotation" TargetMode="External"/><Relationship Id="rId2" Type="http://schemas.openxmlformats.org/officeDocument/2006/relationships/hyperlink" Target="Example%204%20-%20Scene%20rotation/Example%200704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2.png"/><Relationship Id="rId21" Type="http://schemas.openxmlformats.org/officeDocument/2006/relationships/image" Target="../media/image45.png"/><Relationship Id="rId17" Type="http://schemas.openxmlformats.org/officeDocument/2006/relationships/image" Target="../media/image41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23" Type="http://schemas.openxmlformats.org/officeDocument/2006/relationships/image" Target="../media/image47.png"/><Relationship Id="rId19" Type="http://schemas.openxmlformats.org/officeDocument/2006/relationships/image" Target="../media/image43.png"/><Relationship Id="rId22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Example%205%20-%20Absolute%20transformations" TargetMode="External"/><Relationship Id="rId2" Type="http://schemas.openxmlformats.org/officeDocument/2006/relationships/hyperlink" Target="Example%205%20-%20Absolute%20transformations/Example%200705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Example%206%20-%20Relative%20transformations" TargetMode="External"/><Relationship Id="rId2" Type="http://schemas.openxmlformats.org/officeDocument/2006/relationships/hyperlink" Target="Example%206%20-%20Relative%20transformations/Example%200706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Example%207%20-%20Matrix%20stack" TargetMode="External"/><Relationship Id="rId2" Type="http://schemas.openxmlformats.org/officeDocument/2006/relationships/hyperlink" Target="Example%207%20-%20Matrix%20stack/Example%200707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Example%208%20-%20Twirling%20plate" TargetMode="External"/><Relationship Id="rId2" Type="http://schemas.openxmlformats.org/officeDocument/2006/relationships/hyperlink" Target="Example%208%20-%20Twirling%20plate/Example%200708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Example%209%20-%20Ring%20of%20plates" TargetMode="External"/><Relationship Id="rId2" Type="http://schemas.openxmlformats.org/officeDocument/2006/relationships/hyperlink" Target="Example%209%20-%20Ring%20of%20plates/Example%200709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Example%2010%20-%20Lost%20context" TargetMode="External"/><Relationship Id="rId2" Type="http://schemas.openxmlformats.org/officeDocument/2006/relationships/hyperlink" Target="Example%2010%20-%20Lost%20context/Example%200710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Example%2011%20-%20Restored%20context" TargetMode="External"/><Relationship Id="rId2" Type="http://schemas.openxmlformats.org/officeDocument/2006/relationships/hyperlink" Target="Example%2011%20-%20Restored%20context/Example%20071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Цикли от кадри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Тема №</a:t>
            </a:r>
            <a:r>
              <a:rPr lang="en-US" dirty="0"/>
              <a:t>7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Въртене на сцена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Двойствена интерпретация</a:t>
            </a:r>
          </a:p>
          <a:p>
            <a:pPr lvl="1"/>
            <a:r>
              <a:rPr lang="bg-BG" dirty="0"/>
              <a:t>Ние сме неподвижни, сцената се върти</a:t>
            </a:r>
          </a:p>
          <a:p>
            <a:pPr lvl="1"/>
            <a:r>
              <a:rPr lang="bg-BG" dirty="0"/>
              <a:t>Ние се въртим около неподвижна сцена</a:t>
            </a:r>
          </a:p>
          <a:p>
            <a:pPr lvl="1"/>
            <a:endParaRPr lang="bg-BG" dirty="0"/>
          </a:p>
          <a:p>
            <a:r>
              <a:rPr lang="bg-BG" dirty="0"/>
              <a:t>Еднаквост и различие</a:t>
            </a:r>
          </a:p>
          <a:p>
            <a:pPr lvl="1"/>
            <a:r>
              <a:rPr lang="bg-BG" dirty="0"/>
              <a:t>Визуално са еднакви</a:t>
            </a:r>
          </a:p>
          <a:p>
            <a:pPr lvl="1"/>
            <a:r>
              <a:rPr lang="bg-BG" dirty="0"/>
              <a:t>Физически са симетрични</a:t>
            </a:r>
          </a:p>
          <a:p>
            <a:pPr lvl="1"/>
            <a:r>
              <a:rPr lang="bg-BG" dirty="0"/>
              <a:t>Програмно са различни</a:t>
            </a:r>
          </a:p>
          <a:p>
            <a:pPr marL="365760" lvl="1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73408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 подход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Въртене на сцена</a:t>
            </a:r>
          </a:p>
          <a:p>
            <a:pPr lvl="1"/>
            <a:r>
              <a:rPr lang="bg-BG" dirty="0"/>
              <a:t>Статичен модел, движи се гледната точка</a:t>
            </a:r>
          </a:p>
          <a:p>
            <a:pPr lvl="1"/>
            <a:r>
              <a:rPr lang="bg-BG" dirty="0"/>
              <a:t>Кадрите се отмерват по стария начин</a:t>
            </a:r>
          </a:p>
          <a:p>
            <a:pPr lvl="1"/>
            <a:r>
              <a:rPr lang="bg-BG" dirty="0"/>
              <a:t>Функция </a:t>
            </a:r>
            <a:r>
              <a:rPr lang="en-GB" b="1" dirty="0" err="1"/>
              <a:t>setTimeout</a:t>
            </a:r>
            <a:r>
              <a:rPr lang="bg-BG" dirty="0"/>
              <a:t> за периодично активиране на код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497176" y="3727080"/>
            <a:ext cx="5169" cy="148926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 flipV="1">
            <a:off x="4497174" y="5216340"/>
            <a:ext cx="2044840" cy="712596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547605" y="5216340"/>
            <a:ext cx="949569" cy="672402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319005" y="5749740"/>
            <a:ext cx="228600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endParaRPr lang="bg-BG" sz="16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42014" y="5749740"/>
            <a:ext cx="228600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endParaRPr lang="bg-BG" sz="16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83415" y="3352800"/>
            <a:ext cx="228600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Z</a:t>
            </a:r>
            <a:endParaRPr lang="bg-BG" sz="1600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8" name="Arc 27"/>
          <p:cNvSpPr/>
          <p:nvPr/>
        </p:nvSpPr>
        <p:spPr>
          <a:xfrm flipH="1">
            <a:off x="2275302" y="3962400"/>
            <a:ext cx="4507206" cy="1422349"/>
          </a:xfrm>
          <a:prstGeom prst="arc">
            <a:avLst>
              <a:gd name="adj1" fmla="val 640511"/>
              <a:gd name="adj2" fmla="val 283311"/>
            </a:avLst>
          </a:prstGeom>
          <a:ln w="3175">
            <a:solidFill>
              <a:schemeClr val="accent4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72" name="Group 71"/>
          <p:cNvGrpSpPr/>
          <p:nvPr/>
        </p:nvGrpSpPr>
        <p:grpSpPr>
          <a:xfrm>
            <a:off x="4022389" y="4700906"/>
            <a:ext cx="974745" cy="919081"/>
            <a:chOff x="3690751" y="5019084"/>
            <a:chExt cx="974745" cy="919081"/>
          </a:xfrm>
        </p:grpSpPr>
        <p:sp>
          <p:nvSpPr>
            <p:cNvPr id="73" name="Freeform 72"/>
            <p:cNvSpPr/>
            <p:nvPr/>
          </p:nvSpPr>
          <p:spPr>
            <a:xfrm>
              <a:off x="3967989" y="5019084"/>
              <a:ext cx="697507" cy="703726"/>
            </a:xfrm>
            <a:custGeom>
              <a:avLst/>
              <a:gdLst>
                <a:gd name="connsiteX0" fmla="*/ 5024 w 1487156"/>
                <a:gd name="connsiteY0" fmla="*/ 0 h 1381648"/>
                <a:gd name="connsiteX1" fmla="*/ 1487156 w 1487156"/>
                <a:gd name="connsiteY1" fmla="*/ 366764 h 1381648"/>
                <a:gd name="connsiteX2" fmla="*/ 1376624 w 1487156"/>
                <a:gd name="connsiteY2" fmla="*/ 1381648 h 1381648"/>
                <a:gd name="connsiteX3" fmla="*/ 0 w 1487156"/>
                <a:gd name="connsiteY3" fmla="*/ 949569 h 1381648"/>
                <a:gd name="connsiteX4" fmla="*/ 5024 w 1487156"/>
                <a:gd name="connsiteY4" fmla="*/ 0 h 1381648"/>
                <a:gd name="connsiteX0" fmla="*/ 147670 w 1629802"/>
                <a:gd name="connsiteY0" fmla="*/ 0 h 1381648"/>
                <a:gd name="connsiteX1" fmla="*/ 1629802 w 1629802"/>
                <a:gd name="connsiteY1" fmla="*/ 366764 h 1381648"/>
                <a:gd name="connsiteX2" fmla="*/ 1519270 w 1629802"/>
                <a:gd name="connsiteY2" fmla="*/ 1381648 h 1381648"/>
                <a:gd name="connsiteX3" fmla="*/ 0 w 1629802"/>
                <a:gd name="connsiteY3" fmla="*/ 967857 h 1381648"/>
                <a:gd name="connsiteX4" fmla="*/ 147670 w 1629802"/>
                <a:gd name="connsiteY4" fmla="*/ 0 h 1381648"/>
                <a:gd name="connsiteX0" fmla="*/ 30627 w 1629802"/>
                <a:gd name="connsiteY0" fmla="*/ 0 h 1308496"/>
                <a:gd name="connsiteX1" fmla="*/ 1629802 w 1629802"/>
                <a:gd name="connsiteY1" fmla="*/ 293612 h 1308496"/>
                <a:gd name="connsiteX2" fmla="*/ 1519270 w 1629802"/>
                <a:gd name="connsiteY2" fmla="*/ 1308496 h 1308496"/>
                <a:gd name="connsiteX3" fmla="*/ 0 w 1629802"/>
                <a:gd name="connsiteY3" fmla="*/ 894705 h 1308496"/>
                <a:gd name="connsiteX4" fmla="*/ 30627 w 1629802"/>
                <a:gd name="connsiteY4" fmla="*/ 0 h 1308496"/>
                <a:gd name="connsiteX0" fmla="*/ 30627 w 1519270"/>
                <a:gd name="connsiteY0" fmla="*/ 0 h 1308496"/>
                <a:gd name="connsiteX1" fmla="*/ 1417661 w 1519270"/>
                <a:gd name="connsiteY1" fmla="*/ 300927 h 1308496"/>
                <a:gd name="connsiteX2" fmla="*/ 1519270 w 1519270"/>
                <a:gd name="connsiteY2" fmla="*/ 1308496 h 1308496"/>
                <a:gd name="connsiteX3" fmla="*/ 0 w 1519270"/>
                <a:gd name="connsiteY3" fmla="*/ 894705 h 1308496"/>
                <a:gd name="connsiteX4" fmla="*/ 30627 w 1519270"/>
                <a:gd name="connsiteY4" fmla="*/ 0 h 1308496"/>
                <a:gd name="connsiteX0" fmla="*/ 30627 w 1482694"/>
                <a:gd name="connsiteY0" fmla="*/ 0 h 917133"/>
                <a:gd name="connsiteX1" fmla="*/ 1417661 w 1482694"/>
                <a:gd name="connsiteY1" fmla="*/ 300927 h 917133"/>
                <a:gd name="connsiteX2" fmla="*/ 1482694 w 1482694"/>
                <a:gd name="connsiteY2" fmla="*/ 917133 h 917133"/>
                <a:gd name="connsiteX3" fmla="*/ 0 w 1482694"/>
                <a:gd name="connsiteY3" fmla="*/ 894705 h 917133"/>
                <a:gd name="connsiteX4" fmla="*/ 30627 w 1482694"/>
                <a:gd name="connsiteY4" fmla="*/ 0 h 917133"/>
                <a:gd name="connsiteX0" fmla="*/ 30627 w 1417661"/>
                <a:gd name="connsiteY0" fmla="*/ 0 h 1253632"/>
                <a:gd name="connsiteX1" fmla="*/ 1417661 w 1417661"/>
                <a:gd name="connsiteY1" fmla="*/ 300927 h 1253632"/>
                <a:gd name="connsiteX2" fmla="*/ 1299814 w 1417661"/>
                <a:gd name="connsiteY2" fmla="*/ 1253632 h 1253632"/>
                <a:gd name="connsiteX3" fmla="*/ 0 w 1417661"/>
                <a:gd name="connsiteY3" fmla="*/ 894705 h 1253632"/>
                <a:gd name="connsiteX4" fmla="*/ 30627 w 1417661"/>
                <a:gd name="connsiteY4" fmla="*/ 0 h 1253632"/>
                <a:gd name="connsiteX0" fmla="*/ 30627 w 1417661"/>
                <a:gd name="connsiteY0" fmla="*/ 0 h 1253632"/>
                <a:gd name="connsiteX1" fmla="*/ 1417661 w 1417661"/>
                <a:gd name="connsiteY1" fmla="*/ 300927 h 1253632"/>
                <a:gd name="connsiteX2" fmla="*/ 1299814 w 1417661"/>
                <a:gd name="connsiteY2" fmla="*/ 1253632 h 1253632"/>
                <a:gd name="connsiteX3" fmla="*/ 0 w 1417661"/>
                <a:gd name="connsiteY3" fmla="*/ 894705 h 1253632"/>
                <a:gd name="connsiteX4" fmla="*/ 30627 w 1417661"/>
                <a:gd name="connsiteY4" fmla="*/ 0 h 1253632"/>
                <a:gd name="connsiteX0" fmla="*/ 30627 w 1308578"/>
                <a:gd name="connsiteY0" fmla="*/ 0 h 1253632"/>
                <a:gd name="connsiteX1" fmla="*/ 1308578 w 1308578"/>
                <a:gd name="connsiteY1" fmla="*/ 274015 h 1253632"/>
                <a:gd name="connsiteX2" fmla="*/ 1299814 w 1308578"/>
                <a:gd name="connsiteY2" fmla="*/ 1253632 h 1253632"/>
                <a:gd name="connsiteX3" fmla="*/ 0 w 1308578"/>
                <a:gd name="connsiteY3" fmla="*/ 894705 h 1253632"/>
                <a:gd name="connsiteX4" fmla="*/ 30627 w 1308578"/>
                <a:gd name="connsiteY4" fmla="*/ 0 h 1253632"/>
                <a:gd name="connsiteX0" fmla="*/ 0 w 1309117"/>
                <a:gd name="connsiteY0" fmla="*/ 0 h 1248249"/>
                <a:gd name="connsiteX1" fmla="*/ 1309117 w 1309117"/>
                <a:gd name="connsiteY1" fmla="*/ 268632 h 1248249"/>
                <a:gd name="connsiteX2" fmla="*/ 1300353 w 1309117"/>
                <a:gd name="connsiteY2" fmla="*/ 1248249 h 1248249"/>
                <a:gd name="connsiteX3" fmla="*/ 539 w 1309117"/>
                <a:gd name="connsiteY3" fmla="*/ 889322 h 1248249"/>
                <a:gd name="connsiteX4" fmla="*/ 0 w 1309117"/>
                <a:gd name="connsiteY4" fmla="*/ 0 h 1248249"/>
                <a:gd name="connsiteX0" fmla="*/ 0 w 1309117"/>
                <a:gd name="connsiteY0" fmla="*/ 0 h 1248249"/>
                <a:gd name="connsiteX1" fmla="*/ 1309117 w 1309117"/>
                <a:gd name="connsiteY1" fmla="*/ 268632 h 1248249"/>
                <a:gd name="connsiteX2" fmla="*/ 1300353 w 1309117"/>
                <a:gd name="connsiteY2" fmla="*/ 1248249 h 1248249"/>
                <a:gd name="connsiteX3" fmla="*/ 539 w 1309117"/>
                <a:gd name="connsiteY3" fmla="*/ 813969 h 1248249"/>
                <a:gd name="connsiteX4" fmla="*/ 0 w 1309117"/>
                <a:gd name="connsiteY4" fmla="*/ 0 h 1248249"/>
                <a:gd name="connsiteX0" fmla="*/ 0 w 1309117"/>
                <a:gd name="connsiteY0" fmla="*/ 0 h 1248249"/>
                <a:gd name="connsiteX1" fmla="*/ 1309117 w 1309117"/>
                <a:gd name="connsiteY1" fmla="*/ 268632 h 1248249"/>
                <a:gd name="connsiteX2" fmla="*/ 1300353 w 1309117"/>
                <a:gd name="connsiteY2" fmla="*/ 1248249 h 1248249"/>
                <a:gd name="connsiteX3" fmla="*/ 17936 w 1309117"/>
                <a:gd name="connsiteY3" fmla="*/ 807959 h 1248249"/>
                <a:gd name="connsiteX4" fmla="*/ 0 w 1309117"/>
                <a:gd name="connsiteY4" fmla="*/ 0 h 1248249"/>
                <a:gd name="connsiteX0" fmla="*/ 34258 w 1291181"/>
                <a:gd name="connsiteY0" fmla="*/ 0 h 1362424"/>
                <a:gd name="connsiteX1" fmla="*/ 1291181 w 1291181"/>
                <a:gd name="connsiteY1" fmla="*/ 382807 h 1362424"/>
                <a:gd name="connsiteX2" fmla="*/ 1282417 w 1291181"/>
                <a:gd name="connsiteY2" fmla="*/ 1362424 h 1362424"/>
                <a:gd name="connsiteX3" fmla="*/ 0 w 1291181"/>
                <a:gd name="connsiteY3" fmla="*/ 922134 h 1362424"/>
                <a:gd name="connsiteX4" fmla="*/ 34258 w 1291181"/>
                <a:gd name="connsiteY4" fmla="*/ 0 h 1362424"/>
                <a:gd name="connsiteX0" fmla="*/ 0 w 1291718"/>
                <a:gd name="connsiteY0" fmla="*/ 0 h 1362424"/>
                <a:gd name="connsiteX1" fmla="*/ 1291718 w 1291718"/>
                <a:gd name="connsiteY1" fmla="*/ 382807 h 1362424"/>
                <a:gd name="connsiteX2" fmla="*/ 1282954 w 1291718"/>
                <a:gd name="connsiteY2" fmla="*/ 1362424 h 1362424"/>
                <a:gd name="connsiteX3" fmla="*/ 537 w 1291718"/>
                <a:gd name="connsiteY3" fmla="*/ 922134 h 1362424"/>
                <a:gd name="connsiteX4" fmla="*/ 0 w 1291718"/>
                <a:gd name="connsiteY4" fmla="*/ 0 h 1362424"/>
                <a:gd name="connsiteX0" fmla="*/ 0 w 1291718"/>
                <a:gd name="connsiteY0" fmla="*/ 0 h 1350406"/>
                <a:gd name="connsiteX1" fmla="*/ 1291718 w 1291718"/>
                <a:gd name="connsiteY1" fmla="*/ 370789 h 1350406"/>
                <a:gd name="connsiteX2" fmla="*/ 1282954 w 1291718"/>
                <a:gd name="connsiteY2" fmla="*/ 1350406 h 1350406"/>
                <a:gd name="connsiteX3" fmla="*/ 537 w 1291718"/>
                <a:gd name="connsiteY3" fmla="*/ 910116 h 1350406"/>
                <a:gd name="connsiteX4" fmla="*/ 0 w 1291718"/>
                <a:gd name="connsiteY4" fmla="*/ 0 h 1350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1718" h="1350406">
                  <a:moveTo>
                    <a:pt x="0" y="0"/>
                  </a:moveTo>
                  <a:lnTo>
                    <a:pt x="1291718" y="370789"/>
                  </a:lnTo>
                  <a:cubicBezTo>
                    <a:pt x="1288797" y="697328"/>
                    <a:pt x="1285875" y="1023867"/>
                    <a:pt x="1282954" y="1350406"/>
                  </a:cubicBezTo>
                  <a:lnTo>
                    <a:pt x="537" y="910116"/>
                  </a:lnTo>
                  <a:cubicBezTo>
                    <a:pt x="357" y="613675"/>
                    <a:pt x="180" y="296441"/>
                    <a:pt x="0" y="0"/>
                  </a:cubicBezTo>
                  <a:close/>
                </a:path>
              </a:pathLst>
            </a:cu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74" name="Straight Connector 73"/>
            <p:cNvCxnSpPr>
              <a:stCxn id="78" idx="3"/>
              <a:endCxn id="73" idx="3"/>
            </p:cNvCxnSpPr>
            <p:nvPr/>
          </p:nvCxnSpPr>
          <p:spPr>
            <a:xfrm flipV="1">
              <a:off x="3690751" y="5493365"/>
              <a:ext cx="277528" cy="181345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Straight Connector 74"/>
            <p:cNvCxnSpPr>
              <a:stCxn id="78" idx="0"/>
              <a:endCxn id="73" idx="0"/>
            </p:cNvCxnSpPr>
            <p:nvPr/>
          </p:nvCxnSpPr>
          <p:spPr>
            <a:xfrm flipV="1">
              <a:off x="3693368" y="5019084"/>
              <a:ext cx="274621" cy="148970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Straight Connector 75"/>
            <p:cNvCxnSpPr>
              <a:stCxn id="78" idx="1"/>
              <a:endCxn id="73" idx="1"/>
            </p:cNvCxnSpPr>
            <p:nvPr/>
          </p:nvCxnSpPr>
          <p:spPr>
            <a:xfrm flipV="1">
              <a:off x="4403706" y="5212310"/>
              <a:ext cx="261790" cy="182952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7" name="Straight Connector 76"/>
            <p:cNvCxnSpPr>
              <a:stCxn id="78" idx="2"/>
              <a:endCxn id="73" idx="2"/>
            </p:cNvCxnSpPr>
            <p:nvPr/>
          </p:nvCxnSpPr>
          <p:spPr>
            <a:xfrm flipV="1">
              <a:off x="4405008" y="5722810"/>
              <a:ext cx="255756" cy="215355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Freeform 77"/>
            <p:cNvSpPr/>
            <p:nvPr/>
          </p:nvSpPr>
          <p:spPr>
            <a:xfrm>
              <a:off x="3690751" y="5168054"/>
              <a:ext cx="714258" cy="770111"/>
            </a:xfrm>
            <a:custGeom>
              <a:avLst/>
              <a:gdLst>
                <a:gd name="connsiteX0" fmla="*/ 5024 w 1487156"/>
                <a:gd name="connsiteY0" fmla="*/ 0 h 1381648"/>
                <a:gd name="connsiteX1" fmla="*/ 1487156 w 1487156"/>
                <a:gd name="connsiteY1" fmla="*/ 366764 h 1381648"/>
                <a:gd name="connsiteX2" fmla="*/ 1376624 w 1487156"/>
                <a:gd name="connsiteY2" fmla="*/ 1381648 h 1381648"/>
                <a:gd name="connsiteX3" fmla="*/ 0 w 1487156"/>
                <a:gd name="connsiteY3" fmla="*/ 949569 h 1381648"/>
                <a:gd name="connsiteX4" fmla="*/ 5024 w 1487156"/>
                <a:gd name="connsiteY4" fmla="*/ 0 h 1381648"/>
                <a:gd name="connsiteX0" fmla="*/ 5024 w 1376623"/>
                <a:gd name="connsiteY0" fmla="*/ 0 h 1381648"/>
                <a:gd name="connsiteX1" fmla="*/ 1374125 w 1376623"/>
                <a:gd name="connsiteY1" fmla="*/ 339851 h 1381648"/>
                <a:gd name="connsiteX2" fmla="*/ 1376624 w 1376623"/>
                <a:gd name="connsiteY2" fmla="*/ 1381648 h 1381648"/>
                <a:gd name="connsiteX3" fmla="*/ 0 w 1376623"/>
                <a:gd name="connsiteY3" fmla="*/ 949569 h 1381648"/>
                <a:gd name="connsiteX4" fmla="*/ 5024 w 1376623"/>
                <a:gd name="connsiteY4" fmla="*/ 0 h 1381648"/>
                <a:gd name="connsiteX0" fmla="*/ 5024 w 1376625"/>
                <a:gd name="connsiteY0" fmla="*/ 0 h 1381648"/>
                <a:gd name="connsiteX1" fmla="*/ 1374125 w 1376625"/>
                <a:gd name="connsiteY1" fmla="*/ 339851 h 1381648"/>
                <a:gd name="connsiteX2" fmla="*/ 1376624 w 1376625"/>
                <a:gd name="connsiteY2" fmla="*/ 1381648 h 1381648"/>
                <a:gd name="connsiteX3" fmla="*/ 0 w 1376625"/>
                <a:gd name="connsiteY3" fmla="*/ 858068 h 1381648"/>
                <a:gd name="connsiteX4" fmla="*/ 5024 w 1376625"/>
                <a:gd name="connsiteY4" fmla="*/ 0 h 1381648"/>
                <a:gd name="connsiteX0" fmla="*/ 11032 w 1376623"/>
                <a:gd name="connsiteY0" fmla="*/ 0 h 1477794"/>
                <a:gd name="connsiteX1" fmla="*/ 1374125 w 1376623"/>
                <a:gd name="connsiteY1" fmla="*/ 435997 h 1477794"/>
                <a:gd name="connsiteX2" fmla="*/ 1376624 w 1376623"/>
                <a:gd name="connsiteY2" fmla="*/ 1477794 h 1477794"/>
                <a:gd name="connsiteX3" fmla="*/ 0 w 1376623"/>
                <a:gd name="connsiteY3" fmla="*/ 954214 h 1477794"/>
                <a:gd name="connsiteX4" fmla="*/ 11032 w 1376623"/>
                <a:gd name="connsiteY4" fmla="*/ 0 h 1477794"/>
                <a:gd name="connsiteX0" fmla="*/ 5022 w 1370615"/>
                <a:gd name="connsiteY0" fmla="*/ 0 h 1477794"/>
                <a:gd name="connsiteX1" fmla="*/ 1368115 w 1370615"/>
                <a:gd name="connsiteY1" fmla="*/ 435997 h 1477794"/>
                <a:gd name="connsiteX2" fmla="*/ 1370614 w 1370615"/>
                <a:gd name="connsiteY2" fmla="*/ 1477794 h 1477794"/>
                <a:gd name="connsiteX3" fmla="*/ 0 w 1370615"/>
                <a:gd name="connsiteY3" fmla="*/ 972241 h 1477794"/>
                <a:gd name="connsiteX4" fmla="*/ 5022 w 1370615"/>
                <a:gd name="connsiteY4" fmla="*/ 0 h 147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0615" h="1477794">
                  <a:moveTo>
                    <a:pt x="5022" y="0"/>
                  </a:moveTo>
                  <a:lnTo>
                    <a:pt x="1368115" y="435997"/>
                  </a:lnTo>
                  <a:lnTo>
                    <a:pt x="1370614" y="1477794"/>
                  </a:lnTo>
                  <a:lnTo>
                    <a:pt x="0" y="972241"/>
                  </a:lnTo>
                  <a:cubicBezTo>
                    <a:pt x="1675" y="655718"/>
                    <a:pt x="3347" y="316523"/>
                    <a:pt x="5022" y="0"/>
                  </a:cubicBezTo>
                  <a:close/>
                </a:path>
              </a:pathLst>
            </a:cu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2209800" y="472440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>
                <a:effectLst/>
                <a:sym typeface="Webdings"/>
              </a:rPr>
              <a:t></a:t>
            </a:r>
            <a:endParaRPr lang="bg-BG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93572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Реализация</a:t>
            </a:r>
            <a:endParaRPr lang="en-US" dirty="0"/>
          </a:p>
          <a:p>
            <a:pPr lvl="1"/>
            <a:r>
              <a:rPr lang="bg-BG" dirty="0"/>
              <a:t>Генерирането на кадър се отделя във функция</a:t>
            </a:r>
            <a:r>
              <a:rPr lang="en-US" dirty="0"/>
              <a:t> </a:t>
            </a:r>
            <a:r>
              <a:rPr lang="en-US" b="1" dirty="0" err="1"/>
              <a:t>drawFrame</a:t>
            </a:r>
            <a:endParaRPr lang="bg-BG" b="1" dirty="0"/>
          </a:p>
          <a:p>
            <a:pPr lvl="1"/>
            <a:r>
              <a:rPr lang="bg-BG" dirty="0"/>
              <a:t>Всичко за еднократно изпълнение остава извън нея</a:t>
            </a:r>
          </a:p>
          <a:p>
            <a:pPr lvl="1"/>
            <a:r>
              <a:rPr lang="bg-BG" dirty="0"/>
              <a:t>Отмерваме времето със </a:t>
            </a:r>
            <a:r>
              <a:rPr lang="en-US" b="1" dirty="0" err="1"/>
              <a:t>setInterval</a:t>
            </a:r>
            <a:endParaRPr lang="bg-BG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304800" y="2133600"/>
            <a:ext cx="8534400" cy="4419600"/>
          </a:xfrm>
          <a:prstGeom prst="snip2DiagRect">
            <a:avLst>
              <a:gd name="adj1" fmla="val 0"/>
              <a:gd name="adj2" fmla="val 6174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start( )</a:t>
            </a:r>
          </a:p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setInterval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drawFrame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1000/30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120650">
              <a:tabLst>
                <a:tab pos="457200" algn="l"/>
              </a:tabLst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drawFrame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frame++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5720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view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viewMatrix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([10*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Math.cos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frame/100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10*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Math.sin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frame/100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),2], [0,0,0], [0,0,1]);</a:t>
            </a:r>
          </a:p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gl.uniformMatrix4fv(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uViewMatrix,false,view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gl.clear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gl.COLOR_BUFFER_BIT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8209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8593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Контрол на въртенето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Примитивен контрол</a:t>
            </a:r>
            <a:endParaRPr lang="en-US" dirty="0"/>
          </a:p>
          <a:p>
            <a:pPr lvl="1"/>
            <a:r>
              <a:rPr lang="bg-BG" dirty="0"/>
              <a:t>Възможност за пускане на анимацията</a:t>
            </a:r>
          </a:p>
          <a:p>
            <a:pPr lvl="1"/>
            <a:r>
              <a:rPr lang="bg-BG" dirty="0"/>
              <a:t>Възможност за спиране на анимацията</a:t>
            </a:r>
          </a:p>
          <a:p>
            <a:pPr lvl="1"/>
            <a:endParaRPr lang="en-US" dirty="0"/>
          </a:p>
          <a:p>
            <a:r>
              <a:rPr lang="en-US" dirty="0"/>
              <a:t>HTML</a:t>
            </a:r>
            <a:r>
              <a:rPr lang="bg-BG" dirty="0"/>
              <a:t> интерфейс</a:t>
            </a:r>
          </a:p>
          <a:p>
            <a:pPr lvl="1"/>
            <a:r>
              <a:rPr lang="bg-BG" dirty="0"/>
              <a:t>Бутони с таг </a:t>
            </a:r>
            <a:r>
              <a:rPr lang="en-US" b="1" dirty="0"/>
              <a:t>&lt;button&gt;</a:t>
            </a:r>
          </a:p>
          <a:p>
            <a:pPr lvl="1"/>
            <a:r>
              <a:rPr lang="en-US" dirty="0"/>
              <a:t>M</a:t>
            </a:r>
            <a:r>
              <a:rPr lang="bg-BG" dirty="0" err="1"/>
              <a:t>етод</a:t>
            </a:r>
            <a:r>
              <a:rPr lang="bg-BG" dirty="0"/>
              <a:t> </a:t>
            </a:r>
            <a:r>
              <a:rPr lang="en-US" b="1" dirty="0" err="1"/>
              <a:t>onclick</a:t>
            </a:r>
            <a:r>
              <a:rPr lang="bg-BG" dirty="0"/>
              <a:t> за извикване на </a:t>
            </a:r>
            <a:r>
              <a:rPr lang="en-US" dirty="0"/>
              <a:t>JavaScript</a:t>
            </a:r>
            <a:r>
              <a:rPr lang="bg-BG" dirty="0"/>
              <a:t> функция</a:t>
            </a:r>
            <a:endParaRPr lang="en-US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304800" y="4343400"/>
            <a:ext cx="8534400" cy="2209800"/>
          </a:xfrm>
          <a:prstGeom prst="snip2DiagRect">
            <a:avLst>
              <a:gd name="adj1" fmla="val 0"/>
              <a:gd name="adj2" fmla="val 9825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JavaScript:startAnimation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Старт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bg-BG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20650">
              <a:tabLst>
                <a:tab pos="457200" algn="l"/>
              </a:tabLst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JavaScript:stopAnimation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Стоп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bg-BG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39393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Функции за пускане и спиране</a:t>
            </a:r>
          </a:p>
          <a:p>
            <a:pPr lvl="1"/>
            <a:r>
              <a:rPr lang="bg-BG" dirty="0"/>
              <a:t>Използва се резултата на </a:t>
            </a:r>
            <a:r>
              <a:rPr lang="en-US" b="1" dirty="0" err="1"/>
              <a:t>setInterval</a:t>
            </a:r>
            <a:r>
              <a:rPr lang="en-US" dirty="0"/>
              <a:t> – </a:t>
            </a:r>
            <a:r>
              <a:rPr lang="bg-BG" dirty="0"/>
              <a:t>номер на таймер</a:t>
            </a:r>
          </a:p>
          <a:p>
            <a:pPr lvl="1"/>
            <a:r>
              <a:rPr lang="bg-BG" dirty="0"/>
              <a:t>Уговорка: ако таймерът е 0, значи анимацията е спряна</a:t>
            </a:r>
          </a:p>
          <a:p>
            <a:pPr lvl="1"/>
            <a:r>
              <a:rPr lang="bg-BG" dirty="0"/>
              <a:t>Спираме анимацията с </a:t>
            </a:r>
            <a:r>
              <a:rPr lang="en-US" b="1" dirty="0" err="1"/>
              <a:t>clearInterval</a:t>
            </a:r>
            <a:endParaRPr lang="en-US" b="1" dirty="0"/>
          </a:p>
          <a:p>
            <a:pPr lvl="1"/>
            <a:r>
              <a:rPr lang="bg-BG" dirty="0"/>
              <a:t>Следим да не пускаме повторно анимация, защото това ще пусне втори таймер</a:t>
            </a:r>
          </a:p>
        </p:txBody>
      </p:sp>
      <p:sp>
        <p:nvSpPr>
          <p:cNvPr id="4" name="Snip Diagonal Corner Rectangle 3"/>
          <p:cNvSpPr/>
          <p:nvPr/>
        </p:nvSpPr>
        <p:spPr>
          <a:xfrm>
            <a:off x="304800" y="2971800"/>
            <a:ext cx="8534400" cy="3581400"/>
          </a:xfrm>
          <a:prstGeom prst="snip2DiagRect">
            <a:avLst>
              <a:gd name="adj1" fmla="val 0"/>
              <a:gd name="adj2" fmla="val 7472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timerId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startAnimation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if(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timerId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timerId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setInterval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(drawFrame,1000/30);</a:t>
            </a:r>
          </a:p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stopAnimation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if(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timerId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clearInterval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timerId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timerId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3176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304800"/>
            <a:ext cx="6076950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8148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Нов подход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Заявка за анимация</a:t>
            </a:r>
          </a:p>
          <a:p>
            <a:pPr lvl="1"/>
            <a:r>
              <a:rPr lang="bg-BG" dirty="0"/>
              <a:t>Приложението казва на браузъра „Когато счетеш за удачно, извикай тази функция за рисуване на кадър“</a:t>
            </a:r>
          </a:p>
          <a:p>
            <a:pPr lvl="1"/>
            <a:r>
              <a:rPr lang="bg-BG" dirty="0"/>
              <a:t>По стандарт, браузърът оптимизира тези заявки, като отчита вертикалното трасиране и видимостта на страниците</a:t>
            </a:r>
          </a:p>
          <a:p>
            <a:pPr lvl="1"/>
            <a:endParaRPr lang="bg-BG" dirty="0"/>
          </a:p>
          <a:p>
            <a:r>
              <a:rPr lang="bg-BG" dirty="0"/>
              <a:t>Основни следствия</a:t>
            </a:r>
          </a:p>
          <a:p>
            <a:pPr lvl="1"/>
            <a:r>
              <a:rPr lang="bg-BG" dirty="0"/>
              <a:t>Ресурсите се пестят, когато е възможно</a:t>
            </a:r>
          </a:p>
          <a:p>
            <a:pPr lvl="1"/>
            <a:r>
              <a:rPr lang="bg-BG" dirty="0"/>
              <a:t>Постига се по-плавна анимация</a:t>
            </a:r>
          </a:p>
          <a:p>
            <a:pPr lvl="1"/>
            <a:endParaRPr lang="bg-BG" dirty="0"/>
          </a:p>
          <a:p>
            <a:r>
              <a:rPr lang="bg-BG" dirty="0"/>
              <a:t>Цената</a:t>
            </a:r>
          </a:p>
          <a:p>
            <a:pPr lvl="1"/>
            <a:r>
              <a:rPr lang="bg-BG" dirty="0"/>
              <a:t>Може рисуването да не е на равен интервал от време</a:t>
            </a:r>
          </a:p>
        </p:txBody>
      </p:sp>
    </p:spTree>
    <p:extLst>
      <p:ext uri="{BB962C8B-B14F-4D97-AF65-F5344CB8AC3E}">
        <p14:creationId xmlns:p14="http://schemas.microsoft.com/office/powerpoint/2010/main" val="3318313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Отделена функция </a:t>
            </a:r>
            <a:r>
              <a:rPr lang="en-US" b="1" dirty="0" err="1"/>
              <a:t>drawFrame</a:t>
            </a:r>
            <a:r>
              <a:rPr lang="en-US" dirty="0"/>
              <a:t> </a:t>
            </a:r>
            <a:r>
              <a:rPr lang="bg-BG" dirty="0"/>
              <a:t>за рисуване на кадър</a:t>
            </a:r>
          </a:p>
          <a:p>
            <a:pPr lvl="1"/>
            <a:r>
              <a:rPr lang="bg-BG" dirty="0"/>
              <a:t>В края на </a:t>
            </a:r>
            <a:r>
              <a:rPr lang="en-US" dirty="0" err="1"/>
              <a:t>drawFrame</a:t>
            </a:r>
            <a:r>
              <a:rPr lang="bg-BG" dirty="0"/>
              <a:t> заявяваме за още един кадър с </a:t>
            </a:r>
            <a:r>
              <a:rPr lang="en-US" b="1" dirty="0" err="1"/>
              <a:t>requestAnimationFrame</a:t>
            </a:r>
            <a:endParaRPr lang="bg-BG" b="1" dirty="0"/>
          </a:p>
          <a:p>
            <a:pPr lvl="1"/>
            <a:endParaRPr lang="bg-BG" b="1" dirty="0"/>
          </a:p>
          <a:p>
            <a:pPr lvl="1"/>
            <a:endParaRPr lang="bg-BG" b="1" dirty="0"/>
          </a:p>
          <a:p>
            <a:pPr lvl="1"/>
            <a:endParaRPr lang="bg-BG" b="1" dirty="0"/>
          </a:p>
          <a:p>
            <a:pPr lvl="1"/>
            <a:endParaRPr lang="bg-BG" b="1" dirty="0"/>
          </a:p>
          <a:p>
            <a:pPr lvl="1"/>
            <a:endParaRPr lang="en-US" b="1" dirty="0"/>
          </a:p>
          <a:p>
            <a:pPr lvl="1"/>
            <a:endParaRPr lang="bg-BG" dirty="0"/>
          </a:p>
          <a:p>
            <a:r>
              <a:rPr lang="bg-BG" dirty="0"/>
              <a:t>Прекъсване на анимация</a:t>
            </a:r>
            <a:endParaRPr lang="en-US" dirty="0"/>
          </a:p>
          <a:p>
            <a:pPr lvl="1"/>
            <a:r>
              <a:rPr lang="bg-BG" dirty="0"/>
              <a:t>Две алтернативи според това колко е спешно</a:t>
            </a:r>
          </a:p>
          <a:p>
            <a:pPr lvl="1"/>
            <a:r>
              <a:rPr lang="bg-BG" dirty="0"/>
              <a:t>С функцията </a:t>
            </a:r>
            <a:r>
              <a:rPr lang="en-US" b="1" dirty="0" err="1"/>
              <a:t>cancelAnimationFrame</a:t>
            </a:r>
            <a:r>
              <a:rPr lang="bg-BG" dirty="0"/>
              <a:t> се отказваме от конкретна заявка (подаваме нейния номер)</a:t>
            </a:r>
          </a:p>
          <a:p>
            <a:pPr lvl="1"/>
            <a:r>
              <a:rPr lang="bg-BG" dirty="0"/>
              <a:t>При следващото рисуване не извикваме нов </a:t>
            </a:r>
            <a:r>
              <a:rPr lang="en-US" b="1" dirty="0" err="1"/>
              <a:t>requestAnimationFrame</a:t>
            </a:r>
            <a:r>
              <a:rPr lang="bg-BG" b="1" dirty="0"/>
              <a:t> </a:t>
            </a:r>
            <a:r>
              <a:rPr lang="bg-BG" dirty="0"/>
              <a:t>и анимацията спира сама</a:t>
            </a:r>
            <a:endParaRPr lang="en-US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304800" y="2057400"/>
            <a:ext cx="8534400" cy="1752600"/>
          </a:xfrm>
          <a:prstGeom prst="snip2DiagRect">
            <a:avLst>
              <a:gd name="adj1" fmla="val 0"/>
              <a:gd name="adj2" fmla="val 5976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animateId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0;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drawFrame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tabLst>
                <a:tab pos="45720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: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animateId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animateId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requestAnimationFrame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drawFrame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5589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304800"/>
            <a:ext cx="6076950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405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 тази лекция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Цикли от кадри</a:t>
            </a:r>
            <a:endParaRPr lang="bg-BG" dirty="0"/>
          </a:p>
          <a:p>
            <a:pPr lvl="1"/>
            <a:r>
              <a:rPr lang="bg-BG" dirty="0"/>
              <a:t>Принцип на анимацията</a:t>
            </a:r>
          </a:p>
          <a:p>
            <a:pPr lvl="1"/>
            <a:r>
              <a:rPr lang="bg-BG" dirty="0"/>
              <a:t>Въртене на сцена</a:t>
            </a:r>
            <a:endParaRPr lang="en-US" dirty="0"/>
          </a:p>
          <a:p>
            <a:pPr lvl="1"/>
            <a:r>
              <a:rPr lang="bg-BG" dirty="0"/>
              <a:t>Въртене на обекти</a:t>
            </a:r>
          </a:p>
          <a:p>
            <a:pPr lvl="1"/>
            <a:r>
              <a:rPr lang="bg-BG" dirty="0"/>
              <a:t>Загуба на контекст</a:t>
            </a:r>
          </a:p>
        </p:txBody>
      </p:sp>
    </p:spTree>
    <p:extLst>
      <p:ext uri="{BB962C8B-B14F-4D97-AF65-F5344CB8AC3E}">
        <p14:creationId xmlns:p14="http://schemas.microsoft.com/office/powerpoint/2010/main" val="881146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Съвместимост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Внимание</a:t>
            </a:r>
          </a:p>
          <a:p>
            <a:pPr lvl="1"/>
            <a:r>
              <a:rPr lang="en-US" b="1" dirty="0" err="1"/>
              <a:t>requestAnimationFrame</a:t>
            </a:r>
            <a:r>
              <a:rPr lang="bg-BG" dirty="0"/>
              <a:t> е относително нова функция</a:t>
            </a:r>
          </a:p>
          <a:p>
            <a:pPr lvl="1"/>
            <a:r>
              <a:rPr lang="bg-BG" dirty="0"/>
              <a:t>В някои архаични браузери може да я няма</a:t>
            </a:r>
          </a:p>
        </p:txBody>
      </p:sp>
      <p:sp>
        <p:nvSpPr>
          <p:cNvPr id="4" name="Snip Diagonal Corner Rectangle 3"/>
          <p:cNvSpPr/>
          <p:nvPr/>
        </p:nvSpPr>
        <p:spPr>
          <a:xfrm>
            <a:off x="2895600" y="3200400"/>
            <a:ext cx="5334000" cy="609600"/>
          </a:xfrm>
          <a:prstGeom prst="snip2DiagRect">
            <a:avLst>
              <a:gd name="adj1" fmla="val 0"/>
              <a:gd name="adj2" fmla="val 26084"/>
            </a:avLst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t"/>
          <a:lstStyle/>
          <a:p>
            <a:pPr>
              <a:spcBef>
                <a:spcPct val="0"/>
              </a:spcBef>
            </a:pPr>
            <a:r>
              <a:rPr lang="en-GB" sz="2400" b="1" dirty="0" err="1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requestAnimationFrame</a:t>
            </a:r>
            <a:r>
              <a:rPr lang="en-GB" sz="2400" b="1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endParaRPr lang="bg-BG" sz="2400" b="1" dirty="0">
              <a:solidFill>
                <a:schemeClr val="tx1"/>
              </a:solidFill>
              <a:effectLst>
                <a:outerShdw blurRad="63500" algn="ctr" rotWithShape="0">
                  <a:srgbClr val="0033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1066801" y="3352800"/>
            <a:ext cx="912265" cy="457200"/>
          </a:xfrm>
          <a:prstGeom prst="snip2DiagRect">
            <a:avLst>
              <a:gd name="adj1" fmla="val 0"/>
              <a:gd name="adj2" fmla="val 25490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ms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1066801" y="3886200"/>
            <a:ext cx="912265" cy="457200"/>
          </a:xfrm>
          <a:prstGeom prst="snip2DiagRect">
            <a:avLst>
              <a:gd name="adj1" fmla="val 0"/>
              <a:gd name="adj2" fmla="val 26019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moz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Snip Diagonal Corner Rectangle 6"/>
          <p:cNvSpPr/>
          <p:nvPr/>
        </p:nvSpPr>
        <p:spPr>
          <a:xfrm>
            <a:off x="1066800" y="4419600"/>
            <a:ext cx="912265" cy="457200"/>
          </a:xfrm>
          <a:prstGeom prst="snip2DiagRect">
            <a:avLst>
              <a:gd name="adj1" fmla="val 0"/>
              <a:gd name="adj2" fmla="val 24176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webkit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Snip Diagonal Corner Rectangle 7"/>
          <p:cNvSpPr/>
          <p:nvPr/>
        </p:nvSpPr>
        <p:spPr>
          <a:xfrm>
            <a:off x="1066800" y="4953000"/>
            <a:ext cx="912265" cy="457200"/>
          </a:xfrm>
          <a:prstGeom prst="snip2DiagRect">
            <a:avLst>
              <a:gd name="adj1" fmla="val 0"/>
              <a:gd name="adj2" fmla="val 24176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o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Snip Diagonal Corner Rectangle 8"/>
          <p:cNvSpPr/>
          <p:nvPr/>
        </p:nvSpPr>
        <p:spPr>
          <a:xfrm>
            <a:off x="2895600" y="4114800"/>
            <a:ext cx="5334000" cy="609600"/>
          </a:xfrm>
          <a:prstGeom prst="snip2DiagRect">
            <a:avLst>
              <a:gd name="adj1" fmla="val 0"/>
              <a:gd name="adj2" fmla="val 26084"/>
            </a:avLst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t"/>
          <a:lstStyle/>
          <a:p>
            <a:pPr>
              <a:spcBef>
                <a:spcPct val="0"/>
              </a:spcBef>
            </a:pPr>
            <a:r>
              <a:rPr lang="en-GB" sz="2400" b="1" dirty="0" err="1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cancelAnimationFrame</a:t>
            </a:r>
            <a:r>
              <a:rPr lang="en-GB" sz="2400" b="1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endParaRPr lang="bg-BG" sz="2400" b="1" dirty="0">
              <a:solidFill>
                <a:schemeClr val="tx1"/>
              </a:solidFill>
              <a:effectLst>
                <a:outerShdw blurRad="63500" algn="ctr" rotWithShape="0">
                  <a:srgbClr val="0033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" name="Snip Diagonal Corner Rectangle 9"/>
          <p:cNvSpPr/>
          <p:nvPr/>
        </p:nvSpPr>
        <p:spPr>
          <a:xfrm>
            <a:off x="2895600" y="5029200"/>
            <a:ext cx="5334000" cy="609600"/>
          </a:xfrm>
          <a:prstGeom prst="snip2DiagRect">
            <a:avLst>
              <a:gd name="adj1" fmla="val 0"/>
              <a:gd name="adj2" fmla="val 26084"/>
            </a:avLst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t"/>
          <a:lstStyle/>
          <a:p>
            <a:pPr>
              <a:spcBef>
                <a:spcPct val="0"/>
              </a:spcBef>
            </a:pPr>
            <a:r>
              <a:rPr lang="en-GB" sz="2400" b="1" dirty="0" err="1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cancelRequestAnimationFrame</a:t>
            </a:r>
            <a:r>
              <a:rPr lang="en-GB" sz="2400" b="1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endParaRPr lang="bg-BG" sz="2400" b="1" dirty="0">
              <a:solidFill>
                <a:schemeClr val="tx1"/>
              </a:solidFill>
              <a:effectLst>
                <a:outerShdw blurRad="63500" algn="ctr" rotWithShape="0">
                  <a:srgbClr val="0033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2" name="Right Brace 21"/>
          <p:cNvSpPr/>
          <p:nvPr/>
        </p:nvSpPr>
        <p:spPr>
          <a:xfrm>
            <a:off x="2057398" y="3200400"/>
            <a:ext cx="228602" cy="2438400"/>
          </a:xfrm>
          <a:prstGeom prst="rightBrace">
            <a:avLst>
              <a:gd name="adj1" fmla="val 43242"/>
              <a:gd name="adj2" fmla="val 50000"/>
            </a:avLst>
          </a:prstGeom>
          <a:noFill/>
          <a:ln>
            <a:solidFill>
              <a:schemeClr val="tx1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solidFill>
                <a:sysClr val="windowText" lastClr="000000"/>
              </a:solidFill>
            </a:endParaRPr>
          </a:p>
        </p:txBody>
      </p:sp>
      <p:sp>
        <p:nvSpPr>
          <p:cNvPr id="23" name="Right Brace 22"/>
          <p:cNvSpPr/>
          <p:nvPr/>
        </p:nvSpPr>
        <p:spPr>
          <a:xfrm flipH="1">
            <a:off x="2514600" y="3048000"/>
            <a:ext cx="228602" cy="2743200"/>
          </a:xfrm>
          <a:prstGeom prst="rightBrace">
            <a:avLst>
              <a:gd name="adj1" fmla="val 43242"/>
              <a:gd name="adj2" fmla="val 50000"/>
            </a:avLst>
          </a:prstGeom>
          <a:noFill/>
          <a:ln>
            <a:solidFill>
              <a:schemeClr val="tx1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49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  <a:r>
              <a:rPr lang="en-US" dirty="0"/>
              <a:t> </a:t>
            </a:r>
            <a:r>
              <a:rPr lang="bg-BG" dirty="0"/>
              <a:t>с </a:t>
            </a:r>
            <a:r>
              <a:rPr lang="bg-BG" dirty="0" err="1"/>
              <a:t>полифил</a:t>
            </a:r>
            <a:r>
              <a:rPr lang="bg-BG" dirty="0"/>
              <a:t> (</a:t>
            </a:r>
            <a:r>
              <a:rPr lang="en-US" dirty="0" err="1"/>
              <a:t>polyfill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 err="1"/>
              <a:t>Полифил</a:t>
            </a:r>
            <a:r>
              <a:rPr lang="bg-BG" dirty="0"/>
              <a:t> е код на </a:t>
            </a:r>
            <a:r>
              <a:rPr lang="en-US" dirty="0"/>
              <a:t>JavaScript,</a:t>
            </a:r>
            <a:r>
              <a:rPr lang="bg-BG" dirty="0"/>
              <a:t> с който се реализира някаква очаквана, но липсваща функционалност на браузера.</a:t>
            </a:r>
          </a:p>
          <a:p>
            <a:pPr lvl="1"/>
            <a:r>
              <a:rPr lang="bg-BG" dirty="0"/>
              <a:t>Има различни </a:t>
            </a:r>
            <a:r>
              <a:rPr lang="bg-BG" dirty="0" err="1"/>
              <a:t>полифилове</a:t>
            </a:r>
            <a:r>
              <a:rPr lang="bg-BG" dirty="0"/>
              <a:t> за </a:t>
            </a:r>
            <a:r>
              <a:rPr lang="en-US" b="1" dirty="0" err="1"/>
              <a:t>requestAnimationFrame</a:t>
            </a:r>
            <a:endParaRPr lang="bg-BG" b="1" dirty="0"/>
          </a:p>
          <a:p>
            <a:pPr lvl="1"/>
            <a:r>
              <a:rPr lang="bg-BG" dirty="0"/>
              <a:t>В най-тежкия случай те реализират </a:t>
            </a:r>
            <a:r>
              <a:rPr lang="en-US" b="1" dirty="0" err="1"/>
              <a:t>requestAnimationFrame</a:t>
            </a:r>
            <a:r>
              <a:rPr lang="bg-BG" dirty="0"/>
              <a:t> чрез </a:t>
            </a:r>
            <a:r>
              <a:rPr lang="en-US" b="1" dirty="0" err="1"/>
              <a:t>setInterval</a:t>
            </a:r>
            <a:endParaRPr lang="en-US" b="1" dirty="0"/>
          </a:p>
          <a:p>
            <a:pPr lvl="1"/>
            <a:endParaRPr lang="en-US" dirty="0"/>
          </a:p>
          <a:p>
            <a:r>
              <a:rPr lang="bg-BG" dirty="0"/>
              <a:t>Алтернатива</a:t>
            </a:r>
          </a:p>
          <a:p>
            <a:pPr lvl="1"/>
            <a:r>
              <a:rPr lang="bg-BG" dirty="0"/>
              <a:t>Ръчно написан </a:t>
            </a:r>
            <a:r>
              <a:rPr lang="bg-BG" dirty="0" err="1"/>
              <a:t>полифил</a:t>
            </a:r>
            <a:endParaRPr lang="bg-BG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313765" y="4267200"/>
            <a:ext cx="8534400" cy="2286000"/>
          </a:xfrm>
          <a:prstGeom prst="snip2DiagRect">
            <a:avLst>
              <a:gd name="adj1" fmla="val 0"/>
              <a:gd name="adj2" fmla="val 13995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36576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requestAnimationFrame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window.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requestAnimationFrame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||</a:t>
            </a:r>
          </a:p>
          <a:p>
            <a:pPr marL="120650">
              <a:tabLst>
                <a:tab pos="36576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window.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mozRequestAnimationFrame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||</a:t>
            </a:r>
          </a:p>
          <a:p>
            <a:pPr marL="120650">
              <a:tabLst>
                <a:tab pos="36576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window.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webkitRequestAnimationFrame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||</a:t>
            </a:r>
          </a:p>
          <a:p>
            <a:pPr marL="120650">
              <a:tabLst>
                <a:tab pos="36576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window.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msRequestAnimationFrame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3657600" algn="l"/>
              </a:tabLst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365760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cancelAnimationFrame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window.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cancelAnimationFrame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||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365760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window.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mozCancelAnimationFrame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3657600" algn="l"/>
              </a:tabLst>
            </a:pP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801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Въртене на обекти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54630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Въртене на сцена </a:t>
            </a:r>
            <a:r>
              <a:rPr lang="en-US" dirty="0"/>
              <a:t>II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Въртене на всички обекти</a:t>
            </a:r>
          </a:p>
          <a:p>
            <a:pPr lvl="1"/>
            <a:r>
              <a:rPr lang="bg-BG" dirty="0"/>
              <a:t>Отново се прави с матрица</a:t>
            </a:r>
            <a:endParaRPr lang="en-US" dirty="0"/>
          </a:p>
          <a:p>
            <a:pPr lvl="1"/>
            <a:r>
              <a:rPr lang="bg-BG" dirty="0"/>
              <a:t>Умножава се с матрица на модела</a:t>
            </a:r>
          </a:p>
          <a:p>
            <a:pPr lvl="1"/>
            <a:r>
              <a:rPr lang="bg-BG" dirty="0"/>
              <a:t>При вечно въртене не ни трябва номер на заявката</a:t>
            </a:r>
          </a:p>
        </p:txBody>
      </p:sp>
      <p:sp>
        <p:nvSpPr>
          <p:cNvPr id="4" name="Snip Diagonal Corner Rectangle 3"/>
          <p:cNvSpPr/>
          <p:nvPr/>
        </p:nvSpPr>
        <p:spPr>
          <a:xfrm>
            <a:off x="313765" y="3581400"/>
            <a:ext cx="8534400" cy="2971800"/>
          </a:xfrm>
          <a:prstGeom prst="snip2DiagRect">
            <a:avLst>
              <a:gd name="adj1" fmla="val 0"/>
              <a:gd name="adj2" fmla="val 9923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drawFrame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: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identity();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scale([3,3,3]);</a:t>
            </a:r>
          </a:p>
          <a:p>
            <a:pPr marL="120650">
              <a:tabLst>
                <a:tab pos="457200" algn="l"/>
              </a:tabLst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zRotate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(frame);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useMatrix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:</a:t>
            </a:r>
          </a:p>
          <a:p>
            <a:pPr marL="120650">
              <a:tabLst>
                <a:tab pos="457200" algn="l"/>
              </a:tabLst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requestAnimationFrame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drawFrame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756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7055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Въртене на отделни обекти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Основна цел</a:t>
            </a:r>
          </a:p>
          <a:p>
            <a:pPr lvl="1"/>
            <a:r>
              <a:rPr lang="bg-BG" dirty="0"/>
              <a:t>Обекти трансформирани по различен начин</a:t>
            </a:r>
          </a:p>
          <a:p>
            <a:pPr lvl="1"/>
            <a:r>
              <a:rPr lang="bg-BG" dirty="0"/>
              <a:t>Но те заедно също са трансформирани</a:t>
            </a:r>
          </a:p>
        </p:txBody>
      </p:sp>
      <p:sp>
        <p:nvSpPr>
          <p:cNvPr id="45" name="Snip Diagonal Corner Rectangle 44"/>
          <p:cNvSpPr/>
          <p:nvPr/>
        </p:nvSpPr>
        <p:spPr>
          <a:xfrm>
            <a:off x="1317813" y="2922668"/>
            <a:ext cx="7368988" cy="3401931"/>
          </a:xfrm>
          <a:prstGeom prst="snip2DiagRect">
            <a:avLst>
              <a:gd name="adj1" fmla="val 0"/>
              <a:gd name="adj2" fmla="val 9387"/>
            </a:avLst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0" name="Snip Diagonal Corner Rectangle 29"/>
          <p:cNvSpPr/>
          <p:nvPr/>
        </p:nvSpPr>
        <p:spPr>
          <a:xfrm>
            <a:off x="4294194" y="3065710"/>
            <a:ext cx="4240206" cy="144780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endParaRPr lang="bg-BG" dirty="0">
              <a:solidFill>
                <a:schemeClr val="tx1"/>
              </a:solidFill>
              <a:effectLst>
                <a:outerShdw blurRad="63500" algn="ctr" rotWithShape="0">
                  <a:srgbClr val="0033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6" name="Group 5"/>
          <p:cNvGrpSpPr/>
          <p:nvPr/>
        </p:nvGrpSpPr>
        <p:grpSpPr>
          <a:xfrm rot="20700000">
            <a:off x="7304553" y="3339038"/>
            <a:ext cx="1054048" cy="908407"/>
            <a:chOff x="3693284" y="5029758"/>
            <a:chExt cx="1054048" cy="908407"/>
          </a:xfrm>
        </p:grpSpPr>
        <p:sp>
          <p:nvSpPr>
            <p:cNvPr id="7" name="Freeform 6"/>
            <p:cNvSpPr/>
            <p:nvPr/>
          </p:nvSpPr>
          <p:spPr>
            <a:xfrm>
              <a:off x="4042710" y="5029758"/>
              <a:ext cx="704622" cy="707283"/>
            </a:xfrm>
            <a:custGeom>
              <a:avLst/>
              <a:gdLst>
                <a:gd name="connsiteX0" fmla="*/ 5024 w 1487156"/>
                <a:gd name="connsiteY0" fmla="*/ 0 h 1381648"/>
                <a:gd name="connsiteX1" fmla="*/ 1487156 w 1487156"/>
                <a:gd name="connsiteY1" fmla="*/ 366764 h 1381648"/>
                <a:gd name="connsiteX2" fmla="*/ 1376624 w 1487156"/>
                <a:gd name="connsiteY2" fmla="*/ 1381648 h 1381648"/>
                <a:gd name="connsiteX3" fmla="*/ 0 w 1487156"/>
                <a:gd name="connsiteY3" fmla="*/ 949569 h 1381648"/>
                <a:gd name="connsiteX4" fmla="*/ 5024 w 1487156"/>
                <a:gd name="connsiteY4" fmla="*/ 0 h 1381648"/>
                <a:gd name="connsiteX0" fmla="*/ 147670 w 1629802"/>
                <a:gd name="connsiteY0" fmla="*/ 0 h 1381648"/>
                <a:gd name="connsiteX1" fmla="*/ 1629802 w 1629802"/>
                <a:gd name="connsiteY1" fmla="*/ 366764 h 1381648"/>
                <a:gd name="connsiteX2" fmla="*/ 1519270 w 1629802"/>
                <a:gd name="connsiteY2" fmla="*/ 1381648 h 1381648"/>
                <a:gd name="connsiteX3" fmla="*/ 0 w 1629802"/>
                <a:gd name="connsiteY3" fmla="*/ 967857 h 1381648"/>
                <a:gd name="connsiteX4" fmla="*/ 147670 w 1629802"/>
                <a:gd name="connsiteY4" fmla="*/ 0 h 1381648"/>
                <a:gd name="connsiteX0" fmla="*/ 30627 w 1629802"/>
                <a:gd name="connsiteY0" fmla="*/ 0 h 1308496"/>
                <a:gd name="connsiteX1" fmla="*/ 1629802 w 1629802"/>
                <a:gd name="connsiteY1" fmla="*/ 293612 h 1308496"/>
                <a:gd name="connsiteX2" fmla="*/ 1519270 w 1629802"/>
                <a:gd name="connsiteY2" fmla="*/ 1308496 h 1308496"/>
                <a:gd name="connsiteX3" fmla="*/ 0 w 1629802"/>
                <a:gd name="connsiteY3" fmla="*/ 894705 h 1308496"/>
                <a:gd name="connsiteX4" fmla="*/ 30627 w 1629802"/>
                <a:gd name="connsiteY4" fmla="*/ 0 h 1308496"/>
                <a:gd name="connsiteX0" fmla="*/ 30627 w 1519270"/>
                <a:gd name="connsiteY0" fmla="*/ 0 h 1308496"/>
                <a:gd name="connsiteX1" fmla="*/ 1417661 w 1519270"/>
                <a:gd name="connsiteY1" fmla="*/ 300927 h 1308496"/>
                <a:gd name="connsiteX2" fmla="*/ 1519270 w 1519270"/>
                <a:gd name="connsiteY2" fmla="*/ 1308496 h 1308496"/>
                <a:gd name="connsiteX3" fmla="*/ 0 w 1519270"/>
                <a:gd name="connsiteY3" fmla="*/ 894705 h 1308496"/>
                <a:gd name="connsiteX4" fmla="*/ 30627 w 1519270"/>
                <a:gd name="connsiteY4" fmla="*/ 0 h 1308496"/>
                <a:gd name="connsiteX0" fmla="*/ 30627 w 1482694"/>
                <a:gd name="connsiteY0" fmla="*/ 0 h 917133"/>
                <a:gd name="connsiteX1" fmla="*/ 1417661 w 1482694"/>
                <a:gd name="connsiteY1" fmla="*/ 300927 h 917133"/>
                <a:gd name="connsiteX2" fmla="*/ 1482694 w 1482694"/>
                <a:gd name="connsiteY2" fmla="*/ 917133 h 917133"/>
                <a:gd name="connsiteX3" fmla="*/ 0 w 1482694"/>
                <a:gd name="connsiteY3" fmla="*/ 894705 h 917133"/>
                <a:gd name="connsiteX4" fmla="*/ 30627 w 1482694"/>
                <a:gd name="connsiteY4" fmla="*/ 0 h 917133"/>
                <a:gd name="connsiteX0" fmla="*/ 30627 w 1417661"/>
                <a:gd name="connsiteY0" fmla="*/ 0 h 1253632"/>
                <a:gd name="connsiteX1" fmla="*/ 1417661 w 1417661"/>
                <a:gd name="connsiteY1" fmla="*/ 300927 h 1253632"/>
                <a:gd name="connsiteX2" fmla="*/ 1299814 w 1417661"/>
                <a:gd name="connsiteY2" fmla="*/ 1253632 h 1253632"/>
                <a:gd name="connsiteX3" fmla="*/ 0 w 1417661"/>
                <a:gd name="connsiteY3" fmla="*/ 894705 h 1253632"/>
                <a:gd name="connsiteX4" fmla="*/ 30627 w 1417661"/>
                <a:gd name="connsiteY4" fmla="*/ 0 h 1253632"/>
                <a:gd name="connsiteX0" fmla="*/ 30627 w 1417661"/>
                <a:gd name="connsiteY0" fmla="*/ 0 h 1253632"/>
                <a:gd name="connsiteX1" fmla="*/ 1417661 w 1417661"/>
                <a:gd name="connsiteY1" fmla="*/ 300927 h 1253632"/>
                <a:gd name="connsiteX2" fmla="*/ 1299814 w 1417661"/>
                <a:gd name="connsiteY2" fmla="*/ 1253632 h 1253632"/>
                <a:gd name="connsiteX3" fmla="*/ 0 w 1417661"/>
                <a:gd name="connsiteY3" fmla="*/ 894705 h 1253632"/>
                <a:gd name="connsiteX4" fmla="*/ 30627 w 1417661"/>
                <a:gd name="connsiteY4" fmla="*/ 0 h 1253632"/>
                <a:gd name="connsiteX0" fmla="*/ 30627 w 1308578"/>
                <a:gd name="connsiteY0" fmla="*/ 0 h 1253632"/>
                <a:gd name="connsiteX1" fmla="*/ 1308578 w 1308578"/>
                <a:gd name="connsiteY1" fmla="*/ 274015 h 1253632"/>
                <a:gd name="connsiteX2" fmla="*/ 1299814 w 1308578"/>
                <a:gd name="connsiteY2" fmla="*/ 1253632 h 1253632"/>
                <a:gd name="connsiteX3" fmla="*/ 0 w 1308578"/>
                <a:gd name="connsiteY3" fmla="*/ 894705 h 1253632"/>
                <a:gd name="connsiteX4" fmla="*/ 30627 w 1308578"/>
                <a:gd name="connsiteY4" fmla="*/ 0 h 1253632"/>
                <a:gd name="connsiteX0" fmla="*/ 0 w 1309117"/>
                <a:gd name="connsiteY0" fmla="*/ 0 h 1248249"/>
                <a:gd name="connsiteX1" fmla="*/ 1309117 w 1309117"/>
                <a:gd name="connsiteY1" fmla="*/ 268632 h 1248249"/>
                <a:gd name="connsiteX2" fmla="*/ 1300353 w 1309117"/>
                <a:gd name="connsiteY2" fmla="*/ 1248249 h 1248249"/>
                <a:gd name="connsiteX3" fmla="*/ 539 w 1309117"/>
                <a:gd name="connsiteY3" fmla="*/ 889322 h 1248249"/>
                <a:gd name="connsiteX4" fmla="*/ 0 w 1309117"/>
                <a:gd name="connsiteY4" fmla="*/ 0 h 1248249"/>
                <a:gd name="connsiteX0" fmla="*/ 0 w 1309117"/>
                <a:gd name="connsiteY0" fmla="*/ 0 h 1248249"/>
                <a:gd name="connsiteX1" fmla="*/ 1309117 w 1309117"/>
                <a:gd name="connsiteY1" fmla="*/ 268632 h 1248249"/>
                <a:gd name="connsiteX2" fmla="*/ 1300353 w 1309117"/>
                <a:gd name="connsiteY2" fmla="*/ 1248249 h 1248249"/>
                <a:gd name="connsiteX3" fmla="*/ 539 w 1309117"/>
                <a:gd name="connsiteY3" fmla="*/ 813969 h 1248249"/>
                <a:gd name="connsiteX4" fmla="*/ 0 w 1309117"/>
                <a:gd name="connsiteY4" fmla="*/ 0 h 1248249"/>
                <a:gd name="connsiteX0" fmla="*/ 0 w 1309117"/>
                <a:gd name="connsiteY0" fmla="*/ 0 h 1248249"/>
                <a:gd name="connsiteX1" fmla="*/ 1309117 w 1309117"/>
                <a:gd name="connsiteY1" fmla="*/ 268632 h 1248249"/>
                <a:gd name="connsiteX2" fmla="*/ 1300353 w 1309117"/>
                <a:gd name="connsiteY2" fmla="*/ 1248249 h 1248249"/>
                <a:gd name="connsiteX3" fmla="*/ 17936 w 1309117"/>
                <a:gd name="connsiteY3" fmla="*/ 807959 h 1248249"/>
                <a:gd name="connsiteX4" fmla="*/ 0 w 1309117"/>
                <a:gd name="connsiteY4" fmla="*/ 0 h 1248249"/>
                <a:gd name="connsiteX0" fmla="*/ 34258 w 1291181"/>
                <a:gd name="connsiteY0" fmla="*/ 0 h 1362424"/>
                <a:gd name="connsiteX1" fmla="*/ 1291181 w 1291181"/>
                <a:gd name="connsiteY1" fmla="*/ 382807 h 1362424"/>
                <a:gd name="connsiteX2" fmla="*/ 1282417 w 1291181"/>
                <a:gd name="connsiteY2" fmla="*/ 1362424 h 1362424"/>
                <a:gd name="connsiteX3" fmla="*/ 0 w 1291181"/>
                <a:gd name="connsiteY3" fmla="*/ 922134 h 1362424"/>
                <a:gd name="connsiteX4" fmla="*/ 34258 w 1291181"/>
                <a:gd name="connsiteY4" fmla="*/ 0 h 1362424"/>
                <a:gd name="connsiteX0" fmla="*/ 0 w 1291718"/>
                <a:gd name="connsiteY0" fmla="*/ 0 h 1362424"/>
                <a:gd name="connsiteX1" fmla="*/ 1291718 w 1291718"/>
                <a:gd name="connsiteY1" fmla="*/ 382807 h 1362424"/>
                <a:gd name="connsiteX2" fmla="*/ 1282954 w 1291718"/>
                <a:gd name="connsiteY2" fmla="*/ 1362424 h 1362424"/>
                <a:gd name="connsiteX3" fmla="*/ 537 w 1291718"/>
                <a:gd name="connsiteY3" fmla="*/ 922134 h 1362424"/>
                <a:gd name="connsiteX4" fmla="*/ 0 w 1291718"/>
                <a:gd name="connsiteY4" fmla="*/ 0 h 1362424"/>
                <a:gd name="connsiteX0" fmla="*/ 0 w 1291718"/>
                <a:gd name="connsiteY0" fmla="*/ 0 h 1350406"/>
                <a:gd name="connsiteX1" fmla="*/ 1291718 w 1291718"/>
                <a:gd name="connsiteY1" fmla="*/ 370789 h 1350406"/>
                <a:gd name="connsiteX2" fmla="*/ 1282954 w 1291718"/>
                <a:gd name="connsiteY2" fmla="*/ 1350406 h 1350406"/>
                <a:gd name="connsiteX3" fmla="*/ 537 w 1291718"/>
                <a:gd name="connsiteY3" fmla="*/ 910116 h 1350406"/>
                <a:gd name="connsiteX4" fmla="*/ 0 w 1291718"/>
                <a:gd name="connsiteY4" fmla="*/ 0 h 1350406"/>
                <a:gd name="connsiteX0" fmla="*/ 0 w 1434544"/>
                <a:gd name="connsiteY0" fmla="*/ 0 h 1377714"/>
                <a:gd name="connsiteX1" fmla="*/ 1291718 w 1434544"/>
                <a:gd name="connsiteY1" fmla="*/ 370789 h 1377714"/>
                <a:gd name="connsiteX2" fmla="*/ 1434502 w 1434544"/>
                <a:gd name="connsiteY2" fmla="*/ 1377714 h 1377714"/>
                <a:gd name="connsiteX3" fmla="*/ 537 w 1434544"/>
                <a:gd name="connsiteY3" fmla="*/ 910116 h 1377714"/>
                <a:gd name="connsiteX4" fmla="*/ 0 w 1434544"/>
                <a:gd name="connsiteY4" fmla="*/ 0 h 1377714"/>
                <a:gd name="connsiteX0" fmla="*/ 0 w 1443265"/>
                <a:gd name="connsiteY0" fmla="*/ 0 h 1377714"/>
                <a:gd name="connsiteX1" fmla="*/ 1443265 w 1443265"/>
                <a:gd name="connsiteY1" fmla="*/ 411754 h 1377714"/>
                <a:gd name="connsiteX2" fmla="*/ 1434502 w 1443265"/>
                <a:gd name="connsiteY2" fmla="*/ 1377714 h 1377714"/>
                <a:gd name="connsiteX3" fmla="*/ 537 w 1443265"/>
                <a:gd name="connsiteY3" fmla="*/ 910116 h 1377714"/>
                <a:gd name="connsiteX4" fmla="*/ 0 w 1443265"/>
                <a:gd name="connsiteY4" fmla="*/ 0 h 1377714"/>
                <a:gd name="connsiteX0" fmla="*/ 118069 w 1442730"/>
                <a:gd name="connsiteY0" fmla="*/ 0 h 1350404"/>
                <a:gd name="connsiteX1" fmla="*/ 1442730 w 1442730"/>
                <a:gd name="connsiteY1" fmla="*/ 384444 h 1350404"/>
                <a:gd name="connsiteX2" fmla="*/ 1433967 w 1442730"/>
                <a:gd name="connsiteY2" fmla="*/ 1350404 h 1350404"/>
                <a:gd name="connsiteX3" fmla="*/ 2 w 1442730"/>
                <a:gd name="connsiteY3" fmla="*/ 882806 h 1350404"/>
                <a:gd name="connsiteX4" fmla="*/ 118069 w 1442730"/>
                <a:gd name="connsiteY4" fmla="*/ 0 h 1350404"/>
                <a:gd name="connsiteX0" fmla="*/ 1 w 1324662"/>
                <a:gd name="connsiteY0" fmla="*/ 0 h 1350404"/>
                <a:gd name="connsiteX1" fmla="*/ 1324662 w 1324662"/>
                <a:gd name="connsiteY1" fmla="*/ 384444 h 1350404"/>
                <a:gd name="connsiteX2" fmla="*/ 1315899 w 1324662"/>
                <a:gd name="connsiteY2" fmla="*/ 1350404 h 1350404"/>
                <a:gd name="connsiteX3" fmla="*/ 40072 w 1324662"/>
                <a:gd name="connsiteY3" fmla="*/ 916943 h 1350404"/>
                <a:gd name="connsiteX4" fmla="*/ 1 w 1324662"/>
                <a:gd name="connsiteY4" fmla="*/ 0 h 1350404"/>
                <a:gd name="connsiteX0" fmla="*/ -1 w 1324660"/>
                <a:gd name="connsiteY0" fmla="*/ 0 h 1350404"/>
                <a:gd name="connsiteX1" fmla="*/ 1324660 w 1324660"/>
                <a:gd name="connsiteY1" fmla="*/ 384444 h 1350404"/>
                <a:gd name="connsiteX2" fmla="*/ 1315897 w 1324660"/>
                <a:gd name="connsiteY2" fmla="*/ 1350404 h 1350404"/>
                <a:gd name="connsiteX3" fmla="*/ 33480 w 1324660"/>
                <a:gd name="connsiteY3" fmla="*/ 896460 h 1350404"/>
                <a:gd name="connsiteX4" fmla="*/ -1 w 1324660"/>
                <a:gd name="connsiteY4" fmla="*/ 0 h 1350404"/>
                <a:gd name="connsiteX0" fmla="*/ 0 w 1304895"/>
                <a:gd name="connsiteY0" fmla="*/ 0 h 1357232"/>
                <a:gd name="connsiteX1" fmla="*/ 1304895 w 1304895"/>
                <a:gd name="connsiteY1" fmla="*/ 391272 h 1357232"/>
                <a:gd name="connsiteX2" fmla="*/ 1296132 w 1304895"/>
                <a:gd name="connsiteY2" fmla="*/ 1357232 h 1357232"/>
                <a:gd name="connsiteX3" fmla="*/ 13715 w 1304895"/>
                <a:gd name="connsiteY3" fmla="*/ 903288 h 1357232"/>
                <a:gd name="connsiteX4" fmla="*/ 0 w 1304895"/>
                <a:gd name="connsiteY4" fmla="*/ 0 h 135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895" h="1357232">
                  <a:moveTo>
                    <a:pt x="0" y="0"/>
                  </a:moveTo>
                  <a:lnTo>
                    <a:pt x="1304895" y="391272"/>
                  </a:lnTo>
                  <a:cubicBezTo>
                    <a:pt x="1301974" y="717811"/>
                    <a:pt x="1299053" y="1030693"/>
                    <a:pt x="1296132" y="1357232"/>
                  </a:cubicBezTo>
                  <a:lnTo>
                    <a:pt x="13715" y="903288"/>
                  </a:lnTo>
                  <a:cubicBezTo>
                    <a:pt x="13535" y="606847"/>
                    <a:pt x="180" y="296441"/>
                    <a:pt x="0" y="0"/>
                  </a:cubicBezTo>
                  <a:close/>
                </a:path>
              </a:pathLst>
            </a:cu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8" name="Straight Connector 7"/>
            <p:cNvCxnSpPr>
              <a:stCxn id="12" idx="3"/>
              <a:endCxn id="7" idx="3"/>
            </p:cNvCxnSpPr>
            <p:nvPr/>
          </p:nvCxnSpPr>
          <p:spPr>
            <a:xfrm flipV="1">
              <a:off x="3697867" y="5500481"/>
              <a:ext cx="352249" cy="184903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Straight Connector 8"/>
            <p:cNvCxnSpPr>
              <a:stCxn id="12" idx="0"/>
              <a:endCxn id="7" idx="0"/>
            </p:cNvCxnSpPr>
            <p:nvPr/>
          </p:nvCxnSpPr>
          <p:spPr>
            <a:xfrm flipV="1">
              <a:off x="3693368" y="5029758"/>
              <a:ext cx="349342" cy="138296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/>
            <p:cNvCxnSpPr>
              <a:stCxn id="12" idx="1"/>
              <a:endCxn id="7" idx="1"/>
            </p:cNvCxnSpPr>
            <p:nvPr/>
          </p:nvCxnSpPr>
          <p:spPr>
            <a:xfrm flipV="1">
              <a:off x="4403706" y="5233658"/>
              <a:ext cx="343626" cy="161604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Straight Connector 10"/>
            <p:cNvCxnSpPr>
              <a:stCxn id="12" idx="2"/>
              <a:endCxn id="7" idx="2"/>
            </p:cNvCxnSpPr>
            <p:nvPr/>
          </p:nvCxnSpPr>
          <p:spPr>
            <a:xfrm flipV="1">
              <a:off x="4405009" y="5737041"/>
              <a:ext cx="337591" cy="201124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3693284" y="5168054"/>
              <a:ext cx="711724" cy="770111"/>
            </a:xfrm>
            <a:custGeom>
              <a:avLst/>
              <a:gdLst>
                <a:gd name="connsiteX0" fmla="*/ 5024 w 1487156"/>
                <a:gd name="connsiteY0" fmla="*/ 0 h 1381648"/>
                <a:gd name="connsiteX1" fmla="*/ 1487156 w 1487156"/>
                <a:gd name="connsiteY1" fmla="*/ 366764 h 1381648"/>
                <a:gd name="connsiteX2" fmla="*/ 1376624 w 1487156"/>
                <a:gd name="connsiteY2" fmla="*/ 1381648 h 1381648"/>
                <a:gd name="connsiteX3" fmla="*/ 0 w 1487156"/>
                <a:gd name="connsiteY3" fmla="*/ 949569 h 1381648"/>
                <a:gd name="connsiteX4" fmla="*/ 5024 w 1487156"/>
                <a:gd name="connsiteY4" fmla="*/ 0 h 1381648"/>
                <a:gd name="connsiteX0" fmla="*/ 5024 w 1376623"/>
                <a:gd name="connsiteY0" fmla="*/ 0 h 1381648"/>
                <a:gd name="connsiteX1" fmla="*/ 1374125 w 1376623"/>
                <a:gd name="connsiteY1" fmla="*/ 339851 h 1381648"/>
                <a:gd name="connsiteX2" fmla="*/ 1376624 w 1376623"/>
                <a:gd name="connsiteY2" fmla="*/ 1381648 h 1381648"/>
                <a:gd name="connsiteX3" fmla="*/ 0 w 1376623"/>
                <a:gd name="connsiteY3" fmla="*/ 949569 h 1381648"/>
                <a:gd name="connsiteX4" fmla="*/ 5024 w 1376623"/>
                <a:gd name="connsiteY4" fmla="*/ 0 h 1381648"/>
                <a:gd name="connsiteX0" fmla="*/ 5024 w 1376625"/>
                <a:gd name="connsiteY0" fmla="*/ 0 h 1381648"/>
                <a:gd name="connsiteX1" fmla="*/ 1374125 w 1376625"/>
                <a:gd name="connsiteY1" fmla="*/ 339851 h 1381648"/>
                <a:gd name="connsiteX2" fmla="*/ 1376624 w 1376625"/>
                <a:gd name="connsiteY2" fmla="*/ 1381648 h 1381648"/>
                <a:gd name="connsiteX3" fmla="*/ 0 w 1376625"/>
                <a:gd name="connsiteY3" fmla="*/ 858068 h 1381648"/>
                <a:gd name="connsiteX4" fmla="*/ 5024 w 1376625"/>
                <a:gd name="connsiteY4" fmla="*/ 0 h 1381648"/>
                <a:gd name="connsiteX0" fmla="*/ 11032 w 1376623"/>
                <a:gd name="connsiteY0" fmla="*/ 0 h 1477794"/>
                <a:gd name="connsiteX1" fmla="*/ 1374125 w 1376623"/>
                <a:gd name="connsiteY1" fmla="*/ 435997 h 1477794"/>
                <a:gd name="connsiteX2" fmla="*/ 1376624 w 1376623"/>
                <a:gd name="connsiteY2" fmla="*/ 1477794 h 1477794"/>
                <a:gd name="connsiteX3" fmla="*/ 0 w 1376623"/>
                <a:gd name="connsiteY3" fmla="*/ 954214 h 1477794"/>
                <a:gd name="connsiteX4" fmla="*/ 11032 w 1376623"/>
                <a:gd name="connsiteY4" fmla="*/ 0 h 1477794"/>
                <a:gd name="connsiteX0" fmla="*/ 5022 w 1370615"/>
                <a:gd name="connsiteY0" fmla="*/ 0 h 1477794"/>
                <a:gd name="connsiteX1" fmla="*/ 1368115 w 1370615"/>
                <a:gd name="connsiteY1" fmla="*/ 435997 h 1477794"/>
                <a:gd name="connsiteX2" fmla="*/ 1370614 w 1370615"/>
                <a:gd name="connsiteY2" fmla="*/ 1477794 h 1477794"/>
                <a:gd name="connsiteX3" fmla="*/ 0 w 1370615"/>
                <a:gd name="connsiteY3" fmla="*/ 972241 h 1477794"/>
                <a:gd name="connsiteX4" fmla="*/ 5022 w 1370615"/>
                <a:gd name="connsiteY4" fmla="*/ 0 h 1477794"/>
                <a:gd name="connsiteX0" fmla="*/ 161 w 1365752"/>
                <a:gd name="connsiteY0" fmla="*/ 0 h 1477794"/>
                <a:gd name="connsiteX1" fmla="*/ 1363254 w 1365752"/>
                <a:gd name="connsiteY1" fmla="*/ 435997 h 1477794"/>
                <a:gd name="connsiteX2" fmla="*/ 1365753 w 1365752"/>
                <a:gd name="connsiteY2" fmla="*/ 1477794 h 1477794"/>
                <a:gd name="connsiteX3" fmla="*/ 8794 w 1365752"/>
                <a:gd name="connsiteY3" fmla="*/ 992723 h 1477794"/>
                <a:gd name="connsiteX4" fmla="*/ 161 w 1365752"/>
                <a:gd name="connsiteY4" fmla="*/ 0 h 147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752" h="1477794">
                  <a:moveTo>
                    <a:pt x="161" y="0"/>
                  </a:moveTo>
                  <a:lnTo>
                    <a:pt x="1363254" y="435997"/>
                  </a:lnTo>
                  <a:lnTo>
                    <a:pt x="1365753" y="1477794"/>
                  </a:lnTo>
                  <a:cubicBezTo>
                    <a:pt x="908882" y="1309276"/>
                    <a:pt x="465665" y="1161241"/>
                    <a:pt x="8794" y="992723"/>
                  </a:cubicBezTo>
                  <a:cubicBezTo>
                    <a:pt x="10469" y="676200"/>
                    <a:pt x="-1514" y="316523"/>
                    <a:pt x="161" y="0"/>
                  </a:cubicBezTo>
                  <a:close/>
                </a:path>
              </a:pathLst>
            </a:cu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6936122" y="3642265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Right Arrow 31"/>
          <p:cNvSpPr/>
          <p:nvPr/>
        </p:nvSpPr>
        <p:spPr>
          <a:xfrm>
            <a:off x="5526741" y="3642265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Snip Diagonal Corner Rectangle 32"/>
          <p:cNvSpPr/>
          <p:nvPr/>
        </p:nvSpPr>
        <p:spPr>
          <a:xfrm>
            <a:off x="4303462" y="4724400"/>
            <a:ext cx="4230937" cy="144780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endParaRPr lang="bg-BG" dirty="0">
              <a:solidFill>
                <a:schemeClr val="tx1"/>
              </a:solidFill>
              <a:effectLst>
                <a:outerShdw blurRad="63500" algn="ctr" rotWithShape="0">
                  <a:srgbClr val="0033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35" name="Group 34"/>
          <p:cNvGrpSpPr/>
          <p:nvPr/>
        </p:nvGrpSpPr>
        <p:grpSpPr>
          <a:xfrm rot="924427">
            <a:off x="7266562" y="4997728"/>
            <a:ext cx="1054048" cy="908407"/>
            <a:chOff x="3693284" y="5029758"/>
            <a:chExt cx="1054048" cy="908407"/>
          </a:xfrm>
        </p:grpSpPr>
        <p:sp>
          <p:nvSpPr>
            <p:cNvPr id="36" name="Freeform 35"/>
            <p:cNvSpPr/>
            <p:nvPr/>
          </p:nvSpPr>
          <p:spPr>
            <a:xfrm>
              <a:off x="4042710" y="5029758"/>
              <a:ext cx="704622" cy="707283"/>
            </a:xfrm>
            <a:custGeom>
              <a:avLst/>
              <a:gdLst>
                <a:gd name="connsiteX0" fmla="*/ 5024 w 1487156"/>
                <a:gd name="connsiteY0" fmla="*/ 0 h 1381648"/>
                <a:gd name="connsiteX1" fmla="*/ 1487156 w 1487156"/>
                <a:gd name="connsiteY1" fmla="*/ 366764 h 1381648"/>
                <a:gd name="connsiteX2" fmla="*/ 1376624 w 1487156"/>
                <a:gd name="connsiteY2" fmla="*/ 1381648 h 1381648"/>
                <a:gd name="connsiteX3" fmla="*/ 0 w 1487156"/>
                <a:gd name="connsiteY3" fmla="*/ 949569 h 1381648"/>
                <a:gd name="connsiteX4" fmla="*/ 5024 w 1487156"/>
                <a:gd name="connsiteY4" fmla="*/ 0 h 1381648"/>
                <a:gd name="connsiteX0" fmla="*/ 147670 w 1629802"/>
                <a:gd name="connsiteY0" fmla="*/ 0 h 1381648"/>
                <a:gd name="connsiteX1" fmla="*/ 1629802 w 1629802"/>
                <a:gd name="connsiteY1" fmla="*/ 366764 h 1381648"/>
                <a:gd name="connsiteX2" fmla="*/ 1519270 w 1629802"/>
                <a:gd name="connsiteY2" fmla="*/ 1381648 h 1381648"/>
                <a:gd name="connsiteX3" fmla="*/ 0 w 1629802"/>
                <a:gd name="connsiteY3" fmla="*/ 967857 h 1381648"/>
                <a:gd name="connsiteX4" fmla="*/ 147670 w 1629802"/>
                <a:gd name="connsiteY4" fmla="*/ 0 h 1381648"/>
                <a:gd name="connsiteX0" fmla="*/ 30627 w 1629802"/>
                <a:gd name="connsiteY0" fmla="*/ 0 h 1308496"/>
                <a:gd name="connsiteX1" fmla="*/ 1629802 w 1629802"/>
                <a:gd name="connsiteY1" fmla="*/ 293612 h 1308496"/>
                <a:gd name="connsiteX2" fmla="*/ 1519270 w 1629802"/>
                <a:gd name="connsiteY2" fmla="*/ 1308496 h 1308496"/>
                <a:gd name="connsiteX3" fmla="*/ 0 w 1629802"/>
                <a:gd name="connsiteY3" fmla="*/ 894705 h 1308496"/>
                <a:gd name="connsiteX4" fmla="*/ 30627 w 1629802"/>
                <a:gd name="connsiteY4" fmla="*/ 0 h 1308496"/>
                <a:gd name="connsiteX0" fmla="*/ 30627 w 1519270"/>
                <a:gd name="connsiteY0" fmla="*/ 0 h 1308496"/>
                <a:gd name="connsiteX1" fmla="*/ 1417661 w 1519270"/>
                <a:gd name="connsiteY1" fmla="*/ 300927 h 1308496"/>
                <a:gd name="connsiteX2" fmla="*/ 1519270 w 1519270"/>
                <a:gd name="connsiteY2" fmla="*/ 1308496 h 1308496"/>
                <a:gd name="connsiteX3" fmla="*/ 0 w 1519270"/>
                <a:gd name="connsiteY3" fmla="*/ 894705 h 1308496"/>
                <a:gd name="connsiteX4" fmla="*/ 30627 w 1519270"/>
                <a:gd name="connsiteY4" fmla="*/ 0 h 1308496"/>
                <a:gd name="connsiteX0" fmla="*/ 30627 w 1482694"/>
                <a:gd name="connsiteY0" fmla="*/ 0 h 917133"/>
                <a:gd name="connsiteX1" fmla="*/ 1417661 w 1482694"/>
                <a:gd name="connsiteY1" fmla="*/ 300927 h 917133"/>
                <a:gd name="connsiteX2" fmla="*/ 1482694 w 1482694"/>
                <a:gd name="connsiteY2" fmla="*/ 917133 h 917133"/>
                <a:gd name="connsiteX3" fmla="*/ 0 w 1482694"/>
                <a:gd name="connsiteY3" fmla="*/ 894705 h 917133"/>
                <a:gd name="connsiteX4" fmla="*/ 30627 w 1482694"/>
                <a:gd name="connsiteY4" fmla="*/ 0 h 917133"/>
                <a:gd name="connsiteX0" fmla="*/ 30627 w 1417661"/>
                <a:gd name="connsiteY0" fmla="*/ 0 h 1253632"/>
                <a:gd name="connsiteX1" fmla="*/ 1417661 w 1417661"/>
                <a:gd name="connsiteY1" fmla="*/ 300927 h 1253632"/>
                <a:gd name="connsiteX2" fmla="*/ 1299814 w 1417661"/>
                <a:gd name="connsiteY2" fmla="*/ 1253632 h 1253632"/>
                <a:gd name="connsiteX3" fmla="*/ 0 w 1417661"/>
                <a:gd name="connsiteY3" fmla="*/ 894705 h 1253632"/>
                <a:gd name="connsiteX4" fmla="*/ 30627 w 1417661"/>
                <a:gd name="connsiteY4" fmla="*/ 0 h 1253632"/>
                <a:gd name="connsiteX0" fmla="*/ 30627 w 1417661"/>
                <a:gd name="connsiteY0" fmla="*/ 0 h 1253632"/>
                <a:gd name="connsiteX1" fmla="*/ 1417661 w 1417661"/>
                <a:gd name="connsiteY1" fmla="*/ 300927 h 1253632"/>
                <a:gd name="connsiteX2" fmla="*/ 1299814 w 1417661"/>
                <a:gd name="connsiteY2" fmla="*/ 1253632 h 1253632"/>
                <a:gd name="connsiteX3" fmla="*/ 0 w 1417661"/>
                <a:gd name="connsiteY3" fmla="*/ 894705 h 1253632"/>
                <a:gd name="connsiteX4" fmla="*/ 30627 w 1417661"/>
                <a:gd name="connsiteY4" fmla="*/ 0 h 1253632"/>
                <a:gd name="connsiteX0" fmla="*/ 30627 w 1308578"/>
                <a:gd name="connsiteY0" fmla="*/ 0 h 1253632"/>
                <a:gd name="connsiteX1" fmla="*/ 1308578 w 1308578"/>
                <a:gd name="connsiteY1" fmla="*/ 274015 h 1253632"/>
                <a:gd name="connsiteX2" fmla="*/ 1299814 w 1308578"/>
                <a:gd name="connsiteY2" fmla="*/ 1253632 h 1253632"/>
                <a:gd name="connsiteX3" fmla="*/ 0 w 1308578"/>
                <a:gd name="connsiteY3" fmla="*/ 894705 h 1253632"/>
                <a:gd name="connsiteX4" fmla="*/ 30627 w 1308578"/>
                <a:gd name="connsiteY4" fmla="*/ 0 h 1253632"/>
                <a:gd name="connsiteX0" fmla="*/ 0 w 1309117"/>
                <a:gd name="connsiteY0" fmla="*/ 0 h 1248249"/>
                <a:gd name="connsiteX1" fmla="*/ 1309117 w 1309117"/>
                <a:gd name="connsiteY1" fmla="*/ 268632 h 1248249"/>
                <a:gd name="connsiteX2" fmla="*/ 1300353 w 1309117"/>
                <a:gd name="connsiteY2" fmla="*/ 1248249 h 1248249"/>
                <a:gd name="connsiteX3" fmla="*/ 539 w 1309117"/>
                <a:gd name="connsiteY3" fmla="*/ 889322 h 1248249"/>
                <a:gd name="connsiteX4" fmla="*/ 0 w 1309117"/>
                <a:gd name="connsiteY4" fmla="*/ 0 h 1248249"/>
                <a:gd name="connsiteX0" fmla="*/ 0 w 1309117"/>
                <a:gd name="connsiteY0" fmla="*/ 0 h 1248249"/>
                <a:gd name="connsiteX1" fmla="*/ 1309117 w 1309117"/>
                <a:gd name="connsiteY1" fmla="*/ 268632 h 1248249"/>
                <a:gd name="connsiteX2" fmla="*/ 1300353 w 1309117"/>
                <a:gd name="connsiteY2" fmla="*/ 1248249 h 1248249"/>
                <a:gd name="connsiteX3" fmla="*/ 539 w 1309117"/>
                <a:gd name="connsiteY3" fmla="*/ 813969 h 1248249"/>
                <a:gd name="connsiteX4" fmla="*/ 0 w 1309117"/>
                <a:gd name="connsiteY4" fmla="*/ 0 h 1248249"/>
                <a:gd name="connsiteX0" fmla="*/ 0 w 1309117"/>
                <a:gd name="connsiteY0" fmla="*/ 0 h 1248249"/>
                <a:gd name="connsiteX1" fmla="*/ 1309117 w 1309117"/>
                <a:gd name="connsiteY1" fmla="*/ 268632 h 1248249"/>
                <a:gd name="connsiteX2" fmla="*/ 1300353 w 1309117"/>
                <a:gd name="connsiteY2" fmla="*/ 1248249 h 1248249"/>
                <a:gd name="connsiteX3" fmla="*/ 17936 w 1309117"/>
                <a:gd name="connsiteY3" fmla="*/ 807959 h 1248249"/>
                <a:gd name="connsiteX4" fmla="*/ 0 w 1309117"/>
                <a:gd name="connsiteY4" fmla="*/ 0 h 1248249"/>
                <a:gd name="connsiteX0" fmla="*/ 34258 w 1291181"/>
                <a:gd name="connsiteY0" fmla="*/ 0 h 1362424"/>
                <a:gd name="connsiteX1" fmla="*/ 1291181 w 1291181"/>
                <a:gd name="connsiteY1" fmla="*/ 382807 h 1362424"/>
                <a:gd name="connsiteX2" fmla="*/ 1282417 w 1291181"/>
                <a:gd name="connsiteY2" fmla="*/ 1362424 h 1362424"/>
                <a:gd name="connsiteX3" fmla="*/ 0 w 1291181"/>
                <a:gd name="connsiteY3" fmla="*/ 922134 h 1362424"/>
                <a:gd name="connsiteX4" fmla="*/ 34258 w 1291181"/>
                <a:gd name="connsiteY4" fmla="*/ 0 h 1362424"/>
                <a:gd name="connsiteX0" fmla="*/ 0 w 1291718"/>
                <a:gd name="connsiteY0" fmla="*/ 0 h 1362424"/>
                <a:gd name="connsiteX1" fmla="*/ 1291718 w 1291718"/>
                <a:gd name="connsiteY1" fmla="*/ 382807 h 1362424"/>
                <a:gd name="connsiteX2" fmla="*/ 1282954 w 1291718"/>
                <a:gd name="connsiteY2" fmla="*/ 1362424 h 1362424"/>
                <a:gd name="connsiteX3" fmla="*/ 537 w 1291718"/>
                <a:gd name="connsiteY3" fmla="*/ 922134 h 1362424"/>
                <a:gd name="connsiteX4" fmla="*/ 0 w 1291718"/>
                <a:gd name="connsiteY4" fmla="*/ 0 h 1362424"/>
                <a:gd name="connsiteX0" fmla="*/ 0 w 1291718"/>
                <a:gd name="connsiteY0" fmla="*/ 0 h 1350406"/>
                <a:gd name="connsiteX1" fmla="*/ 1291718 w 1291718"/>
                <a:gd name="connsiteY1" fmla="*/ 370789 h 1350406"/>
                <a:gd name="connsiteX2" fmla="*/ 1282954 w 1291718"/>
                <a:gd name="connsiteY2" fmla="*/ 1350406 h 1350406"/>
                <a:gd name="connsiteX3" fmla="*/ 537 w 1291718"/>
                <a:gd name="connsiteY3" fmla="*/ 910116 h 1350406"/>
                <a:gd name="connsiteX4" fmla="*/ 0 w 1291718"/>
                <a:gd name="connsiteY4" fmla="*/ 0 h 1350406"/>
                <a:gd name="connsiteX0" fmla="*/ 0 w 1434544"/>
                <a:gd name="connsiteY0" fmla="*/ 0 h 1377714"/>
                <a:gd name="connsiteX1" fmla="*/ 1291718 w 1434544"/>
                <a:gd name="connsiteY1" fmla="*/ 370789 h 1377714"/>
                <a:gd name="connsiteX2" fmla="*/ 1434502 w 1434544"/>
                <a:gd name="connsiteY2" fmla="*/ 1377714 h 1377714"/>
                <a:gd name="connsiteX3" fmla="*/ 537 w 1434544"/>
                <a:gd name="connsiteY3" fmla="*/ 910116 h 1377714"/>
                <a:gd name="connsiteX4" fmla="*/ 0 w 1434544"/>
                <a:gd name="connsiteY4" fmla="*/ 0 h 1377714"/>
                <a:gd name="connsiteX0" fmla="*/ 0 w 1443265"/>
                <a:gd name="connsiteY0" fmla="*/ 0 h 1377714"/>
                <a:gd name="connsiteX1" fmla="*/ 1443265 w 1443265"/>
                <a:gd name="connsiteY1" fmla="*/ 411754 h 1377714"/>
                <a:gd name="connsiteX2" fmla="*/ 1434502 w 1443265"/>
                <a:gd name="connsiteY2" fmla="*/ 1377714 h 1377714"/>
                <a:gd name="connsiteX3" fmla="*/ 537 w 1443265"/>
                <a:gd name="connsiteY3" fmla="*/ 910116 h 1377714"/>
                <a:gd name="connsiteX4" fmla="*/ 0 w 1443265"/>
                <a:gd name="connsiteY4" fmla="*/ 0 h 1377714"/>
                <a:gd name="connsiteX0" fmla="*/ 118069 w 1442730"/>
                <a:gd name="connsiteY0" fmla="*/ 0 h 1350404"/>
                <a:gd name="connsiteX1" fmla="*/ 1442730 w 1442730"/>
                <a:gd name="connsiteY1" fmla="*/ 384444 h 1350404"/>
                <a:gd name="connsiteX2" fmla="*/ 1433967 w 1442730"/>
                <a:gd name="connsiteY2" fmla="*/ 1350404 h 1350404"/>
                <a:gd name="connsiteX3" fmla="*/ 2 w 1442730"/>
                <a:gd name="connsiteY3" fmla="*/ 882806 h 1350404"/>
                <a:gd name="connsiteX4" fmla="*/ 118069 w 1442730"/>
                <a:gd name="connsiteY4" fmla="*/ 0 h 1350404"/>
                <a:gd name="connsiteX0" fmla="*/ 1 w 1324662"/>
                <a:gd name="connsiteY0" fmla="*/ 0 h 1350404"/>
                <a:gd name="connsiteX1" fmla="*/ 1324662 w 1324662"/>
                <a:gd name="connsiteY1" fmla="*/ 384444 h 1350404"/>
                <a:gd name="connsiteX2" fmla="*/ 1315899 w 1324662"/>
                <a:gd name="connsiteY2" fmla="*/ 1350404 h 1350404"/>
                <a:gd name="connsiteX3" fmla="*/ 40072 w 1324662"/>
                <a:gd name="connsiteY3" fmla="*/ 916943 h 1350404"/>
                <a:gd name="connsiteX4" fmla="*/ 1 w 1324662"/>
                <a:gd name="connsiteY4" fmla="*/ 0 h 1350404"/>
                <a:gd name="connsiteX0" fmla="*/ -1 w 1324660"/>
                <a:gd name="connsiteY0" fmla="*/ 0 h 1350404"/>
                <a:gd name="connsiteX1" fmla="*/ 1324660 w 1324660"/>
                <a:gd name="connsiteY1" fmla="*/ 384444 h 1350404"/>
                <a:gd name="connsiteX2" fmla="*/ 1315897 w 1324660"/>
                <a:gd name="connsiteY2" fmla="*/ 1350404 h 1350404"/>
                <a:gd name="connsiteX3" fmla="*/ 33480 w 1324660"/>
                <a:gd name="connsiteY3" fmla="*/ 896460 h 1350404"/>
                <a:gd name="connsiteX4" fmla="*/ -1 w 1324660"/>
                <a:gd name="connsiteY4" fmla="*/ 0 h 1350404"/>
                <a:gd name="connsiteX0" fmla="*/ 0 w 1304895"/>
                <a:gd name="connsiteY0" fmla="*/ 0 h 1357232"/>
                <a:gd name="connsiteX1" fmla="*/ 1304895 w 1304895"/>
                <a:gd name="connsiteY1" fmla="*/ 391272 h 1357232"/>
                <a:gd name="connsiteX2" fmla="*/ 1296132 w 1304895"/>
                <a:gd name="connsiteY2" fmla="*/ 1357232 h 1357232"/>
                <a:gd name="connsiteX3" fmla="*/ 13715 w 1304895"/>
                <a:gd name="connsiteY3" fmla="*/ 903288 h 1357232"/>
                <a:gd name="connsiteX4" fmla="*/ 0 w 1304895"/>
                <a:gd name="connsiteY4" fmla="*/ 0 h 135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895" h="1357232">
                  <a:moveTo>
                    <a:pt x="0" y="0"/>
                  </a:moveTo>
                  <a:lnTo>
                    <a:pt x="1304895" y="391272"/>
                  </a:lnTo>
                  <a:cubicBezTo>
                    <a:pt x="1301974" y="717811"/>
                    <a:pt x="1299053" y="1030693"/>
                    <a:pt x="1296132" y="1357232"/>
                  </a:cubicBezTo>
                  <a:lnTo>
                    <a:pt x="13715" y="903288"/>
                  </a:lnTo>
                  <a:cubicBezTo>
                    <a:pt x="13535" y="606847"/>
                    <a:pt x="180" y="296441"/>
                    <a:pt x="0" y="0"/>
                  </a:cubicBezTo>
                  <a:close/>
                </a:path>
              </a:pathLst>
            </a:cu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/>
            <p:cNvCxnSpPr>
              <a:stCxn id="41" idx="3"/>
              <a:endCxn id="36" idx="3"/>
            </p:cNvCxnSpPr>
            <p:nvPr/>
          </p:nvCxnSpPr>
          <p:spPr>
            <a:xfrm flipV="1">
              <a:off x="3697867" y="5500481"/>
              <a:ext cx="352249" cy="184903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Straight Connector 37"/>
            <p:cNvCxnSpPr>
              <a:stCxn id="41" idx="0"/>
              <a:endCxn id="36" idx="0"/>
            </p:cNvCxnSpPr>
            <p:nvPr/>
          </p:nvCxnSpPr>
          <p:spPr>
            <a:xfrm flipV="1">
              <a:off x="3693368" y="5029758"/>
              <a:ext cx="349342" cy="138296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Straight Connector 38"/>
            <p:cNvCxnSpPr>
              <a:stCxn id="41" idx="1"/>
              <a:endCxn id="36" idx="1"/>
            </p:cNvCxnSpPr>
            <p:nvPr/>
          </p:nvCxnSpPr>
          <p:spPr>
            <a:xfrm flipV="1">
              <a:off x="4403706" y="5233658"/>
              <a:ext cx="343626" cy="161604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Straight Connector 39"/>
            <p:cNvCxnSpPr>
              <a:stCxn id="41" idx="2"/>
              <a:endCxn id="36" idx="2"/>
            </p:cNvCxnSpPr>
            <p:nvPr/>
          </p:nvCxnSpPr>
          <p:spPr>
            <a:xfrm flipV="1">
              <a:off x="4405009" y="5737041"/>
              <a:ext cx="337591" cy="201124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1" name="Freeform 40"/>
            <p:cNvSpPr/>
            <p:nvPr/>
          </p:nvSpPr>
          <p:spPr>
            <a:xfrm>
              <a:off x="3693284" y="5168054"/>
              <a:ext cx="711724" cy="770111"/>
            </a:xfrm>
            <a:custGeom>
              <a:avLst/>
              <a:gdLst>
                <a:gd name="connsiteX0" fmla="*/ 5024 w 1487156"/>
                <a:gd name="connsiteY0" fmla="*/ 0 h 1381648"/>
                <a:gd name="connsiteX1" fmla="*/ 1487156 w 1487156"/>
                <a:gd name="connsiteY1" fmla="*/ 366764 h 1381648"/>
                <a:gd name="connsiteX2" fmla="*/ 1376624 w 1487156"/>
                <a:gd name="connsiteY2" fmla="*/ 1381648 h 1381648"/>
                <a:gd name="connsiteX3" fmla="*/ 0 w 1487156"/>
                <a:gd name="connsiteY3" fmla="*/ 949569 h 1381648"/>
                <a:gd name="connsiteX4" fmla="*/ 5024 w 1487156"/>
                <a:gd name="connsiteY4" fmla="*/ 0 h 1381648"/>
                <a:gd name="connsiteX0" fmla="*/ 5024 w 1376623"/>
                <a:gd name="connsiteY0" fmla="*/ 0 h 1381648"/>
                <a:gd name="connsiteX1" fmla="*/ 1374125 w 1376623"/>
                <a:gd name="connsiteY1" fmla="*/ 339851 h 1381648"/>
                <a:gd name="connsiteX2" fmla="*/ 1376624 w 1376623"/>
                <a:gd name="connsiteY2" fmla="*/ 1381648 h 1381648"/>
                <a:gd name="connsiteX3" fmla="*/ 0 w 1376623"/>
                <a:gd name="connsiteY3" fmla="*/ 949569 h 1381648"/>
                <a:gd name="connsiteX4" fmla="*/ 5024 w 1376623"/>
                <a:gd name="connsiteY4" fmla="*/ 0 h 1381648"/>
                <a:gd name="connsiteX0" fmla="*/ 5024 w 1376625"/>
                <a:gd name="connsiteY0" fmla="*/ 0 h 1381648"/>
                <a:gd name="connsiteX1" fmla="*/ 1374125 w 1376625"/>
                <a:gd name="connsiteY1" fmla="*/ 339851 h 1381648"/>
                <a:gd name="connsiteX2" fmla="*/ 1376624 w 1376625"/>
                <a:gd name="connsiteY2" fmla="*/ 1381648 h 1381648"/>
                <a:gd name="connsiteX3" fmla="*/ 0 w 1376625"/>
                <a:gd name="connsiteY3" fmla="*/ 858068 h 1381648"/>
                <a:gd name="connsiteX4" fmla="*/ 5024 w 1376625"/>
                <a:gd name="connsiteY4" fmla="*/ 0 h 1381648"/>
                <a:gd name="connsiteX0" fmla="*/ 11032 w 1376623"/>
                <a:gd name="connsiteY0" fmla="*/ 0 h 1477794"/>
                <a:gd name="connsiteX1" fmla="*/ 1374125 w 1376623"/>
                <a:gd name="connsiteY1" fmla="*/ 435997 h 1477794"/>
                <a:gd name="connsiteX2" fmla="*/ 1376624 w 1376623"/>
                <a:gd name="connsiteY2" fmla="*/ 1477794 h 1477794"/>
                <a:gd name="connsiteX3" fmla="*/ 0 w 1376623"/>
                <a:gd name="connsiteY3" fmla="*/ 954214 h 1477794"/>
                <a:gd name="connsiteX4" fmla="*/ 11032 w 1376623"/>
                <a:gd name="connsiteY4" fmla="*/ 0 h 1477794"/>
                <a:gd name="connsiteX0" fmla="*/ 5022 w 1370615"/>
                <a:gd name="connsiteY0" fmla="*/ 0 h 1477794"/>
                <a:gd name="connsiteX1" fmla="*/ 1368115 w 1370615"/>
                <a:gd name="connsiteY1" fmla="*/ 435997 h 1477794"/>
                <a:gd name="connsiteX2" fmla="*/ 1370614 w 1370615"/>
                <a:gd name="connsiteY2" fmla="*/ 1477794 h 1477794"/>
                <a:gd name="connsiteX3" fmla="*/ 0 w 1370615"/>
                <a:gd name="connsiteY3" fmla="*/ 972241 h 1477794"/>
                <a:gd name="connsiteX4" fmla="*/ 5022 w 1370615"/>
                <a:gd name="connsiteY4" fmla="*/ 0 h 1477794"/>
                <a:gd name="connsiteX0" fmla="*/ 161 w 1365752"/>
                <a:gd name="connsiteY0" fmla="*/ 0 h 1477794"/>
                <a:gd name="connsiteX1" fmla="*/ 1363254 w 1365752"/>
                <a:gd name="connsiteY1" fmla="*/ 435997 h 1477794"/>
                <a:gd name="connsiteX2" fmla="*/ 1365753 w 1365752"/>
                <a:gd name="connsiteY2" fmla="*/ 1477794 h 1477794"/>
                <a:gd name="connsiteX3" fmla="*/ 8794 w 1365752"/>
                <a:gd name="connsiteY3" fmla="*/ 992723 h 1477794"/>
                <a:gd name="connsiteX4" fmla="*/ 161 w 1365752"/>
                <a:gd name="connsiteY4" fmla="*/ 0 h 147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752" h="1477794">
                  <a:moveTo>
                    <a:pt x="161" y="0"/>
                  </a:moveTo>
                  <a:lnTo>
                    <a:pt x="1363254" y="435997"/>
                  </a:lnTo>
                  <a:lnTo>
                    <a:pt x="1365753" y="1477794"/>
                  </a:lnTo>
                  <a:cubicBezTo>
                    <a:pt x="908882" y="1309276"/>
                    <a:pt x="465665" y="1161241"/>
                    <a:pt x="8794" y="992723"/>
                  </a:cubicBezTo>
                  <a:cubicBezTo>
                    <a:pt x="10469" y="676200"/>
                    <a:pt x="-1514" y="316523"/>
                    <a:pt x="161" y="0"/>
                  </a:cubicBezTo>
                  <a:close/>
                </a:path>
              </a:pathLst>
            </a:cu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  <p:sp>
        <p:nvSpPr>
          <p:cNvPr id="42" name="Right Arrow 41"/>
          <p:cNvSpPr/>
          <p:nvPr/>
        </p:nvSpPr>
        <p:spPr>
          <a:xfrm>
            <a:off x="6898341" y="5300955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" name="Right Arrow 42"/>
          <p:cNvSpPr/>
          <p:nvPr/>
        </p:nvSpPr>
        <p:spPr>
          <a:xfrm>
            <a:off x="5513294" y="5300955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Right Arrow 45"/>
          <p:cNvSpPr/>
          <p:nvPr/>
        </p:nvSpPr>
        <p:spPr>
          <a:xfrm rot="19800000">
            <a:off x="4061419" y="4222483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" name="Right Arrow 46"/>
          <p:cNvSpPr/>
          <p:nvPr/>
        </p:nvSpPr>
        <p:spPr>
          <a:xfrm rot="1800000" flipV="1">
            <a:off x="4061417" y="4590092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Right Arrow 47"/>
          <p:cNvSpPr/>
          <p:nvPr/>
        </p:nvSpPr>
        <p:spPr>
          <a:xfrm>
            <a:off x="1228165" y="4413391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657603" y="5100194"/>
                <a:ext cx="1393138" cy="686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0,0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,0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sz="12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603" y="5100194"/>
                <a:ext cx="1393138" cy="68685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784415" y="4203392"/>
                <a:ext cx="1393138" cy="686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0,0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,0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sz="12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415" y="4203392"/>
                <a:ext cx="1393138" cy="68685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303463" y="3449813"/>
                <a:ext cx="1362231" cy="686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0,0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3,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sz="12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463" y="3449813"/>
                <a:ext cx="1362231" cy="68685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695384" y="3436164"/>
                <a:ext cx="1393138" cy="686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0,0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3,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sz="12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384" y="3436164"/>
                <a:ext cx="1393138" cy="68685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282888" y="5108103"/>
                <a:ext cx="1393138" cy="686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0,0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3,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sz="12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888" y="5108103"/>
                <a:ext cx="1393138" cy="68685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380565" y="4216839"/>
                <a:ext cx="1393138" cy="686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0,0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,0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sz="12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565" y="4216839"/>
                <a:ext cx="1393138" cy="68685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ight Arrow 56"/>
          <p:cNvSpPr/>
          <p:nvPr/>
        </p:nvSpPr>
        <p:spPr>
          <a:xfrm>
            <a:off x="2622177" y="4413391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2414" y="4263087"/>
                <a:ext cx="1024704" cy="580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sz="1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14" y="4263087"/>
                <a:ext cx="1024704" cy="580736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63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Абсолютна трансформация</a:t>
            </a:r>
          </a:p>
          <a:p>
            <a:pPr lvl="1"/>
            <a:r>
              <a:rPr lang="bg-BG" dirty="0"/>
              <a:t>За всеки обект генерираме пълната му матрица</a:t>
            </a:r>
          </a:p>
          <a:p>
            <a:pPr lvl="1"/>
            <a:r>
              <a:rPr lang="bg-BG" dirty="0"/>
              <a:t>Подходящо при малко трансформации</a:t>
            </a:r>
          </a:p>
          <a:p>
            <a:pPr lvl="1"/>
            <a:r>
              <a:rPr lang="bg-BG" dirty="0"/>
              <a:t>Лесно се виждат всички трансформации</a:t>
            </a:r>
          </a:p>
          <a:p>
            <a:pPr lvl="1"/>
            <a:r>
              <a:rPr lang="bg-BG" dirty="0"/>
              <a:t>Загуба на време за излишно умножаване на матрици</a:t>
            </a:r>
          </a:p>
        </p:txBody>
      </p:sp>
      <p:sp>
        <p:nvSpPr>
          <p:cNvPr id="4" name="Snip Diagonal Corner Rectangle 3"/>
          <p:cNvSpPr/>
          <p:nvPr/>
        </p:nvSpPr>
        <p:spPr>
          <a:xfrm>
            <a:off x="484094" y="2760910"/>
            <a:ext cx="8156122" cy="144780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endParaRPr lang="bg-BG" dirty="0">
              <a:solidFill>
                <a:schemeClr val="tx1"/>
              </a:solidFill>
              <a:effectLst>
                <a:outerShdw blurRad="63500" algn="ctr" rotWithShape="0">
                  <a:srgbClr val="0033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5" name="Group 4"/>
          <p:cNvGrpSpPr/>
          <p:nvPr/>
        </p:nvGrpSpPr>
        <p:grpSpPr>
          <a:xfrm rot="20700000">
            <a:off x="7410369" y="3034238"/>
            <a:ext cx="1054048" cy="908407"/>
            <a:chOff x="3693284" y="5029758"/>
            <a:chExt cx="1054048" cy="908407"/>
          </a:xfrm>
        </p:grpSpPr>
        <p:sp>
          <p:nvSpPr>
            <p:cNvPr id="6" name="Freeform 5"/>
            <p:cNvSpPr/>
            <p:nvPr/>
          </p:nvSpPr>
          <p:spPr>
            <a:xfrm>
              <a:off x="4042710" y="5029758"/>
              <a:ext cx="704622" cy="707283"/>
            </a:xfrm>
            <a:custGeom>
              <a:avLst/>
              <a:gdLst>
                <a:gd name="connsiteX0" fmla="*/ 5024 w 1487156"/>
                <a:gd name="connsiteY0" fmla="*/ 0 h 1381648"/>
                <a:gd name="connsiteX1" fmla="*/ 1487156 w 1487156"/>
                <a:gd name="connsiteY1" fmla="*/ 366764 h 1381648"/>
                <a:gd name="connsiteX2" fmla="*/ 1376624 w 1487156"/>
                <a:gd name="connsiteY2" fmla="*/ 1381648 h 1381648"/>
                <a:gd name="connsiteX3" fmla="*/ 0 w 1487156"/>
                <a:gd name="connsiteY3" fmla="*/ 949569 h 1381648"/>
                <a:gd name="connsiteX4" fmla="*/ 5024 w 1487156"/>
                <a:gd name="connsiteY4" fmla="*/ 0 h 1381648"/>
                <a:gd name="connsiteX0" fmla="*/ 147670 w 1629802"/>
                <a:gd name="connsiteY0" fmla="*/ 0 h 1381648"/>
                <a:gd name="connsiteX1" fmla="*/ 1629802 w 1629802"/>
                <a:gd name="connsiteY1" fmla="*/ 366764 h 1381648"/>
                <a:gd name="connsiteX2" fmla="*/ 1519270 w 1629802"/>
                <a:gd name="connsiteY2" fmla="*/ 1381648 h 1381648"/>
                <a:gd name="connsiteX3" fmla="*/ 0 w 1629802"/>
                <a:gd name="connsiteY3" fmla="*/ 967857 h 1381648"/>
                <a:gd name="connsiteX4" fmla="*/ 147670 w 1629802"/>
                <a:gd name="connsiteY4" fmla="*/ 0 h 1381648"/>
                <a:gd name="connsiteX0" fmla="*/ 30627 w 1629802"/>
                <a:gd name="connsiteY0" fmla="*/ 0 h 1308496"/>
                <a:gd name="connsiteX1" fmla="*/ 1629802 w 1629802"/>
                <a:gd name="connsiteY1" fmla="*/ 293612 h 1308496"/>
                <a:gd name="connsiteX2" fmla="*/ 1519270 w 1629802"/>
                <a:gd name="connsiteY2" fmla="*/ 1308496 h 1308496"/>
                <a:gd name="connsiteX3" fmla="*/ 0 w 1629802"/>
                <a:gd name="connsiteY3" fmla="*/ 894705 h 1308496"/>
                <a:gd name="connsiteX4" fmla="*/ 30627 w 1629802"/>
                <a:gd name="connsiteY4" fmla="*/ 0 h 1308496"/>
                <a:gd name="connsiteX0" fmla="*/ 30627 w 1519270"/>
                <a:gd name="connsiteY0" fmla="*/ 0 h 1308496"/>
                <a:gd name="connsiteX1" fmla="*/ 1417661 w 1519270"/>
                <a:gd name="connsiteY1" fmla="*/ 300927 h 1308496"/>
                <a:gd name="connsiteX2" fmla="*/ 1519270 w 1519270"/>
                <a:gd name="connsiteY2" fmla="*/ 1308496 h 1308496"/>
                <a:gd name="connsiteX3" fmla="*/ 0 w 1519270"/>
                <a:gd name="connsiteY3" fmla="*/ 894705 h 1308496"/>
                <a:gd name="connsiteX4" fmla="*/ 30627 w 1519270"/>
                <a:gd name="connsiteY4" fmla="*/ 0 h 1308496"/>
                <a:gd name="connsiteX0" fmla="*/ 30627 w 1482694"/>
                <a:gd name="connsiteY0" fmla="*/ 0 h 917133"/>
                <a:gd name="connsiteX1" fmla="*/ 1417661 w 1482694"/>
                <a:gd name="connsiteY1" fmla="*/ 300927 h 917133"/>
                <a:gd name="connsiteX2" fmla="*/ 1482694 w 1482694"/>
                <a:gd name="connsiteY2" fmla="*/ 917133 h 917133"/>
                <a:gd name="connsiteX3" fmla="*/ 0 w 1482694"/>
                <a:gd name="connsiteY3" fmla="*/ 894705 h 917133"/>
                <a:gd name="connsiteX4" fmla="*/ 30627 w 1482694"/>
                <a:gd name="connsiteY4" fmla="*/ 0 h 917133"/>
                <a:gd name="connsiteX0" fmla="*/ 30627 w 1417661"/>
                <a:gd name="connsiteY0" fmla="*/ 0 h 1253632"/>
                <a:gd name="connsiteX1" fmla="*/ 1417661 w 1417661"/>
                <a:gd name="connsiteY1" fmla="*/ 300927 h 1253632"/>
                <a:gd name="connsiteX2" fmla="*/ 1299814 w 1417661"/>
                <a:gd name="connsiteY2" fmla="*/ 1253632 h 1253632"/>
                <a:gd name="connsiteX3" fmla="*/ 0 w 1417661"/>
                <a:gd name="connsiteY3" fmla="*/ 894705 h 1253632"/>
                <a:gd name="connsiteX4" fmla="*/ 30627 w 1417661"/>
                <a:gd name="connsiteY4" fmla="*/ 0 h 1253632"/>
                <a:gd name="connsiteX0" fmla="*/ 30627 w 1417661"/>
                <a:gd name="connsiteY0" fmla="*/ 0 h 1253632"/>
                <a:gd name="connsiteX1" fmla="*/ 1417661 w 1417661"/>
                <a:gd name="connsiteY1" fmla="*/ 300927 h 1253632"/>
                <a:gd name="connsiteX2" fmla="*/ 1299814 w 1417661"/>
                <a:gd name="connsiteY2" fmla="*/ 1253632 h 1253632"/>
                <a:gd name="connsiteX3" fmla="*/ 0 w 1417661"/>
                <a:gd name="connsiteY3" fmla="*/ 894705 h 1253632"/>
                <a:gd name="connsiteX4" fmla="*/ 30627 w 1417661"/>
                <a:gd name="connsiteY4" fmla="*/ 0 h 1253632"/>
                <a:gd name="connsiteX0" fmla="*/ 30627 w 1308578"/>
                <a:gd name="connsiteY0" fmla="*/ 0 h 1253632"/>
                <a:gd name="connsiteX1" fmla="*/ 1308578 w 1308578"/>
                <a:gd name="connsiteY1" fmla="*/ 274015 h 1253632"/>
                <a:gd name="connsiteX2" fmla="*/ 1299814 w 1308578"/>
                <a:gd name="connsiteY2" fmla="*/ 1253632 h 1253632"/>
                <a:gd name="connsiteX3" fmla="*/ 0 w 1308578"/>
                <a:gd name="connsiteY3" fmla="*/ 894705 h 1253632"/>
                <a:gd name="connsiteX4" fmla="*/ 30627 w 1308578"/>
                <a:gd name="connsiteY4" fmla="*/ 0 h 1253632"/>
                <a:gd name="connsiteX0" fmla="*/ 0 w 1309117"/>
                <a:gd name="connsiteY0" fmla="*/ 0 h 1248249"/>
                <a:gd name="connsiteX1" fmla="*/ 1309117 w 1309117"/>
                <a:gd name="connsiteY1" fmla="*/ 268632 h 1248249"/>
                <a:gd name="connsiteX2" fmla="*/ 1300353 w 1309117"/>
                <a:gd name="connsiteY2" fmla="*/ 1248249 h 1248249"/>
                <a:gd name="connsiteX3" fmla="*/ 539 w 1309117"/>
                <a:gd name="connsiteY3" fmla="*/ 889322 h 1248249"/>
                <a:gd name="connsiteX4" fmla="*/ 0 w 1309117"/>
                <a:gd name="connsiteY4" fmla="*/ 0 h 1248249"/>
                <a:gd name="connsiteX0" fmla="*/ 0 w 1309117"/>
                <a:gd name="connsiteY0" fmla="*/ 0 h 1248249"/>
                <a:gd name="connsiteX1" fmla="*/ 1309117 w 1309117"/>
                <a:gd name="connsiteY1" fmla="*/ 268632 h 1248249"/>
                <a:gd name="connsiteX2" fmla="*/ 1300353 w 1309117"/>
                <a:gd name="connsiteY2" fmla="*/ 1248249 h 1248249"/>
                <a:gd name="connsiteX3" fmla="*/ 539 w 1309117"/>
                <a:gd name="connsiteY3" fmla="*/ 813969 h 1248249"/>
                <a:gd name="connsiteX4" fmla="*/ 0 w 1309117"/>
                <a:gd name="connsiteY4" fmla="*/ 0 h 1248249"/>
                <a:gd name="connsiteX0" fmla="*/ 0 w 1309117"/>
                <a:gd name="connsiteY0" fmla="*/ 0 h 1248249"/>
                <a:gd name="connsiteX1" fmla="*/ 1309117 w 1309117"/>
                <a:gd name="connsiteY1" fmla="*/ 268632 h 1248249"/>
                <a:gd name="connsiteX2" fmla="*/ 1300353 w 1309117"/>
                <a:gd name="connsiteY2" fmla="*/ 1248249 h 1248249"/>
                <a:gd name="connsiteX3" fmla="*/ 17936 w 1309117"/>
                <a:gd name="connsiteY3" fmla="*/ 807959 h 1248249"/>
                <a:gd name="connsiteX4" fmla="*/ 0 w 1309117"/>
                <a:gd name="connsiteY4" fmla="*/ 0 h 1248249"/>
                <a:gd name="connsiteX0" fmla="*/ 34258 w 1291181"/>
                <a:gd name="connsiteY0" fmla="*/ 0 h 1362424"/>
                <a:gd name="connsiteX1" fmla="*/ 1291181 w 1291181"/>
                <a:gd name="connsiteY1" fmla="*/ 382807 h 1362424"/>
                <a:gd name="connsiteX2" fmla="*/ 1282417 w 1291181"/>
                <a:gd name="connsiteY2" fmla="*/ 1362424 h 1362424"/>
                <a:gd name="connsiteX3" fmla="*/ 0 w 1291181"/>
                <a:gd name="connsiteY3" fmla="*/ 922134 h 1362424"/>
                <a:gd name="connsiteX4" fmla="*/ 34258 w 1291181"/>
                <a:gd name="connsiteY4" fmla="*/ 0 h 1362424"/>
                <a:gd name="connsiteX0" fmla="*/ 0 w 1291718"/>
                <a:gd name="connsiteY0" fmla="*/ 0 h 1362424"/>
                <a:gd name="connsiteX1" fmla="*/ 1291718 w 1291718"/>
                <a:gd name="connsiteY1" fmla="*/ 382807 h 1362424"/>
                <a:gd name="connsiteX2" fmla="*/ 1282954 w 1291718"/>
                <a:gd name="connsiteY2" fmla="*/ 1362424 h 1362424"/>
                <a:gd name="connsiteX3" fmla="*/ 537 w 1291718"/>
                <a:gd name="connsiteY3" fmla="*/ 922134 h 1362424"/>
                <a:gd name="connsiteX4" fmla="*/ 0 w 1291718"/>
                <a:gd name="connsiteY4" fmla="*/ 0 h 1362424"/>
                <a:gd name="connsiteX0" fmla="*/ 0 w 1291718"/>
                <a:gd name="connsiteY0" fmla="*/ 0 h 1350406"/>
                <a:gd name="connsiteX1" fmla="*/ 1291718 w 1291718"/>
                <a:gd name="connsiteY1" fmla="*/ 370789 h 1350406"/>
                <a:gd name="connsiteX2" fmla="*/ 1282954 w 1291718"/>
                <a:gd name="connsiteY2" fmla="*/ 1350406 h 1350406"/>
                <a:gd name="connsiteX3" fmla="*/ 537 w 1291718"/>
                <a:gd name="connsiteY3" fmla="*/ 910116 h 1350406"/>
                <a:gd name="connsiteX4" fmla="*/ 0 w 1291718"/>
                <a:gd name="connsiteY4" fmla="*/ 0 h 1350406"/>
                <a:gd name="connsiteX0" fmla="*/ 0 w 1434544"/>
                <a:gd name="connsiteY0" fmla="*/ 0 h 1377714"/>
                <a:gd name="connsiteX1" fmla="*/ 1291718 w 1434544"/>
                <a:gd name="connsiteY1" fmla="*/ 370789 h 1377714"/>
                <a:gd name="connsiteX2" fmla="*/ 1434502 w 1434544"/>
                <a:gd name="connsiteY2" fmla="*/ 1377714 h 1377714"/>
                <a:gd name="connsiteX3" fmla="*/ 537 w 1434544"/>
                <a:gd name="connsiteY3" fmla="*/ 910116 h 1377714"/>
                <a:gd name="connsiteX4" fmla="*/ 0 w 1434544"/>
                <a:gd name="connsiteY4" fmla="*/ 0 h 1377714"/>
                <a:gd name="connsiteX0" fmla="*/ 0 w 1443265"/>
                <a:gd name="connsiteY0" fmla="*/ 0 h 1377714"/>
                <a:gd name="connsiteX1" fmla="*/ 1443265 w 1443265"/>
                <a:gd name="connsiteY1" fmla="*/ 411754 h 1377714"/>
                <a:gd name="connsiteX2" fmla="*/ 1434502 w 1443265"/>
                <a:gd name="connsiteY2" fmla="*/ 1377714 h 1377714"/>
                <a:gd name="connsiteX3" fmla="*/ 537 w 1443265"/>
                <a:gd name="connsiteY3" fmla="*/ 910116 h 1377714"/>
                <a:gd name="connsiteX4" fmla="*/ 0 w 1443265"/>
                <a:gd name="connsiteY4" fmla="*/ 0 h 1377714"/>
                <a:gd name="connsiteX0" fmla="*/ 118069 w 1442730"/>
                <a:gd name="connsiteY0" fmla="*/ 0 h 1350404"/>
                <a:gd name="connsiteX1" fmla="*/ 1442730 w 1442730"/>
                <a:gd name="connsiteY1" fmla="*/ 384444 h 1350404"/>
                <a:gd name="connsiteX2" fmla="*/ 1433967 w 1442730"/>
                <a:gd name="connsiteY2" fmla="*/ 1350404 h 1350404"/>
                <a:gd name="connsiteX3" fmla="*/ 2 w 1442730"/>
                <a:gd name="connsiteY3" fmla="*/ 882806 h 1350404"/>
                <a:gd name="connsiteX4" fmla="*/ 118069 w 1442730"/>
                <a:gd name="connsiteY4" fmla="*/ 0 h 1350404"/>
                <a:gd name="connsiteX0" fmla="*/ 1 w 1324662"/>
                <a:gd name="connsiteY0" fmla="*/ 0 h 1350404"/>
                <a:gd name="connsiteX1" fmla="*/ 1324662 w 1324662"/>
                <a:gd name="connsiteY1" fmla="*/ 384444 h 1350404"/>
                <a:gd name="connsiteX2" fmla="*/ 1315899 w 1324662"/>
                <a:gd name="connsiteY2" fmla="*/ 1350404 h 1350404"/>
                <a:gd name="connsiteX3" fmla="*/ 40072 w 1324662"/>
                <a:gd name="connsiteY3" fmla="*/ 916943 h 1350404"/>
                <a:gd name="connsiteX4" fmla="*/ 1 w 1324662"/>
                <a:gd name="connsiteY4" fmla="*/ 0 h 1350404"/>
                <a:gd name="connsiteX0" fmla="*/ -1 w 1324660"/>
                <a:gd name="connsiteY0" fmla="*/ 0 h 1350404"/>
                <a:gd name="connsiteX1" fmla="*/ 1324660 w 1324660"/>
                <a:gd name="connsiteY1" fmla="*/ 384444 h 1350404"/>
                <a:gd name="connsiteX2" fmla="*/ 1315897 w 1324660"/>
                <a:gd name="connsiteY2" fmla="*/ 1350404 h 1350404"/>
                <a:gd name="connsiteX3" fmla="*/ 33480 w 1324660"/>
                <a:gd name="connsiteY3" fmla="*/ 896460 h 1350404"/>
                <a:gd name="connsiteX4" fmla="*/ -1 w 1324660"/>
                <a:gd name="connsiteY4" fmla="*/ 0 h 1350404"/>
                <a:gd name="connsiteX0" fmla="*/ 0 w 1304895"/>
                <a:gd name="connsiteY0" fmla="*/ 0 h 1357232"/>
                <a:gd name="connsiteX1" fmla="*/ 1304895 w 1304895"/>
                <a:gd name="connsiteY1" fmla="*/ 391272 h 1357232"/>
                <a:gd name="connsiteX2" fmla="*/ 1296132 w 1304895"/>
                <a:gd name="connsiteY2" fmla="*/ 1357232 h 1357232"/>
                <a:gd name="connsiteX3" fmla="*/ 13715 w 1304895"/>
                <a:gd name="connsiteY3" fmla="*/ 903288 h 1357232"/>
                <a:gd name="connsiteX4" fmla="*/ 0 w 1304895"/>
                <a:gd name="connsiteY4" fmla="*/ 0 h 135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895" h="1357232">
                  <a:moveTo>
                    <a:pt x="0" y="0"/>
                  </a:moveTo>
                  <a:lnTo>
                    <a:pt x="1304895" y="391272"/>
                  </a:lnTo>
                  <a:cubicBezTo>
                    <a:pt x="1301974" y="717811"/>
                    <a:pt x="1299053" y="1030693"/>
                    <a:pt x="1296132" y="1357232"/>
                  </a:cubicBezTo>
                  <a:lnTo>
                    <a:pt x="13715" y="903288"/>
                  </a:lnTo>
                  <a:cubicBezTo>
                    <a:pt x="13535" y="606847"/>
                    <a:pt x="180" y="296441"/>
                    <a:pt x="0" y="0"/>
                  </a:cubicBezTo>
                  <a:close/>
                </a:path>
              </a:pathLst>
            </a:cu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7" name="Straight Connector 6"/>
            <p:cNvCxnSpPr>
              <a:stCxn id="11" idx="3"/>
              <a:endCxn id="6" idx="3"/>
            </p:cNvCxnSpPr>
            <p:nvPr/>
          </p:nvCxnSpPr>
          <p:spPr>
            <a:xfrm flipV="1">
              <a:off x="3697867" y="5500481"/>
              <a:ext cx="352249" cy="184903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Straight Connector 7"/>
            <p:cNvCxnSpPr>
              <a:stCxn id="11" idx="0"/>
              <a:endCxn id="6" idx="0"/>
            </p:cNvCxnSpPr>
            <p:nvPr/>
          </p:nvCxnSpPr>
          <p:spPr>
            <a:xfrm flipV="1">
              <a:off x="3693368" y="5029758"/>
              <a:ext cx="349342" cy="138296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Straight Connector 8"/>
            <p:cNvCxnSpPr>
              <a:stCxn id="11" idx="1"/>
              <a:endCxn id="6" idx="1"/>
            </p:cNvCxnSpPr>
            <p:nvPr/>
          </p:nvCxnSpPr>
          <p:spPr>
            <a:xfrm flipV="1">
              <a:off x="4403706" y="5233658"/>
              <a:ext cx="343626" cy="161604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/>
            <p:cNvCxnSpPr>
              <a:stCxn id="11" idx="2"/>
              <a:endCxn id="6" idx="2"/>
            </p:cNvCxnSpPr>
            <p:nvPr/>
          </p:nvCxnSpPr>
          <p:spPr>
            <a:xfrm flipV="1">
              <a:off x="4405009" y="5737041"/>
              <a:ext cx="337591" cy="201124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Freeform 10"/>
            <p:cNvSpPr/>
            <p:nvPr/>
          </p:nvSpPr>
          <p:spPr>
            <a:xfrm>
              <a:off x="3693284" y="5168054"/>
              <a:ext cx="711724" cy="770111"/>
            </a:xfrm>
            <a:custGeom>
              <a:avLst/>
              <a:gdLst>
                <a:gd name="connsiteX0" fmla="*/ 5024 w 1487156"/>
                <a:gd name="connsiteY0" fmla="*/ 0 h 1381648"/>
                <a:gd name="connsiteX1" fmla="*/ 1487156 w 1487156"/>
                <a:gd name="connsiteY1" fmla="*/ 366764 h 1381648"/>
                <a:gd name="connsiteX2" fmla="*/ 1376624 w 1487156"/>
                <a:gd name="connsiteY2" fmla="*/ 1381648 h 1381648"/>
                <a:gd name="connsiteX3" fmla="*/ 0 w 1487156"/>
                <a:gd name="connsiteY3" fmla="*/ 949569 h 1381648"/>
                <a:gd name="connsiteX4" fmla="*/ 5024 w 1487156"/>
                <a:gd name="connsiteY4" fmla="*/ 0 h 1381648"/>
                <a:gd name="connsiteX0" fmla="*/ 5024 w 1376623"/>
                <a:gd name="connsiteY0" fmla="*/ 0 h 1381648"/>
                <a:gd name="connsiteX1" fmla="*/ 1374125 w 1376623"/>
                <a:gd name="connsiteY1" fmla="*/ 339851 h 1381648"/>
                <a:gd name="connsiteX2" fmla="*/ 1376624 w 1376623"/>
                <a:gd name="connsiteY2" fmla="*/ 1381648 h 1381648"/>
                <a:gd name="connsiteX3" fmla="*/ 0 w 1376623"/>
                <a:gd name="connsiteY3" fmla="*/ 949569 h 1381648"/>
                <a:gd name="connsiteX4" fmla="*/ 5024 w 1376623"/>
                <a:gd name="connsiteY4" fmla="*/ 0 h 1381648"/>
                <a:gd name="connsiteX0" fmla="*/ 5024 w 1376625"/>
                <a:gd name="connsiteY0" fmla="*/ 0 h 1381648"/>
                <a:gd name="connsiteX1" fmla="*/ 1374125 w 1376625"/>
                <a:gd name="connsiteY1" fmla="*/ 339851 h 1381648"/>
                <a:gd name="connsiteX2" fmla="*/ 1376624 w 1376625"/>
                <a:gd name="connsiteY2" fmla="*/ 1381648 h 1381648"/>
                <a:gd name="connsiteX3" fmla="*/ 0 w 1376625"/>
                <a:gd name="connsiteY3" fmla="*/ 858068 h 1381648"/>
                <a:gd name="connsiteX4" fmla="*/ 5024 w 1376625"/>
                <a:gd name="connsiteY4" fmla="*/ 0 h 1381648"/>
                <a:gd name="connsiteX0" fmla="*/ 11032 w 1376623"/>
                <a:gd name="connsiteY0" fmla="*/ 0 h 1477794"/>
                <a:gd name="connsiteX1" fmla="*/ 1374125 w 1376623"/>
                <a:gd name="connsiteY1" fmla="*/ 435997 h 1477794"/>
                <a:gd name="connsiteX2" fmla="*/ 1376624 w 1376623"/>
                <a:gd name="connsiteY2" fmla="*/ 1477794 h 1477794"/>
                <a:gd name="connsiteX3" fmla="*/ 0 w 1376623"/>
                <a:gd name="connsiteY3" fmla="*/ 954214 h 1477794"/>
                <a:gd name="connsiteX4" fmla="*/ 11032 w 1376623"/>
                <a:gd name="connsiteY4" fmla="*/ 0 h 1477794"/>
                <a:gd name="connsiteX0" fmla="*/ 5022 w 1370615"/>
                <a:gd name="connsiteY0" fmla="*/ 0 h 1477794"/>
                <a:gd name="connsiteX1" fmla="*/ 1368115 w 1370615"/>
                <a:gd name="connsiteY1" fmla="*/ 435997 h 1477794"/>
                <a:gd name="connsiteX2" fmla="*/ 1370614 w 1370615"/>
                <a:gd name="connsiteY2" fmla="*/ 1477794 h 1477794"/>
                <a:gd name="connsiteX3" fmla="*/ 0 w 1370615"/>
                <a:gd name="connsiteY3" fmla="*/ 972241 h 1477794"/>
                <a:gd name="connsiteX4" fmla="*/ 5022 w 1370615"/>
                <a:gd name="connsiteY4" fmla="*/ 0 h 1477794"/>
                <a:gd name="connsiteX0" fmla="*/ 161 w 1365752"/>
                <a:gd name="connsiteY0" fmla="*/ 0 h 1477794"/>
                <a:gd name="connsiteX1" fmla="*/ 1363254 w 1365752"/>
                <a:gd name="connsiteY1" fmla="*/ 435997 h 1477794"/>
                <a:gd name="connsiteX2" fmla="*/ 1365753 w 1365752"/>
                <a:gd name="connsiteY2" fmla="*/ 1477794 h 1477794"/>
                <a:gd name="connsiteX3" fmla="*/ 8794 w 1365752"/>
                <a:gd name="connsiteY3" fmla="*/ 992723 h 1477794"/>
                <a:gd name="connsiteX4" fmla="*/ 161 w 1365752"/>
                <a:gd name="connsiteY4" fmla="*/ 0 h 147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752" h="1477794">
                  <a:moveTo>
                    <a:pt x="161" y="0"/>
                  </a:moveTo>
                  <a:lnTo>
                    <a:pt x="1363254" y="435997"/>
                  </a:lnTo>
                  <a:lnTo>
                    <a:pt x="1365753" y="1477794"/>
                  </a:lnTo>
                  <a:cubicBezTo>
                    <a:pt x="908882" y="1309276"/>
                    <a:pt x="465665" y="1161241"/>
                    <a:pt x="8794" y="992723"/>
                  </a:cubicBezTo>
                  <a:cubicBezTo>
                    <a:pt x="10469" y="676200"/>
                    <a:pt x="-1514" y="316523"/>
                    <a:pt x="161" y="0"/>
                  </a:cubicBezTo>
                  <a:close/>
                </a:path>
              </a:pathLst>
            </a:cu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  <p:sp>
        <p:nvSpPr>
          <p:cNvPr id="12" name="Right Arrow 11"/>
          <p:cNvSpPr/>
          <p:nvPr/>
        </p:nvSpPr>
        <p:spPr>
          <a:xfrm>
            <a:off x="7041938" y="3337465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Right Arrow 12"/>
          <p:cNvSpPr/>
          <p:nvPr/>
        </p:nvSpPr>
        <p:spPr>
          <a:xfrm>
            <a:off x="5632557" y="3337465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Snip Diagonal Corner Rectangle 13"/>
          <p:cNvSpPr/>
          <p:nvPr/>
        </p:nvSpPr>
        <p:spPr>
          <a:xfrm>
            <a:off x="484094" y="4419600"/>
            <a:ext cx="8156122" cy="144780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endParaRPr lang="bg-BG" dirty="0">
              <a:solidFill>
                <a:schemeClr val="tx1"/>
              </a:solidFill>
              <a:effectLst>
                <a:outerShdw blurRad="63500" algn="ctr" rotWithShape="0">
                  <a:srgbClr val="0033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15" name="Group 14"/>
          <p:cNvGrpSpPr/>
          <p:nvPr/>
        </p:nvGrpSpPr>
        <p:grpSpPr>
          <a:xfrm rot="924427">
            <a:off x="7372378" y="4692928"/>
            <a:ext cx="1054048" cy="908407"/>
            <a:chOff x="3693284" y="5029758"/>
            <a:chExt cx="1054048" cy="908407"/>
          </a:xfrm>
        </p:grpSpPr>
        <p:sp>
          <p:nvSpPr>
            <p:cNvPr id="16" name="Freeform 15"/>
            <p:cNvSpPr/>
            <p:nvPr/>
          </p:nvSpPr>
          <p:spPr>
            <a:xfrm>
              <a:off x="4042710" y="5029758"/>
              <a:ext cx="704622" cy="707283"/>
            </a:xfrm>
            <a:custGeom>
              <a:avLst/>
              <a:gdLst>
                <a:gd name="connsiteX0" fmla="*/ 5024 w 1487156"/>
                <a:gd name="connsiteY0" fmla="*/ 0 h 1381648"/>
                <a:gd name="connsiteX1" fmla="*/ 1487156 w 1487156"/>
                <a:gd name="connsiteY1" fmla="*/ 366764 h 1381648"/>
                <a:gd name="connsiteX2" fmla="*/ 1376624 w 1487156"/>
                <a:gd name="connsiteY2" fmla="*/ 1381648 h 1381648"/>
                <a:gd name="connsiteX3" fmla="*/ 0 w 1487156"/>
                <a:gd name="connsiteY3" fmla="*/ 949569 h 1381648"/>
                <a:gd name="connsiteX4" fmla="*/ 5024 w 1487156"/>
                <a:gd name="connsiteY4" fmla="*/ 0 h 1381648"/>
                <a:gd name="connsiteX0" fmla="*/ 147670 w 1629802"/>
                <a:gd name="connsiteY0" fmla="*/ 0 h 1381648"/>
                <a:gd name="connsiteX1" fmla="*/ 1629802 w 1629802"/>
                <a:gd name="connsiteY1" fmla="*/ 366764 h 1381648"/>
                <a:gd name="connsiteX2" fmla="*/ 1519270 w 1629802"/>
                <a:gd name="connsiteY2" fmla="*/ 1381648 h 1381648"/>
                <a:gd name="connsiteX3" fmla="*/ 0 w 1629802"/>
                <a:gd name="connsiteY3" fmla="*/ 967857 h 1381648"/>
                <a:gd name="connsiteX4" fmla="*/ 147670 w 1629802"/>
                <a:gd name="connsiteY4" fmla="*/ 0 h 1381648"/>
                <a:gd name="connsiteX0" fmla="*/ 30627 w 1629802"/>
                <a:gd name="connsiteY0" fmla="*/ 0 h 1308496"/>
                <a:gd name="connsiteX1" fmla="*/ 1629802 w 1629802"/>
                <a:gd name="connsiteY1" fmla="*/ 293612 h 1308496"/>
                <a:gd name="connsiteX2" fmla="*/ 1519270 w 1629802"/>
                <a:gd name="connsiteY2" fmla="*/ 1308496 h 1308496"/>
                <a:gd name="connsiteX3" fmla="*/ 0 w 1629802"/>
                <a:gd name="connsiteY3" fmla="*/ 894705 h 1308496"/>
                <a:gd name="connsiteX4" fmla="*/ 30627 w 1629802"/>
                <a:gd name="connsiteY4" fmla="*/ 0 h 1308496"/>
                <a:gd name="connsiteX0" fmla="*/ 30627 w 1519270"/>
                <a:gd name="connsiteY0" fmla="*/ 0 h 1308496"/>
                <a:gd name="connsiteX1" fmla="*/ 1417661 w 1519270"/>
                <a:gd name="connsiteY1" fmla="*/ 300927 h 1308496"/>
                <a:gd name="connsiteX2" fmla="*/ 1519270 w 1519270"/>
                <a:gd name="connsiteY2" fmla="*/ 1308496 h 1308496"/>
                <a:gd name="connsiteX3" fmla="*/ 0 w 1519270"/>
                <a:gd name="connsiteY3" fmla="*/ 894705 h 1308496"/>
                <a:gd name="connsiteX4" fmla="*/ 30627 w 1519270"/>
                <a:gd name="connsiteY4" fmla="*/ 0 h 1308496"/>
                <a:gd name="connsiteX0" fmla="*/ 30627 w 1482694"/>
                <a:gd name="connsiteY0" fmla="*/ 0 h 917133"/>
                <a:gd name="connsiteX1" fmla="*/ 1417661 w 1482694"/>
                <a:gd name="connsiteY1" fmla="*/ 300927 h 917133"/>
                <a:gd name="connsiteX2" fmla="*/ 1482694 w 1482694"/>
                <a:gd name="connsiteY2" fmla="*/ 917133 h 917133"/>
                <a:gd name="connsiteX3" fmla="*/ 0 w 1482694"/>
                <a:gd name="connsiteY3" fmla="*/ 894705 h 917133"/>
                <a:gd name="connsiteX4" fmla="*/ 30627 w 1482694"/>
                <a:gd name="connsiteY4" fmla="*/ 0 h 917133"/>
                <a:gd name="connsiteX0" fmla="*/ 30627 w 1417661"/>
                <a:gd name="connsiteY0" fmla="*/ 0 h 1253632"/>
                <a:gd name="connsiteX1" fmla="*/ 1417661 w 1417661"/>
                <a:gd name="connsiteY1" fmla="*/ 300927 h 1253632"/>
                <a:gd name="connsiteX2" fmla="*/ 1299814 w 1417661"/>
                <a:gd name="connsiteY2" fmla="*/ 1253632 h 1253632"/>
                <a:gd name="connsiteX3" fmla="*/ 0 w 1417661"/>
                <a:gd name="connsiteY3" fmla="*/ 894705 h 1253632"/>
                <a:gd name="connsiteX4" fmla="*/ 30627 w 1417661"/>
                <a:gd name="connsiteY4" fmla="*/ 0 h 1253632"/>
                <a:gd name="connsiteX0" fmla="*/ 30627 w 1417661"/>
                <a:gd name="connsiteY0" fmla="*/ 0 h 1253632"/>
                <a:gd name="connsiteX1" fmla="*/ 1417661 w 1417661"/>
                <a:gd name="connsiteY1" fmla="*/ 300927 h 1253632"/>
                <a:gd name="connsiteX2" fmla="*/ 1299814 w 1417661"/>
                <a:gd name="connsiteY2" fmla="*/ 1253632 h 1253632"/>
                <a:gd name="connsiteX3" fmla="*/ 0 w 1417661"/>
                <a:gd name="connsiteY3" fmla="*/ 894705 h 1253632"/>
                <a:gd name="connsiteX4" fmla="*/ 30627 w 1417661"/>
                <a:gd name="connsiteY4" fmla="*/ 0 h 1253632"/>
                <a:gd name="connsiteX0" fmla="*/ 30627 w 1308578"/>
                <a:gd name="connsiteY0" fmla="*/ 0 h 1253632"/>
                <a:gd name="connsiteX1" fmla="*/ 1308578 w 1308578"/>
                <a:gd name="connsiteY1" fmla="*/ 274015 h 1253632"/>
                <a:gd name="connsiteX2" fmla="*/ 1299814 w 1308578"/>
                <a:gd name="connsiteY2" fmla="*/ 1253632 h 1253632"/>
                <a:gd name="connsiteX3" fmla="*/ 0 w 1308578"/>
                <a:gd name="connsiteY3" fmla="*/ 894705 h 1253632"/>
                <a:gd name="connsiteX4" fmla="*/ 30627 w 1308578"/>
                <a:gd name="connsiteY4" fmla="*/ 0 h 1253632"/>
                <a:gd name="connsiteX0" fmla="*/ 0 w 1309117"/>
                <a:gd name="connsiteY0" fmla="*/ 0 h 1248249"/>
                <a:gd name="connsiteX1" fmla="*/ 1309117 w 1309117"/>
                <a:gd name="connsiteY1" fmla="*/ 268632 h 1248249"/>
                <a:gd name="connsiteX2" fmla="*/ 1300353 w 1309117"/>
                <a:gd name="connsiteY2" fmla="*/ 1248249 h 1248249"/>
                <a:gd name="connsiteX3" fmla="*/ 539 w 1309117"/>
                <a:gd name="connsiteY3" fmla="*/ 889322 h 1248249"/>
                <a:gd name="connsiteX4" fmla="*/ 0 w 1309117"/>
                <a:gd name="connsiteY4" fmla="*/ 0 h 1248249"/>
                <a:gd name="connsiteX0" fmla="*/ 0 w 1309117"/>
                <a:gd name="connsiteY0" fmla="*/ 0 h 1248249"/>
                <a:gd name="connsiteX1" fmla="*/ 1309117 w 1309117"/>
                <a:gd name="connsiteY1" fmla="*/ 268632 h 1248249"/>
                <a:gd name="connsiteX2" fmla="*/ 1300353 w 1309117"/>
                <a:gd name="connsiteY2" fmla="*/ 1248249 h 1248249"/>
                <a:gd name="connsiteX3" fmla="*/ 539 w 1309117"/>
                <a:gd name="connsiteY3" fmla="*/ 813969 h 1248249"/>
                <a:gd name="connsiteX4" fmla="*/ 0 w 1309117"/>
                <a:gd name="connsiteY4" fmla="*/ 0 h 1248249"/>
                <a:gd name="connsiteX0" fmla="*/ 0 w 1309117"/>
                <a:gd name="connsiteY0" fmla="*/ 0 h 1248249"/>
                <a:gd name="connsiteX1" fmla="*/ 1309117 w 1309117"/>
                <a:gd name="connsiteY1" fmla="*/ 268632 h 1248249"/>
                <a:gd name="connsiteX2" fmla="*/ 1300353 w 1309117"/>
                <a:gd name="connsiteY2" fmla="*/ 1248249 h 1248249"/>
                <a:gd name="connsiteX3" fmla="*/ 17936 w 1309117"/>
                <a:gd name="connsiteY3" fmla="*/ 807959 h 1248249"/>
                <a:gd name="connsiteX4" fmla="*/ 0 w 1309117"/>
                <a:gd name="connsiteY4" fmla="*/ 0 h 1248249"/>
                <a:gd name="connsiteX0" fmla="*/ 34258 w 1291181"/>
                <a:gd name="connsiteY0" fmla="*/ 0 h 1362424"/>
                <a:gd name="connsiteX1" fmla="*/ 1291181 w 1291181"/>
                <a:gd name="connsiteY1" fmla="*/ 382807 h 1362424"/>
                <a:gd name="connsiteX2" fmla="*/ 1282417 w 1291181"/>
                <a:gd name="connsiteY2" fmla="*/ 1362424 h 1362424"/>
                <a:gd name="connsiteX3" fmla="*/ 0 w 1291181"/>
                <a:gd name="connsiteY3" fmla="*/ 922134 h 1362424"/>
                <a:gd name="connsiteX4" fmla="*/ 34258 w 1291181"/>
                <a:gd name="connsiteY4" fmla="*/ 0 h 1362424"/>
                <a:gd name="connsiteX0" fmla="*/ 0 w 1291718"/>
                <a:gd name="connsiteY0" fmla="*/ 0 h 1362424"/>
                <a:gd name="connsiteX1" fmla="*/ 1291718 w 1291718"/>
                <a:gd name="connsiteY1" fmla="*/ 382807 h 1362424"/>
                <a:gd name="connsiteX2" fmla="*/ 1282954 w 1291718"/>
                <a:gd name="connsiteY2" fmla="*/ 1362424 h 1362424"/>
                <a:gd name="connsiteX3" fmla="*/ 537 w 1291718"/>
                <a:gd name="connsiteY3" fmla="*/ 922134 h 1362424"/>
                <a:gd name="connsiteX4" fmla="*/ 0 w 1291718"/>
                <a:gd name="connsiteY4" fmla="*/ 0 h 1362424"/>
                <a:gd name="connsiteX0" fmla="*/ 0 w 1291718"/>
                <a:gd name="connsiteY0" fmla="*/ 0 h 1350406"/>
                <a:gd name="connsiteX1" fmla="*/ 1291718 w 1291718"/>
                <a:gd name="connsiteY1" fmla="*/ 370789 h 1350406"/>
                <a:gd name="connsiteX2" fmla="*/ 1282954 w 1291718"/>
                <a:gd name="connsiteY2" fmla="*/ 1350406 h 1350406"/>
                <a:gd name="connsiteX3" fmla="*/ 537 w 1291718"/>
                <a:gd name="connsiteY3" fmla="*/ 910116 h 1350406"/>
                <a:gd name="connsiteX4" fmla="*/ 0 w 1291718"/>
                <a:gd name="connsiteY4" fmla="*/ 0 h 1350406"/>
                <a:gd name="connsiteX0" fmla="*/ 0 w 1434544"/>
                <a:gd name="connsiteY0" fmla="*/ 0 h 1377714"/>
                <a:gd name="connsiteX1" fmla="*/ 1291718 w 1434544"/>
                <a:gd name="connsiteY1" fmla="*/ 370789 h 1377714"/>
                <a:gd name="connsiteX2" fmla="*/ 1434502 w 1434544"/>
                <a:gd name="connsiteY2" fmla="*/ 1377714 h 1377714"/>
                <a:gd name="connsiteX3" fmla="*/ 537 w 1434544"/>
                <a:gd name="connsiteY3" fmla="*/ 910116 h 1377714"/>
                <a:gd name="connsiteX4" fmla="*/ 0 w 1434544"/>
                <a:gd name="connsiteY4" fmla="*/ 0 h 1377714"/>
                <a:gd name="connsiteX0" fmla="*/ 0 w 1443265"/>
                <a:gd name="connsiteY0" fmla="*/ 0 h 1377714"/>
                <a:gd name="connsiteX1" fmla="*/ 1443265 w 1443265"/>
                <a:gd name="connsiteY1" fmla="*/ 411754 h 1377714"/>
                <a:gd name="connsiteX2" fmla="*/ 1434502 w 1443265"/>
                <a:gd name="connsiteY2" fmla="*/ 1377714 h 1377714"/>
                <a:gd name="connsiteX3" fmla="*/ 537 w 1443265"/>
                <a:gd name="connsiteY3" fmla="*/ 910116 h 1377714"/>
                <a:gd name="connsiteX4" fmla="*/ 0 w 1443265"/>
                <a:gd name="connsiteY4" fmla="*/ 0 h 1377714"/>
                <a:gd name="connsiteX0" fmla="*/ 118069 w 1442730"/>
                <a:gd name="connsiteY0" fmla="*/ 0 h 1350404"/>
                <a:gd name="connsiteX1" fmla="*/ 1442730 w 1442730"/>
                <a:gd name="connsiteY1" fmla="*/ 384444 h 1350404"/>
                <a:gd name="connsiteX2" fmla="*/ 1433967 w 1442730"/>
                <a:gd name="connsiteY2" fmla="*/ 1350404 h 1350404"/>
                <a:gd name="connsiteX3" fmla="*/ 2 w 1442730"/>
                <a:gd name="connsiteY3" fmla="*/ 882806 h 1350404"/>
                <a:gd name="connsiteX4" fmla="*/ 118069 w 1442730"/>
                <a:gd name="connsiteY4" fmla="*/ 0 h 1350404"/>
                <a:gd name="connsiteX0" fmla="*/ 1 w 1324662"/>
                <a:gd name="connsiteY0" fmla="*/ 0 h 1350404"/>
                <a:gd name="connsiteX1" fmla="*/ 1324662 w 1324662"/>
                <a:gd name="connsiteY1" fmla="*/ 384444 h 1350404"/>
                <a:gd name="connsiteX2" fmla="*/ 1315899 w 1324662"/>
                <a:gd name="connsiteY2" fmla="*/ 1350404 h 1350404"/>
                <a:gd name="connsiteX3" fmla="*/ 40072 w 1324662"/>
                <a:gd name="connsiteY3" fmla="*/ 916943 h 1350404"/>
                <a:gd name="connsiteX4" fmla="*/ 1 w 1324662"/>
                <a:gd name="connsiteY4" fmla="*/ 0 h 1350404"/>
                <a:gd name="connsiteX0" fmla="*/ -1 w 1324660"/>
                <a:gd name="connsiteY0" fmla="*/ 0 h 1350404"/>
                <a:gd name="connsiteX1" fmla="*/ 1324660 w 1324660"/>
                <a:gd name="connsiteY1" fmla="*/ 384444 h 1350404"/>
                <a:gd name="connsiteX2" fmla="*/ 1315897 w 1324660"/>
                <a:gd name="connsiteY2" fmla="*/ 1350404 h 1350404"/>
                <a:gd name="connsiteX3" fmla="*/ 33480 w 1324660"/>
                <a:gd name="connsiteY3" fmla="*/ 896460 h 1350404"/>
                <a:gd name="connsiteX4" fmla="*/ -1 w 1324660"/>
                <a:gd name="connsiteY4" fmla="*/ 0 h 1350404"/>
                <a:gd name="connsiteX0" fmla="*/ 0 w 1304895"/>
                <a:gd name="connsiteY0" fmla="*/ 0 h 1357232"/>
                <a:gd name="connsiteX1" fmla="*/ 1304895 w 1304895"/>
                <a:gd name="connsiteY1" fmla="*/ 391272 h 1357232"/>
                <a:gd name="connsiteX2" fmla="*/ 1296132 w 1304895"/>
                <a:gd name="connsiteY2" fmla="*/ 1357232 h 1357232"/>
                <a:gd name="connsiteX3" fmla="*/ 13715 w 1304895"/>
                <a:gd name="connsiteY3" fmla="*/ 903288 h 1357232"/>
                <a:gd name="connsiteX4" fmla="*/ 0 w 1304895"/>
                <a:gd name="connsiteY4" fmla="*/ 0 h 135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895" h="1357232">
                  <a:moveTo>
                    <a:pt x="0" y="0"/>
                  </a:moveTo>
                  <a:lnTo>
                    <a:pt x="1304895" y="391272"/>
                  </a:lnTo>
                  <a:cubicBezTo>
                    <a:pt x="1301974" y="717811"/>
                    <a:pt x="1299053" y="1030693"/>
                    <a:pt x="1296132" y="1357232"/>
                  </a:cubicBezTo>
                  <a:lnTo>
                    <a:pt x="13715" y="903288"/>
                  </a:lnTo>
                  <a:cubicBezTo>
                    <a:pt x="13535" y="606847"/>
                    <a:pt x="180" y="296441"/>
                    <a:pt x="0" y="0"/>
                  </a:cubicBezTo>
                  <a:close/>
                </a:path>
              </a:pathLst>
            </a:cu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7" name="Straight Connector 16"/>
            <p:cNvCxnSpPr>
              <a:stCxn id="21" idx="3"/>
              <a:endCxn id="16" idx="3"/>
            </p:cNvCxnSpPr>
            <p:nvPr/>
          </p:nvCxnSpPr>
          <p:spPr>
            <a:xfrm flipV="1">
              <a:off x="3697867" y="5500481"/>
              <a:ext cx="352249" cy="184903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Straight Connector 17"/>
            <p:cNvCxnSpPr>
              <a:stCxn id="21" idx="0"/>
              <a:endCxn id="16" idx="0"/>
            </p:cNvCxnSpPr>
            <p:nvPr/>
          </p:nvCxnSpPr>
          <p:spPr>
            <a:xfrm flipV="1">
              <a:off x="3693368" y="5029758"/>
              <a:ext cx="349342" cy="138296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>
              <a:stCxn id="21" idx="1"/>
              <a:endCxn id="16" idx="1"/>
            </p:cNvCxnSpPr>
            <p:nvPr/>
          </p:nvCxnSpPr>
          <p:spPr>
            <a:xfrm flipV="1">
              <a:off x="4403706" y="5233658"/>
              <a:ext cx="343626" cy="161604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Straight Connector 19"/>
            <p:cNvCxnSpPr>
              <a:stCxn id="21" idx="2"/>
              <a:endCxn id="16" idx="2"/>
            </p:cNvCxnSpPr>
            <p:nvPr/>
          </p:nvCxnSpPr>
          <p:spPr>
            <a:xfrm flipV="1">
              <a:off x="4405009" y="5737041"/>
              <a:ext cx="337591" cy="201124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3693284" y="5168054"/>
              <a:ext cx="711724" cy="770111"/>
            </a:xfrm>
            <a:custGeom>
              <a:avLst/>
              <a:gdLst>
                <a:gd name="connsiteX0" fmla="*/ 5024 w 1487156"/>
                <a:gd name="connsiteY0" fmla="*/ 0 h 1381648"/>
                <a:gd name="connsiteX1" fmla="*/ 1487156 w 1487156"/>
                <a:gd name="connsiteY1" fmla="*/ 366764 h 1381648"/>
                <a:gd name="connsiteX2" fmla="*/ 1376624 w 1487156"/>
                <a:gd name="connsiteY2" fmla="*/ 1381648 h 1381648"/>
                <a:gd name="connsiteX3" fmla="*/ 0 w 1487156"/>
                <a:gd name="connsiteY3" fmla="*/ 949569 h 1381648"/>
                <a:gd name="connsiteX4" fmla="*/ 5024 w 1487156"/>
                <a:gd name="connsiteY4" fmla="*/ 0 h 1381648"/>
                <a:gd name="connsiteX0" fmla="*/ 5024 w 1376623"/>
                <a:gd name="connsiteY0" fmla="*/ 0 h 1381648"/>
                <a:gd name="connsiteX1" fmla="*/ 1374125 w 1376623"/>
                <a:gd name="connsiteY1" fmla="*/ 339851 h 1381648"/>
                <a:gd name="connsiteX2" fmla="*/ 1376624 w 1376623"/>
                <a:gd name="connsiteY2" fmla="*/ 1381648 h 1381648"/>
                <a:gd name="connsiteX3" fmla="*/ 0 w 1376623"/>
                <a:gd name="connsiteY3" fmla="*/ 949569 h 1381648"/>
                <a:gd name="connsiteX4" fmla="*/ 5024 w 1376623"/>
                <a:gd name="connsiteY4" fmla="*/ 0 h 1381648"/>
                <a:gd name="connsiteX0" fmla="*/ 5024 w 1376625"/>
                <a:gd name="connsiteY0" fmla="*/ 0 h 1381648"/>
                <a:gd name="connsiteX1" fmla="*/ 1374125 w 1376625"/>
                <a:gd name="connsiteY1" fmla="*/ 339851 h 1381648"/>
                <a:gd name="connsiteX2" fmla="*/ 1376624 w 1376625"/>
                <a:gd name="connsiteY2" fmla="*/ 1381648 h 1381648"/>
                <a:gd name="connsiteX3" fmla="*/ 0 w 1376625"/>
                <a:gd name="connsiteY3" fmla="*/ 858068 h 1381648"/>
                <a:gd name="connsiteX4" fmla="*/ 5024 w 1376625"/>
                <a:gd name="connsiteY4" fmla="*/ 0 h 1381648"/>
                <a:gd name="connsiteX0" fmla="*/ 11032 w 1376623"/>
                <a:gd name="connsiteY0" fmla="*/ 0 h 1477794"/>
                <a:gd name="connsiteX1" fmla="*/ 1374125 w 1376623"/>
                <a:gd name="connsiteY1" fmla="*/ 435997 h 1477794"/>
                <a:gd name="connsiteX2" fmla="*/ 1376624 w 1376623"/>
                <a:gd name="connsiteY2" fmla="*/ 1477794 h 1477794"/>
                <a:gd name="connsiteX3" fmla="*/ 0 w 1376623"/>
                <a:gd name="connsiteY3" fmla="*/ 954214 h 1477794"/>
                <a:gd name="connsiteX4" fmla="*/ 11032 w 1376623"/>
                <a:gd name="connsiteY4" fmla="*/ 0 h 1477794"/>
                <a:gd name="connsiteX0" fmla="*/ 5022 w 1370615"/>
                <a:gd name="connsiteY0" fmla="*/ 0 h 1477794"/>
                <a:gd name="connsiteX1" fmla="*/ 1368115 w 1370615"/>
                <a:gd name="connsiteY1" fmla="*/ 435997 h 1477794"/>
                <a:gd name="connsiteX2" fmla="*/ 1370614 w 1370615"/>
                <a:gd name="connsiteY2" fmla="*/ 1477794 h 1477794"/>
                <a:gd name="connsiteX3" fmla="*/ 0 w 1370615"/>
                <a:gd name="connsiteY3" fmla="*/ 972241 h 1477794"/>
                <a:gd name="connsiteX4" fmla="*/ 5022 w 1370615"/>
                <a:gd name="connsiteY4" fmla="*/ 0 h 1477794"/>
                <a:gd name="connsiteX0" fmla="*/ 161 w 1365752"/>
                <a:gd name="connsiteY0" fmla="*/ 0 h 1477794"/>
                <a:gd name="connsiteX1" fmla="*/ 1363254 w 1365752"/>
                <a:gd name="connsiteY1" fmla="*/ 435997 h 1477794"/>
                <a:gd name="connsiteX2" fmla="*/ 1365753 w 1365752"/>
                <a:gd name="connsiteY2" fmla="*/ 1477794 h 1477794"/>
                <a:gd name="connsiteX3" fmla="*/ 8794 w 1365752"/>
                <a:gd name="connsiteY3" fmla="*/ 992723 h 1477794"/>
                <a:gd name="connsiteX4" fmla="*/ 161 w 1365752"/>
                <a:gd name="connsiteY4" fmla="*/ 0 h 147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752" h="1477794">
                  <a:moveTo>
                    <a:pt x="161" y="0"/>
                  </a:moveTo>
                  <a:lnTo>
                    <a:pt x="1363254" y="435997"/>
                  </a:lnTo>
                  <a:lnTo>
                    <a:pt x="1365753" y="1477794"/>
                  </a:lnTo>
                  <a:cubicBezTo>
                    <a:pt x="908882" y="1309276"/>
                    <a:pt x="465665" y="1161241"/>
                    <a:pt x="8794" y="992723"/>
                  </a:cubicBezTo>
                  <a:cubicBezTo>
                    <a:pt x="10469" y="676200"/>
                    <a:pt x="-1514" y="316523"/>
                    <a:pt x="161" y="0"/>
                  </a:cubicBezTo>
                  <a:close/>
                </a:path>
              </a:pathLst>
            </a:cu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  <p:sp>
        <p:nvSpPr>
          <p:cNvPr id="22" name="Right Arrow 21"/>
          <p:cNvSpPr/>
          <p:nvPr/>
        </p:nvSpPr>
        <p:spPr>
          <a:xfrm>
            <a:off x="7004157" y="4996155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Right Arrow 22"/>
          <p:cNvSpPr/>
          <p:nvPr/>
        </p:nvSpPr>
        <p:spPr>
          <a:xfrm>
            <a:off x="5619110" y="4996155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Right Arrow 25"/>
          <p:cNvSpPr/>
          <p:nvPr/>
        </p:nvSpPr>
        <p:spPr>
          <a:xfrm>
            <a:off x="1423628" y="3361093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763419" y="4795394"/>
                <a:ext cx="1393138" cy="686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0,0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,0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sz="12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419" y="4795394"/>
                <a:ext cx="1393138" cy="6868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979878" y="3151094"/>
                <a:ext cx="1393138" cy="686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0,0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,0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sz="12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878" y="3151094"/>
                <a:ext cx="1393138" cy="6868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409279" y="3145013"/>
                <a:ext cx="1362231" cy="686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0,0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3,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sz="1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279" y="3145013"/>
                <a:ext cx="1362231" cy="68685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801200" y="3131364"/>
                <a:ext cx="1393138" cy="686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0,0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3,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sz="1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200" y="3131364"/>
                <a:ext cx="1393138" cy="68685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388704" y="4803303"/>
                <a:ext cx="1393138" cy="686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0,0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3,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sz="12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704" y="4803303"/>
                <a:ext cx="1393138" cy="68685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576028" y="3164541"/>
                <a:ext cx="1393138" cy="686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0,0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,0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sz="12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028" y="3164541"/>
                <a:ext cx="1393138" cy="68685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Arrow 32"/>
          <p:cNvSpPr/>
          <p:nvPr/>
        </p:nvSpPr>
        <p:spPr>
          <a:xfrm>
            <a:off x="2817640" y="3361093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37877" y="3210789"/>
                <a:ext cx="1024704" cy="580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sz="12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77" y="3210789"/>
                <a:ext cx="1024704" cy="580736"/>
              </a:xfrm>
              <a:prstGeom prst="rect">
                <a:avLst/>
              </a:prstGeom>
              <a:blipFill rotWithShape="1">
                <a:blip r:embed="rId8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ight Arrow 34"/>
          <p:cNvSpPr/>
          <p:nvPr/>
        </p:nvSpPr>
        <p:spPr>
          <a:xfrm>
            <a:off x="4234063" y="3352800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6" name="Right Arrow 35"/>
          <p:cNvSpPr/>
          <p:nvPr/>
        </p:nvSpPr>
        <p:spPr>
          <a:xfrm>
            <a:off x="4220616" y="5011490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Right Arrow 36"/>
          <p:cNvSpPr/>
          <p:nvPr/>
        </p:nvSpPr>
        <p:spPr>
          <a:xfrm>
            <a:off x="1435320" y="5022991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991570" y="4812992"/>
                <a:ext cx="1393138" cy="686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0,0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,0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sz="12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570" y="4812992"/>
                <a:ext cx="1393138" cy="68685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587720" y="4826439"/>
                <a:ext cx="1393138" cy="686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0,0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,0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sz="12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720" y="4826439"/>
                <a:ext cx="1393138" cy="68685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ight Arrow 39"/>
          <p:cNvSpPr/>
          <p:nvPr/>
        </p:nvSpPr>
        <p:spPr>
          <a:xfrm>
            <a:off x="2829332" y="5022991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49569" y="4872687"/>
                <a:ext cx="1024704" cy="580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sz="12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69" y="4872687"/>
                <a:ext cx="1024704" cy="58073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0744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Примерна реализация</a:t>
            </a:r>
          </a:p>
          <a:p>
            <a:pPr lvl="1"/>
            <a:r>
              <a:rPr lang="bg-BG" dirty="0"/>
              <a:t>По-малък статичен куб вляво</a:t>
            </a:r>
          </a:p>
          <a:p>
            <a:pPr lvl="1"/>
            <a:r>
              <a:rPr lang="bg-BG" dirty="0"/>
              <a:t>По-голям въртящ се куб вдясно</a:t>
            </a:r>
          </a:p>
          <a:p>
            <a:pPr lvl="1"/>
            <a:r>
              <a:rPr lang="bg-BG" dirty="0"/>
              <a:t>Цялата сцена се клати</a:t>
            </a:r>
          </a:p>
        </p:txBody>
      </p:sp>
      <p:sp>
        <p:nvSpPr>
          <p:cNvPr id="4" name="Snip Diagonal Corner Rectangle 3"/>
          <p:cNvSpPr/>
          <p:nvPr/>
        </p:nvSpPr>
        <p:spPr>
          <a:xfrm>
            <a:off x="313765" y="2514600"/>
            <a:ext cx="8534400" cy="4038600"/>
          </a:xfrm>
          <a:prstGeom prst="snip2DiagRect">
            <a:avLst>
              <a:gd name="adj1" fmla="val 0"/>
              <a:gd name="adj2" fmla="val 7592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identity();</a:t>
            </a: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xRotate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(10*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Math.sin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(frame/25));</a:t>
            </a: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yRotate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(10*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Math.cos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(frame/25));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translate([2.5,0,0]);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scale([2,2,2]);</a:t>
            </a: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drawCube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20650">
              <a:tabLst>
                <a:tab pos="457200" algn="l"/>
              </a:tabLst>
            </a:pP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identity();</a:t>
            </a: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xRotate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(10*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Math.sin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(frame/25));</a:t>
            </a: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yRotate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(10*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Math.cos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(frame/25));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translate([-1.5,0,0]);</a:t>
            </a: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zRotate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(frame);</a:t>
            </a:r>
          </a:p>
          <a:p>
            <a:pPr marL="120650">
              <a:tabLst>
                <a:tab pos="45720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scale([3,3,3]);</a:t>
            </a:r>
          </a:p>
          <a:p>
            <a:pPr marL="120650">
              <a:tabLst>
                <a:tab pos="457200" algn="l"/>
              </a:tabLst>
            </a:pP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drawCube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645927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0"/>
            <a:ext cx="607695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4989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Относителна трансформация</a:t>
            </a:r>
          </a:p>
          <a:p>
            <a:pPr lvl="1"/>
            <a:r>
              <a:rPr lang="bg-BG" dirty="0"/>
              <a:t>За всеки обект генерираме относителната му матрица</a:t>
            </a:r>
          </a:p>
          <a:p>
            <a:pPr lvl="1"/>
            <a:r>
              <a:rPr lang="bg-BG" dirty="0"/>
              <a:t>Пестим време, но хабим памет за временни резултати</a:t>
            </a:r>
            <a:endParaRPr lang="en-US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484094" y="2037315"/>
            <a:ext cx="8156122" cy="1131397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endParaRPr lang="bg-BG" dirty="0">
              <a:solidFill>
                <a:schemeClr val="tx1"/>
              </a:solidFill>
              <a:effectLst>
                <a:outerShdw blurRad="63500" algn="ctr" rotWithShape="0">
                  <a:srgbClr val="0033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5" name="Group 4"/>
          <p:cNvGrpSpPr/>
          <p:nvPr/>
        </p:nvGrpSpPr>
        <p:grpSpPr>
          <a:xfrm rot="20700000">
            <a:off x="7410369" y="2158243"/>
            <a:ext cx="1054048" cy="908407"/>
            <a:chOff x="3693284" y="5029758"/>
            <a:chExt cx="1054048" cy="908407"/>
          </a:xfrm>
        </p:grpSpPr>
        <p:sp>
          <p:nvSpPr>
            <p:cNvPr id="6" name="Freeform 5"/>
            <p:cNvSpPr/>
            <p:nvPr/>
          </p:nvSpPr>
          <p:spPr>
            <a:xfrm>
              <a:off x="4042710" y="5029758"/>
              <a:ext cx="704622" cy="707283"/>
            </a:xfrm>
            <a:custGeom>
              <a:avLst/>
              <a:gdLst>
                <a:gd name="connsiteX0" fmla="*/ 5024 w 1487156"/>
                <a:gd name="connsiteY0" fmla="*/ 0 h 1381648"/>
                <a:gd name="connsiteX1" fmla="*/ 1487156 w 1487156"/>
                <a:gd name="connsiteY1" fmla="*/ 366764 h 1381648"/>
                <a:gd name="connsiteX2" fmla="*/ 1376624 w 1487156"/>
                <a:gd name="connsiteY2" fmla="*/ 1381648 h 1381648"/>
                <a:gd name="connsiteX3" fmla="*/ 0 w 1487156"/>
                <a:gd name="connsiteY3" fmla="*/ 949569 h 1381648"/>
                <a:gd name="connsiteX4" fmla="*/ 5024 w 1487156"/>
                <a:gd name="connsiteY4" fmla="*/ 0 h 1381648"/>
                <a:gd name="connsiteX0" fmla="*/ 147670 w 1629802"/>
                <a:gd name="connsiteY0" fmla="*/ 0 h 1381648"/>
                <a:gd name="connsiteX1" fmla="*/ 1629802 w 1629802"/>
                <a:gd name="connsiteY1" fmla="*/ 366764 h 1381648"/>
                <a:gd name="connsiteX2" fmla="*/ 1519270 w 1629802"/>
                <a:gd name="connsiteY2" fmla="*/ 1381648 h 1381648"/>
                <a:gd name="connsiteX3" fmla="*/ 0 w 1629802"/>
                <a:gd name="connsiteY3" fmla="*/ 967857 h 1381648"/>
                <a:gd name="connsiteX4" fmla="*/ 147670 w 1629802"/>
                <a:gd name="connsiteY4" fmla="*/ 0 h 1381648"/>
                <a:gd name="connsiteX0" fmla="*/ 30627 w 1629802"/>
                <a:gd name="connsiteY0" fmla="*/ 0 h 1308496"/>
                <a:gd name="connsiteX1" fmla="*/ 1629802 w 1629802"/>
                <a:gd name="connsiteY1" fmla="*/ 293612 h 1308496"/>
                <a:gd name="connsiteX2" fmla="*/ 1519270 w 1629802"/>
                <a:gd name="connsiteY2" fmla="*/ 1308496 h 1308496"/>
                <a:gd name="connsiteX3" fmla="*/ 0 w 1629802"/>
                <a:gd name="connsiteY3" fmla="*/ 894705 h 1308496"/>
                <a:gd name="connsiteX4" fmla="*/ 30627 w 1629802"/>
                <a:gd name="connsiteY4" fmla="*/ 0 h 1308496"/>
                <a:gd name="connsiteX0" fmla="*/ 30627 w 1519270"/>
                <a:gd name="connsiteY0" fmla="*/ 0 h 1308496"/>
                <a:gd name="connsiteX1" fmla="*/ 1417661 w 1519270"/>
                <a:gd name="connsiteY1" fmla="*/ 300927 h 1308496"/>
                <a:gd name="connsiteX2" fmla="*/ 1519270 w 1519270"/>
                <a:gd name="connsiteY2" fmla="*/ 1308496 h 1308496"/>
                <a:gd name="connsiteX3" fmla="*/ 0 w 1519270"/>
                <a:gd name="connsiteY3" fmla="*/ 894705 h 1308496"/>
                <a:gd name="connsiteX4" fmla="*/ 30627 w 1519270"/>
                <a:gd name="connsiteY4" fmla="*/ 0 h 1308496"/>
                <a:gd name="connsiteX0" fmla="*/ 30627 w 1482694"/>
                <a:gd name="connsiteY0" fmla="*/ 0 h 917133"/>
                <a:gd name="connsiteX1" fmla="*/ 1417661 w 1482694"/>
                <a:gd name="connsiteY1" fmla="*/ 300927 h 917133"/>
                <a:gd name="connsiteX2" fmla="*/ 1482694 w 1482694"/>
                <a:gd name="connsiteY2" fmla="*/ 917133 h 917133"/>
                <a:gd name="connsiteX3" fmla="*/ 0 w 1482694"/>
                <a:gd name="connsiteY3" fmla="*/ 894705 h 917133"/>
                <a:gd name="connsiteX4" fmla="*/ 30627 w 1482694"/>
                <a:gd name="connsiteY4" fmla="*/ 0 h 917133"/>
                <a:gd name="connsiteX0" fmla="*/ 30627 w 1417661"/>
                <a:gd name="connsiteY0" fmla="*/ 0 h 1253632"/>
                <a:gd name="connsiteX1" fmla="*/ 1417661 w 1417661"/>
                <a:gd name="connsiteY1" fmla="*/ 300927 h 1253632"/>
                <a:gd name="connsiteX2" fmla="*/ 1299814 w 1417661"/>
                <a:gd name="connsiteY2" fmla="*/ 1253632 h 1253632"/>
                <a:gd name="connsiteX3" fmla="*/ 0 w 1417661"/>
                <a:gd name="connsiteY3" fmla="*/ 894705 h 1253632"/>
                <a:gd name="connsiteX4" fmla="*/ 30627 w 1417661"/>
                <a:gd name="connsiteY4" fmla="*/ 0 h 1253632"/>
                <a:gd name="connsiteX0" fmla="*/ 30627 w 1417661"/>
                <a:gd name="connsiteY0" fmla="*/ 0 h 1253632"/>
                <a:gd name="connsiteX1" fmla="*/ 1417661 w 1417661"/>
                <a:gd name="connsiteY1" fmla="*/ 300927 h 1253632"/>
                <a:gd name="connsiteX2" fmla="*/ 1299814 w 1417661"/>
                <a:gd name="connsiteY2" fmla="*/ 1253632 h 1253632"/>
                <a:gd name="connsiteX3" fmla="*/ 0 w 1417661"/>
                <a:gd name="connsiteY3" fmla="*/ 894705 h 1253632"/>
                <a:gd name="connsiteX4" fmla="*/ 30627 w 1417661"/>
                <a:gd name="connsiteY4" fmla="*/ 0 h 1253632"/>
                <a:gd name="connsiteX0" fmla="*/ 30627 w 1308578"/>
                <a:gd name="connsiteY0" fmla="*/ 0 h 1253632"/>
                <a:gd name="connsiteX1" fmla="*/ 1308578 w 1308578"/>
                <a:gd name="connsiteY1" fmla="*/ 274015 h 1253632"/>
                <a:gd name="connsiteX2" fmla="*/ 1299814 w 1308578"/>
                <a:gd name="connsiteY2" fmla="*/ 1253632 h 1253632"/>
                <a:gd name="connsiteX3" fmla="*/ 0 w 1308578"/>
                <a:gd name="connsiteY3" fmla="*/ 894705 h 1253632"/>
                <a:gd name="connsiteX4" fmla="*/ 30627 w 1308578"/>
                <a:gd name="connsiteY4" fmla="*/ 0 h 1253632"/>
                <a:gd name="connsiteX0" fmla="*/ 0 w 1309117"/>
                <a:gd name="connsiteY0" fmla="*/ 0 h 1248249"/>
                <a:gd name="connsiteX1" fmla="*/ 1309117 w 1309117"/>
                <a:gd name="connsiteY1" fmla="*/ 268632 h 1248249"/>
                <a:gd name="connsiteX2" fmla="*/ 1300353 w 1309117"/>
                <a:gd name="connsiteY2" fmla="*/ 1248249 h 1248249"/>
                <a:gd name="connsiteX3" fmla="*/ 539 w 1309117"/>
                <a:gd name="connsiteY3" fmla="*/ 889322 h 1248249"/>
                <a:gd name="connsiteX4" fmla="*/ 0 w 1309117"/>
                <a:gd name="connsiteY4" fmla="*/ 0 h 1248249"/>
                <a:gd name="connsiteX0" fmla="*/ 0 w 1309117"/>
                <a:gd name="connsiteY0" fmla="*/ 0 h 1248249"/>
                <a:gd name="connsiteX1" fmla="*/ 1309117 w 1309117"/>
                <a:gd name="connsiteY1" fmla="*/ 268632 h 1248249"/>
                <a:gd name="connsiteX2" fmla="*/ 1300353 w 1309117"/>
                <a:gd name="connsiteY2" fmla="*/ 1248249 h 1248249"/>
                <a:gd name="connsiteX3" fmla="*/ 539 w 1309117"/>
                <a:gd name="connsiteY3" fmla="*/ 813969 h 1248249"/>
                <a:gd name="connsiteX4" fmla="*/ 0 w 1309117"/>
                <a:gd name="connsiteY4" fmla="*/ 0 h 1248249"/>
                <a:gd name="connsiteX0" fmla="*/ 0 w 1309117"/>
                <a:gd name="connsiteY0" fmla="*/ 0 h 1248249"/>
                <a:gd name="connsiteX1" fmla="*/ 1309117 w 1309117"/>
                <a:gd name="connsiteY1" fmla="*/ 268632 h 1248249"/>
                <a:gd name="connsiteX2" fmla="*/ 1300353 w 1309117"/>
                <a:gd name="connsiteY2" fmla="*/ 1248249 h 1248249"/>
                <a:gd name="connsiteX3" fmla="*/ 17936 w 1309117"/>
                <a:gd name="connsiteY3" fmla="*/ 807959 h 1248249"/>
                <a:gd name="connsiteX4" fmla="*/ 0 w 1309117"/>
                <a:gd name="connsiteY4" fmla="*/ 0 h 1248249"/>
                <a:gd name="connsiteX0" fmla="*/ 34258 w 1291181"/>
                <a:gd name="connsiteY0" fmla="*/ 0 h 1362424"/>
                <a:gd name="connsiteX1" fmla="*/ 1291181 w 1291181"/>
                <a:gd name="connsiteY1" fmla="*/ 382807 h 1362424"/>
                <a:gd name="connsiteX2" fmla="*/ 1282417 w 1291181"/>
                <a:gd name="connsiteY2" fmla="*/ 1362424 h 1362424"/>
                <a:gd name="connsiteX3" fmla="*/ 0 w 1291181"/>
                <a:gd name="connsiteY3" fmla="*/ 922134 h 1362424"/>
                <a:gd name="connsiteX4" fmla="*/ 34258 w 1291181"/>
                <a:gd name="connsiteY4" fmla="*/ 0 h 1362424"/>
                <a:gd name="connsiteX0" fmla="*/ 0 w 1291718"/>
                <a:gd name="connsiteY0" fmla="*/ 0 h 1362424"/>
                <a:gd name="connsiteX1" fmla="*/ 1291718 w 1291718"/>
                <a:gd name="connsiteY1" fmla="*/ 382807 h 1362424"/>
                <a:gd name="connsiteX2" fmla="*/ 1282954 w 1291718"/>
                <a:gd name="connsiteY2" fmla="*/ 1362424 h 1362424"/>
                <a:gd name="connsiteX3" fmla="*/ 537 w 1291718"/>
                <a:gd name="connsiteY3" fmla="*/ 922134 h 1362424"/>
                <a:gd name="connsiteX4" fmla="*/ 0 w 1291718"/>
                <a:gd name="connsiteY4" fmla="*/ 0 h 1362424"/>
                <a:gd name="connsiteX0" fmla="*/ 0 w 1291718"/>
                <a:gd name="connsiteY0" fmla="*/ 0 h 1350406"/>
                <a:gd name="connsiteX1" fmla="*/ 1291718 w 1291718"/>
                <a:gd name="connsiteY1" fmla="*/ 370789 h 1350406"/>
                <a:gd name="connsiteX2" fmla="*/ 1282954 w 1291718"/>
                <a:gd name="connsiteY2" fmla="*/ 1350406 h 1350406"/>
                <a:gd name="connsiteX3" fmla="*/ 537 w 1291718"/>
                <a:gd name="connsiteY3" fmla="*/ 910116 h 1350406"/>
                <a:gd name="connsiteX4" fmla="*/ 0 w 1291718"/>
                <a:gd name="connsiteY4" fmla="*/ 0 h 1350406"/>
                <a:gd name="connsiteX0" fmla="*/ 0 w 1434544"/>
                <a:gd name="connsiteY0" fmla="*/ 0 h 1377714"/>
                <a:gd name="connsiteX1" fmla="*/ 1291718 w 1434544"/>
                <a:gd name="connsiteY1" fmla="*/ 370789 h 1377714"/>
                <a:gd name="connsiteX2" fmla="*/ 1434502 w 1434544"/>
                <a:gd name="connsiteY2" fmla="*/ 1377714 h 1377714"/>
                <a:gd name="connsiteX3" fmla="*/ 537 w 1434544"/>
                <a:gd name="connsiteY3" fmla="*/ 910116 h 1377714"/>
                <a:gd name="connsiteX4" fmla="*/ 0 w 1434544"/>
                <a:gd name="connsiteY4" fmla="*/ 0 h 1377714"/>
                <a:gd name="connsiteX0" fmla="*/ 0 w 1443265"/>
                <a:gd name="connsiteY0" fmla="*/ 0 h 1377714"/>
                <a:gd name="connsiteX1" fmla="*/ 1443265 w 1443265"/>
                <a:gd name="connsiteY1" fmla="*/ 411754 h 1377714"/>
                <a:gd name="connsiteX2" fmla="*/ 1434502 w 1443265"/>
                <a:gd name="connsiteY2" fmla="*/ 1377714 h 1377714"/>
                <a:gd name="connsiteX3" fmla="*/ 537 w 1443265"/>
                <a:gd name="connsiteY3" fmla="*/ 910116 h 1377714"/>
                <a:gd name="connsiteX4" fmla="*/ 0 w 1443265"/>
                <a:gd name="connsiteY4" fmla="*/ 0 h 1377714"/>
                <a:gd name="connsiteX0" fmla="*/ 118069 w 1442730"/>
                <a:gd name="connsiteY0" fmla="*/ 0 h 1350404"/>
                <a:gd name="connsiteX1" fmla="*/ 1442730 w 1442730"/>
                <a:gd name="connsiteY1" fmla="*/ 384444 h 1350404"/>
                <a:gd name="connsiteX2" fmla="*/ 1433967 w 1442730"/>
                <a:gd name="connsiteY2" fmla="*/ 1350404 h 1350404"/>
                <a:gd name="connsiteX3" fmla="*/ 2 w 1442730"/>
                <a:gd name="connsiteY3" fmla="*/ 882806 h 1350404"/>
                <a:gd name="connsiteX4" fmla="*/ 118069 w 1442730"/>
                <a:gd name="connsiteY4" fmla="*/ 0 h 1350404"/>
                <a:gd name="connsiteX0" fmla="*/ 1 w 1324662"/>
                <a:gd name="connsiteY0" fmla="*/ 0 h 1350404"/>
                <a:gd name="connsiteX1" fmla="*/ 1324662 w 1324662"/>
                <a:gd name="connsiteY1" fmla="*/ 384444 h 1350404"/>
                <a:gd name="connsiteX2" fmla="*/ 1315899 w 1324662"/>
                <a:gd name="connsiteY2" fmla="*/ 1350404 h 1350404"/>
                <a:gd name="connsiteX3" fmla="*/ 40072 w 1324662"/>
                <a:gd name="connsiteY3" fmla="*/ 916943 h 1350404"/>
                <a:gd name="connsiteX4" fmla="*/ 1 w 1324662"/>
                <a:gd name="connsiteY4" fmla="*/ 0 h 1350404"/>
                <a:gd name="connsiteX0" fmla="*/ -1 w 1324660"/>
                <a:gd name="connsiteY0" fmla="*/ 0 h 1350404"/>
                <a:gd name="connsiteX1" fmla="*/ 1324660 w 1324660"/>
                <a:gd name="connsiteY1" fmla="*/ 384444 h 1350404"/>
                <a:gd name="connsiteX2" fmla="*/ 1315897 w 1324660"/>
                <a:gd name="connsiteY2" fmla="*/ 1350404 h 1350404"/>
                <a:gd name="connsiteX3" fmla="*/ 33480 w 1324660"/>
                <a:gd name="connsiteY3" fmla="*/ 896460 h 1350404"/>
                <a:gd name="connsiteX4" fmla="*/ -1 w 1324660"/>
                <a:gd name="connsiteY4" fmla="*/ 0 h 1350404"/>
                <a:gd name="connsiteX0" fmla="*/ 0 w 1304895"/>
                <a:gd name="connsiteY0" fmla="*/ 0 h 1357232"/>
                <a:gd name="connsiteX1" fmla="*/ 1304895 w 1304895"/>
                <a:gd name="connsiteY1" fmla="*/ 391272 h 1357232"/>
                <a:gd name="connsiteX2" fmla="*/ 1296132 w 1304895"/>
                <a:gd name="connsiteY2" fmla="*/ 1357232 h 1357232"/>
                <a:gd name="connsiteX3" fmla="*/ 13715 w 1304895"/>
                <a:gd name="connsiteY3" fmla="*/ 903288 h 1357232"/>
                <a:gd name="connsiteX4" fmla="*/ 0 w 1304895"/>
                <a:gd name="connsiteY4" fmla="*/ 0 h 135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895" h="1357232">
                  <a:moveTo>
                    <a:pt x="0" y="0"/>
                  </a:moveTo>
                  <a:lnTo>
                    <a:pt x="1304895" y="391272"/>
                  </a:lnTo>
                  <a:cubicBezTo>
                    <a:pt x="1301974" y="717811"/>
                    <a:pt x="1299053" y="1030693"/>
                    <a:pt x="1296132" y="1357232"/>
                  </a:cubicBezTo>
                  <a:lnTo>
                    <a:pt x="13715" y="903288"/>
                  </a:lnTo>
                  <a:cubicBezTo>
                    <a:pt x="13535" y="606847"/>
                    <a:pt x="180" y="296441"/>
                    <a:pt x="0" y="0"/>
                  </a:cubicBezTo>
                  <a:close/>
                </a:path>
              </a:pathLst>
            </a:cu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7" name="Straight Connector 6"/>
            <p:cNvCxnSpPr>
              <a:stCxn id="11" idx="3"/>
              <a:endCxn id="6" idx="3"/>
            </p:cNvCxnSpPr>
            <p:nvPr/>
          </p:nvCxnSpPr>
          <p:spPr>
            <a:xfrm flipV="1">
              <a:off x="3697867" y="5500481"/>
              <a:ext cx="352249" cy="184903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Straight Connector 7"/>
            <p:cNvCxnSpPr>
              <a:stCxn id="11" idx="0"/>
              <a:endCxn id="6" idx="0"/>
            </p:cNvCxnSpPr>
            <p:nvPr/>
          </p:nvCxnSpPr>
          <p:spPr>
            <a:xfrm flipV="1">
              <a:off x="3693368" y="5029758"/>
              <a:ext cx="349342" cy="138296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Straight Connector 8"/>
            <p:cNvCxnSpPr>
              <a:stCxn id="11" idx="1"/>
              <a:endCxn id="6" idx="1"/>
            </p:cNvCxnSpPr>
            <p:nvPr/>
          </p:nvCxnSpPr>
          <p:spPr>
            <a:xfrm flipV="1">
              <a:off x="4403706" y="5233658"/>
              <a:ext cx="343626" cy="161604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/>
            <p:cNvCxnSpPr>
              <a:stCxn id="11" idx="2"/>
              <a:endCxn id="6" idx="2"/>
            </p:cNvCxnSpPr>
            <p:nvPr/>
          </p:nvCxnSpPr>
          <p:spPr>
            <a:xfrm flipV="1">
              <a:off x="4405009" y="5737041"/>
              <a:ext cx="337591" cy="201124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Freeform 10"/>
            <p:cNvSpPr/>
            <p:nvPr/>
          </p:nvSpPr>
          <p:spPr>
            <a:xfrm>
              <a:off x="3693284" y="5168054"/>
              <a:ext cx="711724" cy="770111"/>
            </a:xfrm>
            <a:custGeom>
              <a:avLst/>
              <a:gdLst>
                <a:gd name="connsiteX0" fmla="*/ 5024 w 1487156"/>
                <a:gd name="connsiteY0" fmla="*/ 0 h 1381648"/>
                <a:gd name="connsiteX1" fmla="*/ 1487156 w 1487156"/>
                <a:gd name="connsiteY1" fmla="*/ 366764 h 1381648"/>
                <a:gd name="connsiteX2" fmla="*/ 1376624 w 1487156"/>
                <a:gd name="connsiteY2" fmla="*/ 1381648 h 1381648"/>
                <a:gd name="connsiteX3" fmla="*/ 0 w 1487156"/>
                <a:gd name="connsiteY3" fmla="*/ 949569 h 1381648"/>
                <a:gd name="connsiteX4" fmla="*/ 5024 w 1487156"/>
                <a:gd name="connsiteY4" fmla="*/ 0 h 1381648"/>
                <a:gd name="connsiteX0" fmla="*/ 5024 w 1376623"/>
                <a:gd name="connsiteY0" fmla="*/ 0 h 1381648"/>
                <a:gd name="connsiteX1" fmla="*/ 1374125 w 1376623"/>
                <a:gd name="connsiteY1" fmla="*/ 339851 h 1381648"/>
                <a:gd name="connsiteX2" fmla="*/ 1376624 w 1376623"/>
                <a:gd name="connsiteY2" fmla="*/ 1381648 h 1381648"/>
                <a:gd name="connsiteX3" fmla="*/ 0 w 1376623"/>
                <a:gd name="connsiteY3" fmla="*/ 949569 h 1381648"/>
                <a:gd name="connsiteX4" fmla="*/ 5024 w 1376623"/>
                <a:gd name="connsiteY4" fmla="*/ 0 h 1381648"/>
                <a:gd name="connsiteX0" fmla="*/ 5024 w 1376625"/>
                <a:gd name="connsiteY0" fmla="*/ 0 h 1381648"/>
                <a:gd name="connsiteX1" fmla="*/ 1374125 w 1376625"/>
                <a:gd name="connsiteY1" fmla="*/ 339851 h 1381648"/>
                <a:gd name="connsiteX2" fmla="*/ 1376624 w 1376625"/>
                <a:gd name="connsiteY2" fmla="*/ 1381648 h 1381648"/>
                <a:gd name="connsiteX3" fmla="*/ 0 w 1376625"/>
                <a:gd name="connsiteY3" fmla="*/ 858068 h 1381648"/>
                <a:gd name="connsiteX4" fmla="*/ 5024 w 1376625"/>
                <a:gd name="connsiteY4" fmla="*/ 0 h 1381648"/>
                <a:gd name="connsiteX0" fmla="*/ 11032 w 1376623"/>
                <a:gd name="connsiteY0" fmla="*/ 0 h 1477794"/>
                <a:gd name="connsiteX1" fmla="*/ 1374125 w 1376623"/>
                <a:gd name="connsiteY1" fmla="*/ 435997 h 1477794"/>
                <a:gd name="connsiteX2" fmla="*/ 1376624 w 1376623"/>
                <a:gd name="connsiteY2" fmla="*/ 1477794 h 1477794"/>
                <a:gd name="connsiteX3" fmla="*/ 0 w 1376623"/>
                <a:gd name="connsiteY3" fmla="*/ 954214 h 1477794"/>
                <a:gd name="connsiteX4" fmla="*/ 11032 w 1376623"/>
                <a:gd name="connsiteY4" fmla="*/ 0 h 1477794"/>
                <a:gd name="connsiteX0" fmla="*/ 5022 w 1370615"/>
                <a:gd name="connsiteY0" fmla="*/ 0 h 1477794"/>
                <a:gd name="connsiteX1" fmla="*/ 1368115 w 1370615"/>
                <a:gd name="connsiteY1" fmla="*/ 435997 h 1477794"/>
                <a:gd name="connsiteX2" fmla="*/ 1370614 w 1370615"/>
                <a:gd name="connsiteY2" fmla="*/ 1477794 h 1477794"/>
                <a:gd name="connsiteX3" fmla="*/ 0 w 1370615"/>
                <a:gd name="connsiteY3" fmla="*/ 972241 h 1477794"/>
                <a:gd name="connsiteX4" fmla="*/ 5022 w 1370615"/>
                <a:gd name="connsiteY4" fmla="*/ 0 h 1477794"/>
                <a:gd name="connsiteX0" fmla="*/ 161 w 1365752"/>
                <a:gd name="connsiteY0" fmla="*/ 0 h 1477794"/>
                <a:gd name="connsiteX1" fmla="*/ 1363254 w 1365752"/>
                <a:gd name="connsiteY1" fmla="*/ 435997 h 1477794"/>
                <a:gd name="connsiteX2" fmla="*/ 1365753 w 1365752"/>
                <a:gd name="connsiteY2" fmla="*/ 1477794 h 1477794"/>
                <a:gd name="connsiteX3" fmla="*/ 8794 w 1365752"/>
                <a:gd name="connsiteY3" fmla="*/ 992723 h 1477794"/>
                <a:gd name="connsiteX4" fmla="*/ 161 w 1365752"/>
                <a:gd name="connsiteY4" fmla="*/ 0 h 147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752" h="1477794">
                  <a:moveTo>
                    <a:pt x="161" y="0"/>
                  </a:moveTo>
                  <a:lnTo>
                    <a:pt x="1363254" y="435997"/>
                  </a:lnTo>
                  <a:lnTo>
                    <a:pt x="1365753" y="1477794"/>
                  </a:lnTo>
                  <a:cubicBezTo>
                    <a:pt x="908882" y="1309276"/>
                    <a:pt x="465665" y="1161241"/>
                    <a:pt x="8794" y="992723"/>
                  </a:cubicBezTo>
                  <a:cubicBezTo>
                    <a:pt x="10469" y="676200"/>
                    <a:pt x="-1514" y="316523"/>
                    <a:pt x="161" y="0"/>
                  </a:cubicBezTo>
                  <a:close/>
                </a:path>
              </a:pathLst>
            </a:cu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  <p:sp>
        <p:nvSpPr>
          <p:cNvPr id="12" name="Right Arrow 11"/>
          <p:cNvSpPr/>
          <p:nvPr/>
        </p:nvSpPr>
        <p:spPr>
          <a:xfrm>
            <a:off x="7041938" y="2461470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Right Arrow 12"/>
          <p:cNvSpPr/>
          <p:nvPr/>
        </p:nvSpPr>
        <p:spPr>
          <a:xfrm>
            <a:off x="5632557" y="2461470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Snip Diagonal Corner Rectangle 13"/>
          <p:cNvSpPr/>
          <p:nvPr/>
        </p:nvSpPr>
        <p:spPr>
          <a:xfrm>
            <a:off x="2971800" y="4940226"/>
            <a:ext cx="4251512" cy="1154516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endParaRPr lang="bg-BG" dirty="0">
              <a:solidFill>
                <a:schemeClr val="tx1"/>
              </a:solidFill>
              <a:effectLst>
                <a:outerShdw blurRad="63500" algn="ctr" rotWithShape="0">
                  <a:srgbClr val="0033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15" name="Group 14"/>
          <p:cNvGrpSpPr/>
          <p:nvPr/>
        </p:nvGrpSpPr>
        <p:grpSpPr>
          <a:xfrm rot="924427">
            <a:off x="5955474" y="5063898"/>
            <a:ext cx="1054048" cy="908407"/>
            <a:chOff x="3693284" y="5029758"/>
            <a:chExt cx="1054048" cy="908407"/>
          </a:xfrm>
        </p:grpSpPr>
        <p:sp>
          <p:nvSpPr>
            <p:cNvPr id="16" name="Freeform 15"/>
            <p:cNvSpPr/>
            <p:nvPr/>
          </p:nvSpPr>
          <p:spPr>
            <a:xfrm>
              <a:off x="4042710" y="5029758"/>
              <a:ext cx="704622" cy="707283"/>
            </a:xfrm>
            <a:custGeom>
              <a:avLst/>
              <a:gdLst>
                <a:gd name="connsiteX0" fmla="*/ 5024 w 1487156"/>
                <a:gd name="connsiteY0" fmla="*/ 0 h 1381648"/>
                <a:gd name="connsiteX1" fmla="*/ 1487156 w 1487156"/>
                <a:gd name="connsiteY1" fmla="*/ 366764 h 1381648"/>
                <a:gd name="connsiteX2" fmla="*/ 1376624 w 1487156"/>
                <a:gd name="connsiteY2" fmla="*/ 1381648 h 1381648"/>
                <a:gd name="connsiteX3" fmla="*/ 0 w 1487156"/>
                <a:gd name="connsiteY3" fmla="*/ 949569 h 1381648"/>
                <a:gd name="connsiteX4" fmla="*/ 5024 w 1487156"/>
                <a:gd name="connsiteY4" fmla="*/ 0 h 1381648"/>
                <a:gd name="connsiteX0" fmla="*/ 147670 w 1629802"/>
                <a:gd name="connsiteY0" fmla="*/ 0 h 1381648"/>
                <a:gd name="connsiteX1" fmla="*/ 1629802 w 1629802"/>
                <a:gd name="connsiteY1" fmla="*/ 366764 h 1381648"/>
                <a:gd name="connsiteX2" fmla="*/ 1519270 w 1629802"/>
                <a:gd name="connsiteY2" fmla="*/ 1381648 h 1381648"/>
                <a:gd name="connsiteX3" fmla="*/ 0 w 1629802"/>
                <a:gd name="connsiteY3" fmla="*/ 967857 h 1381648"/>
                <a:gd name="connsiteX4" fmla="*/ 147670 w 1629802"/>
                <a:gd name="connsiteY4" fmla="*/ 0 h 1381648"/>
                <a:gd name="connsiteX0" fmla="*/ 30627 w 1629802"/>
                <a:gd name="connsiteY0" fmla="*/ 0 h 1308496"/>
                <a:gd name="connsiteX1" fmla="*/ 1629802 w 1629802"/>
                <a:gd name="connsiteY1" fmla="*/ 293612 h 1308496"/>
                <a:gd name="connsiteX2" fmla="*/ 1519270 w 1629802"/>
                <a:gd name="connsiteY2" fmla="*/ 1308496 h 1308496"/>
                <a:gd name="connsiteX3" fmla="*/ 0 w 1629802"/>
                <a:gd name="connsiteY3" fmla="*/ 894705 h 1308496"/>
                <a:gd name="connsiteX4" fmla="*/ 30627 w 1629802"/>
                <a:gd name="connsiteY4" fmla="*/ 0 h 1308496"/>
                <a:gd name="connsiteX0" fmla="*/ 30627 w 1519270"/>
                <a:gd name="connsiteY0" fmla="*/ 0 h 1308496"/>
                <a:gd name="connsiteX1" fmla="*/ 1417661 w 1519270"/>
                <a:gd name="connsiteY1" fmla="*/ 300927 h 1308496"/>
                <a:gd name="connsiteX2" fmla="*/ 1519270 w 1519270"/>
                <a:gd name="connsiteY2" fmla="*/ 1308496 h 1308496"/>
                <a:gd name="connsiteX3" fmla="*/ 0 w 1519270"/>
                <a:gd name="connsiteY3" fmla="*/ 894705 h 1308496"/>
                <a:gd name="connsiteX4" fmla="*/ 30627 w 1519270"/>
                <a:gd name="connsiteY4" fmla="*/ 0 h 1308496"/>
                <a:gd name="connsiteX0" fmla="*/ 30627 w 1482694"/>
                <a:gd name="connsiteY0" fmla="*/ 0 h 917133"/>
                <a:gd name="connsiteX1" fmla="*/ 1417661 w 1482694"/>
                <a:gd name="connsiteY1" fmla="*/ 300927 h 917133"/>
                <a:gd name="connsiteX2" fmla="*/ 1482694 w 1482694"/>
                <a:gd name="connsiteY2" fmla="*/ 917133 h 917133"/>
                <a:gd name="connsiteX3" fmla="*/ 0 w 1482694"/>
                <a:gd name="connsiteY3" fmla="*/ 894705 h 917133"/>
                <a:gd name="connsiteX4" fmla="*/ 30627 w 1482694"/>
                <a:gd name="connsiteY4" fmla="*/ 0 h 917133"/>
                <a:gd name="connsiteX0" fmla="*/ 30627 w 1417661"/>
                <a:gd name="connsiteY0" fmla="*/ 0 h 1253632"/>
                <a:gd name="connsiteX1" fmla="*/ 1417661 w 1417661"/>
                <a:gd name="connsiteY1" fmla="*/ 300927 h 1253632"/>
                <a:gd name="connsiteX2" fmla="*/ 1299814 w 1417661"/>
                <a:gd name="connsiteY2" fmla="*/ 1253632 h 1253632"/>
                <a:gd name="connsiteX3" fmla="*/ 0 w 1417661"/>
                <a:gd name="connsiteY3" fmla="*/ 894705 h 1253632"/>
                <a:gd name="connsiteX4" fmla="*/ 30627 w 1417661"/>
                <a:gd name="connsiteY4" fmla="*/ 0 h 1253632"/>
                <a:gd name="connsiteX0" fmla="*/ 30627 w 1417661"/>
                <a:gd name="connsiteY0" fmla="*/ 0 h 1253632"/>
                <a:gd name="connsiteX1" fmla="*/ 1417661 w 1417661"/>
                <a:gd name="connsiteY1" fmla="*/ 300927 h 1253632"/>
                <a:gd name="connsiteX2" fmla="*/ 1299814 w 1417661"/>
                <a:gd name="connsiteY2" fmla="*/ 1253632 h 1253632"/>
                <a:gd name="connsiteX3" fmla="*/ 0 w 1417661"/>
                <a:gd name="connsiteY3" fmla="*/ 894705 h 1253632"/>
                <a:gd name="connsiteX4" fmla="*/ 30627 w 1417661"/>
                <a:gd name="connsiteY4" fmla="*/ 0 h 1253632"/>
                <a:gd name="connsiteX0" fmla="*/ 30627 w 1308578"/>
                <a:gd name="connsiteY0" fmla="*/ 0 h 1253632"/>
                <a:gd name="connsiteX1" fmla="*/ 1308578 w 1308578"/>
                <a:gd name="connsiteY1" fmla="*/ 274015 h 1253632"/>
                <a:gd name="connsiteX2" fmla="*/ 1299814 w 1308578"/>
                <a:gd name="connsiteY2" fmla="*/ 1253632 h 1253632"/>
                <a:gd name="connsiteX3" fmla="*/ 0 w 1308578"/>
                <a:gd name="connsiteY3" fmla="*/ 894705 h 1253632"/>
                <a:gd name="connsiteX4" fmla="*/ 30627 w 1308578"/>
                <a:gd name="connsiteY4" fmla="*/ 0 h 1253632"/>
                <a:gd name="connsiteX0" fmla="*/ 0 w 1309117"/>
                <a:gd name="connsiteY0" fmla="*/ 0 h 1248249"/>
                <a:gd name="connsiteX1" fmla="*/ 1309117 w 1309117"/>
                <a:gd name="connsiteY1" fmla="*/ 268632 h 1248249"/>
                <a:gd name="connsiteX2" fmla="*/ 1300353 w 1309117"/>
                <a:gd name="connsiteY2" fmla="*/ 1248249 h 1248249"/>
                <a:gd name="connsiteX3" fmla="*/ 539 w 1309117"/>
                <a:gd name="connsiteY3" fmla="*/ 889322 h 1248249"/>
                <a:gd name="connsiteX4" fmla="*/ 0 w 1309117"/>
                <a:gd name="connsiteY4" fmla="*/ 0 h 1248249"/>
                <a:gd name="connsiteX0" fmla="*/ 0 w 1309117"/>
                <a:gd name="connsiteY0" fmla="*/ 0 h 1248249"/>
                <a:gd name="connsiteX1" fmla="*/ 1309117 w 1309117"/>
                <a:gd name="connsiteY1" fmla="*/ 268632 h 1248249"/>
                <a:gd name="connsiteX2" fmla="*/ 1300353 w 1309117"/>
                <a:gd name="connsiteY2" fmla="*/ 1248249 h 1248249"/>
                <a:gd name="connsiteX3" fmla="*/ 539 w 1309117"/>
                <a:gd name="connsiteY3" fmla="*/ 813969 h 1248249"/>
                <a:gd name="connsiteX4" fmla="*/ 0 w 1309117"/>
                <a:gd name="connsiteY4" fmla="*/ 0 h 1248249"/>
                <a:gd name="connsiteX0" fmla="*/ 0 w 1309117"/>
                <a:gd name="connsiteY0" fmla="*/ 0 h 1248249"/>
                <a:gd name="connsiteX1" fmla="*/ 1309117 w 1309117"/>
                <a:gd name="connsiteY1" fmla="*/ 268632 h 1248249"/>
                <a:gd name="connsiteX2" fmla="*/ 1300353 w 1309117"/>
                <a:gd name="connsiteY2" fmla="*/ 1248249 h 1248249"/>
                <a:gd name="connsiteX3" fmla="*/ 17936 w 1309117"/>
                <a:gd name="connsiteY3" fmla="*/ 807959 h 1248249"/>
                <a:gd name="connsiteX4" fmla="*/ 0 w 1309117"/>
                <a:gd name="connsiteY4" fmla="*/ 0 h 1248249"/>
                <a:gd name="connsiteX0" fmla="*/ 34258 w 1291181"/>
                <a:gd name="connsiteY0" fmla="*/ 0 h 1362424"/>
                <a:gd name="connsiteX1" fmla="*/ 1291181 w 1291181"/>
                <a:gd name="connsiteY1" fmla="*/ 382807 h 1362424"/>
                <a:gd name="connsiteX2" fmla="*/ 1282417 w 1291181"/>
                <a:gd name="connsiteY2" fmla="*/ 1362424 h 1362424"/>
                <a:gd name="connsiteX3" fmla="*/ 0 w 1291181"/>
                <a:gd name="connsiteY3" fmla="*/ 922134 h 1362424"/>
                <a:gd name="connsiteX4" fmla="*/ 34258 w 1291181"/>
                <a:gd name="connsiteY4" fmla="*/ 0 h 1362424"/>
                <a:gd name="connsiteX0" fmla="*/ 0 w 1291718"/>
                <a:gd name="connsiteY0" fmla="*/ 0 h 1362424"/>
                <a:gd name="connsiteX1" fmla="*/ 1291718 w 1291718"/>
                <a:gd name="connsiteY1" fmla="*/ 382807 h 1362424"/>
                <a:gd name="connsiteX2" fmla="*/ 1282954 w 1291718"/>
                <a:gd name="connsiteY2" fmla="*/ 1362424 h 1362424"/>
                <a:gd name="connsiteX3" fmla="*/ 537 w 1291718"/>
                <a:gd name="connsiteY3" fmla="*/ 922134 h 1362424"/>
                <a:gd name="connsiteX4" fmla="*/ 0 w 1291718"/>
                <a:gd name="connsiteY4" fmla="*/ 0 h 1362424"/>
                <a:gd name="connsiteX0" fmla="*/ 0 w 1291718"/>
                <a:gd name="connsiteY0" fmla="*/ 0 h 1350406"/>
                <a:gd name="connsiteX1" fmla="*/ 1291718 w 1291718"/>
                <a:gd name="connsiteY1" fmla="*/ 370789 h 1350406"/>
                <a:gd name="connsiteX2" fmla="*/ 1282954 w 1291718"/>
                <a:gd name="connsiteY2" fmla="*/ 1350406 h 1350406"/>
                <a:gd name="connsiteX3" fmla="*/ 537 w 1291718"/>
                <a:gd name="connsiteY3" fmla="*/ 910116 h 1350406"/>
                <a:gd name="connsiteX4" fmla="*/ 0 w 1291718"/>
                <a:gd name="connsiteY4" fmla="*/ 0 h 1350406"/>
                <a:gd name="connsiteX0" fmla="*/ 0 w 1434544"/>
                <a:gd name="connsiteY0" fmla="*/ 0 h 1377714"/>
                <a:gd name="connsiteX1" fmla="*/ 1291718 w 1434544"/>
                <a:gd name="connsiteY1" fmla="*/ 370789 h 1377714"/>
                <a:gd name="connsiteX2" fmla="*/ 1434502 w 1434544"/>
                <a:gd name="connsiteY2" fmla="*/ 1377714 h 1377714"/>
                <a:gd name="connsiteX3" fmla="*/ 537 w 1434544"/>
                <a:gd name="connsiteY3" fmla="*/ 910116 h 1377714"/>
                <a:gd name="connsiteX4" fmla="*/ 0 w 1434544"/>
                <a:gd name="connsiteY4" fmla="*/ 0 h 1377714"/>
                <a:gd name="connsiteX0" fmla="*/ 0 w 1443265"/>
                <a:gd name="connsiteY0" fmla="*/ 0 h 1377714"/>
                <a:gd name="connsiteX1" fmla="*/ 1443265 w 1443265"/>
                <a:gd name="connsiteY1" fmla="*/ 411754 h 1377714"/>
                <a:gd name="connsiteX2" fmla="*/ 1434502 w 1443265"/>
                <a:gd name="connsiteY2" fmla="*/ 1377714 h 1377714"/>
                <a:gd name="connsiteX3" fmla="*/ 537 w 1443265"/>
                <a:gd name="connsiteY3" fmla="*/ 910116 h 1377714"/>
                <a:gd name="connsiteX4" fmla="*/ 0 w 1443265"/>
                <a:gd name="connsiteY4" fmla="*/ 0 h 1377714"/>
                <a:gd name="connsiteX0" fmla="*/ 118069 w 1442730"/>
                <a:gd name="connsiteY0" fmla="*/ 0 h 1350404"/>
                <a:gd name="connsiteX1" fmla="*/ 1442730 w 1442730"/>
                <a:gd name="connsiteY1" fmla="*/ 384444 h 1350404"/>
                <a:gd name="connsiteX2" fmla="*/ 1433967 w 1442730"/>
                <a:gd name="connsiteY2" fmla="*/ 1350404 h 1350404"/>
                <a:gd name="connsiteX3" fmla="*/ 2 w 1442730"/>
                <a:gd name="connsiteY3" fmla="*/ 882806 h 1350404"/>
                <a:gd name="connsiteX4" fmla="*/ 118069 w 1442730"/>
                <a:gd name="connsiteY4" fmla="*/ 0 h 1350404"/>
                <a:gd name="connsiteX0" fmla="*/ 1 w 1324662"/>
                <a:gd name="connsiteY0" fmla="*/ 0 h 1350404"/>
                <a:gd name="connsiteX1" fmla="*/ 1324662 w 1324662"/>
                <a:gd name="connsiteY1" fmla="*/ 384444 h 1350404"/>
                <a:gd name="connsiteX2" fmla="*/ 1315899 w 1324662"/>
                <a:gd name="connsiteY2" fmla="*/ 1350404 h 1350404"/>
                <a:gd name="connsiteX3" fmla="*/ 40072 w 1324662"/>
                <a:gd name="connsiteY3" fmla="*/ 916943 h 1350404"/>
                <a:gd name="connsiteX4" fmla="*/ 1 w 1324662"/>
                <a:gd name="connsiteY4" fmla="*/ 0 h 1350404"/>
                <a:gd name="connsiteX0" fmla="*/ -1 w 1324660"/>
                <a:gd name="connsiteY0" fmla="*/ 0 h 1350404"/>
                <a:gd name="connsiteX1" fmla="*/ 1324660 w 1324660"/>
                <a:gd name="connsiteY1" fmla="*/ 384444 h 1350404"/>
                <a:gd name="connsiteX2" fmla="*/ 1315897 w 1324660"/>
                <a:gd name="connsiteY2" fmla="*/ 1350404 h 1350404"/>
                <a:gd name="connsiteX3" fmla="*/ 33480 w 1324660"/>
                <a:gd name="connsiteY3" fmla="*/ 896460 h 1350404"/>
                <a:gd name="connsiteX4" fmla="*/ -1 w 1324660"/>
                <a:gd name="connsiteY4" fmla="*/ 0 h 1350404"/>
                <a:gd name="connsiteX0" fmla="*/ 0 w 1304895"/>
                <a:gd name="connsiteY0" fmla="*/ 0 h 1357232"/>
                <a:gd name="connsiteX1" fmla="*/ 1304895 w 1304895"/>
                <a:gd name="connsiteY1" fmla="*/ 391272 h 1357232"/>
                <a:gd name="connsiteX2" fmla="*/ 1296132 w 1304895"/>
                <a:gd name="connsiteY2" fmla="*/ 1357232 h 1357232"/>
                <a:gd name="connsiteX3" fmla="*/ 13715 w 1304895"/>
                <a:gd name="connsiteY3" fmla="*/ 903288 h 1357232"/>
                <a:gd name="connsiteX4" fmla="*/ 0 w 1304895"/>
                <a:gd name="connsiteY4" fmla="*/ 0 h 135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895" h="1357232">
                  <a:moveTo>
                    <a:pt x="0" y="0"/>
                  </a:moveTo>
                  <a:lnTo>
                    <a:pt x="1304895" y="391272"/>
                  </a:lnTo>
                  <a:cubicBezTo>
                    <a:pt x="1301974" y="717811"/>
                    <a:pt x="1299053" y="1030693"/>
                    <a:pt x="1296132" y="1357232"/>
                  </a:cubicBezTo>
                  <a:lnTo>
                    <a:pt x="13715" y="903288"/>
                  </a:lnTo>
                  <a:cubicBezTo>
                    <a:pt x="13535" y="606847"/>
                    <a:pt x="180" y="296441"/>
                    <a:pt x="0" y="0"/>
                  </a:cubicBezTo>
                  <a:close/>
                </a:path>
              </a:pathLst>
            </a:cu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7" name="Straight Connector 16"/>
            <p:cNvCxnSpPr>
              <a:stCxn id="21" idx="3"/>
              <a:endCxn id="16" idx="3"/>
            </p:cNvCxnSpPr>
            <p:nvPr/>
          </p:nvCxnSpPr>
          <p:spPr>
            <a:xfrm flipV="1">
              <a:off x="3697867" y="5500481"/>
              <a:ext cx="352249" cy="184903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Straight Connector 17"/>
            <p:cNvCxnSpPr>
              <a:stCxn id="21" idx="0"/>
              <a:endCxn id="16" idx="0"/>
            </p:cNvCxnSpPr>
            <p:nvPr/>
          </p:nvCxnSpPr>
          <p:spPr>
            <a:xfrm flipV="1">
              <a:off x="3693368" y="5029758"/>
              <a:ext cx="349342" cy="138296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>
              <a:stCxn id="21" idx="1"/>
              <a:endCxn id="16" idx="1"/>
            </p:cNvCxnSpPr>
            <p:nvPr/>
          </p:nvCxnSpPr>
          <p:spPr>
            <a:xfrm flipV="1">
              <a:off x="4403706" y="5233658"/>
              <a:ext cx="343626" cy="161604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Straight Connector 19"/>
            <p:cNvCxnSpPr>
              <a:stCxn id="21" idx="2"/>
              <a:endCxn id="16" idx="2"/>
            </p:cNvCxnSpPr>
            <p:nvPr/>
          </p:nvCxnSpPr>
          <p:spPr>
            <a:xfrm flipV="1">
              <a:off x="4405009" y="5737041"/>
              <a:ext cx="337591" cy="201124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3693284" y="5168054"/>
              <a:ext cx="711724" cy="770111"/>
            </a:xfrm>
            <a:custGeom>
              <a:avLst/>
              <a:gdLst>
                <a:gd name="connsiteX0" fmla="*/ 5024 w 1487156"/>
                <a:gd name="connsiteY0" fmla="*/ 0 h 1381648"/>
                <a:gd name="connsiteX1" fmla="*/ 1487156 w 1487156"/>
                <a:gd name="connsiteY1" fmla="*/ 366764 h 1381648"/>
                <a:gd name="connsiteX2" fmla="*/ 1376624 w 1487156"/>
                <a:gd name="connsiteY2" fmla="*/ 1381648 h 1381648"/>
                <a:gd name="connsiteX3" fmla="*/ 0 w 1487156"/>
                <a:gd name="connsiteY3" fmla="*/ 949569 h 1381648"/>
                <a:gd name="connsiteX4" fmla="*/ 5024 w 1487156"/>
                <a:gd name="connsiteY4" fmla="*/ 0 h 1381648"/>
                <a:gd name="connsiteX0" fmla="*/ 5024 w 1376623"/>
                <a:gd name="connsiteY0" fmla="*/ 0 h 1381648"/>
                <a:gd name="connsiteX1" fmla="*/ 1374125 w 1376623"/>
                <a:gd name="connsiteY1" fmla="*/ 339851 h 1381648"/>
                <a:gd name="connsiteX2" fmla="*/ 1376624 w 1376623"/>
                <a:gd name="connsiteY2" fmla="*/ 1381648 h 1381648"/>
                <a:gd name="connsiteX3" fmla="*/ 0 w 1376623"/>
                <a:gd name="connsiteY3" fmla="*/ 949569 h 1381648"/>
                <a:gd name="connsiteX4" fmla="*/ 5024 w 1376623"/>
                <a:gd name="connsiteY4" fmla="*/ 0 h 1381648"/>
                <a:gd name="connsiteX0" fmla="*/ 5024 w 1376625"/>
                <a:gd name="connsiteY0" fmla="*/ 0 h 1381648"/>
                <a:gd name="connsiteX1" fmla="*/ 1374125 w 1376625"/>
                <a:gd name="connsiteY1" fmla="*/ 339851 h 1381648"/>
                <a:gd name="connsiteX2" fmla="*/ 1376624 w 1376625"/>
                <a:gd name="connsiteY2" fmla="*/ 1381648 h 1381648"/>
                <a:gd name="connsiteX3" fmla="*/ 0 w 1376625"/>
                <a:gd name="connsiteY3" fmla="*/ 858068 h 1381648"/>
                <a:gd name="connsiteX4" fmla="*/ 5024 w 1376625"/>
                <a:gd name="connsiteY4" fmla="*/ 0 h 1381648"/>
                <a:gd name="connsiteX0" fmla="*/ 11032 w 1376623"/>
                <a:gd name="connsiteY0" fmla="*/ 0 h 1477794"/>
                <a:gd name="connsiteX1" fmla="*/ 1374125 w 1376623"/>
                <a:gd name="connsiteY1" fmla="*/ 435997 h 1477794"/>
                <a:gd name="connsiteX2" fmla="*/ 1376624 w 1376623"/>
                <a:gd name="connsiteY2" fmla="*/ 1477794 h 1477794"/>
                <a:gd name="connsiteX3" fmla="*/ 0 w 1376623"/>
                <a:gd name="connsiteY3" fmla="*/ 954214 h 1477794"/>
                <a:gd name="connsiteX4" fmla="*/ 11032 w 1376623"/>
                <a:gd name="connsiteY4" fmla="*/ 0 h 1477794"/>
                <a:gd name="connsiteX0" fmla="*/ 5022 w 1370615"/>
                <a:gd name="connsiteY0" fmla="*/ 0 h 1477794"/>
                <a:gd name="connsiteX1" fmla="*/ 1368115 w 1370615"/>
                <a:gd name="connsiteY1" fmla="*/ 435997 h 1477794"/>
                <a:gd name="connsiteX2" fmla="*/ 1370614 w 1370615"/>
                <a:gd name="connsiteY2" fmla="*/ 1477794 h 1477794"/>
                <a:gd name="connsiteX3" fmla="*/ 0 w 1370615"/>
                <a:gd name="connsiteY3" fmla="*/ 972241 h 1477794"/>
                <a:gd name="connsiteX4" fmla="*/ 5022 w 1370615"/>
                <a:gd name="connsiteY4" fmla="*/ 0 h 1477794"/>
                <a:gd name="connsiteX0" fmla="*/ 161 w 1365752"/>
                <a:gd name="connsiteY0" fmla="*/ 0 h 1477794"/>
                <a:gd name="connsiteX1" fmla="*/ 1363254 w 1365752"/>
                <a:gd name="connsiteY1" fmla="*/ 435997 h 1477794"/>
                <a:gd name="connsiteX2" fmla="*/ 1365753 w 1365752"/>
                <a:gd name="connsiteY2" fmla="*/ 1477794 h 1477794"/>
                <a:gd name="connsiteX3" fmla="*/ 8794 w 1365752"/>
                <a:gd name="connsiteY3" fmla="*/ 992723 h 1477794"/>
                <a:gd name="connsiteX4" fmla="*/ 161 w 1365752"/>
                <a:gd name="connsiteY4" fmla="*/ 0 h 147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752" h="1477794">
                  <a:moveTo>
                    <a:pt x="161" y="0"/>
                  </a:moveTo>
                  <a:lnTo>
                    <a:pt x="1363254" y="435997"/>
                  </a:lnTo>
                  <a:lnTo>
                    <a:pt x="1365753" y="1477794"/>
                  </a:lnTo>
                  <a:cubicBezTo>
                    <a:pt x="908882" y="1309276"/>
                    <a:pt x="465665" y="1161241"/>
                    <a:pt x="8794" y="992723"/>
                  </a:cubicBezTo>
                  <a:cubicBezTo>
                    <a:pt x="10469" y="676200"/>
                    <a:pt x="-1514" y="316523"/>
                    <a:pt x="161" y="0"/>
                  </a:cubicBezTo>
                  <a:close/>
                </a:path>
              </a:pathLst>
            </a:cu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  <p:sp>
        <p:nvSpPr>
          <p:cNvPr id="22" name="Right Arrow 21"/>
          <p:cNvSpPr/>
          <p:nvPr/>
        </p:nvSpPr>
        <p:spPr>
          <a:xfrm>
            <a:off x="5587253" y="5367125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Right Arrow 22"/>
          <p:cNvSpPr/>
          <p:nvPr/>
        </p:nvSpPr>
        <p:spPr>
          <a:xfrm>
            <a:off x="4202206" y="5367125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Right Arrow 25"/>
          <p:cNvSpPr/>
          <p:nvPr/>
        </p:nvSpPr>
        <p:spPr>
          <a:xfrm>
            <a:off x="1423628" y="2485098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346515" y="5166364"/>
                <a:ext cx="1393138" cy="686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0,0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,0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sz="12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515" y="5166364"/>
                <a:ext cx="1393138" cy="6868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979878" y="2275099"/>
                <a:ext cx="1393138" cy="686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0,0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,0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sz="12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878" y="2275099"/>
                <a:ext cx="1393138" cy="6868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409279" y="2269018"/>
                <a:ext cx="1362231" cy="686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0,0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3,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sz="1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279" y="2269018"/>
                <a:ext cx="1362231" cy="68685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801200" y="2255369"/>
                <a:ext cx="1393138" cy="686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0,0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3,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sz="1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200" y="2255369"/>
                <a:ext cx="1393138" cy="68685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971800" y="5174273"/>
                <a:ext cx="1393138" cy="686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0,0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3,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sz="12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5174273"/>
                <a:ext cx="1393138" cy="68685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576028" y="2288546"/>
                <a:ext cx="1393138" cy="686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0,0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,0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sz="12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028" y="2288546"/>
                <a:ext cx="1393138" cy="68685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Arrow 32"/>
          <p:cNvSpPr/>
          <p:nvPr/>
        </p:nvSpPr>
        <p:spPr>
          <a:xfrm>
            <a:off x="2817640" y="2485098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37877" y="2334794"/>
                <a:ext cx="1024704" cy="580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sz="12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77" y="2334794"/>
                <a:ext cx="1024704" cy="580736"/>
              </a:xfrm>
              <a:prstGeom prst="rect">
                <a:avLst/>
              </a:prstGeom>
              <a:blipFill rotWithShape="1">
                <a:blip r:embed="rId8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ight Arrow 34"/>
          <p:cNvSpPr/>
          <p:nvPr/>
        </p:nvSpPr>
        <p:spPr>
          <a:xfrm>
            <a:off x="4234063" y="2476805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" name="Rectangle 42"/>
          <p:cNvSpPr/>
          <p:nvPr/>
        </p:nvSpPr>
        <p:spPr>
          <a:xfrm>
            <a:off x="2478741" y="3138855"/>
            <a:ext cx="1035348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r"/>
            <a:r>
              <a:rPr lang="bg-BG" sz="1600" dirty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запис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562581" y="4444882"/>
            <a:ext cx="1951508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r"/>
            <a:r>
              <a:rPr lang="bg-BG" sz="1600" dirty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възстановяване</a:t>
            </a:r>
          </a:p>
        </p:txBody>
      </p:sp>
      <p:sp>
        <p:nvSpPr>
          <p:cNvPr id="46" name="Right Arrow 45"/>
          <p:cNvSpPr/>
          <p:nvPr/>
        </p:nvSpPr>
        <p:spPr>
          <a:xfrm rot="5400000">
            <a:off x="3292852" y="4672286"/>
            <a:ext cx="708036" cy="28012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0" name="Right Arrow 39"/>
          <p:cNvSpPr/>
          <p:nvPr/>
        </p:nvSpPr>
        <p:spPr>
          <a:xfrm rot="5400000">
            <a:off x="3217214" y="3220197"/>
            <a:ext cx="859314" cy="28012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979878" y="3681671"/>
                <a:ext cx="1393138" cy="686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0,0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,0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sz="12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878" y="3681671"/>
                <a:ext cx="1393138" cy="68685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0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Анимация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8621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Примерна реализация</a:t>
            </a:r>
          </a:p>
          <a:p>
            <a:pPr lvl="1"/>
            <a:r>
              <a:rPr lang="bg-BG" dirty="0"/>
              <a:t>Същата сцена с два куба</a:t>
            </a:r>
          </a:p>
          <a:p>
            <a:pPr lvl="1"/>
            <a:r>
              <a:rPr lang="bg-BG" dirty="0"/>
              <a:t>Копиране на масиви с клониране на елементите</a:t>
            </a:r>
          </a:p>
        </p:txBody>
      </p:sp>
      <p:sp>
        <p:nvSpPr>
          <p:cNvPr id="4" name="Snip Diagonal Corner Rectangle 3"/>
          <p:cNvSpPr/>
          <p:nvPr/>
        </p:nvSpPr>
        <p:spPr>
          <a:xfrm>
            <a:off x="313765" y="1905000"/>
            <a:ext cx="8534400" cy="4648200"/>
          </a:xfrm>
          <a:prstGeom prst="snip2DiagRect">
            <a:avLst>
              <a:gd name="adj1" fmla="val 0"/>
              <a:gd name="adj2" fmla="val 6396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identity();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xRotate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(10*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Math.sin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(frame/25));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yRotate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(10*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Math.cos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(frame/25));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 =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cloneMatrix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glmat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bg-BG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</a:p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translate([2.5,0,0]);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scale([2,2,2]);</a:t>
            </a:r>
          </a:p>
          <a:p>
            <a:pPr marL="120650">
              <a:tabLst>
                <a:tab pos="457200" algn="l"/>
              </a:tabLst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drawCube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20650">
              <a:tabLst>
                <a:tab pos="457200" algn="l"/>
              </a:tabLst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glmat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mat;</a:t>
            </a:r>
            <a:endParaRPr lang="bg-BG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translate([-1.5,0,0]);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457200" algn="l"/>
              </a:tabLst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zRotate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(frame);</a:t>
            </a:r>
          </a:p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scale([3,3,3]);</a:t>
            </a:r>
          </a:p>
          <a:p>
            <a:pPr marL="120650">
              <a:tabLst>
                <a:tab pos="457200" algn="l"/>
              </a:tabLst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drawCube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105725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4040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Стек от трансформации</a:t>
            </a:r>
          </a:p>
          <a:p>
            <a:pPr lvl="1"/>
            <a:r>
              <a:rPr lang="bg-BG" dirty="0"/>
              <a:t>В началото на всеки обект запомняме текущата матрица</a:t>
            </a:r>
          </a:p>
          <a:p>
            <a:pPr lvl="1"/>
            <a:r>
              <a:rPr lang="bg-BG" dirty="0"/>
              <a:t>Правим локалните трансформации, рисуваме обекта</a:t>
            </a:r>
          </a:p>
          <a:p>
            <a:pPr lvl="1"/>
            <a:r>
              <a:rPr lang="bg-BG" dirty="0"/>
              <a:t>В края възстановяваме текущата матрица</a:t>
            </a:r>
          </a:p>
          <a:p>
            <a:pPr lvl="1"/>
            <a:r>
              <a:rPr lang="bg-BG" dirty="0"/>
              <a:t>Модулност, вложеност и независимост на обектите</a:t>
            </a:r>
            <a:endParaRPr lang="en-US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1331259" y="2667000"/>
            <a:ext cx="6450106" cy="1131397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endParaRPr lang="bg-BG" dirty="0">
              <a:solidFill>
                <a:schemeClr val="tx1"/>
              </a:solidFill>
              <a:effectLst>
                <a:outerShdw blurRad="63500" algn="ctr" rotWithShape="0">
                  <a:srgbClr val="0033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5" name="Group 4"/>
          <p:cNvGrpSpPr/>
          <p:nvPr/>
        </p:nvGrpSpPr>
        <p:grpSpPr>
          <a:xfrm rot="20700000">
            <a:off x="5408518" y="2787928"/>
            <a:ext cx="1054048" cy="908407"/>
            <a:chOff x="3693284" y="5029758"/>
            <a:chExt cx="1054048" cy="908407"/>
          </a:xfrm>
        </p:grpSpPr>
        <p:sp>
          <p:nvSpPr>
            <p:cNvPr id="6" name="Freeform 5"/>
            <p:cNvSpPr/>
            <p:nvPr/>
          </p:nvSpPr>
          <p:spPr>
            <a:xfrm>
              <a:off x="4042710" y="5029758"/>
              <a:ext cx="704622" cy="707283"/>
            </a:xfrm>
            <a:custGeom>
              <a:avLst/>
              <a:gdLst>
                <a:gd name="connsiteX0" fmla="*/ 5024 w 1487156"/>
                <a:gd name="connsiteY0" fmla="*/ 0 h 1381648"/>
                <a:gd name="connsiteX1" fmla="*/ 1487156 w 1487156"/>
                <a:gd name="connsiteY1" fmla="*/ 366764 h 1381648"/>
                <a:gd name="connsiteX2" fmla="*/ 1376624 w 1487156"/>
                <a:gd name="connsiteY2" fmla="*/ 1381648 h 1381648"/>
                <a:gd name="connsiteX3" fmla="*/ 0 w 1487156"/>
                <a:gd name="connsiteY3" fmla="*/ 949569 h 1381648"/>
                <a:gd name="connsiteX4" fmla="*/ 5024 w 1487156"/>
                <a:gd name="connsiteY4" fmla="*/ 0 h 1381648"/>
                <a:gd name="connsiteX0" fmla="*/ 147670 w 1629802"/>
                <a:gd name="connsiteY0" fmla="*/ 0 h 1381648"/>
                <a:gd name="connsiteX1" fmla="*/ 1629802 w 1629802"/>
                <a:gd name="connsiteY1" fmla="*/ 366764 h 1381648"/>
                <a:gd name="connsiteX2" fmla="*/ 1519270 w 1629802"/>
                <a:gd name="connsiteY2" fmla="*/ 1381648 h 1381648"/>
                <a:gd name="connsiteX3" fmla="*/ 0 w 1629802"/>
                <a:gd name="connsiteY3" fmla="*/ 967857 h 1381648"/>
                <a:gd name="connsiteX4" fmla="*/ 147670 w 1629802"/>
                <a:gd name="connsiteY4" fmla="*/ 0 h 1381648"/>
                <a:gd name="connsiteX0" fmla="*/ 30627 w 1629802"/>
                <a:gd name="connsiteY0" fmla="*/ 0 h 1308496"/>
                <a:gd name="connsiteX1" fmla="*/ 1629802 w 1629802"/>
                <a:gd name="connsiteY1" fmla="*/ 293612 h 1308496"/>
                <a:gd name="connsiteX2" fmla="*/ 1519270 w 1629802"/>
                <a:gd name="connsiteY2" fmla="*/ 1308496 h 1308496"/>
                <a:gd name="connsiteX3" fmla="*/ 0 w 1629802"/>
                <a:gd name="connsiteY3" fmla="*/ 894705 h 1308496"/>
                <a:gd name="connsiteX4" fmla="*/ 30627 w 1629802"/>
                <a:gd name="connsiteY4" fmla="*/ 0 h 1308496"/>
                <a:gd name="connsiteX0" fmla="*/ 30627 w 1519270"/>
                <a:gd name="connsiteY0" fmla="*/ 0 h 1308496"/>
                <a:gd name="connsiteX1" fmla="*/ 1417661 w 1519270"/>
                <a:gd name="connsiteY1" fmla="*/ 300927 h 1308496"/>
                <a:gd name="connsiteX2" fmla="*/ 1519270 w 1519270"/>
                <a:gd name="connsiteY2" fmla="*/ 1308496 h 1308496"/>
                <a:gd name="connsiteX3" fmla="*/ 0 w 1519270"/>
                <a:gd name="connsiteY3" fmla="*/ 894705 h 1308496"/>
                <a:gd name="connsiteX4" fmla="*/ 30627 w 1519270"/>
                <a:gd name="connsiteY4" fmla="*/ 0 h 1308496"/>
                <a:gd name="connsiteX0" fmla="*/ 30627 w 1482694"/>
                <a:gd name="connsiteY0" fmla="*/ 0 h 917133"/>
                <a:gd name="connsiteX1" fmla="*/ 1417661 w 1482694"/>
                <a:gd name="connsiteY1" fmla="*/ 300927 h 917133"/>
                <a:gd name="connsiteX2" fmla="*/ 1482694 w 1482694"/>
                <a:gd name="connsiteY2" fmla="*/ 917133 h 917133"/>
                <a:gd name="connsiteX3" fmla="*/ 0 w 1482694"/>
                <a:gd name="connsiteY3" fmla="*/ 894705 h 917133"/>
                <a:gd name="connsiteX4" fmla="*/ 30627 w 1482694"/>
                <a:gd name="connsiteY4" fmla="*/ 0 h 917133"/>
                <a:gd name="connsiteX0" fmla="*/ 30627 w 1417661"/>
                <a:gd name="connsiteY0" fmla="*/ 0 h 1253632"/>
                <a:gd name="connsiteX1" fmla="*/ 1417661 w 1417661"/>
                <a:gd name="connsiteY1" fmla="*/ 300927 h 1253632"/>
                <a:gd name="connsiteX2" fmla="*/ 1299814 w 1417661"/>
                <a:gd name="connsiteY2" fmla="*/ 1253632 h 1253632"/>
                <a:gd name="connsiteX3" fmla="*/ 0 w 1417661"/>
                <a:gd name="connsiteY3" fmla="*/ 894705 h 1253632"/>
                <a:gd name="connsiteX4" fmla="*/ 30627 w 1417661"/>
                <a:gd name="connsiteY4" fmla="*/ 0 h 1253632"/>
                <a:gd name="connsiteX0" fmla="*/ 30627 w 1417661"/>
                <a:gd name="connsiteY0" fmla="*/ 0 h 1253632"/>
                <a:gd name="connsiteX1" fmla="*/ 1417661 w 1417661"/>
                <a:gd name="connsiteY1" fmla="*/ 300927 h 1253632"/>
                <a:gd name="connsiteX2" fmla="*/ 1299814 w 1417661"/>
                <a:gd name="connsiteY2" fmla="*/ 1253632 h 1253632"/>
                <a:gd name="connsiteX3" fmla="*/ 0 w 1417661"/>
                <a:gd name="connsiteY3" fmla="*/ 894705 h 1253632"/>
                <a:gd name="connsiteX4" fmla="*/ 30627 w 1417661"/>
                <a:gd name="connsiteY4" fmla="*/ 0 h 1253632"/>
                <a:gd name="connsiteX0" fmla="*/ 30627 w 1308578"/>
                <a:gd name="connsiteY0" fmla="*/ 0 h 1253632"/>
                <a:gd name="connsiteX1" fmla="*/ 1308578 w 1308578"/>
                <a:gd name="connsiteY1" fmla="*/ 274015 h 1253632"/>
                <a:gd name="connsiteX2" fmla="*/ 1299814 w 1308578"/>
                <a:gd name="connsiteY2" fmla="*/ 1253632 h 1253632"/>
                <a:gd name="connsiteX3" fmla="*/ 0 w 1308578"/>
                <a:gd name="connsiteY3" fmla="*/ 894705 h 1253632"/>
                <a:gd name="connsiteX4" fmla="*/ 30627 w 1308578"/>
                <a:gd name="connsiteY4" fmla="*/ 0 h 1253632"/>
                <a:gd name="connsiteX0" fmla="*/ 0 w 1309117"/>
                <a:gd name="connsiteY0" fmla="*/ 0 h 1248249"/>
                <a:gd name="connsiteX1" fmla="*/ 1309117 w 1309117"/>
                <a:gd name="connsiteY1" fmla="*/ 268632 h 1248249"/>
                <a:gd name="connsiteX2" fmla="*/ 1300353 w 1309117"/>
                <a:gd name="connsiteY2" fmla="*/ 1248249 h 1248249"/>
                <a:gd name="connsiteX3" fmla="*/ 539 w 1309117"/>
                <a:gd name="connsiteY3" fmla="*/ 889322 h 1248249"/>
                <a:gd name="connsiteX4" fmla="*/ 0 w 1309117"/>
                <a:gd name="connsiteY4" fmla="*/ 0 h 1248249"/>
                <a:gd name="connsiteX0" fmla="*/ 0 w 1309117"/>
                <a:gd name="connsiteY0" fmla="*/ 0 h 1248249"/>
                <a:gd name="connsiteX1" fmla="*/ 1309117 w 1309117"/>
                <a:gd name="connsiteY1" fmla="*/ 268632 h 1248249"/>
                <a:gd name="connsiteX2" fmla="*/ 1300353 w 1309117"/>
                <a:gd name="connsiteY2" fmla="*/ 1248249 h 1248249"/>
                <a:gd name="connsiteX3" fmla="*/ 539 w 1309117"/>
                <a:gd name="connsiteY3" fmla="*/ 813969 h 1248249"/>
                <a:gd name="connsiteX4" fmla="*/ 0 w 1309117"/>
                <a:gd name="connsiteY4" fmla="*/ 0 h 1248249"/>
                <a:gd name="connsiteX0" fmla="*/ 0 w 1309117"/>
                <a:gd name="connsiteY0" fmla="*/ 0 h 1248249"/>
                <a:gd name="connsiteX1" fmla="*/ 1309117 w 1309117"/>
                <a:gd name="connsiteY1" fmla="*/ 268632 h 1248249"/>
                <a:gd name="connsiteX2" fmla="*/ 1300353 w 1309117"/>
                <a:gd name="connsiteY2" fmla="*/ 1248249 h 1248249"/>
                <a:gd name="connsiteX3" fmla="*/ 17936 w 1309117"/>
                <a:gd name="connsiteY3" fmla="*/ 807959 h 1248249"/>
                <a:gd name="connsiteX4" fmla="*/ 0 w 1309117"/>
                <a:gd name="connsiteY4" fmla="*/ 0 h 1248249"/>
                <a:gd name="connsiteX0" fmla="*/ 34258 w 1291181"/>
                <a:gd name="connsiteY0" fmla="*/ 0 h 1362424"/>
                <a:gd name="connsiteX1" fmla="*/ 1291181 w 1291181"/>
                <a:gd name="connsiteY1" fmla="*/ 382807 h 1362424"/>
                <a:gd name="connsiteX2" fmla="*/ 1282417 w 1291181"/>
                <a:gd name="connsiteY2" fmla="*/ 1362424 h 1362424"/>
                <a:gd name="connsiteX3" fmla="*/ 0 w 1291181"/>
                <a:gd name="connsiteY3" fmla="*/ 922134 h 1362424"/>
                <a:gd name="connsiteX4" fmla="*/ 34258 w 1291181"/>
                <a:gd name="connsiteY4" fmla="*/ 0 h 1362424"/>
                <a:gd name="connsiteX0" fmla="*/ 0 w 1291718"/>
                <a:gd name="connsiteY0" fmla="*/ 0 h 1362424"/>
                <a:gd name="connsiteX1" fmla="*/ 1291718 w 1291718"/>
                <a:gd name="connsiteY1" fmla="*/ 382807 h 1362424"/>
                <a:gd name="connsiteX2" fmla="*/ 1282954 w 1291718"/>
                <a:gd name="connsiteY2" fmla="*/ 1362424 h 1362424"/>
                <a:gd name="connsiteX3" fmla="*/ 537 w 1291718"/>
                <a:gd name="connsiteY3" fmla="*/ 922134 h 1362424"/>
                <a:gd name="connsiteX4" fmla="*/ 0 w 1291718"/>
                <a:gd name="connsiteY4" fmla="*/ 0 h 1362424"/>
                <a:gd name="connsiteX0" fmla="*/ 0 w 1291718"/>
                <a:gd name="connsiteY0" fmla="*/ 0 h 1350406"/>
                <a:gd name="connsiteX1" fmla="*/ 1291718 w 1291718"/>
                <a:gd name="connsiteY1" fmla="*/ 370789 h 1350406"/>
                <a:gd name="connsiteX2" fmla="*/ 1282954 w 1291718"/>
                <a:gd name="connsiteY2" fmla="*/ 1350406 h 1350406"/>
                <a:gd name="connsiteX3" fmla="*/ 537 w 1291718"/>
                <a:gd name="connsiteY3" fmla="*/ 910116 h 1350406"/>
                <a:gd name="connsiteX4" fmla="*/ 0 w 1291718"/>
                <a:gd name="connsiteY4" fmla="*/ 0 h 1350406"/>
                <a:gd name="connsiteX0" fmla="*/ 0 w 1434544"/>
                <a:gd name="connsiteY0" fmla="*/ 0 h 1377714"/>
                <a:gd name="connsiteX1" fmla="*/ 1291718 w 1434544"/>
                <a:gd name="connsiteY1" fmla="*/ 370789 h 1377714"/>
                <a:gd name="connsiteX2" fmla="*/ 1434502 w 1434544"/>
                <a:gd name="connsiteY2" fmla="*/ 1377714 h 1377714"/>
                <a:gd name="connsiteX3" fmla="*/ 537 w 1434544"/>
                <a:gd name="connsiteY3" fmla="*/ 910116 h 1377714"/>
                <a:gd name="connsiteX4" fmla="*/ 0 w 1434544"/>
                <a:gd name="connsiteY4" fmla="*/ 0 h 1377714"/>
                <a:gd name="connsiteX0" fmla="*/ 0 w 1443265"/>
                <a:gd name="connsiteY0" fmla="*/ 0 h 1377714"/>
                <a:gd name="connsiteX1" fmla="*/ 1443265 w 1443265"/>
                <a:gd name="connsiteY1" fmla="*/ 411754 h 1377714"/>
                <a:gd name="connsiteX2" fmla="*/ 1434502 w 1443265"/>
                <a:gd name="connsiteY2" fmla="*/ 1377714 h 1377714"/>
                <a:gd name="connsiteX3" fmla="*/ 537 w 1443265"/>
                <a:gd name="connsiteY3" fmla="*/ 910116 h 1377714"/>
                <a:gd name="connsiteX4" fmla="*/ 0 w 1443265"/>
                <a:gd name="connsiteY4" fmla="*/ 0 h 1377714"/>
                <a:gd name="connsiteX0" fmla="*/ 118069 w 1442730"/>
                <a:gd name="connsiteY0" fmla="*/ 0 h 1350404"/>
                <a:gd name="connsiteX1" fmla="*/ 1442730 w 1442730"/>
                <a:gd name="connsiteY1" fmla="*/ 384444 h 1350404"/>
                <a:gd name="connsiteX2" fmla="*/ 1433967 w 1442730"/>
                <a:gd name="connsiteY2" fmla="*/ 1350404 h 1350404"/>
                <a:gd name="connsiteX3" fmla="*/ 2 w 1442730"/>
                <a:gd name="connsiteY3" fmla="*/ 882806 h 1350404"/>
                <a:gd name="connsiteX4" fmla="*/ 118069 w 1442730"/>
                <a:gd name="connsiteY4" fmla="*/ 0 h 1350404"/>
                <a:gd name="connsiteX0" fmla="*/ 1 w 1324662"/>
                <a:gd name="connsiteY0" fmla="*/ 0 h 1350404"/>
                <a:gd name="connsiteX1" fmla="*/ 1324662 w 1324662"/>
                <a:gd name="connsiteY1" fmla="*/ 384444 h 1350404"/>
                <a:gd name="connsiteX2" fmla="*/ 1315899 w 1324662"/>
                <a:gd name="connsiteY2" fmla="*/ 1350404 h 1350404"/>
                <a:gd name="connsiteX3" fmla="*/ 40072 w 1324662"/>
                <a:gd name="connsiteY3" fmla="*/ 916943 h 1350404"/>
                <a:gd name="connsiteX4" fmla="*/ 1 w 1324662"/>
                <a:gd name="connsiteY4" fmla="*/ 0 h 1350404"/>
                <a:gd name="connsiteX0" fmla="*/ -1 w 1324660"/>
                <a:gd name="connsiteY0" fmla="*/ 0 h 1350404"/>
                <a:gd name="connsiteX1" fmla="*/ 1324660 w 1324660"/>
                <a:gd name="connsiteY1" fmla="*/ 384444 h 1350404"/>
                <a:gd name="connsiteX2" fmla="*/ 1315897 w 1324660"/>
                <a:gd name="connsiteY2" fmla="*/ 1350404 h 1350404"/>
                <a:gd name="connsiteX3" fmla="*/ 33480 w 1324660"/>
                <a:gd name="connsiteY3" fmla="*/ 896460 h 1350404"/>
                <a:gd name="connsiteX4" fmla="*/ -1 w 1324660"/>
                <a:gd name="connsiteY4" fmla="*/ 0 h 1350404"/>
                <a:gd name="connsiteX0" fmla="*/ 0 w 1304895"/>
                <a:gd name="connsiteY0" fmla="*/ 0 h 1357232"/>
                <a:gd name="connsiteX1" fmla="*/ 1304895 w 1304895"/>
                <a:gd name="connsiteY1" fmla="*/ 391272 h 1357232"/>
                <a:gd name="connsiteX2" fmla="*/ 1296132 w 1304895"/>
                <a:gd name="connsiteY2" fmla="*/ 1357232 h 1357232"/>
                <a:gd name="connsiteX3" fmla="*/ 13715 w 1304895"/>
                <a:gd name="connsiteY3" fmla="*/ 903288 h 1357232"/>
                <a:gd name="connsiteX4" fmla="*/ 0 w 1304895"/>
                <a:gd name="connsiteY4" fmla="*/ 0 h 135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895" h="1357232">
                  <a:moveTo>
                    <a:pt x="0" y="0"/>
                  </a:moveTo>
                  <a:lnTo>
                    <a:pt x="1304895" y="391272"/>
                  </a:lnTo>
                  <a:cubicBezTo>
                    <a:pt x="1301974" y="717811"/>
                    <a:pt x="1299053" y="1030693"/>
                    <a:pt x="1296132" y="1357232"/>
                  </a:cubicBezTo>
                  <a:lnTo>
                    <a:pt x="13715" y="903288"/>
                  </a:lnTo>
                  <a:cubicBezTo>
                    <a:pt x="13535" y="606847"/>
                    <a:pt x="180" y="296441"/>
                    <a:pt x="0" y="0"/>
                  </a:cubicBezTo>
                  <a:close/>
                </a:path>
              </a:pathLst>
            </a:cu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7" name="Straight Connector 6"/>
            <p:cNvCxnSpPr>
              <a:stCxn id="11" idx="3"/>
              <a:endCxn id="6" idx="3"/>
            </p:cNvCxnSpPr>
            <p:nvPr/>
          </p:nvCxnSpPr>
          <p:spPr>
            <a:xfrm flipV="1">
              <a:off x="3697867" y="5500481"/>
              <a:ext cx="352249" cy="184903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Straight Connector 7"/>
            <p:cNvCxnSpPr>
              <a:stCxn id="11" idx="0"/>
              <a:endCxn id="6" idx="0"/>
            </p:cNvCxnSpPr>
            <p:nvPr/>
          </p:nvCxnSpPr>
          <p:spPr>
            <a:xfrm flipV="1">
              <a:off x="3693368" y="5029758"/>
              <a:ext cx="349342" cy="138296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Straight Connector 8"/>
            <p:cNvCxnSpPr>
              <a:stCxn id="11" idx="1"/>
              <a:endCxn id="6" idx="1"/>
            </p:cNvCxnSpPr>
            <p:nvPr/>
          </p:nvCxnSpPr>
          <p:spPr>
            <a:xfrm flipV="1">
              <a:off x="4403706" y="5233658"/>
              <a:ext cx="343626" cy="161604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/>
            <p:cNvCxnSpPr>
              <a:stCxn id="11" idx="2"/>
              <a:endCxn id="6" idx="2"/>
            </p:cNvCxnSpPr>
            <p:nvPr/>
          </p:nvCxnSpPr>
          <p:spPr>
            <a:xfrm flipV="1">
              <a:off x="4405009" y="5737041"/>
              <a:ext cx="337591" cy="201124"/>
            </a:xfrm>
            <a:prstGeom prst="line">
              <a:avLst/>
            </a:pr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Freeform 10"/>
            <p:cNvSpPr/>
            <p:nvPr/>
          </p:nvSpPr>
          <p:spPr>
            <a:xfrm>
              <a:off x="3693284" y="5168054"/>
              <a:ext cx="711724" cy="770111"/>
            </a:xfrm>
            <a:custGeom>
              <a:avLst/>
              <a:gdLst>
                <a:gd name="connsiteX0" fmla="*/ 5024 w 1487156"/>
                <a:gd name="connsiteY0" fmla="*/ 0 h 1381648"/>
                <a:gd name="connsiteX1" fmla="*/ 1487156 w 1487156"/>
                <a:gd name="connsiteY1" fmla="*/ 366764 h 1381648"/>
                <a:gd name="connsiteX2" fmla="*/ 1376624 w 1487156"/>
                <a:gd name="connsiteY2" fmla="*/ 1381648 h 1381648"/>
                <a:gd name="connsiteX3" fmla="*/ 0 w 1487156"/>
                <a:gd name="connsiteY3" fmla="*/ 949569 h 1381648"/>
                <a:gd name="connsiteX4" fmla="*/ 5024 w 1487156"/>
                <a:gd name="connsiteY4" fmla="*/ 0 h 1381648"/>
                <a:gd name="connsiteX0" fmla="*/ 5024 w 1376623"/>
                <a:gd name="connsiteY0" fmla="*/ 0 h 1381648"/>
                <a:gd name="connsiteX1" fmla="*/ 1374125 w 1376623"/>
                <a:gd name="connsiteY1" fmla="*/ 339851 h 1381648"/>
                <a:gd name="connsiteX2" fmla="*/ 1376624 w 1376623"/>
                <a:gd name="connsiteY2" fmla="*/ 1381648 h 1381648"/>
                <a:gd name="connsiteX3" fmla="*/ 0 w 1376623"/>
                <a:gd name="connsiteY3" fmla="*/ 949569 h 1381648"/>
                <a:gd name="connsiteX4" fmla="*/ 5024 w 1376623"/>
                <a:gd name="connsiteY4" fmla="*/ 0 h 1381648"/>
                <a:gd name="connsiteX0" fmla="*/ 5024 w 1376625"/>
                <a:gd name="connsiteY0" fmla="*/ 0 h 1381648"/>
                <a:gd name="connsiteX1" fmla="*/ 1374125 w 1376625"/>
                <a:gd name="connsiteY1" fmla="*/ 339851 h 1381648"/>
                <a:gd name="connsiteX2" fmla="*/ 1376624 w 1376625"/>
                <a:gd name="connsiteY2" fmla="*/ 1381648 h 1381648"/>
                <a:gd name="connsiteX3" fmla="*/ 0 w 1376625"/>
                <a:gd name="connsiteY3" fmla="*/ 858068 h 1381648"/>
                <a:gd name="connsiteX4" fmla="*/ 5024 w 1376625"/>
                <a:gd name="connsiteY4" fmla="*/ 0 h 1381648"/>
                <a:gd name="connsiteX0" fmla="*/ 11032 w 1376623"/>
                <a:gd name="connsiteY0" fmla="*/ 0 h 1477794"/>
                <a:gd name="connsiteX1" fmla="*/ 1374125 w 1376623"/>
                <a:gd name="connsiteY1" fmla="*/ 435997 h 1477794"/>
                <a:gd name="connsiteX2" fmla="*/ 1376624 w 1376623"/>
                <a:gd name="connsiteY2" fmla="*/ 1477794 h 1477794"/>
                <a:gd name="connsiteX3" fmla="*/ 0 w 1376623"/>
                <a:gd name="connsiteY3" fmla="*/ 954214 h 1477794"/>
                <a:gd name="connsiteX4" fmla="*/ 11032 w 1376623"/>
                <a:gd name="connsiteY4" fmla="*/ 0 h 1477794"/>
                <a:gd name="connsiteX0" fmla="*/ 5022 w 1370615"/>
                <a:gd name="connsiteY0" fmla="*/ 0 h 1477794"/>
                <a:gd name="connsiteX1" fmla="*/ 1368115 w 1370615"/>
                <a:gd name="connsiteY1" fmla="*/ 435997 h 1477794"/>
                <a:gd name="connsiteX2" fmla="*/ 1370614 w 1370615"/>
                <a:gd name="connsiteY2" fmla="*/ 1477794 h 1477794"/>
                <a:gd name="connsiteX3" fmla="*/ 0 w 1370615"/>
                <a:gd name="connsiteY3" fmla="*/ 972241 h 1477794"/>
                <a:gd name="connsiteX4" fmla="*/ 5022 w 1370615"/>
                <a:gd name="connsiteY4" fmla="*/ 0 h 1477794"/>
                <a:gd name="connsiteX0" fmla="*/ 161 w 1365752"/>
                <a:gd name="connsiteY0" fmla="*/ 0 h 1477794"/>
                <a:gd name="connsiteX1" fmla="*/ 1363254 w 1365752"/>
                <a:gd name="connsiteY1" fmla="*/ 435997 h 1477794"/>
                <a:gd name="connsiteX2" fmla="*/ 1365753 w 1365752"/>
                <a:gd name="connsiteY2" fmla="*/ 1477794 h 1477794"/>
                <a:gd name="connsiteX3" fmla="*/ 8794 w 1365752"/>
                <a:gd name="connsiteY3" fmla="*/ 992723 h 1477794"/>
                <a:gd name="connsiteX4" fmla="*/ 161 w 1365752"/>
                <a:gd name="connsiteY4" fmla="*/ 0 h 147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752" h="1477794">
                  <a:moveTo>
                    <a:pt x="161" y="0"/>
                  </a:moveTo>
                  <a:lnTo>
                    <a:pt x="1363254" y="435997"/>
                  </a:lnTo>
                  <a:lnTo>
                    <a:pt x="1365753" y="1477794"/>
                  </a:lnTo>
                  <a:cubicBezTo>
                    <a:pt x="908882" y="1309276"/>
                    <a:pt x="465665" y="1161241"/>
                    <a:pt x="8794" y="992723"/>
                  </a:cubicBezTo>
                  <a:cubicBezTo>
                    <a:pt x="10469" y="676200"/>
                    <a:pt x="-1514" y="316523"/>
                    <a:pt x="161" y="0"/>
                  </a:cubicBezTo>
                  <a:close/>
                </a:path>
              </a:pathLst>
            </a:custGeom>
            <a:solidFill>
              <a:srgbClr val="92D050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  <p:sp>
        <p:nvSpPr>
          <p:cNvPr id="12" name="Right Arrow 11"/>
          <p:cNvSpPr/>
          <p:nvPr/>
        </p:nvSpPr>
        <p:spPr>
          <a:xfrm>
            <a:off x="5040087" y="3091155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Right Arrow 12"/>
          <p:cNvSpPr/>
          <p:nvPr/>
        </p:nvSpPr>
        <p:spPr>
          <a:xfrm>
            <a:off x="3630706" y="3091155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407428" y="2898703"/>
                <a:ext cx="1362231" cy="686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0,0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3,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sz="1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428" y="2898703"/>
                <a:ext cx="1362231" cy="6868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799349" y="2885054"/>
                <a:ext cx="1393138" cy="686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0,0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3,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sz="1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349" y="2885054"/>
                <a:ext cx="1393138" cy="6868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382212" y="2964479"/>
                <a:ext cx="986231" cy="579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bg-BG" sz="1200" b="0" i="1" smtClean="0">
                                    <a:latin typeface="Cambria Math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bg-BG" sz="1200" b="0" i="1" smtClean="0">
                                    <a:latin typeface="Cambria Math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sz="1200" b="0" i="1" smtClean="0">
                                    <a:latin typeface="Cambria Math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bg-BG" sz="1200" b="0" i="1" smtClean="0">
                                    <a:latin typeface="Cambria Math"/>
                                  </a:rPr>
                                  <m:t>?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sz="12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212" y="2964479"/>
                <a:ext cx="986231" cy="579518"/>
              </a:xfrm>
              <a:prstGeom prst="rect">
                <a:avLst/>
              </a:prstGeom>
              <a:blipFill rotWithShape="1">
                <a:blip r:embed="rId4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ight Arrow 34"/>
          <p:cNvSpPr/>
          <p:nvPr/>
        </p:nvSpPr>
        <p:spPr>
          <a:xfrm>
            <a:off x="2232212" y="3106490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" name="Rectangle 42"/>
          <p:cNvSpPr/>
          <p:nvPr/>
        </p:nvSpPr>
        <p:spPr>
          <a:xfrm>
            <a:off x="2057400" y="4004403"/>
            <a:ext cx="1035348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r>
              <a:rPr lang="en-US" sz="1600" dirty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push</a:t>
            </a:r>
            <a:endParaRPr lang="bg-BG" sz="1600" dirty="0">
              <a:solidFill>
                <a:schemeClr val="tx1"/>
              </a:solidFill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096000" y="4004403"/>
            <a:ext cx="1035348" cy="422460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pop</a:t>
            </a:r>
            <a:endParaRPr lang="bg-BG" sz="1600" dirty="0">
              <a:solidFill>
                <a:schemeClr val="tx1"/>
              </a:solidFill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Snip Diagonal Corner Rectangle 44"/>
          <p:cNvSpPr/>
          <p:nvPr/>
        </p:nvSpPr>
        <p:spPr>
          <a:xfrm>
            <a:off x="3810000" y="3969663"/>
            <a:ext cx="1510553" cy="2362200"/>
          </a:xfrm>
          <a:prstGeom prst="snip2DiagRect">
            <a:avLst>
              <a:gd name="adj1" fmla="val 0"/>
              <a:gd name="adj2" fmla="val 8278"/>
            </a:avLst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t"/>
          <a:lstStyle/>
          <a:p>
            <a:pPr algn="ctr">
              <a:spcBef>
                <a:spcPct val="0"/>
              </a:spcBef>
            </a:pPr>
            <a:endParaRPr lang="bg-BG" dirty="0">
              <a:solidFill>
                <a:schemeClr val="tx1"/>
              </a:solidFill>
              <a:effectLst>
                <a:outerShdw blurRad="63500" algn="ctr" rotWithShape="0">
                  <a:srgbClr val="0033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0" name="Right Arrow 39"/>
          <p:cNvSpPr/>
          <p:nvPr/>
        </p:nvSpPr>
        <p:spPr>
          <a:xfrm rot="5400000">
            <a:off x="1401876" y="3890148"/>
            <a:ext cx="945712" cy="280123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9" name="Right Arrow 38"/>
          <p:cNvSpPr/>
          <p:nvPr/>
        </p:nvSpPr>
        <p:spPr>
          <a:xfrm>
            <a:off x="6620435" y="3094979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777204" y="2951544"/>
                <a:ext cx="986231" cy="579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bg-BG" sz="1200" b="0" i="1" smtClean="0">
                                    <a:latin typeface="Cambria Math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bg-BG" sz="1200" b="0" i="1" smtClean="0">
                                    <a:latin typeface="Cambria Math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sz="1200" b="0" i="1" smtClean="0">
                                    <a:latin typeface="Cambria Math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bg-BG" sz="1200" b="0" i="1" smtClean="0">
                                    <a:latin typeface="Cambria Math"/>
                                  </a:rPr>
                                  <m:t>?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sz="12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204" y="2951544"/>
                <a:ext cx="986231" cy="579518"/>
              </a:xfrm>
              <a:prstGeom prst="rect">
                <a:avLst/>
              </a:prstGeom>
              <a:blipFill rotWithShape="1">
                <a:blip r:embed="rId5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ight Arrow 41"/>
          <p:cNvSpPr/>
          <p:nvPr/>
        </p:nvSpPr>
        <p:spPr>
          <a:xfrm rot="16200000">
            <a:off x="6811206" y="3934935"/>
            <a:ext cx="978880" cy="28012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935507" y="4135510"/>
                <a:ext cx="1250662" cy="741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bg-BG" sz="1600" b="0" i="1" smtClean="0">
                                    <a:latin typeface="Cambria Math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bg-BG" sz="1600" b="0" i="1" smtClean="0">
                                    <a:latin typeface="Cambria Math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sz="1600" b="0" i="1" smtClean="0">
                                    <a:latin typeface="Cambria Math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bg-BG" sz="1600" b="0" i="1" smtClean="0">
                                    <a:latin typeface="Cambria Math"/>
                                  </a:rPr>
                                  <m:t>?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sz="16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507" y="4135510"/>
                <a:ext cx="1250662" cy="74193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056417" y="4866343"/>
                <a:ext cx="986231" cy="579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bg-BG" sz="1200" b="0" i="1" smtClean="0">
                                    <a:latin typeface="Cambria Math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bg-BG" sz="1200" b="0" i="1" smtClean="0">
                                    <a:latin typeface="Cambria Math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sz="1200" b="0" i="1" smtClean="0">
                                    <a:latin typeface="Cambria Math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bg-BG" sz="1200" b="0" i="1" smtClean="0">
                                    <a:latin typeface="Cambria Math"/>
                                  </a:rPr>
                                  <m:t>?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sz="12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417" y="4866343"/>
                <a:ext cx="986231" cy="579518"/>
              </a:xfrm>
              <a:prstGeom prst="rect">
                <a:avLst/>
              </a:prstGeom>
              <a:blipFill rotWithShape="1">
                <a:blip r:embed="rId7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155750" y="5430910"/>
                <a:ext cx="783804" cy="4576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bg-BG" sz="900" b="0" i="1" smtClean="0">
                                    <a:latin typeface="Cambria Math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sz="9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bg-BG" sz="900" b="0" i="1" smtClean="0">
                                    <a:latin typeface="Cambria Math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9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900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9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sz="900" b="0" i="1" smtClean="0">
                                    <a:latin typeface="Cambria Math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sz="9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bg-BG" sz="900" b="0" i="1" smtClean="0">
                                    <a:latin typeface="Cambria Math"/>
                                  </a:rPr>
                                  <m:t>?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sz="9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750" y="5430910"/>
                <a:ext cx="783804" cy="45768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253480" y="5887621"/>
                <a:ext cx="582980" cy="3359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bg-BG" sz="600" b="0" i="1" smtClean="0">
                                    <a:latin typeface="Cambria Math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sz="6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bg-BG" sz="600" b="0" i="1" smtClean="0">
                                    <a:latin typeface="Cambria Math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6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600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6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sz="600" b="0" i="1" smtClean="0">
                                    <a:latin typeface="Cambria Math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sz="6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bg-BG" sz="600" b="0" i="1" smtClean="0">
                                    <a:latin typeface="Cambria Math"/>
                                  </a:rPr>
                                  <m:t>?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sz="6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480" y="5887621"/>
                <a:ext cx="582980" cy="33592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ight Arrow 50"/>
          <p:cNvSpPr/>
          <p:nvPr/>
        </p:nvSpPr>
        <p:spPr>
          <a:xfrm>
            <a:off x="1803894" y="4352969"/>
            <a:ext cx="2006106" cy="28012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" name="Right Arrow 51"/>
          <p:cNvSpPr/>
          <p:nvPr/>
        </p:nvSpPr>
        <p:spPr>
          <a:xfrm>
            <a:off x="5320552" y="4352969"/>
            <a:ext cx="2048017" cy="280122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" name="Rectangle 52"/>
          <p:cNvSpPr/>
          <p:nvPr/>
        </p:nvSpPr>
        <p:spPr>
          <a:xfrm>
            <a:off x="5474761" y="5272277"/>
            <a:ext cx="1813487" cy="1059586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r>
              <a:rPr lang="bg-BG" sz="1600" dirty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Стек от матрици на съхранени трансформации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21115175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Примерна реализация на стека</a:t>
            </a:r>
          </a:p>
          <a:p>
            <a:pPr lvl="1"/>
            <a:r>
              <a:rPr lang="bg-BG" dirty="0"/>
              <a:t>Функция за съхранение на матрица на модела</a:t>
            </a:r>
          </a:p>
          <a:p>
            <a:pPr lvl="1"/>
            <a:r>
              <a:rPr lang="bg-BG" dirty="0"/>
              <a:t>Функция за възстановяването на матрицата</a:t>
            </a:r>
          </a:p>
          <a:p>
            <a:pPr lvl="1"/>
            <a:endParaRPr lang="bg-BG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313765" y="1905000"/>
            <a:ext cx="8534400" cy="4648200"/>
          </a:xfrm>
          <a:prstGeom prst="snip2DiagRect">
            <a:avLst>
              <a:gd name="adj1" fmla="val 0"/>
              <a:gd name="adj2" fmla="val 6396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457200" algn="l"/>
              </a:tabLst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glstack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[];</a:t>
            </a:r>
          </a:p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pushMatrix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 = new Float32Array(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glmat.length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mat.set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glmat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glstack.push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(mat)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popMatrix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glmatnew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true;</a:t>
            </a:r>
          </a:p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glstack.length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glmat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glstack.pop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else</a:t>
            </a:r>
          </a:p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identity();</a:t>
            </a:r>
          </a:p>
          <a:p>
            <a:pPr marL="120650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5918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Използване на стека</a:t>
            </a:r>
          </a:p>
          <a:p>
            <a:pPr lvl="1"/>
            <a:r>
              <a:rPr lang="bg-BG" dirty="0"/>
              <a:t>Лесно се разграничават и управляват глобалните и локалните трансформации</a:t>
            </a:r>
          </a:p>
        </p:txBody>
      </p:sp>
      <p:sp>
        <p:nvSpPr>
          <p:cNvPr id="4" name="Snip Diagonal Corner Rectangle 3"/>
          <p:cNvSpPr/>
          <p:nvPr/>
        </p:nvSpPr>
        <p:spPr>
          <a:xfrm>
            <a:off x="313765" y="1600200"/>
            <a:ext cx="8534400" cy="4953000"/>
          </a:xfrm>
          <a:prstGeom prst="snip2DiagRect">
            <a:avLst>
              <a:gd name="adj1" fmla="val 0"/>
              <a:gd name="adj2" fmla="val 5582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685800" algn="l"/>
                <a:tab pos="1263650" algn="l"/>
              </a:tabLst>
            </a:pP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pushMatrix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20650" lvl="1">
              <a:tabLst>
                <a:tab pos="685800" algn="l"/>
                <a:tab pos="126365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xRotate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(10*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Math.sin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(frame/25));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 lvl="1">
              <a:tabLst>
                <a:tab pos="685800" algn="l"/>
                <a:tab pos="126365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yRotate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(10*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Math.cos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(frame/25));</a:t>
            </a:r>
          </a:p>
          <a:p>
            <a:pPr marL="120650">
              <a:tabLst>
                <a:tab pos="685800" algn="l"/>
                <a:tab pos="1263650" algn="l"/>
              </a:tabLst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bg-BG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pushMatrix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translate([2.5,0,0]);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scale([2,2,2]);</a:t>
            </a: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drawCube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popMatrix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20650">
              <a:tabLst>
                <a:tab pos="685800" algn="l"/>
                <a:tab pos="1263650" algn="l"/>
              </a:tabLst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bg-BG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pushMatrix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translate([-1.5,0,0]); 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zRotate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(frame);</a:t>
            </a: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scale([3,3,3]);</a:t>
            </a: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drawCube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popMatrix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popMatrix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331259" y="3209365"/>
            <a:ext cx="0" cy="723900"/>
          </a:xfrm>
          <a:prstGeom prst="line">
            <a:avLst/>
          </a:prstGeom>
          <a:ln w="38100" cap="rnd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35741" y="4876800"/>
            <a:ext cx="0" cy="990600"/>
          </a:xfrm>
          <a:prstGeom prst="line">
            <a:avLst/>
          </a:prstGeom>
          <a:ln w="38100" cap="rnd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39588" y="2133600"/>
            <a:ext cx="0" cy="3962400"/>
          </a:xfrm>
          <a:prstGeom prst="line">
            <a:avLst/>
          </a:prstGeom>
          <a:ln w="38100" cap="rnd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976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55067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Примери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711925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 flipH="1">
            <a:off x="2971800" y="4572000"/>
            <a:ext cx="3429001" cy="0"/>
          </a:xfrm>
          <a:prstGeom prst="line">
            <a:avLst/>
          </a:prstGeom>
          <a:noFill/>
          <a:ln w="9525">
            <a:solidFill>
              <a:srgbClr val="FF9999"/>
            </a:solidFill>
            <a:prstDash val="soli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2971800" y="4572000"/>
            <a:ext cx="3429001" cy="304801"/>
          </a:xfrm>
          <a:prstGeom prst="line">
            <a:avLst/>
          </a:prstGeom>
          <a:noFill/>
          <a:ln w="9525">
            <a:solidFill>
              <a:srgbClr val="FF9999"/>
            </a:solidFill>
            <a:prstDash val="soli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Rectangle 10"/>
          <p:cNvSpPr/>
          <p:nvPr/>
        </p:nvSpPr>
        <p:spPr>
          <a:xfrm>
            <a:off x="3657600" y="4572000"/>
            <a:ext cx="1828800" cy="1828800"/>
          </a:xfrm>
          <a:prstGeom prst="rect">
            <a:avLst/>
          </a:prstGeom>
          <a:noFill/>
          <a:ln w="57150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Въртяща се плочка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Вложени квадратни плочки</a:t>
            </a:r>
          </a:p>
          <a:p>
            <a:pPr lvl="1"/>
            <a:r>
              <a:rPr lang="bg-BG" dirty="0"/>
              <a:t>Концентрични и все по-малки</a:t>
            </a:r>
          </a:p>
          <a:p>
            <a:pPr lvl="1"/>
            <a:endParaRPr lang="bg-BG" dirty="0"/>
          </a:p>
          <a:p>
            <a:r>
              <a:rPr lang="bg-BG" dirty="0"/>
              <a:t>Движение</a:t>
            </a:r>
          </a:p>
          <a:p>
            <a:pPr lvl="1"/>
            <a:r>
              <a:rPr lang="bg-BG" dirty="0"/>
              <a:t>Всяка плочка се върти напред-назад</a:t>
            </a:r>
          </a:p>
          <a:p>
            <a:pPr lvl="1"/>
            <a:r>
              <a:rPr lang="bg-BG" dirty="0"/>
              <a:t>По-вътрешните плочки се завъртат на по-голям ъгъл</a:t>
            </a:r>
          </a:p>
          <a:p>
            <a:pPr lvl="1"/>
            <a:r>
              <a:rPr lang="bg-BG" dirty="0"/>
              <a:t>Гледната точка обикаля около сцената</a:t>
            </a:r>
          </a:p>
        </p:txBody>
      </p:sp>
      <p:sp>
        <p:nvSpPr>
          <p:cNvPr id="12" name="Rectangle 11"/>
          <p:cNvSpPr/>
          <p:nvPr/>
        </p:nvSpPr>
        <p:spPr>
          <a:xfrm rot="300000">
            <a:off x="3810000" y="4724400"/>
            <a:ext cx="1524000" cy="152400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Rectangle 12"/>
          <p:cNvSpPr/>
          <p:nvPr/>
        </p:nvSpPr>
        <p:spPr>
          <a:xfrm rot="600000">
            <a:off x="3962400" y="4876800"/>
            <a:ext cx="1219200" cy="1219200"/>
          </a:xfrm>
          <a:prstGeom prst="rect">
            <a:avLst/>
          </a:prstGeom>
          <a:noFill/>
          <a:ln w="57150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Rectangle 13"/>
          <p:cNvSpPr/>
          <p:nvPr/>
        </p:nvSpPr>
        <p:spPr>
          <a:xfrm rot="900000">
            <a:off x="4114800" y="5029200"/>
            <a:ext cx="914400" cy="914400"/>
          </a:xfrm>
          <a:prstGeom prst="rect">
            <a:avLst/>
          </a:prstGeom>
          <a:noFill/>
          <a:ln w="57150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Rectangle 14"/>
          <p:cNvSpPr/>
          <p:nvPr/>
        </p:nvSpPr>
        <p:spPr>
          <a:xfrm rot="1200000">
            <a:off x="4267200" y="5181600"/>
            <a:ext cx="609600" cy="609600"/>
          </a:xfrm>
          <a:prstGeom prst="rect">
            <a:avLst/>
          </a:prstGeom>
          <a:noFill/>
          <a:ln w="57150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Rectangle 15"/>
          <p:cNvSpPr/>
          <p:nvPr/>
        </p:nvSpPr>
        <p:spPr>
          <a:xfrm rot="1500000">
            <a:off x="4419600" y="5334000"/>
            <a:ext cx="304800" cy="304800"/>
          </a:xfrm>
          <a:prstGeom prst="rect">
            <a:avLst/>
          </a:prstGeom>
          <a:noFill/>
          <a:ln w="57150"/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Rectangle 31"/>
          <p:cNvSpPr/>
          <p:nvPr/>
        </p:nvSpPr>
        <p:spPr>
          <a:xfrm>
            <a:off x="5863066" y="4491466"/>
            <a:ext cx="494819" cy="382382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l-GR" sz="16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Times New Roman"/>
                <a:cs typeface="Times New Roman"/>
              </a:rPr>
              <a:t>α</a:t>
            </a:r>
            <a:endParaRPr lang="bg-BG" sz="16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33" name="Arc 32"/>
          <p:cNvSpPr/>
          <p:nvPr/>
        </p:nvSpPr>
        <p:spPr>
          <a:xfrm rot="16200000" flipH="1" flipV="1">
            <a:off x="5282131" y="4269545"/>
            <a:ext cx="840366" cy="609600"/>
          </a:xfrm>
          <a:prstGeom prst="arc">
            <a:avLst>
              <a:gd name="adj1" fmla="val 16200000"/>
              <a:gd name="adj2" fmla="val 1892182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48720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Плочка с вградени плочки</a:t>
            </a:r>
          </a:p>
          <a:p>
            <a:pPr lvl="1"/>
            <a:r>
              <a:rPr lang="bg-BG" dirty="0"/>
              <a:t>С </a:t>
            </a:r>
            <a:r>
              <a:rPr lang="en-US" b="1" dirty="0" err="1"/>
              <a:t>pushMatrix</a:t>
            </a:r>
            <a:r>
              <a:rPr lang="bg-BG" dirty="0"/>
              <a:t> и </a:t>
            </a:r>
            <a:r>
              <a:rPr lang="en-US" b="1" dirty="0" err="1"/>
              <a:t>popMatrix</a:t>
            </a:r>
            <a:r>
              <a:rPr lang="bg-BG" dirty="0"/>
              <a:t> защитаваме глобалната матрица на модела от локалните трансформации</a:t>
            </a:r>
          </a:p>
          <a:p>
            <a:pPr lvl="1"/>
            <a:r>
              <a:rPr lang="bg-BG" dirty="0"/>
              <a:t>Пропорцията на всички плочки е една и съща </a:t>
            </a:r>
            <a:r>
              <a:rPr lang="en-US" dirty="0"/>
              <a:t>1x4x4</a:t>
            </a:r>
          </a:p>
          <a:p>
            <a:pPr lvl="1"/>
            <a:r>
              <a:rPr lang="bg-BG" dirty="0"/>
              <a:t>Всяка по-вътрешна плочка е с 15% по-малка</a:t>
            </a:r>
          </a:p>
          <a:p>
            <a:pPr lvl="1"/>
            <a:r>
              <a:rPr lang="bg-BG" dirty="0"/>
              <a:t>Въртенето зависи от параметъра </a:t>
            </a:r>
            <a:r>
              <a:rPr lang="en-US" b="1" dirty="0"/>
              <a:t>t</a:t>
            </a:r>
            <a:r>
              <a:rPr lang="bg-BG" dirty="0"/>
              <a:t>, но и от номера </a:t>
            </a:r>
            <a:r>
              <a:rPr lang="en-US" b="1" dirty="0" err="1"/>
              <a:t>i</a:t>
            </a:r>
            <a:r>
              <a:rPr lang="en-US" dirty="0"/>
              <a:t> </a:t>
            </a:r>
            <a:r>
              <a:rPr lang="bg-BG" dirty="0"/>
              <a:t>на плочката</a:t>
            </a:r>
          </a:p>
        </p:txBody>
      </p:sp>
      <p:sp>
        <p:nvSpPr>
          <p:cNvPr id="4" name="Snip Diagonal Corner Rectangle 3"/>
          <p:cNvSpPr/>
          <p:nvPr/>
        </p:nvSpPr>
        <p:spPr>
          <a:xfrm>
            <a:off x="313765" y="3048000"/>
            <a:ext cx="8534400" cy="3505200"/>
          </a:xfrm>
          <a:prstGeom prst="snip2DiagRect">
            <a:avLst>
              <a:gd name="adj1" fmla="val 0"/>
              <a:gd name="adj2" fmla="val 7084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685800" algn="l"/>
                <a:tab pos="12636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drawTwirlingPlate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pushMatrix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scale([1,4,4]);</a:t>
            </a: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 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&lt;20;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drawCube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scale([0.85,0.85,0.85]);</a:t>
            </a: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xRotate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(10*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Math.sin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(t/20+i/20));</a:t>
            </a: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popMatrix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26670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Рисуване на кадър</a:t>
            </a:r>
          </a:p>
          <a:p>
            <a:pPr lvl="1"/>
            <a:r>
              <a:rPr lang="bg-BG" dirty="0"/>
              <a:t>Гледната точка се върти на разстояние </a:t>
            </a:r>
            <a:r>
              <a:rPr lang="bg-BG" b="1" dirty="0"/>
              <a:t>10</a:t>
            </a:r>
            <a:r>
              <a:rPr lang="bg-BG" dirty="0"/>
              <a:t> стъпки</a:t>
            </a:r>
          </a:p>
          <a:p>
            <a:pPr lvl="1"/>
            <a:r>
              <a:rPr lang="bg-BG" dirty="0"/>
              <a:t>Рисуването на плочката не изисква допълнително управление на матрицата на модела</a:t>
            </a:r>
          </a:p>
        </p:txBody>
      </p:sp>
      <p:sp>
        <p:nvSpPr>
          <p:cNvPr id="4" name="Snip Diagonal Corner Rectangle 3"/>
          <p:cNvSpPr/>
          <p:nvPr/>
        </p:nvSpPr>
        <p:spPr>
          <a:xfrm>
            <a:off x="313765" y="2514600"/>
            <a:ext cx="8534400" cy="4038600"/>
          </a:xfrm>
          <a:prstGeom prst="snip2DiagRect">
            <a:avLst>
              <a:gd name="adj1" fmla="val 0"/>
              <a:gd name="adj2" fmla="val 7084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685800" algn="l"/>
                <a:tab pos="12636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drawFrame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frame++;</a:t>
            </a: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gl.clear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gl.COLOR_BUFFER_BIT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685800" algn="l"/>
                <a:tab pos="1263650" algn="l"/>
              </a:tabLst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view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viewMatrix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10*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Math.cos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(frame/300),</a:t>
            </a:r>
            <a:endParaRPr lang="bg-BG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bg-BG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       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10*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Math.sin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(frame/300)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0],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	    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[0,0,0], [0,0,1]);</a:t>
            </a: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gl.uniformMatrix4fv(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uViewMatrix,false,view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685800" algn="l"/>
                <a:tab pos="1263650" algn="l"/>
              </a:tabLst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drawTwirlingPlate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(frame);</a:t>
            </a:r>
          </a:p>
          <a:p>
            <a:pPr marL="120650">
              <a:tabLst>
                <a:tab pos="685800" algn="l"/>
                <a:tab pos="1263650" algn="l"/>
              </a:tabLst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requestAnimationFrame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drawFrame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4355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Анимация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Етимология</a:t>
            </a:r>
          </a:p>
          <a:p>
            <a:pPr lvl="1"/>
            <a:r>
              <a:rPr lang="bg-BG" dirty="0"/>
              <a:t>От латинското </a:t>
            </a:r>
            <a:r>
              <a:rPr lang="en-US" b="1" dirty="0" err="1"/>
              <a:t>animo</a:t>
            </a:r>
            <a:r>
              <a:rPr lang="en-US" dirty="0"/>
              <a:t>, </a:t>
            </a:r>
            <a:r>
              <a:rPr lang="bg-BG" dirty="0"/>
              <a:t>давам живот</a:t>
            </a:r>
          </a:p>
          <a:p>
            <a:pPr lvl="1"/>
            <a:endParaRPr lang="bg-BG" dirty="0"/>
          </a:p>
          <a:p>
            <a:r>
              <a:rPr lang="bg-BG" dirty="0"/>
              <a:t>Роля на мозъка</a:t>
            </a:r>
          </a:p>
          <a:p>
            <a:pPr lvl="1"/>
            <a:r>
              <a:rPr lang="bg-BG" dirty="0"/>
              <a:t>Анимацията е интерпретация (илюзия) на мозъка</a:t>
            </a:r>
          </a:p>
          <a:p>
            <a:pPr lvl="1"/>
            <a:r>
              <a:rPr lang="bg-BG" dirty="0"/>
              <a:t>Човек не вижда прекалено бързите или бавните движения</a:t>
            </a:r>
          </a:p>
          <a:p>
            <a:pPr lvl="1"/>
            <a:endParaRPr lang="bg-BG" dirty="0"/>
          </a:p>
          <a:p>
            <a:r>
              <a:rPr lang="bg-BG" dirty="0"/>
              <a:t>Реализация в мозъка</a:t>
            </a:r>
          </a:p>
          <a:p>
            <a:pPr lvl="1"/>
            <a:r>
              <a:rPr lang="bg-BG" dirty="0"/>
              <a:t>Изображение се задържа около 1/15 от секундата</a:t>
            </a:r>
          </a:p>
          <a:p>
            <a:pPr lvl="1"/>
            <a:r>
              <a:rPr lang="bg-BG" dirty="0"/>
              <a:t>При 15+ образа в секунда, те се сливат в движение</a:t>
            </a:r>
          </a:p>
          <a:p>
            <a:pPr lvl="1"/>
            <a:r>
              <a:rPr lang="bg-BG" dirty="0"/>
              <a:t>При под 10 образа в секунда, те са отделни образи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531931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41693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Пръстен от плочки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</a:p>
          <a:p>
            <a:pPr lvl="1"/>
            <a:r>
              <a:rPr lang="bg-BG" dirty="0"/>
              <a:t>Да се разположат в кръг </a:t>
            </a:r>
            <a:r>
              <a:rPr lang="en-US" b="1" dirty="0"/>
              <a:t>n</a:t>
            </a:r>
            <a:r>
              <a:rPr lang="en-US" dirty="0"/>
              <a:t> </a:t>
            </a:r>
            <a:r>
              <a:rPr lang="bg-BG" dirty="0"/>
              <a:t>плочки</a:t>
            </a:r>
          </a:p>
          <a:p>
            <a:pPr lvl="1"/>
            <a:r>
              <a:rPr lang="bg-BG" dirty="0"/>
              <a:t>Във всяка има въртящи се вложени плочки</a:t>
            </a:r>
          </a:p>
          <a:p>
            <a:pPr lvl="1"/>
            <a:r>
              <a:rPr lang="bg-BG" dirty="0"/>
              <a:t>Гледната точка се върти около сцената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045529" y="3303264"/>
            <a:ext cx="3048000" cy="3048000"/>
            <a:chOff x="3505200" y="3695700"/>
            <a:chExt cx="3048000" cy="3048000"/>
          </a:xfrm>
        </p:grpSpPr>
        <p:grpSp>
          <p:nvGrpSpPr>
            <p:cNvPr id="7" name="Group 6"/>
            <p:cNvGrpSpPr/>
            <p:nvPr/>
          </p:nvGrpSpPr>
          <p:grpSpPr>
            <a:xfrm>
              <a:off x="3505200" y="5105400"/>
              <a:ext cx="3048000" cy="228600"/>
              <a:chOff x="3505200" y="5105400"/>
              <a:chExt cx="3048000" cy="2286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791200" y="5105400"/>
                <a:ext cx="762000" cy="228600"/>
              </a:xfrm>
              <a:prstGeom prst="rect">
                <a:avLst/>
              </a:prstGeom>
              <a:noFill/>
              <a:ln w="57150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505200" y="5105400"/>
                <a:ext cx="762000" cy="228600"/>
              </a:xfrm>
              <a:prstGeom prst="rect">
                <a:avLst/>
              </a:prstGeom>
              <a:noFill/>
              <a:ln w="57150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 rot="18000000">
              <a:off x="3505200" y="5105400"/>
              <a:ext cx="3048000" cy="228600"/>
              <a:chOff x="3505200" y="5105400"/>
              <a:chExt cx="3048000" cy="2286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5791200" y="5105400"/>
                <a:ext cx="762000" cy="228600"/>
              </a:xfrm>
              <a:prstGeom prst="rect">
                <a:avLst/>
              </a:prstGeom>
              <a:noFill/>
              <a:ln w="57150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505200" y="5105400"/>
                <a:ext cx="762000" cy="228600"/>
              </a:xfrm>
              <a:prstGeom prst="rect">
                <a:avLst/>
              </a:prstGeom>
              <a:noFill/>
              <a:ln w="57150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 rot="3600000">
              <a:off x="3505200" y="5105400"/>
              <a:ext cx="3048000" cy="228600"/>
              <a:chOff x="3505200" y="5105400"/>
              <a:chExt cx="3048000" cy="2286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791200" y="5105400"/>
                <a:ext cx="762000" cy="228600"/>
              </a:xfrm>
              <a:prstGeom prst="rect">
                <a:avLst/>
              </a:prstGeom>
              <a:noFill/>
              <a:ln w="57150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505200" y="5105400"/>
                <a:ext cx="762000" cy="228600"/>
              </a:xfrm>
              <a:prstGeom prst="rect">
                <a:avLst/>
              </a:prstGeom>
              <a:noFill/>
              <a:ln w="57150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 rot="1800000">
            <a:off x="3045529" y="3301023"/>
            <a:ext cx="3048000" cy="3048000"/>
            <a:chOff x="3505200" y="3695700"/>
            <a:chExt cx="3048000" cy="3048000"/>
          </a:xfrm>
        </p:grpSpPr>
        <p:grpSp>
          <p:nvGrpSpPr>
            <p:cNvPr id="20" name="Group 19"/>
            <p:cNvGrpSpPr/>
            <p:nvPr/>
          </p:nvGrpSpPr>
          <p:grpSpPr>
            <a:xfrm>
              <a:off x="3505200" y="5105400"/>
              <a:ext cx="3048000" cy="228600"/>
              <a:chOff x="3505200" y="5105400"/>
              <a:chExt cx="3048000" cy="2286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5791200" y="5105400"/>
                <a:ext cx="762000" cy="228600"/>
              </a:xfrm>
              <a:prstGeom prst="rect">
                <a:avLst/>
              </a:prstGeom>
              <a:noFill/>
              <a:ln w="57150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505200" y="5105400"/>
                <a:ext cx="762000" cy="228600"/>
              </a:xfrm>
              <a:prstGeom prst="rect">
                <a:avLst/>
              </a:prstGeom>
              <a:noFill/>
              <a:ln w="57150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8000000">
              <a:off x="3505200" y="5105400"/>
              <a:ext cx="3048000" cy="228600"/>
              <a:chOff x="3505200" y="5105400"/>
              <a:chExt cx="3048000" cy="2286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5791200" y="5105400"/>
                <a:ext cx="762000" cy="228600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505200" y="5105400"/>
                <a:ext cx="762000" cy="228600"/>
              </a:xfrm>
              <a:prstGeom prst="rect">
                <a:avLst/>
              </a:prstGeom>
              <a:noFill/>
              <a:ln w="57150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 rot="3600000">
              <a:off x="3505200" y="5105400"/>
              <a:ext cx="3048000" cy="228600"/>
              <a:chOff x="3505200" y="5105400"/>
              <a:chExt cx="3048000" cy="2286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5791200" y="5105400"/>
                <a:ext cx="762000" cy="228600"/>
              </a:xfrm>
              <a:prstGeom prst="rect">
                <a:avLst/>
              </a:prstGeom>
              <a:noFill/>
              <a:ln w="57150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505200" y="5105400"/>
                <a:ext cx="762000" cy="228600"/>
              </a:xfrm>
              <a:prstGeom prst="rect">
                <a:avLst/>
              </a:prstGeom>
              <a:noFill/>
              <a:ln w="57150"/>
              <a:effectLst>
                <a:outerShdw blurRad="63500" algn="ctr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</p:grpSp>
      <p:cxnSp>
        <p:nvCxnSpPr>
          <p:cNvPr id="30" name="Straight Connector 29"/>
          <p:cNvCxnSpPr/>
          <p:nvPr/>
        </p:nvCxnSpPr>
        <p:spPr>
          <a:xfrm flipH="1">
            <a:off x="4569530" y="3986213"/>
            <a:ext cx="1445508" cy="841051"/>
          </a:xfrm>
          <a:prstGeom prst="line">
            <a:avLst/>
          </a:prstGeom>
          <a:noFill/>
          <a:ln w="9525">
            <a:solidFill>
              <a:srgbClr val="FF9999"/>
            </a:solidFill>
            <a:prstDash val="soli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569530" y="4827264"/>
            <a:ext cx="602760" cy="0"/>
          </a:xfrm>
          <a:prstGeom prst="line">
            <a:avLst/>
          </a:prstGeom>
          <a:noFill/>
          <a:ln w="9525">
            <a:solidFill>
              <a:srgbClr val="FF9999"/>
            </a:solidFill>
            <a:prstDash val="solid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Rectangle 35"/>
          <p:cNvSpPr/>
          <p:nvPr/>
        </p:nvSpPr>
        <p:spPr>
          <a:xfrm rot="19800000">
            <a:off x="4724399" y="4283841"/>
            <a:ext cx="494819" cy="382382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</a:t>
            </a:r>
            <a:endParaRPr lang="bg-BG" sz="16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724400" y="4511318"/>
            <a:ext cx="494819" cy="382382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l-GR" sz="16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Times New Roman"/>
                <a:cs typeface="Times New Roman"/>
              </a:rPr>
              <a:t>α</a:t>
            </a:r>
            <a:endParaRPr lang="bg-BG" sz="16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38" name="Arc 37"/>
          <p:cNvSpPr/>
          <p:nvPr/>
        </p:nvSpPr>
        <p:spPr>
          <a:xfrm rot="16200000" flipV="1">
            <a:off x="4266947" y="4521457"/>
            <a:ext cx="610106" cy="609600"/>
          </a:xfrm>
          <a:prstGeom prst="arc">
            <a:avLst>
              <a:gd name="adj1" fmla="val 16200000"/>
              <a:gd name="adj2" fmla="val 18060761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229135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Вграждаме отместване на плочка с 10 единици</a:t>
            </a:r>
          </a:p>
          <a:p>
            <a:pPr lvl="1"/>
            <a:r>
              <a:rPr lang="bg-BG" dirty="0"/>
              <a:t>Въртим се </a:t>
            </a:r>
            <a:r>
              <a:rPr lang="en-US" b="1" dirty="0"/>
              <a:t>n</a:t>
            </a:r>
            <a:r>
              <a:rPr lang="bg-BG" dirty="0"/>
              <a:t> пъти без страх от трансформациите</a:t>
            </a:r>
          </a:p>
          <a:p>
            <a:pPr lvl="1"/>
            <a:endParaRPr lang="bg-BG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313765" y="1905000"/>
            <a:ext cx="8534400" cy="4648200"/>
          </a:xfrm>
          <a:prstGeom prst="snip2DiagRect">
            <a:avLst>
              <a:gd name="adj1" fmla="val 0"/>
              <a:gd name="adj2" fmla="val 7084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685800" algn="l"/>
                <a:tab pos="12636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drawTwirlingPlate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(t)</a:t>
            </a: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pushMatrix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translate([0,10,0]);</a:t>
            </a: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:</a:t>
            </a: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popMatrix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20650">
              <a:tabLst>
                <a:tab pos="685800" algn="l"/>
                <a:tab pos="1263650" algn="l"/>
              </a:tabLst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drawFrame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 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&lt;n;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zRotate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(360/n);</a:t>
            </a: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drawTwirlingPlate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(frame);</a:t>
            </a: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85271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30188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Загуба на контекст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31071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Загуба на контекст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Графичен процесор (</a:t>
            </a:r>
            <a:r>
              <a:rPr lang="en-US" dirty="0" err="1"/>
              <a:t>GPU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Общ ресурс, ползва се от много приложения</a:t>
            </a:r>
          </a:p>
          <a:p>
            <a:pPr lvl="1"/>
            <a:endParaRPr lang="bg-BG" dirty="0"/>
          </a:p>
          <a:p>
            <a:r>
              <a:rPr lang="bg-BG" dirty="0"/>
              <a:t>Контекст</a:t>
            </a:r>
          </a:p>
          <a:p>
            <a:pPr lvl="1"/>
            <a:r>
              <a:rPr lang="bg-BG" dirty="0"/>
              <a:t>Контекст е комплект от всички временно запомнени неща при ползването на </a:t>
            </a:r>
            <a:r>
              <a:rPr lang="en-US" dirty="0" err="1"/>
              <a:t>GPU</a:t>
            </a:r>
            <a:r>
              <a:rPr lang="bg-BG" dirty="0"/>
              <a:t> от дадено приложение</a:t>
            </a:r>
          </a:p>
          <a:p>
            <a:pPr lvl="1"/>
            <a:r>
              <a:rPr lang="bg-BG" dirty="0"/>
              <a:t>Без контекст не може да се ползва </a:t>
            </a:r>
            <a:r>
              <a:rPr lang="en-US" dirty="0" err="1"/>
              <a:t>GPU</a:t>
            </a:r>
            <a:endParaRPr lang="bg-BG" dirty="0"/>
          </a:p>
          <a:p>
            <a:pPr lvl="1"/>
            <a:endParaRPr lang="bg-BG" dirty="0"/>
          </a:p>
          <a:p>
            <a:r>
              <a:rPr lang="bg-BG" dirty="0"/>
              <a:t>Загуба на контекст</a:t>
            </a:r>
          </a:p>
          <a:p>
            <a:pPr lvl="1"/>
            <a:r>
              <a:rPr lang="en-US" dirty="0" err="1"/>
              <a:t>GPU</a:t>
            </a:r>
            <a:r>
              <a:rPr lang="bg-BG" dirty="0"/>
              <a:t> е инициализирано наново поради пренатовареност</a:t>
            </a:r>
          </a:p>
          <a:p>
            <a:pPr lvl="1"/>
            <a:r>
              <a:rPr lang="bg-BG" dirty="0"/>
              <a:t>Друго приложение заема за дълго време </a:t>
            </a:r>
            <a:r>
              <a:rPr lang="en-US" dirty="0" err="1"/>
              <a:t>GPU</a:t>
            </a:r>
            <a:endParaRPr lang="en-US" dirty="0"/>
          </a:p>
          <a:p>
            <a:pPr lvl="1"/>
            <a:r>
              <a:rPr lang="bg-BG" dirty="0"/>
              <a:t>Понякога се случва и след хибернация</a:t>
            </a:r>
          </a:p>
        </p:txBody>
      </p:sp>
    </p:spTree>
    <p:extLst>
      <p:ext uri="{BB962C8B-B14F-4D97-AF65-F5344CB8AC3E}">
        <p14:creationId xmlns:p14="http://schemas.microsoft.com/office/powerpoint/2010/main" val="33758484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Ефект от загубата на контекст</a:t>
            </a:r>
          </a:p>
          <a:p>
            <a:pPr lvl="1"/>
            <a:r>
              <a:rPr lang="bg-BG" dirty="0"/>
              <a:t>Функцията </a:t>
            </a:r>
            <a:r>
              <a:rPr lang="en-US" b="1" dirty="0" err="1"/>
              <a:t>isContextLost</a:t>
            </a:r>
            <a:r>
              <a:rPr lang="en-US" b="1" dirty="0"/>
              <a:t>()</a:t>
            </a:r>
            <a:r>
              <a:rPr lang="bg-BG" dirty="0"/>
              <a:t> връща </a:t>
            </a:r>
            <a:r>
              <a:rPr lang="en-US" b="1" dirty="0"/>
              <a:t>true</a:t>
            </a:r>
          </a:p>
          <a:p>
            <a:pPr lvl="1"/>
            <a:r>
              <a:rPr lang="bg-BG" dirty="0"/>
              <a:t>Функцията </a:t>
            </a:r>
            <a:r>
              <a:rPr lang="en-US" b="1" dirty="0" err="1"/>
              <a:t>getError</a:t>
            </a:r>
            <a:r>
              <a:rPr lang="en-US" b="1" dirty="0"/>
              <a:t>()</a:t>
            </a:r>
            <a:r>
              <a:rPr lang="bg-BG" dirty="0"/>
              <a:t> връща </a:t>
            </a:r>
            <a:r>
              <a:rPr lang="en-US" b="1" dirty="0" err="1"/>
              <a:t>CONTEXT_LOST_WEBGL</a:t>
            </a:r>
            <a:r>
              <a:rPr lang="bg-BG" dirty="0"/>
              <a:t> еднократно</a:t>
            </a:r>
            <a:r>
              <a:rPr lang="en-US" dirty="0"/>
              <a:t>,</a:t>
            </a:r>
            <a:r>
              <a:rPr lang="bg-BG" dirty="0"/>
              <a:t> след това връща само </a:t>
            </a:r>
            <a:r>
              <a:rPr lang="en-US" b="1" dirty="0" err="1"/>
              <a:t>NO_ERROR</a:t>
            </a:r>
            <a:endParaRPr lang="en-US" b="1" dirty="0"/>
          </a:p>
          <a:p>
            <a:pPr lvl="1"/>
            <a:r>
              <a:rPr lang="bg-BG" dirty="0"/>
              <a:t>Всички останали функции не работят и директно връщат само </a:t>
            </a:r>
            <a:r>
              <a:rPr lang="en-US" b="1" dirty="0"/>
              <a:t>null</a:t>
            </a:r>
            <a:r>
              <a:rPr lang="en-US" dirty="0"/>
              <a:t>, </a:t>
            </a:r>
            <a:r>
              <a:rPr lang="en-US" b="1" dirty="0"/>
              <a:t>false</a:t>
            </a:r>
            <a:r>
              <a:rPr lang="bg-BG" dirty="0"/>
              <a:t> или -1</a:t>
            </a:r>
          </a:p>
          <a:p>
            <a:pPr lvl="1"/>
            <a:r>
              <a:rPr lang="bg-BG" dirty="0"/>
              <a:t>Адресите на променливите в </a:t>
            </a:r>
            <a:r>
              <a:rPr lang="bg-BG" dirty="0" err="1"/>
              <a:t>шейдърите</a:t>
            </a:r>
            <a:r>
              <a:rPr lang="bg-BG" dirty="0"/>
              <a:t> са забравени</a:t>
            </a:r>
          </a:p>
          <a:p>
            <a:pPr lvl="1"/>
            <a:endParaRPr lang="bg-BG" dirty="0"/>
          </a:p>
          <a:p>
            <a:r>
              <a:rPr lang="bg-BG" dirty="0"/>
              <a:t>При загуба на контекст</a:t>
            </a:r>
          </a:p>
          <a:p>
            <a:pPr lvl="1"/>
            <a:r>
              <a:rPr lang="bg-BG" dirty="0"/>
              <a:t>Той никога не се връща автоматично</a:t>
            </a:r>
          </a:p>
          <a:p>
            <a:pPr lvl="1"/>
            <a:r>
              <a:rPr lang="bg-BG" dirty="0"/>
              <a:t>Вариант 1: </a:t>
            </a:r>
            <a:r>
              <a:rPr lang="bg-BG" dirty="0" err="1"/>
              <a:t>презарежда</a:t>
            </a:r>
            <a:r>
              <a:rPr lang="bg-BG" dirty="0"/>
              <a:t> се наново страницата или браузъра с надеждата да се получи нов контекст</a:t>
            </a:r>
          </a:p>
          <a:p>
            <a:pPr lvl="1"/>
            <a:r>
              <a:rPr lang="bg-BG" dirty="0"/>
              <a:t>Вариант 2: самото приложение се опитва да го създаде</a:t>
            </a:r>
          </a:p>
        </p:txBody>
      </p:sp>
    </p:spTree>
    <p:extLst>
      <p:ext uri="{BB962C8B-B14F-4D97-AF65-F5344CB8AC3E}">
        <p14:creationId xmlns:p14="http://schemas.microsoft.com/office/powerpoint/2010/main" val="24600015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Симулиране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Загуба на контекст</a:t>
            </a:r>
          </a:p>
          <a:p>
            <a:pPr lvl="1"/>
            <a:r>
              <a:rPr lang="bg-BG" dirty="0"/>
              <a:t>Не може да се прогнозира</a:t>
            </a:r>
          </a:p>
          <a:p>
            <a:pPr lvl="1"/>
            <a:r>
              <a:rPr lang="bg-BG" dirty="0"/>
              <a:t>За развойни цели има нужда от контролирана загуба на контекст</a:t>
            </a:r>
          </a:p>
          <a:p>
            <a:pPr lvl="1"/>
            <a:endParaRPr lang="bg-BG" dirty="0"/>
          </a:p>
          <a:p>
            <a:r>
              <a:rPr lang="bg-BG" dirty="0"/>
              <a:t>Библиотека </a:t>
            </a:r>
            <a:r>
              <a:rPr lang="en-US" dirty="0"/>
              <a:t>webgl-debug.js</a:t>
            </a:r>
          </a:p>
          <a:p>
            <a:pPr lvl="1"/>
            <a:r>
              <a:rPr lang="bg-BG" dirty="0"/>
              <a:t>Подпомага </a:t>
            </a:r>
            <a:r>
              <a:rPr lang="bg-BG" dirty="0" err="1"/>
              <a:t>дебъгването</a:t>
            </a:r>
            <a:r>
              <a:rPr lang="bg-BG" dirty="0"/>
              <a:t> на </a:t>
            </a:r>
            <a:r>
              <a:rPr lang="en-US" dirty="0" err="1"/>
              <a:t>WebGL</a:t>
            </a:r>
            <a:r>
              <a:rPr lang="bg-BG" dirty="0"/>
              <a:t> приложения</a:t>
            </a:r>
          </a:p>
          <a:p>
            <a:pPr lvl="1"/>
            <a:r>
              <a:rPr lang="bg-BG" dirty="0"/>
              <a:t>Симулира загуба и възвръщане на контекст</a:t>
            </a:r>
          </a:p>
        </p:txBody>
      </p:sp>
    </p:spTree>
    <p:extLst>
      <p:ext uri="{BB962C8B-B14F-4D97-AF65-F5344CB8AC3E}">
        <p14:creationId xmlns:p14="http://schemas.microsoft.com/office/powerpoint/2010/main" val="17626620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Включване на </a:t>
            </a:r>
            <a:r>
              <a:rPr lang="en-US" dirty="0"/>
              <a:t>webgl-debug.js</a:t>
            </a:r>
          </a:p>
          <a:p>
            <a:pPr lvl="1"/>
            <a:r>
              <a:rPr lang="bg-BG" dirty="0"/>
              <a:t>Бутон за активиране </a:t>
            </a:r>
          </a:p>
          <a:p>
            <a:pPr lvl="1"/>
            <a:endParaRPr lang="bg-BG" sz="1800" dirty="0"/>
          </a:p>
          <a:p>
            <a:pPr lvl="1"/>
            <a:endParaRPr lang="bg-BG" sz="1800" dirty="0"/>
          </a:p>
          <a:p>
            <a:pPr lvl="1"/>
            <a:endParaRPr lang="bg-BG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pPr lvl="1"/>
            <a:r>
              <a:rPr lang="bg-BG" dirty="0"/>
              <a:t>Добавяне на функционалност за симулиране на загуба на контекст към </a:t>
            </a:r>
            <a:r>
              <a:rPr lang="en-US" dirty="0"/>
              <a:t>HTML</a:t>
            </a:r>
            <a:r>
              <a:rPr lang="bg-BG" dirty="0"/>
              <a:t> елемента</a:t>
            </a:r>
          </a:p>
          <a:p>
            <a:pPr lvl="1"/>
            <a:r>
              <a:rPr lang="bg-BG" dirty="0"/>
              <a:t>Активиране на загуба при натискане на бутона</a:t>
            </a:r>
          </a:p>
        </p:txBody>
      </p:sp>
      <p:sp>
        <p:nvSpPr>
          <p:cNvPr id="4" name="Snip Diagonal Corner Rectangle 3"/>
          <p:cNvSpPr/>
          <p:nvPr/>
        </p:nvSpPr>
        <p:spPr>
          <a:xfrm>
            <a:off x="313765" y="1752600"/>
            <a:ext cx="8534400" cy="1676400"/>
          </a:xfrm>
          <a:prstGeom prst="snip2DiagRect">
            <a:avLst>
              <a:gd name="adj1" fmla="val 0"/>
              <a:gd name="adj2" fmla="val 15105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685800" algn="l"/>
                <a:tab pos="12636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webgl-debug.js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"&gt;&lt;/script&gt;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&lt;body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onload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="start()"&gt;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: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&lt;button id="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nocontext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bg-BG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Загуби контекст&lt;/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button&gt;</a:t>
            </a: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304800" y="4876800"/>
            <a:ext cx="8534400" cy="1676400"/>
          </a:xfrm>
          <a:prstGeom prst="snip2DiagRect">
            <a:avLst>
              <a:gd name="adj1" fmla="val 0"/>
              <a:gd name="adj2" fmla="val 15105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685800" algn="l"/>
                <a:tab pos="1263650" algn="l"/>
              </a:tabLst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canvas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picasso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canvas =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WebGLDebugUtils.makeLostContextSimulatingCanvas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(canvas)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tabLst>
                <a:tab pos="685800" algn="l"/>
                <a:tab pos="1263650" algn="l"/>
              </a:tabLst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button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nocontext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US" spc="-2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button.addEventListener</a:t>
            </a:r>
            <a:r>
              <a:rPr lang="en-US" spc="-2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b="1" spc="-2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</a:t>
            </a:r>
            <a:r>
              <a:rPr lang="en-US" spc="-2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',function</a:t>
            </a:r>
            <a:r>
              <a:rPr lang="en-US" spc="-2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r>
              <a:rPr lang="en-US" b="1" spc="-2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canvas.loseContext</a:t>
            </a:r>
            <a:r>
              <a:rPr lang="en-US" b="1" spc="-2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pc="-2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;});</a:t>
            </a:r>
            <a:endParaRPr lang="bg-BG" spc="-2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7256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304800"/>
            <a:ext cx="6076950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804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Анимация в графиката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Създават се отделни кадри от движението</a:t>
            </a:r>
          </a:p>
          <a:p>
            <a:pPr lvl="1"/>
            <a:r>
              <a:rPr lang="bg-BG" dirty="0"/>
              <a:t>Показват се на екрана достатъчно бързо</a:t>
            </a:r>
          </a:p>
          <a:p>
            <a:pPr lvl="1"/>
            <a:endParaRPr lang="bg-BG" dirty="0"/>
          </a:p>
          <a:p>
            <a:r>
              <a:rPr lang="bg-BG" dirty="0"/>
              <a:t>Особеност</a:t>
            </a:r>
          </a:p>
          <a:p>
            <a:pPr lvl="1"/>
            <a:r>
              <a:rPr lang="bg-BG" dirty="0"/>
              <a:t>Бързите движения изискват повече кадри в секунда</a:t>
            </a:r>
          </a:p>
          <a:p>
            <a:pPr lvl="1"/>
            <a:r>
              <a:rPr lang="bg-BG" dirty="0"/>
              <a:t>Бавните движения могат и с по-малко кадри в секунда</a:t>
            </a:r>
          </a:p>
        </p:txBody>
      </p:sp>
    </p:spTree>
    <p:extLst>
      <p:ext uri="{BB962C8B-B14F-4D97-AF65-F5344CB8AC3E}">
        <p14:creationId xmlns:p14="http://schemas.microsoft.com/office/powerpoint/2010/main" val="20593819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Управление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Управление на загубата на контекст</a:t>
            </a:r>
          </a:p>
          <a:p>
            <a:pPr lvl="1"/>
            <a:r>
              <a:rPr lang="bg-BG" dirty="0"/>
              <a:t>Реагиране на две събития</a:t>
            </a:r>
            <a:endParaRPr lang="en-US" dirty="0"/>
          </a:p>
          <a:p>
            <a:pPr lvl="1"/>
            <a:r>
              <a:rPr lang="bg-BG" dirty="0"/>
              <a:t>Събитие </a:t>
            </a:r>
            <a:r>
              <a:rPr lang="en-US" b="1" dirty="0" err="1"/>
              <a:t>webglcontextlost</a:t>
            </a:r>
            <a:r>
              <a:rPr lang="en-US" dirty="0"/>
              <a:t> </a:t>
            </a:r>
            <a:r>
              <a:rPr lang="bg-BG" dirty="0"/>
              <a:t>маркира загубата на контекст</a:t>
            </a:r>
            <a:endParaRPr lang="en-US" dirty="0"/>
          </a:p>
          <a:p>
            <a:pPr lvl="1"/>
            <a:r>
              <a:rPr lang="bg-BG" dirty="0"/>
              <a:t>Събитие </a:t>
            </a:r>
            <a:r>
              <a:rPr lang="en-US" b="1" dirty="0" err="1"/>
              <a:t>webglcontextrestored</a:t>
            </a:r>
            <a:r>
              <a:rPr lang="bg-BG" dirty="0"/>
              <a:t> маркира възобновяване на достъпа до контекст</a:t>
            </a:r>
          </a:p>
          <a:p>
            <a:pPr lvl="1"/>
            <a:endParaRPr lang="bg-BG" dirty="0"/>
          </a:p>
          <a:p>
            <a:r>
              <a:rPr lang="bg-BG" dirty="0"/>
              <a:t>Обработване на събитията</a:t>
            </a:r>
          </a:p>
          <a:p>
            <a:pPr lvl="1"/>
            <a:r>
              <a:rPr lang="bg-BG" dirty="0"/>
              <a:t>Събитията не трябва да бъдат „консумирани“, за да могат и други елементи да разберат за тях (вж. параметъра </a:t>
            </a:r>
            <a:r>
              <a:rPr lang="en-US" b="1" dirty="0"/>
              <a:t>false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304800" y="5181600"/>
            <a:ext cx="8534400" cy="1371600"/>
          </a:xfrm>
          <a:prstGeom prst="snip2DiagRect">
            <a:avLst>
              <a:gd name="adj1" fmla="val 0"/>
              <a:gd name="adj2" fmla="val 19027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685800" algn="l"/>
                <a:tab pos="1263650" algn="l"/>
              </a:tabLst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canvas.addEventListener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webglcontextlost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handleContextLost,false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canvas.addEventListener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webglcontextrestored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bg-B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handleContextRestored,false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568358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Обработване на </a:t>
            </a:r>
            <a:r>
              <a:rPr lang="en-US" dirty="0" err="1"/>
              <a:t>webglcontextlost</a:t>
            </a:r>
            <a:endParaRPr lang="bg-BG" dirty="0"/>
          </a:p>
          <a:p>
            <a:pPr lvl="1"/>
            <a:r>
              <a:rPr lang="bg-BG" dirty="0"/>
              <a:t>Трябва да се забрани реакцията по подразбиране – тя е да не се поиска нов контекст – с </a:t>
            </a:r>
            <a:r>
              <a:rPr lang="en-US" b="1" dirty="0" err="1"/>
              <a:t>preventDefault</a:t>
            </a:r>
            <a:endParaRPr lang="bg-BG" b="1" dirty="0"/>
          </a:p>
          <a:p>
            <a:pPr lvl="1"/>
            <a:r>
              <a:rPr lang="bg-BG" dirty="0"/>
              <a:t>По желание може да се прекъсне цикъла на анимацията с </a:t>
            </a:r>
            <a:r>
              <a:rPr lang="en-US" b="1" dirty="0" err="1"/>
              <a:t>cancelAnimationFrame</a:t>
            </a:r>
            <a:endParaRPr lang="bg-BG" b="1" dirty="0"/>
          </a:p>
          <a:p>
            <a:pPr lvl="1"/>
            <a:endParaRPr lang="bg-BG" b="1" dirty="0"/>
          </a:p>
          <a:p>
            <a:pPr lvl="1"/>
            <a:endParaRPr lang="bg-BG" sz="2400" b="1" dirty="0"/>
          </a:p>
          <a:p>
            <a:pPr lvl="1"/>
            <a:endParaRPr lang="bg-BG" sz="2400" b="1" dirty="0"/>
          </a:p>
          <a:p>
            <a:pPr lvl="1"/>
            <a:endParaRPr lang="bg-BG" dirty="0"/>
          </a:p>
          <a:p>
            <a:r>
              <a:rPr lang="bg-BG" dirty="0"/>
              <a:t> Обработване на </a:t>
            </a:r>
            <a:r>
              <a:rPr lang="en-US" dirty="0" err="1"/>
              <a:t>webglcontextrestored</a:t>
            </a:r>
            <a:endParaRPr lang="bg-BG" dirty="0"/>
          </a:p>
          <a:p>
            <a:pPr lvl="1"/>
            <a:r>
              <a:rPr lang="bg-BG" dirty="0"/>
              <a:t>Маркира възобновяване на достъпа до контекст</a:t>
            </a:r>
          </a:p>
          <a:p>
            <a:pPr lvl="1"/>
            <a:r>
              <a:rPr lang="bg-BG" dirty="0"/>
              <a:t>Добре е да се изолира в отделна функция (в случая </a:t>
            </a:r>
            <a:r>
              <a:rPr lang="en-US" b="1" dirty="0" err="1"/>
              <a:t>init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304800" y="2362200"/>
            <a:ext cx="8534400" cy="1371600"/>
          </a:xfrm>
          <a:prstGeom prst="snip2DiagRect">
            <a:avLst>
              <a:gd name="adj1" fmla="val 0"/>
              <a:gd name="adj2" fmla="val 19027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685800" algn="l"/>
                <a:tab pos="12636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handleContextLost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(event)</a:t>
            </a: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event.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preventDefault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Snip Diagonal Corner Rectangle 4"/>
          <p:cNvSpPr/>
          <p:nvPr/>
        </p:nvSpPr>
        <p:spPr>
          <a:xfrm>
            <a:off x="304800" y="5181600"/>
            <a:ext cx="8534400" cy="1371600"/>
          </a:xfrm>
          <a:prstGeom prst="snip2DiagRect">
            <a:avLst>
              <a:gd name="adj1" fmla="val 0"/>
              <a:gd name="adj2" fmla="val 19027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685800" algn="l"/>
                <a:tab pos="12636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handleContextRestored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(event)</a:t>
            </a: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62066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Функция за възстановяване</a:t>
            </a:r>
          </a:p>
          <a:p>
            <a:pPr lvl="1"/>
            <a:r>
              <a:rPr lang="bg-BG" dirty="0"/>
              <a:t>Възстановява </a:t>
            </a:r>
            <a:r>
              <a:rPr lang="en-US" dirty="0" err="1"/>
              <a:t>WebGL</a:t>
            </a:r>
            <a:r>
              <a:rPr lang="bg-BG" dirty="0"/>
              <a:t> контекста</a:t>
            </a:r>
          </a:p>
          <a:p>
            <a:pPr lvl="1"/>
            <a:r>
              <a:rPr lang="bg-BG" dirty="0"/>
              <a:t>Генерира наново </a:t>
            </a:r>
            <a:r>
              <a:rPr lang="en-US" b="1" dirty="0" err="1"/>
              <a:t>gl</a:t>
            </a:r>
            <a:endParaRPr lang="en-US" b="1" dirty="0"/>
          </a:p>
          <a:p>
            <a:pPr lvl="1"/>
            <a:r>
              <a:rPr lang="bg-BG" dirty="0"/>
              <a:t>Генерира наново всички свързани с </a:t>
            </a:r>
            <a:r>
              <a:rPr lang="en-US" b="1" dirty="0" err="1"/>
              <a:t>gl</a:t>
            </a:r>
            <a:r>
              <a:rPr lang="en-US" dirty="0"/>
              <a:t> </a:t>
            </a:r>
            <a:r>
              <a:rPr lang="bg-BG" dirty="0"/>
              <a:t>променливи, които по принцип се генерират еднократно извън цикли</a:t>
            </a:r>
          </a:p>
        </p:txBody>
      </p:sp>
      <p:sp>
        <p:nvSpPr>
          <p:cNvPr id="5" name="Snip Diagonal Corner Rectangle 4"/>
          <p:cNvSpPr/>
          <p:nvPr/>
        </p:nvSpPr>
        <p:spPr>
          <a:xfrm>
            <a:off x="304800" y="2514600"/>
            <a:ext cx="8534400" cy="4038600"/>
          </a:xfrm>
          <a:prstGeom prst="snip2DiagRect">
            <a:avLst>
              <a:gd name="adj1" fmla="val 0"/>
              <a:gd name="adj2" fmla="val 6372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tabLst>
                <a:tab pos="685800" algn="l"/>
                <a:tab pos="12636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start( )</a:t>
            </a: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:</a:t>
            </a: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drawFrame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getContext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picasso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",false);</a:t>
            </a: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glprog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getProgram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vshader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fshader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aXYZ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gl.getAttribLocation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glprog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,"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aXYZ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:</a:t>
            </a:r>
          </a:p>
          <a:p>
            <a:pPr marL="120650">
              <a:tabLst>
                <a:tab pos="685800" algn="l"/>
                <a:tab pos="1263650" algn="l"/>
              </a:tabLs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13706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89035"/>
            <a:ext cx="5181600" cy="5806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26071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Речник</a:t>
            </a:r>
          </a:p>
        </p:txBody>
      </p:sp>
    </p:spTree>
    <p:extLst>
      <p:ext uri="{BB962C8B-B14F-4D97-AF65-F5344CB8AC3E}">
        <p14:creationId xmlns:p14="http://schemas.microsoft.com/office/powerpoint/2010/main" val="2175608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 на новите неща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Javascript</a:t>
            </a:r>
            <a:r>
              <a:rPr lang="bg-BG" dirty="0"/>
              <a:t> – кадри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745697"/>
              </p:ext>
            </p:extLst>
          </p:nvPr>
        </p:nvGraphicFramePr>
        <p:xfrm>
          <a:off x="609600" y="1971040"/>
          <a:ext cx="8077200" cy="3296920"/>
        </p:xfrm>
        <a:graphic>
          <a:graphicData uri="http://schemas.openxmlformats.org/drawingml/2006/table">
            <a:tbl>
              <a:tblPr bandCol="1">
                <a:tableStyleId>{BC89EF96-8CEA-46FF-86C4-4CE0E7609802}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setInterval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Регулярно изпълнение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на функция през интервал от време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clearInterval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Прекратяване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на регулярно изпълнение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requestAnimationFrame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Заявка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за нов кадър при следваща възможност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cancelAnimationFrame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Отказване от заявка за кадър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{ </a:t>
                      </a:r>
                      <a:r>
                        <a:rPr lang="en-US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ms</a:t>
                      </a:r>
                      <a:r>
                        <a:rPr lang="en-US" b="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|</a:t>
                      </a:r>
                      <a:r>
                        <a:rPr lang="en-US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moz</a:t>
                      </a:r>
                      <a:r>
                        <a:rPr lang="en-US" b="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|</a:t>
                      </a:r>
                      <a:r>
                        <a:rPr lang="en-US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webkit</a:t>
                      </a:r>
                      <a:r>
                        <a:rPr lang="en-US" b="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|</a:t>
                      </a:r>
                      <a:r>
                        <a:rPr lang="en-US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o</a:t>
                      </a:r>
                      <a:r>
                        <a:rPr lang="en-US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</a:t>
                      </a:r>
                      <a:r>
                        <a:rPr lang="en-US" b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}</a:t>
                      </a:r>
                      <a:br>
                        <a:rPr lang="en-US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</a:br>
                      <a:r>
                        <a:rPr lang="en-US" b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{ </a:t>
                      </a:r>
                      <a:r>
                        <a:rPr lang="en-US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RequestAnimationFrame</a:t>
                      </a:r>
                      <a:r>
                        <a:rPr lang="en-US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|</a:t>
                      </a:r>
                      <a:br>
                        <a:rPr lang="en-US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</a:br>
                      <a:r>
                        <a:rPr lang="en-US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 </a:t>
                      </a:r>
                      <a:r>
                        <a:rPr lang="en-US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CancelAnimationFrame</a:t>
                      </a:r>
                      <a:r>
                        <a:rPr lang="en-US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|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 </a:t>
                      </a:r>
                      <a:r>
                        <a:rPr lang="en-US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CancelRequestAnimationFrame</a:t>
                      </a:r>
                      <a:r>
                        <a:rPr lang="en-US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</a:t>
                      </a:r>
                      <a:r>
                        <a:rPr lang="en-US" b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}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Стари, специфични за конкретни браузери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имена на</a:t>
                      </a:r>
                      <a:r>
                        <a:rPr lang="en-US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функциите </a:t>
                      </a:r>
                      <a:r>
                        <a:rPr lang="en-US" sz="1600" b="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requestAnimationFrame</a:t>
                      </a:r>
                      <a:r>
                        <a:rPr lang="en-US" sz="1600" b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</a:t>
                      </a:r>
                      <a:r>
                        <a:rPr lang="bg-BG" sz="1600" b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и</a:t>
                      </a:r>
                      <a:r>
                        <a:rPr lang="bg-BG" sz="1600" b="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</a:t>
                      </a:r>
                      <a:r>
                        <a:rPr lang="en-US" sz="1600" b="0" baseline="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cancelAnimationFrame</a:t>
                      </a:r>
                      <a:endParaRPr lang="bg-BG" sz="1600" b="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860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bg-BG" dirty="0"/>
              <a:t>– масиви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en-US" dirty="0" err="1"/>
              <a:t>WebGL</a:t>
            </a:r>
            <a:r>
              <a:rPr lang="bg-BG" dirty="0"/>
              <a:t> и </a:t>
            </a:r>
            <a:r>
              <a:rPr lang="en-US" dirty="0" err="1"/>
              <a:t>Javascript</a:t>
            </a:r>
            <a:r>
              <a:rPr lang="en-US" dirty="0"/>
              <a:t> – </a:t>
            </a:r>
            <a:r>
              <a:rPr lang="bg-BG" dirty="0"/>
              <a:t>контексти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751237"/>
              </p:ext>
            </p:extLst>
          </p:nvPr>
        </p:nvGraphicFramePr>
        <p:xfrm>
          <a:off x="609600" y="1046480"/>
          <a:ext cx="8077200" cy="1112520"/>
        </p:xfrm>
        <a:graphic>
          <a:graphicData uri="http://schemas.openxmlformats.org/drawingml/2006/table">
            <a:tbl>
              <a:tblPr bandCol="1">
                <a:tableStyleId>{BC89EF96-8CEA-46FF-86C4-4CE0E7609802}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push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Добавяне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на елемент в края на масив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Изваждане на елемент от края на масив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set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Копиране на съдържанието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на масив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307095"/>
              </p:ext>
            </p:extLst>
          </p:nvPr>
        </p:nvGraphicFramePr>
        <p:xfrm>
          <a:off x="609600" y="3068320"/>
          <a:ext cx="8077200" cy="2804160"/>
        </p:xfrm>
        <a:graphic>
          <a:graphicData uri="http://schemas.openxmlformats.org/drawingml/2006/table">
            <a:tbl>
              <a:tblPr bandCol="1">
                <a:tableStyleId>{BC89EF96-8CEA-46FF-86C4-4CE0E7609802}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webglcontextlost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+mn-cs"/>
                        </a:rPr>
                        <a:t>Събитие при загубата на контекст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webglcontextrestored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Събитие при възстановяването на контекст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preventDefault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Метод,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който забранява подразбиращата се реакция на събитие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isContextLost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Проверява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дали графичният контекст е наличен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getError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Връща последната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</a:t>
                      </a:r>
                      <a:r>
                        <a:rPr lang="en-US" sz="1600" baseline="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WebGL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грешка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CONTEXT_LOST_WEBGL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Код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за грешка, че е загубен графичния контекст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NO_ERROR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Код</a:t>
                      </a:r>
                      <a:r>
                        <a:rPr lang="en-US" sz="160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,</a:t>
                      </a:r>
                      <a:r>
                        <a:rPr lang="bg-BG" sz="1600" baseline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че няма нова грешка в </a:t>
                      </a:r>
                      <a:r>
                        <a:rPr lang="en-US" sz="1600" baseline="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WebGL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3663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</a:t>
            </a:r>
            <a:endParaRPr lang="bg-BG" dirty="0"/>
          </a:p>
          <a:p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231165"/>
              </p:ext>
            </p:extLst>
          </p:nvPr>
        </p:nvGraphicFramePr>
        <p:xfrm>
          <a:off x="609600" y="990600"/>
          <a:ext cx="8077200" cy="741680"/>
        </p:xfrm>
        <a:graphic>
          <a:graphicData uri="http://schemas.openxmlformats.org/drawingml/2006/table">
            <a:tbl>
              <a:tblPr bandCol="1">
                <a:tableStyleId>{BC89EF96-8CEA-46FF-86C4-4CE0E7609802}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&lt;button&gt;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cs typeface="+mn-cs"/>
                        </a:rPr>
                        <a:t>Таг за създаване на бутон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onclick</a:t>
                      </a:r>
                      <a:endParaRPr lang="bg-BG" b="1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Реакция на бутон при кликване върху него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9137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Въпроси и коментари</a:t>
            </a:r>
          </a:p>
        </p:txBody>
      </p:sp>
    </p:spTree>
    <p:extLst>
      <p:ext uri="{BB962C8B-B14F-4D97-AF65-F5344CB8AC3E}">
        <p14:creationId xmlns:p14="http://schemas.microsoft.com/office/powerpoint/2010/main" val="9049308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Край</a:t>
            </a:r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FPS (Frames per second)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Брой кадри в секунда</a:t>
            </a:r>
          </a:p>
          <a:p>
            <a:pPr lvl="1"/>
            <a:r>
              <a:rPr lang="bg-BG" dirty="0"/>
              <a:t>Стандарти – 24, 25, 30, 60, …</a:t>
            </a:r>
          </a:p>
          <a:p>
            <a:pPr lvl="1"/>
            <a:r>
              <a:rPr lang="bg-BG" dirty="0"/>
              <a:t>Исторически първият е 24</a:t>
            </a:r>
            <a:r>
              <a:rPr lang="en-US" dirty="0"/>
              <a:t> fps</a:t>
            </a:r>
            <a:endParaRPr lang="bg-BG" dirty="0"/>
          </a:p>
          <a:p>
            <a:pPr lvl="1"/>
            <a:endParaRPr lang="bg-BG" dirty="0"/>
          </a:p>
          <a:p>
            <a:r>
              <a:rPr lang="bg-BG" dirty="0"/>
              <a:t>Нисък </a:t>
            </a:r>
            <a:r>
              <a:rPr lang="en-US" dirty="0"/>
              <a:t>FPS</a:t>
            </a:r>
          </a:p>
          <a:p>
            <a:pPr lvl="1"/>
            <a:r>
              <a:rPr lang="bg-BG" dirty="0"/>
              <a:t>Щади обема на визуални данни, който се генерира</a:t>
            </a:r>
          </a:p>
          <a:p>
            <a:pPr lvl="1"/>
            <a:r>
              <a:rPr lang="bg-BG" dirty="0"/>
              <a:t>Удобен за бавни и спокойни сцени</a:t>
            </a:r>
          </a:p>
          <a:p>
            <a:pPr lvl="1"/>
            <a:endParaRPr lang="bg-BG" dirty="0"/>
          </a:p>
          <a:p>
            <a:r>
              <a:rPr lang="bg-BG" dirty="0"/>
              <a:t>Висок </a:t>
            </a:r>
            <a:r>
              <a:rPr lang="en-US" dirty="0"/>
              <a:t>FPS</a:t>
            </a:r>
          </a:p>
          <a:p>
            <a:pPr lvl="1"/>
            <a:r>
              <a:rPr lang="bg-BG" dirty="0"/>
              <a:t>Изисква сериозна производителност</a:t>
            </a:r>
          </a:p>
          <a:p>
            <a:pPr lvl="1"/>
            <a:r>
              <a:rPr lang="bg-BG" dirty="0"/>
              <a:t>Удобен за спорт, екшъни, компютърни игри, 3</a:t>
            </a:r>
            <a:r>
              <a:rPr lang="en-US" dirty="0"/>
              <a:t>D</a:t>
            </a:r>
            <a:r>
              <a:rPr lang="bg-BG" dirty="0"/>
              <a:t> филми</a:t>
            </a:r>
            <a:endParaRPr lang="en-US" dirty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17090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Кадри в браузър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Стар подход</a:t>
            </a:r>
          </a:p>
          <a:p>
            <a:pPr lvl="1"/>
            <a:r>
              <a:rPr lang="bg-BG" dirty="0"/>
              <a:t>Генерира се кадър</a:t>
            </a:r>
          </a:p>
          <a:p>
            <a:pPr lvl="1"/>
            <a:r>
              <a:rPr lang="bg-BG" dirty="0"/>
              <a:t>Заповядва се на браузъра да го покаже</a:t>
            </a:r>
          </a:p>
          <a:p>
            <a:pPr lvl="1"/>
            <a:endParaRPr lang="bg-BG" dirty="0"/>
          </a:p>
          <a:p>
            <a:r>
              <a:rPr lang="bg-BG" dirty="0"/>
              <a:t>Преимущества</a:t>
            </a:r>
          </a:p>
          <a:p>
            <a:pPr lvl="1"/>
            <a:r>
              <a:rPr lang="bg-BG" dirty="0"/>
              <a:t>Вграден е в браузърите от повече време</a:t>
            </a:r>
          </a:p>
          <a:p>
            <a:pPr lvl="1"/>
            <a:r>
              <a:rPr lang="bg-BG" dirty="0"/>
              <a:t>Синхронно генериране на кадри</a:t>
            </a:r>
          </a:p>
          <a:p>
            <a:pPr lvl="1"/>
            <a:endParaRPr lang="bg-BG" dirty="0"/>
          </a:p>
          <a:p>
            <a:r>
              <a:rPr lang="bg-BG" dirty="0"/>
              <a:t>Недостатъци</a:t>
            </a:r>
          </a:p>
          <a:p>
            <a:pPr lvl="1"/>
            <a:r>
              <a:rPr lang="bg-BG" dirty="0"/>
              <a:t>Не отчита вертикалната синхронизация</a:t>
            </a:r>
          </a:p>
          <a:p>
            <a:pPr lvl="1"/>
            <a:r>
              <a:rPr lang="bg-BG" dirty="0"/>
              <a:t>Не отчита видимостта на страницата</a:t>
            </a:r>
          </a:p>
          <a:p>
            <a:pPr lvl="1"/>
            <a:r>
              <a:rPr lang="bg-BG" dirty="0"/>
              <a:t>Не е специално създаден за анимация</a:t>
            </a:r>
          </a:p>
        </p:txBody>
      </p:sp>
    </p:spTree>
    <p:extLst>
      <p:ext uri="{BB962C8B-B14F-4D97-AF65-F5344CB8AC3E}">
        <p14:creationId xmlns:p14="http://schemas.microsoft.com/office/powerpoint/2010/main" val="4180614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Нов подход</a:t>
            </a:r>
          </a:p>
          <a:p>
            <a:pPr lvl="1"/>
            <a:r>
              <a:rPr lang="bg-BG" dirty="0"/>
              <a:t>Казва се на браузъра да се обади, когато е време да се генерира нов кадър</a:t>
            </a:r>
          </a:p>
          <a:p>
            <a:pPr lvl="1"/>
            <a:r>
              <a:rPr lang="bg-BG" dirty="0"/>
              <a:t>Генерира се кадъра и се дава на браузъра за показване</a:t>
            </a:r>
          </a:p>
          <a:p>
            <a:pPr lvl="1"/>
            <a:endParaRPr lang="bg-BG" dirty="0"/>
          </a:p>
          <a:p>
            <a:r>
              <a:rPr lang="bg-BG" dirty="0"/>
              <a:t>Преимущества</a:t>
            </a:r>
          </a:p>
          <a:p>
            <a:pPr lvl="1"/>
            <a:r>
              <a:rPr lang="bg-BG" dirty="0"/>
              <a:t>Щади ресурсите</a:t>
            </a:r>
          </a:p>
          <a:p>
            <a:pPr lvl="1"/>
            <a:r>
              <a:rPr lang="bg-BG" dirty="0"/>
              <a:t>Постига по-плавна анимация</a:t>
            </a:r>
          </a:p>
          <a:p>
            <a:pPr lvl="1"/>
            <a:r>
              <a:rPr lang="bg-BG" dirty="0"/>
              <a:t>Специално създаден за анимация</a:t>
            </a:r>
          </a:p>
          <a:p>
            <a:pPr lvl="1"/>
            <a:endParaRPr lang="bg-BG" dirty="0"/>
          </a:p>
          <a:p>
            <a:r>
              <a:rPr lang="bg-BG" dirty="0"/>
              <a:t>Недостатъци</a:t>
            </a:r>
          </a:p>
          <a:p>
            <a:pPr lvl="1"/>
            <a:r>
              <a:rPr lang="bg-BG" dirty="0"/>
              <a:t>На по-стари браузъри няма да работи</a:t>
            </a:r>
          </a:p>
          <a:p>
            <a:pPr lvl="1"/>
            <a:r>
              <a:rPr lang="bg-BG" dirty="0"/>
              <a:t>Асинхронно генериране на кадри</a:t>
            </a:r>
          </a:p>
        </p:txBody>
      </p:sp>
    </p:spTree>
    <p:extLst>
      <p:ext uri="{BB962C8B-B14F-4D97-AF65-F5344CB8AC3E}">
        <p14:creationId xmlns:p14="http://schemas.microsoft.com/office/powerpoint/2010/main" val="997013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Въртене на сцена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9821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14120</TotalTime>
  <Words>2441</Words>
  <Application>Microsoft Office PowerPoint</Application>
  <PresentationFormat>On-screen Show (4:3)</PresentationFormat>
  <Paragraphs>593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9" baseType="lpstr">
      <vt:lpstr>Arial</vt:lpstr>
      <vt:lpstr>Arial Black</vt:lpstr>
      <vt:lpstr>Calibri</vt:lpstr>
      <vt:lpstr>Cambria Math</vt:lpstr>
      <vt:lpstr>Century Gothic</vt:lpstr>
      <vt:lpstr>Consolas</vt:lpstr>
      <vt:lpstr>Times New Roman</vt:lpstr>
      <vt:lpstr>Webdings</vt:lpstr>
      <vt:lpstr>Wingdings 2</vt:lpstr>
      <vt:lpstr>Austin</vt:lpstr>
      <vt:lpstr>Цикли от кадри</vt:lpstr>
      <vt:lpstr>В тази лекция</vt:lpstr>
      <vt:lpstr>PowerPoint Presentation</vt:lpstr>
      <vt:lpstr>Анимация</vt:lpstr>
      <vt:lpstr>Анимация в графиката</vt:lpstr>
      <vt:lpstr>FPS (Frames per second)</vt:lpstr>
      <vt:lpstr>Кадри в браузър</vt:lpstr>
      <vt:lpstr>PowerPoint Presentation</vt:lpstr>
      <vt:lpstr>PowerPoint Presentation</vt:lpstr>
      <vt:lpstr>Въртене на сцена</vt:lpstr>
      <vt:lpstr>Стар подход</vt:lpstr>
      <vt:lpstr>PowerPoint Presentation</vt:lpstr>
      <vt:lpstr>PowerPoint Presentation</vt:lpstr>
      <vt:lpstr>Контрол на въртенето</vt:lpstr>
      <vt:lpstr>PowerPoint Presentation</vt:lpstr>
      <vt:lpstr>PowerPoint Presentation</vt:lpstr>
      <vt:lpstr>Нов подход</vt:lpstr>
      <vt:lpstr>PowerPoint Presentation</vt:lpstr>
      <vt:lpstr>PowerPoint Presentation</vt:lpstr>
      <vt:lpstr>Съвместимост</vt:lpstr>
      <vt:lpstr>PowerPoint Presentation</vt:lpstr>
      <vt:lpstr>PowerPoint Presentation</vt:lpstr>
      <vt:lpstr>Въртене на сцена II</vt:lpstr>
      <vt:lpstr>PowerPoint Presentation</vt:lpstr>
      <vt:lpstr>Въртене на отделни обекти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Въртяща се плочка</vt:lpstr>
      <vt:lpstr>PowerPoint Presentation</vt:lpstr>
      <vt:lpstr>PowerPoint Presentation</vt:lpstr>
      <vt:lpstr>PowerPoint Presentation</vt:lpstr>
      <vt:lpstr>Пръстен от плочки</vt:lpstr>
      <vt:lpstr>PowerPoint Presentation</vt:lpstr>
      <vt:lpstr>PowerPoint Presentation</vt:lpstr>
      <vt:lpstr>PowerPoint Presentation</vt:lpstr>
      <vt:lpstr>Загуба на контекст</vt:lpstr>
      <vt:lpstr>PowerPoint Presentation</vt:lpstr>
      <vt:lpstr>Симулиране</vt:lpstr>
      <vt:lpstr>PowerPoint Presentation</vt:lpstr>
      <vt:lpstr>PowerPoint Presentation</vt:lpstr>
      <vt:lpstr>Управление</vt:lpstr>
      <vt:lpstr>PowerPoint Presentation</vt:lpstr>
      <vt:lpstr>PowerPoint Presentation</vt:lpstr>
      <vt:lpstr>PowerPoint Presentation</vt:lpstr>
      <vt:lpstr>PowerPoint Presentation</vt:lpstr>
      <vt:lpstr>Речник на новите неща</vt:lpstr>
      <vt:lpstr>PowerPoint Presentation</vt:lpstr>
      <vt:lpstr>PowerPoint Presentation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WebGL-07. Frame loops</dc:title>
  <dc:creator>Pavel Boytchev</dc:creator>
  <cp:lastModifiedBy>Pavel Boytchev</cp:lastModifiedBy>
  <cp:revision>785</cp:revision>
  <dcterms:created xsi:type="dcterms:W3CDTF">2013-12-13T09:03:57Z</dcterms:created>
  <dcterms:modified xsi:type="dcterms:W3CDTF">2021-10-10T11:20:12Z</dcterms:modified>
</cp:coreProperties>
</file>