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3"/>
  </p:notesMasterIdLst>
  <p:sldIdLst>
    <p:sldId id="256" r:id="rId2"/>
    <p:sldId id="297" r:id="rId3"/>
    <p:sldId id="498" r:id="rId4"/>
    <p:sldId id="499" r:id="rId5"/>
    <p:sldId id="551" r:id="rId6"/>
    <p:sldId id="552" r:id="rId7"/>
    <p:sldId id="553" r:id="rId8"/>
    <p:sldId id="554" r:id="rId9"/>
    <p:sldId id="411" r:id="rId10"/>
    <p:sldId id="555" r:id="rId11"/>
    <p:sldId id="556" r:id="rId12"/>
    <p:sldId id="560" r:id="rId13"/>
    <p:sldId id="591" r:id="rId14"/>
    <p:sldId id="592" r:id="rId15"/>
    <p:sldId id="559" r:id="rId16"/>
    <p:sldId id="557" r:id="rId17"/>
    <p:sldId id="558" r:id="rId18"/>
    <p:sldId id="561" r:id="rId19"/>
    <p:sldId id="563" r:id="rId20"/>
    <p:sldId id="565" r:id="rId21"/>
    <p:sldId id="566" r:id="rId22"/>
    <p:sldId id="568" r:id="rId23"/>
    <p:sldId id="593" r:id="rId24"/>
    <p:sldId id="569" r:id="rId25"/>
    <p:sldId id="567" r:id="rId26"/>
    <p:sldId id="571" r:id="rId27"/>
    <p:sldId id="573" r:id="rId28"/>
    <p:sldId id="574" r:id="rId29"/>
    <p:sldId id="575" r:id="rId30"/>
    <p:sldId id="577" r:id="rId31"/>
    <p:sldId id="579" r:id="rId32"/>
    <p:sldId id="580" r:id="rId33"/>
    <p:sldId id="581" r:id="rId34"/>
    <p:sldId id="582" r:id="rId35"/>
    <p:sldId id="583" r:id="rId36"/>
    <p:sldId id="584" r:id="rId37"/>
    <p:sldId id="588" r:id="rId38"/>
    <p:sldId id="589" r:id="rId39"/>
    <p:sldId id="590" r:id="rId40"/>
    <p:sldId id="594" r:id="rId41"/>
    <p:sldId id="595" r:id="rId42"/>
    <p:sldId id="585" r:id="rId43"/>
    <p:sldId id="586" r:id="rId44"/>
    <p:sldId id="596" r:id="rId45"/>
    <p:sldId id="587" r:id="rId46"/>
    <p:sldId id="597" r:id="rId47"/>
    <p:sldId id="598" r:id="rId48"/>
    <p:sldId id="599" r:id="rId49"/>
    <p:sldId id="600" r:id="rId50"/>
    <p:sldId id="601" r:id="rId51"/>
    <p:sldId id="602" r:id="rId52"/>
    <p:sldId id="604" r:id="rId53"/>
    <p:sldId id="605" r:id="rId54"/>
    <p:sldId id="606" r:id="rId55"/>
    <p:sldId id="607" r:id="rId56"/>
    <p:sldId id="608" r:id="rId57"/>
    <p:sldId id="609" r:id="rId58"/>
    <p:sldId id="266" r:id="rId59"/>
    <p:sldId id="267" r:id="rId60"/>
    <p:sldId id="289" r:id="rId61"/>
    <p:sldId id="290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4C600"/>
    <a:srgbClr val="4A6300"/>
    <a:srgbClr val="74A510"/>
    <a:srgbClr val="FF9999"/>
    <a:srgbClr val="F4FCE4"/>
    <a:srgbClr val="FFFFFF"/>
    <a:srgbClr val="92D050"/>
    <a:srgbClr val="E61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0" autoAdjust="0"/>
    <p:restoredTop sz="99804" autoAdjust="0"/>
  </p:normalViewPr>
  <p:slideViewPr>
    <p:cSldViewPr>
      <p:cViewPr varScale="1">
        <p:scale>
          <a:sx n="84" d="100"/>
          <a:sy n="84" d="100"/>
        </p:scale>
        <p:origin x="126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582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10.10.2021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>
              <a:buClr>
                <a:schemeClr val="accent1">
                  <a:lumMod val="75000"/>
                </a:schemeClr>
              </a:buClr>
              <a:def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bg-BG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bg2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rgbClr val="006600"/>
                </a:solidFill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rgbClr val="0066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156307" y="4478669"/>
            <a:ext cx="6265527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проф. П. Бойчев ● КИТ ● ФМИ ● СУ ●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7332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rgbClr val="0033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rgbClr val="339933"/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rgbClr val="006600"/>
          </a:solidFill>
          <a:effectLst>
            <a:outerShdw blurRad="63500" algn="ctr" rotWithShape="0">
              <a:srgbClr val="339933">
                <a:alpha val="40000"/>
              </a:srgb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Example%202%20-%20Ambient%20light" TargetMode="External"/><Relationship Id="rId2" Type="http://schemas.openxmlformats.org/officeDocument/2006/relationships/hyperlink" Target="Example%202%20-%20Ambient%20light/Example%20080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Example%203%20-%20Diffuse%20light" TargetMode="External"/><Relationship Id="rId2" Type="http://schemas.openxmlformats.org/officeDocument/2006/relationships/hyperlink" Target="Example%203%20-%20Diffuse%20light/Example%200803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Example%204%20-%20Z-buffer" TargetMode="External"/><Relationship Id="rId2" Type="http://schemas.openxmlformats.org/officeDocument/2006/relationships/hyperlink" Target="Example%204%20-%20Z-buffer/Example%200804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Example%205%20-%20Facet%20shading" TargetMode="External"/><Relationship Id="rId2" Type="http://schemas.openxmlformats.org/officeDocument/2006/relationships/hyperlink" Target="Example%205%20-%20Facet%20shading/Example%200805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Example%206%20-%20Gouraud%20shading" TargetMode="External"/><Relationship Id="rId2" Type="http://schemas.openxmlformats.org/officeDocument/2006/relationships/hyperlink" Target="Example%206%20-%20Gouraud%20shading/Example%20080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Example%207%20-%20Specular%20light" TargetMode="External"/><Relationship Id="rId2" Type="http://schemas.openxmlformats.org/officeDocument/2006/relationships/hyperlink" Target="Example%207%20-%20Specular%20light/Example%200807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Example%208%20-%20Specularity%20problem" TargetMode="External"/><Relationship Id="rId2" Type="http://schemas.openxmlformats.org/officeDocument/2006/relationships/hyperlink" Target="Example%208%20-%20Specularity%20problem/Example%200808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Example%209%20-%20Phong%20shading" TargetMode="External"/><Relationship Id="rId2" Type="http://schemas.openxmlformats.org/officeDocument/2006/relationships/hyperlink" Target="Example%209%20-%20Phong%20shading/Example%200809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Example%2010%20-%20Mach%20banding" TargetMode="External"/><Relationship Id="rId2" Type="http://schemas.openxmlformats.org/officeDocument/2006/relationships/hyperlink" Target="Example%2010%20-%20Mach%20banding/Example%200810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xample%201%20-%20Solid%20cube" TargetMode="External"/><Relationship Id="rId2" Type="http://schemas.openxmlformats.org/officeDocument/2006/relationships/hyperlink" Target="Example%201%20-%20Solid%20cube/Example%20080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Осветяване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Тема №</a:t>
            </a:r>
            <a:r>
              <a:rPr lang="en-US" dirty="0"/>
              <a:t>8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Модел на осветяването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490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 на осветяването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Роля</a:t>
            </a:r>
          </a:p>
          <a:p>
            <a:pPr lvl="1"/>
            <a:r>
              <a:rPr lang="bg-BG" dirty="0"/>
              <a:t>Чувство за обемност и тримерност</a:t>
            </a:r>
          </a:p>
          <a:p>
            <a:pPr lvl="1"/>
            <a:r>
              <a:rPr lang="bg-BG" dirty="0"/>
              <a:t>Виждане на ръбове и форма</a:t>
            </a:r>
          </a:p>
          <a:p>
            <a:pPr lvl="1"/>
            <a:r>
              <a:rPr lang="bg-BG" dirty="0"/>
              <a:t>По-реален образ</a:t>
            </a:r>
          </a:p>
          <a:p>
            <a:pPr lvl="1"/>
            <a:endParaRPr lang="bg-BG" dirty="0"/>
          </a:p>
          <a:p>
            <a:r>
              <a:rPr lang="bg-BG" dirty="0"/>
              <a:t>Осветяване в </a:t>
            </a:r>
            <a:r>
              <a:rPr lang="en-US" dirty="0" err="1"/>
              <a:t>WebGL</a:t>
            </a:r>
            <a:endParaRPr lang="en-US" dirty="0"/>
          </a:p>
          <a:p>
            <a:pPr lvl="1"/>
            <a:r>
              <a:rPr lang="bg-BG" dirty="0"/>
              <a:t>Избор на конкретно осветяване или тяхна комбинация</a:t>
            </a:r>
          </a:p>
          <a:p>
            <a:pPr lvl="1"/>
            <a:r>
              <a:rPr lang="bg-BG" dirty="0"/>
              <a:t>Няма вградено осветяване, сами си правим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26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светлини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Според източника</a:t>
            </a:r>
          </a:p>
          <a:p>
            <a:pPr lvl="1"/>
            <a:r>
              <a:rPr lang="bg-BG" dirty="0"/>
              <a:t>Околна</a:t>
            </a:r>
            <a:r>
              <a:rPr lang="en-US" dirty="0"/>
              <a:t>, </a:t>
            </a:r>
            <a:r>
              <a:rPr lang="bg-BG" dirty="0"/>
              <a:t>фонова</a:t>
            </a:r>
            <a:r>
              <a:rPr lang="en-US" dirty="0"/>
              <a:t> (ambient light</a:t>
            </a:r>
            <a:r>
              <a:rPr lang="bg-BG" dirty="0"/>
              <a:t>, </a:t>
            </a:r>
            <a:r>
              <a:rPr lang="en-US" dirty="0"/>
              <a:t>environment light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Успоредна (</a:t>
            </a:r>
            <a:r>
              <a:rPr lang="en-US" dirty="0"/>
              <a:t>directional light)</a:t>
            </a:r>
          </a:p>
          <a:p>
            <a:pPr lvl="1"/>
            <a:r>
              <a:rPr lang="bg-BG" dirty="0"/>
              <a:t>Точкова (</a:t>
            </a:r>
            <a:r>
              <a:rPr lang="en-US" dirty="0"/>
              <a:t>point light)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Според отразяването</a:t>
            </a:r>
          </a:p>
          <a:p>
            <a:pPr lvl="1"/>
            <a:r>
              <a:rPr lang="bg-BG" dirty="0"/>
              <a:t>Околно, фоново отражение (</a:t>
            </a:r>
            <a:r>
              <a:rPr lang="en-US" dirty="0"/>
              <a:t>ambient reflection)</a:t>
            </a:r>
          </a:p>
          <a:p>
            <a:pPr lvl="1"/>
            <a:r>
              <a:rPr lang="bg-BG" dirty="0"/>
              <a:t>Разсеяно, дифузно отражение (</a:t>
            </a:r>
            <a:r>
              <a:rPr lang="en-US" dirty="0"/>
              <a:t>diffuse reflection)</a:t>
            </a:r>
            <a:endParaRPr lang="bg-BG" dirty="0"/>
          </a:p>
          <a:p>
            <a:pPr lvl="1"/>
            <a:r>
              <a:rPr lang="bg-BG" dirty="0"/>
              <a:t>Огледално отражение (</a:t>
            </a:r>
            <a:r>
              <a:rPr lang="en-US" dirty="0"/>
              <a:t>specular reflection)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16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осветявания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Според алгоритъма</a:t>
            </a:r>
          </a:p>
          <a:p>
            <a:pPr lvl="1"/>
            <a:r>
              <a:rPr lang="bg-BG" dirty="0" err="1"/>
              <a:t>Фасетно</a:t>
            </a:r>
            <a:r>
              <a:rPr lang="bg-BG" dirty="0"/>
              <a:t>, плоско осветяване (</a:t>
            </a:r>
            <a:r>
              <a:rPr lang="en-US" dirty="0"/>
              <a:t>facet, flat shading)</a:t>
            </a:r>
            <a:endParaRPr lang="bg-BG" dirty="0"/>
          </a:p>
          <a:p>
            <a:pPr lvl="1"/>
            <a:r>
              <a:rPr lang="bg-BG" dirty="0"/>
              <a:t>Осветяване на </a:t>
            </a:r>
            <a:r>
              <a:rPr lang="bg-BG" dirty="0" err="1"/>
              <a:t>Гур</a:t>
            </a:r>
            <a:r>
              <a:rPr lang="en-GB" dirty="0"/>
              <a:t>ò</a:t>
            </a:r>
            <a:r>
              <a:rPr lang="bg-BG" dirty="0"/>
              <a:t> (</a:t>
            </a:r>
            <a:r>
              <a:rPr lang="en-US" dirty="0" err="1"/>
              <a:t>Gouraud</a:t>
            </a:r>
            <a:r>
              <a:rPr lang="bg-BG" dirty="0"/>
              <a:t> </a:t>
            </a:r>
            <a:r>
              <a:rPr lang="en-US" dirty="0"/>
              <a:t>shading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Осветяване на </a:t>
            </a:r>
            <a:r>
              <a:rPr lang="bg-BG" dirty="0" err="1"/>
              <a:t>Фонг</a:t>
            </a:r>
            <a:r>
              <a:rPr lang="en-US" dirty="0"/>
              <a:t> (</a:t>
            </a:r>
            <a:r>
              <a:rPr lang="en-US" dirty="0" err="1"/>
              <a:t>Phong</a:t>
            </a:r>
            <a:r>
              <a:rPr lang="en-US" dirty="0"/>
              <a:t> shading)</a:t>
            </a:r>
            <a:endParaRPr lang="bg-BG" dirty="0"/>
          </a:p>
          <a:p>
            <a:pPr lvl="1"/>
            <a:r>
              <a:rPr lang="bg-BG" dirty="0"/>
              <a:t>Дистанционно осветяване</a:t>
            </a:r>
            <a:r>
              <a:rPr lang="en-US" dirty="0"/>
              <a:t> (falloff shading)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6230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Процес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Избор</a:t>
            </a:r>
          </a:p>
          <a:p>
            <a:pPr lvl="1"/>
            <a:r>
              <a:rPr lang="bg-BG" dirty="0"/>
              <a:t>На светлина – определя какви компоненти ще участват</a:t>
            </a:r>
          </a:p>
          <a:p>
            <a:pPr lvl="1"/>
            <a:r>
              <a:rPr lang="bg-BG" dirty="0"/>
              <a:t>На осветяване – определя как ще участват компонентите</a:t>
            </a:r>
          </a:p>
          <a:p>
            <a:pPr lvl="1"/>
            <a:endParaRPr lang="bg-BG" dirty="0"/>
          </a:p>
          <a:p>
            <a:r>
              <a:rPr lang="bg-BG" dirty="0"/>
              <a:t>Свобода</a:t>
            </a:r>
          </a:p>
          <a:p>
            <a:pPr lvl="1"/>
            <a:r>
              <a:rPr lang="bg-BG" dirty="0"/>
              <a:t>Да се комбинират различни компоненти на светлината и различни методи на осветяване</a:t>
            </a:r>
          </a:p>
          <a:p>
            <a:pPr lvl="1"/>
            <a:endParaRPr lang="bg-BG" dirty="0"/>
          </a:p>
          <a:p>
            <a:r>
              <a:rPr lang="bg-BG" dirty="0"/>
              <a:t>Координати</a:t>
            </a:r>
          </a:p>
          <a:p>
            <a:pPr lvl="1"/>
            <a:r>
              <a:rPr lang="bg-BG" dirty="0"/>
              <a:t>Глобални координати – тези, подадени към </a:t>
            </a:r>
            <a:r>
              <a:rPr lang="bg-BG" dirty="0" err="1"/>
              <a:t>шейдъра</a:t>
            </a:r>
            <a:endParaRPr lang="bg-BG" dirty="0"/>
          </a:p>
          <a:p>
            <a:pPr lvl="1"/>
            <a:r>
              <a:rPr lang="bg-BG" dirty="0"/>
              <a:t>Локални координати – глобалните, след трансформиране с матриците на модела и на гледната точка. Това са координати спрямо „окото“ на гледащия</a:t>
            </a:r>
          </a:p>
        </p:txBody>
      </p:sp>
    </p:spTree>
    <p:extLst>
      <p:ext uri="{BB962C8B-B14F-4D97-AF65-F5344CB8AC3E}">
        <p14:creationId xmlns:p14="http://schemas.microsoft.com/office/powerpoint/2010/main" val="3938085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Околна светлина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993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Околна</a:t>
            </a:r>
            <a:r>
              <a:rPr lang="en-US" dirty="0"/>
              <a:t> </a:t>
            </a:r>
            <a:r>
              <a:rPr lang="bg-BG" dirty="0"/>
              <a:t>светлина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Идея</a:t>
            </a:r>
          </a:p>
          <a:p>
            <a:pPr lvl="1"/>
            <a:r>
              <a:rPr lang="bg-BG" dirty="0"/>
              <a:t>Присъства навсякъде в сцената</a:t>
            </a:r>
            <a:r>
              <a:rPr lang="en-US" dirty="0"/>
              <a:t>, </a:t>
            </a:r>
            <a:r>
              <a:rPr lang="bg-BG" dirty="0"/>
              <a:t>дори и в сенките</a:t>
            </a:r>
          </a:p>
          <a:p>
            <a:pPr lvl="1"/>
            <a:r>
              <a:rPr lang="bg-BG" dirty="0"/>
              <a:t>Идва от всяка посока и отива във всяка посока</a:t>
            </a:r>
          </a:p>
          <a:p>
            <a:pPr lvl="1"/>
            <a:r>
              <a:rPr lang="bg-BG" dirty="0"/>
              <a:t>Равномерна, не зависи от разстояние и ориентация</a:t>
            </a:r>
          </a:p>
          <a:p>
            <a:pPr lvl="1"/>
            <a:r>
              <a:rPr lang="bg-BG" dirty="0"/>
              <a:t>Апроксимация на многократно отразени лъчи</a:t>
            </a:r>
          </a:p>
        </p:txBody>
      </p:sp>
      <p:sp>
        <p:nvSpPr>
          <p:cNvPr id="5" name="Oval 4"/>
          <p:cNvSpPr/>
          <p:nvPr/>
        </p:nvSpPr>
        <p:spPr>
          <a:xfrm>
            <a:off x="2891511" y="44958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bg2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9" name="Straight Arrow Connector 8"/>
          <p:cNvCxnSpPr/>
          <p:nvPr/>
        </p:nvCxnSpPr>
        <p:spPr>
          <a:xfrm rot="1800000" flipH="1">
            <a:off x="7246473" y="5537198"/>
            <a:ext cx="457200" cy="457200"/>
          </a:xfrm>
          <a:prstGeom prst="straightConnector1">
            <a:avLst/>
          </a:prstGeom>
          <a:ln w="38100">
            <a:solidFill>
              <a:schemeClr val="accent6"/>
            </a:solidFill>
            <a:headEnd type="oval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5689" y="4457700"/>
            <a:ext cx="1" cy="685800"/>
          </a:xfrm>
          <a:prstGeom prst="straightConnector1">
            <a:avLst/>
          </a:prstGeom>
          <a:ln w="38100">
            <a:solidFill>
              <a:schemeClr val="accent6"/>
            </a:solidFill>
            <a:headEnd type="oval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3600000" flipH="1">
            <a:off x="7094075" y="3998261"/>
            <a:ext cx="457200" cy="457200"/>
          </a:xfrm>
          <a:prstGeom prst="straightConnector1">
            <a:avLst/>
          </a:prstGeom>
          <a:ln w="38100">
            <a:solidFill>
              <a:schemeClr val="accent6"/>
            </a:solidFill>
            <a:headEnd type="oval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787463" y="6108698"/>
            <a:ext cx="769474" cy="200214"/>
          </a:xfrm>
          <a:prstGeom prst="straightConnector1">
            <a:avLst/>
          </a:prstGeom>
          <a:ln w="38100">
            <a:solidFill>
              <a:schemeClr val="accent6"/>
            </a:solidFill>
            <a:headEnd type="oval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587621" y="5434103"/>
            <a:ext cx="312276" cy="562534"/>
          </a:xfrm>
          <a:prstGeom prst="straightConnector1">
            <a:avLst/>
          </a:prstGeom>
          <a:ln w="38100">
            <a:solidFill>
              <a:schemeClr val="accent6"/>
            </a:solidFill>
            <a:headEnd type="oval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78389" y="5665692"/>
            <a:ext cx="632012" cy="330945"/>
          </a:xfrm>
          <a:prstGeom prst="straightConnector1">
            <a:avLst/>
          </a:prstGeom>
          <a:ln w="38100">
            <a:solidFill>
              <a:schemeClr val="accent6"/>
            </a:solidFill>
            <a:headEnd type="oval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27594" y="3683378"/>
            <a:ext cx="544606" cy="396681"/>
          </a:xfrm>
          <a:prstGeom prst="straightConnector1">
            <a:avLst/>
          </a:prstGeom>
          <a:ln w="38100">
            <a:solidFill>
              <a:schemeClr val="accent6"/>
            </a:solidFill>
            <a:headEnd type="oval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858000" y="4610100"/>
            <a:ext cx="1" cy="685800"/>
          </a:xfrm>
          <a:prstGeom prst="straightConnector1">
            <a:avLst/>
          </a:prstGeom>
          <a:ln w="38100">
            <a:solidFill>
              <a:schemeClr val="accent6"/>
            </a:solidFill>
            <a:headEnd type="oval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22675" y="4842805"/>
            <a:ext cx="1589042" cy="5214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Околна светлина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7383126" y="4335701"/>
            <a:ext cx="254801" cy="747286"/>
          </a:xfrm>
          <a:custGeom>
            <a:avLst/>
            <a:gdLst>
              <a:gd name="connsiteX0" fmla="*/ 793376 w 793376"/>
              <a:gd name="connsiteY0" fmla="*/ 467022 h 467022"/>
              <a:gd name="connsiteX1" fmla="*/ 497541 w 793376"/>
              <a:gd name="connsiteY1" fmla="*/ 9822 h 467022"/>
              <a:gd name="connsiteX2" fmla="*/ 0 w 793376"/>
              <a:gd name="connsiteY2" fmla="*/ 198081 h 467022"/>
              <a:gd name="connsiteX0" fmla="*/ 833717 w 833717"/>
              <a:gd name="connsiteY0" fmla="*/ 457202 h 457202"/>
              <a:gd name="connsiteX1" fmla="*/ 537882 w 833717"/>
              <a:gd name="connsiteY1" fmla="*/ 2 h 457202"/>
              <a:gd name="connsiteX2" fmla="*/ 0 w 833717"/>
              <a:gd name="connsiteY2" fmla="*/ 451689 h 457202"/>
              <a:gd name="connsiteX0" fmla="*/ 944203 w 944203"/>
              <a:gd name="connsiteY0" fmla="*/ 519184 h 519184"/>
              <a:gd name="connsiteX1" fmla="*/ 29803 w 944203"/>
              <a:gd name="connsiteY1" fmla="*/ 1 h 519184"/>
              <a:gd name="connsiteX2" fmla="*/ 110486 w 944203"/>
              <a:gd name="connsiteY2" fmla="*/ 513671 h 519184"/>
              <a:gd name="connsiteX0" fmla="*/ 243824 w 243824"/>
              <a:gd name="connsiteY0" fmla="*/ 69304 h 807589"/>
              <a:gd name="connsiteX1" fmla="*/ 1777 w 243824"/>
              <a:gd name="connsiteY1" fmla="*/ 293919 h 807589"/>
              <a:gd name="connsiteX2" fmla="*/ 82460 w 243824"/>
              <a:gd name="connsiteY2" fmla="*/ 807589 h 807589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268940 w 268940"/>
              <a:gd name="connsiteY0" fmla="*/ 0 h 738285"/>
              <a:gd name="connsiteX1" fmla="*/ 0 w 268940"/>
              <a:gd name="connsiteY1" fmla="*/ 449376 h 738285"/>
              <a:gd name="connsiteX2" fmla="*/ 107576 w 268940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91514 w 191514"/>
              <a:gd name="connsiteY0" fmla="*/ 0 h 738285"/>
              <a:gd name="connsiteX1" fmla="*/ 0 w 191514"/>
              <a:gd name="connsiteY1" fmla="*/ 276977 h 738285"/>
              <a:gd name="connsiteX2" fmla="*/ 30150 w 191514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70648 w 170648"/>
              <a:gd name="connsiteY0" fmla="*/ 0 h 738285"/>
              <a:gd name="connsiteX1" fmla="*/ 9284 w 170648"/>
              <a:gd name="connsiteY1" fmla="*/ 738285 h 738285"/>
              <a:gd name="connsiteX0" fmla="*/ 241899 w 241899"/>
              <a:gd name="connsiteY0" fmla="*/ 0 h 861140"/>
              <a:gd name="connsiteX1" fmla="*/ 6727 w 241899"/>
              <a:gd name="connsiteY1" fmla="*/ 861140 h 861140"/>
              <a:gd name="connsiteX0" fmla="*/ 254801 w 254801"/>
              <a:gd name="connsiteY0" fmla="*/ 0 h 861140"/>
              <a:gd name="connsiteX1" fmla="*/ 19629 w 254801"/>
              <a:gd name="connsiteY1" fmla="*/ 861140 h 86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801" h="861140">
                <a:moveTo>
                  <a:pt x="254801" y="0"/>
                </a:moveTo>
                <a:cubicBezTo>
                  <a:pt x="91" y="61812"/>
                  <a:pt x="-29094" y="492190"/>
                  <a:pt x="19629" y="86114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5" name="Group 14"/>
          <p:cNvGrpSpPr/>
          <p:nvPr/>
        </p:nvGrpSpPr>
        <p:grpSpPr>
          <a:xfrm>
            <a:off x="2362200" y="3966489"/>
            <a:ext cx="2670383" cy="2662911"/>
            <a:chOff x="2823489" y="3966489"/>
            <a:chExt cx="2670383" cy="2662911"/>
          </a:xfrm>
        </p:grpSpPr>
        <p:grpSp>
          <p:nvGrpSpPr>
            <p:cNvPr id="14" name="Group 13"/>
            <p:cNvGrpSpPr/>
            <p:nvPr/>
          </p:nvGrpSpPr>
          <p:grpSpPr>
            <a:xfrm>
              <a:off x="2837328" y="3972856"/>
              <a:ext cx="2656544" cy="2656544"/>
              <a:chOff x="2837328" y="3972856"/>
              <a:chExt cx="2656544" cy="265654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837328" y="4808074"/>
                <a:ext cx="2656544" cy="1027832"/>
                <a:chOff x="2837328" y="4808074"/>
                <a:chExt cx="2656544" cy="1027832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 rot="3600000" flipH="1">
                  <a:off x="2837328" y="4808074"/>
                  <a:ext cx="457200" cy="45720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headEnd type="oval"/>
                  <a:tailEnd type="triangle" w="med" len="med"/>
                </a:ln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rot="-7200000" flipH="1">
                  <a:off x="5036672" y="5378706"/>
                  <a:ext cx="457200" cy="45720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headEnd type="oval"/>
                  <a:tailEnd type="triangle" w="med" len="med"/>
                </a:ln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 rot="5400000">
                <a:off x="2843244" y="4787212"/>
                <a:ext cx="2656544" cy="1027832"/>
                <a:chOff x="2837328" y="4808074"/>
                <a:chExt cx="2656544" cy="1027832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 rot="3600000" flipH="1">
                  <a:off x="2837328" y="4808074"/>
                  <a:ext cx="457200" cy="45720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headEnd type="oval"/>
                  <a:tailEnd type="triangle" w="med" len="med"/>
                </a:ln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rot="-7200000" flipH="1">
                  <a:off x="5036672" y="5378706"/>
                  <a:ext cx="457200" cy="45720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headEnd type="oval"/>
                  <a:tailEnd type="triangle" w="med" len="med"/>
                </a:ln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35"/>
            <p:cNvGrpSpPr/>
            <p:nvPr/>
          </p:nvGrpSpPr>
          <p:grpSpPr>
            <a:xfrm rot="2700000">
              <a:off x="2823489" y="3966489"/>
              <a:ext cx="2656544" cy="2656544"/>
              <a:chOff x="2837328" y="3972857"/>
              <a:chExt cx="2656544" cy="265654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837328" y="4808074"/>
                <a:ext cx="2656544" cy="1027832"/>
                <a:chOff x="2837328" y="4808074"/>
                <a:chExt cx="2656544" cy="1027832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 rot="3600000" flipH="1">
                  <a:off x="2837328" y="4808074"/>
                  <a:ext cx="457200" cy="45720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headEnd type="oval"/>
                  <a:tailEnd type="triangle" w="med" len="med"/>
                </a:ln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 rot="-7200000" flipH="1">
                  <a:off x="5036672" y="5378706"/>
                  <a:ext cx="457200" cy="45720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headEnd type="oval"/>
                  <a:tailEnd type="triangle" w="med" len="med"/>
                </a:ln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 rot="5400000">
                <a:off x="2843245" y="4787213"/>
                <a:ext cx="2656544" cy="1027832"/>
                <a:chOff x="2837328" y="4808074"/>
                <a:chExt cx="2656544" cy="1027832"/>
              </a:xfrm>
            </p:grpSpPr>
            <p:cxnSp>
              <p:nvCxnSpPr>
                <p:cNvPr id="39" name="Straight Arrow Connector 38"/>
                <p:cNvCxnSpPr/>
                <p:nvPr/>
              </p:nvCxnSpPr>
              <p:spPr>
                <a:xfrm rot="3600000" flipH="1">
                  <a:off x="2837328" y="4808074"/>
                  <a:ext cx="457200" cy="45720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headEnd type="oval"/>
                  <a:tailEnd type="triangle" w="med" len="med"/>
                </a:ln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rot="-7200000" flipH="1">
                  <a:off x="5036672" y="5378706"/>
                  <a:ext cx="457200" cy="45720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headEnd type="oval"/>
                  <a:tailEnd type="triangle" w="med" len="med"/>
                </a:ln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3" name="Group 42"/>
          <p:cNvGrpSpPr/>
          <p:nvPr/>
        </p:nvGrpSpPr>
        <p:grpSpPr>
          <a:xfrm rot="1449163">
            <a:off x="2332907" y="3971084"/>
            <a:ext cx="2670383" cy="2662911"/>
            <a:chOff x="2823489" y="3966489"/>
            <a:chExt cx="2670383" cy="2662911"/>
          </a:xfrm>
        </p:grpSpPr>
        <p:grpSp>
          <p:nvGrpSpPr>
            <p:cNvPr id="44" name="Group 43"/>
            <p:cNvGrpSpPr/>
            <p:nvPr/>
          </p:nvGrpSpPr>
          <p:grpSpPr>
            <a:xfrm>
              <a:off x="2837328" y="3972856"/>
              <a:ext cx="2656544" cy="2656544"/>
              <a:chOff x="2837328" y="3972856"/>
              <a:chExt cx="2656544" cy="2656544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837328" y="4808074"/>
                <a:ext cx="2656544" cy="1027832"/>
                <a:chOff x="2837328" y="4808074"/>
                <a:chExt cx="2656544" cy="1027832"/>
              </a:xfrm>
            </p:grpSpPr>
            <p:cxnSp>
              <p:nvCxnSpPr>
                <p:cNvPr id="56" name="Straight Arrow Connector 55"/>
                <p:cNvCxnSpPr/>
                <p:nvPr/>
              </p:nvCxnSpPr>
              <p:spPr>
                <a:xfrm rot="3600000" flipH="1">
                  <a:off x="2837328" y="4808074"/>
                  <a:ext cx="457200" cy="45720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headEnd type="oval"/>
                  <a:tailEnd type="triangle" w="med" len="med"/>
                </a:ln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 rot="-7200000" flipH="1">
                  <a:off x="5036672" y="5378706"/>
                  <a:ext cx="457200" cy="45720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headEnd type="oval"/>
                  <a:tailEnd type="triangle" w="med" len="med"/>
                </a:ln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 rot="5400000">
                <a:off x="2843244" y="4787212"/>
                <a:ext cx="2656544" cy="1027832"/>
                <a:chOff x="2837328" y="4808074"/>
                <a:chExt cx="2656544" cy="1027832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rot="3600000" flipH="1">
                  <a:off x="2837328" y="4808074"/>
                  <a:ext cx="457200" cy="45720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headEnd type="oval"/>
                  <a:tailEnd type="triangle" w="med" len="med"/>
                </a:ln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-7200000" flipH="1">
                  <a:off x="5036672" y="5378706"/>
                  <a:ext cx="457200" cy="45720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headEnd type="oval"/>
                  <a:tailEnd type="triangle" w="med" len="med"/>
                </a:ln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Group 44"/>
            <p:cNvGrpSpPr/>
            <p:nvPr/>
          </p:nvGrpSpPr>
          <p:grpSpPr>
            <a:xfrm rot="2700000">
              <a:off x="2823489" y="3966489"/>
              <a:ext cx="2656544" cy="2656544"/>
              <a:chOff x="2837328" y="3972856"/>
              <a:chExt cx="2656544" cy="2656544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837328" y="4808074"/>
                <a:ext cx="2656544" cy="1027832"/>
                <a:chOff x="2837328" y="4808074"/>
                <a:chExt cx="2656544" cy="1027832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3600000" flipH="1">
                  <a:off x="2837328" y="4808074"/>
                  <a:ext cx="457200" cy="45720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headEnd type="oval"/>
                  <a:tailEnd type="triangle" w="med" len="med"/>
                </a:ln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-7200000" flipH="1">
                  <a:off x="5036672" y="5378706"/>
                  <a:ext cx="457200" cy="45720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headEnd type="oval"/>
                  <a:tailEnd type="triangle" w="med" len="med"/>
                </a:ln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5400000">
                <a:off x="2843244" y="4787212"/>
                <a:ext cx="2656544" cy="1027832"/>
                <a:chOff x="2837328" y="4808074"/>
                <a:chExt cx="2656544" cy="1027832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rot="3600000" flipH="1">
                  <a:off x="2837328" y="4808074"/>
                  <a:ext cx="457200" cy="45720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headEnd type="oval"/>
                  <a:tailEnd type="triangle" w="med" len="med"/>
                </a:ln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rot="-7200000" flipH="1">
                  <a:off x="5036672" y="5378706"/>
                  <a:ext cx="457200" cy="45720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headEnd type="oval"/>
                  <a:tailEnd type="triangle" w="med" len="med"/>
                </a:ln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58" name="Straight Arrow Connector 57"/>
          <p:cNvCxnSpPr/>
          <p:nvPr/>
        </p:nvCxnSpPr>
        <p:spPr>
          <a:xfrm flipV="1">
            <a:off x="6416112" y="3643591"/>
            <a:ext cx="312276" cy="562534"/>
          </a:xfrm>
          <a:prstGeom prst="straightConnector1">
            <a:avLst/>
          </a:prstGeom>
          <a:ln w="38100">
            <a:solidFill>
              <a:schemeClr val="accent6"/>
            </a:solidFill>
            <a:headEnd type="oval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800000" flipH="1">
            <a:off x="6031377" y="5033685"/>
            <a:ext cx="457200" cy="457200"/>
          </a:xfrm>
          <a:prstGeom prst="straightConnector1">
            <a:avLst/>
          </a:prstGeom>
          <a:ln w="38100">
            <a:solidFill>
              <a:schemeClr val="accent6"/>
            </a:solidFill>
            <a:headEnd type="oval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3600000" flipH="1">
            <a:off x="5046747" y="3822644"/>
            <a:ext cx="457200" cy="457200"/>
          </a:xfrm>
          <a:prstGeom prst="straightConnector1">
            <a:avLst/>
          </a:prstGeom>
          <a:ln w="38100">
            <a:solidFill>
              <a:schemeClr val="accent6"/>
            </a:solidFill>
            <a:headEnd type="oval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197288" y="4670613"/>
            <a:ext cx="457200" cy="457200"/>
          </a:xfrm>
          <a:prstGeom prst="straightConnector1">
            <a:avLst/>
          </a:prstGeom>
          <a:ln w="38100">
            <a:solidFill>
              <a:schemeClr val="accent6"/>
            </a:solidFill>
            <a:headEnd type="oval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85800" y="3975847"/>
            <a:ext cx="1589042" cy="5214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Околно отражение</a:t>
            </a:r>
          </a:p>
        </p:txBody>
      </p:sp>
      <p:sp>
        <p:nvSpPr>
          <p:cNvPr id="65" name="Freeform 64"/>
          <p:cNvSpPr/>
          <p:nvPr/>
        </p:nvSpPr>
        <p:spPr>
          <a:xfrm flipV="1">
            <a:off x="1962973" y="4108850"/>
            <a:ext cx="907827" cy="95551"/>
          </a:xfrm>
          <a:custGeom>
            <a:avLst/>
            <a:gdLst>
              <a:gd name="connsiteX0" fmla="*/ 793376 w 793376"/>
              <a:gd name="connsiteY0" fmla="*/ 467022 h 467022"/>
              <a:gd name="connsiteX1" fmla="*/ 497541 w 793376"/>
              <a:gd name="connsiteY1" fmla="*/ 9822 h 467022"/>
              <a:gd name="connsiteX2" fmla="*/ 0 w 793376"/>
              <a:gd name="connsiteY2" fmla="*/ 198081 h 467022"/>
              <a:gd name="connsiteX0" fmla="*/ 833717 w 833717"/>
              <a:gd name="connsiteY0" fmla="*/ 457202 h 457202"/>
              <a:gd name="connsiteX1" fmla="*/ 537882 w 833717"/>
              <a:gd name="connsiteY1" fmla="*/ 2 h 457202"/>
              <a:gd name="connsiteX2" fmla="*/ 0 w 833717"/>
              <a:gd name="connsiteY2" fmla="*/ 451689 h 457202"/>
              <a:gd name="connsiteX0" fmla="*/ 944203 w 944203"/>
              <a:gd name="connsiteY0" fmla="*/ 519184 h 519184"/>
              <a:gd name="connsiteX1" fmla="*/ 29803 w 944203"/>
              <a:gd name="connsiteY1" fmla="*/ 1 h 519184"/>
              <a:gd name="connsiteX2" fmla="*/ 110486 w 944203"/>
              <a:gd name="connsiteY2" fmla="*/ 513671 h 519184"/>
              <a:gd name="connsiteX0" fmla="*/ 243824 w 243824"/>
              <a:gd name="connsiteY0" fmla="*/ 69304 h 807589"/>
              <a:gd name="connsiteX1" fmla="*/ 1777 w 243824"/>
              <a:gd name="connsiteY1" fmla="*/ 293919 h 807589"/>
              <a:gd name="connsiteX2" fmla="*/ 82460 w 243824"/>
              <a:gd name="connsiteY2" fmla="*/ 807589 h 807589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268940 w 268940"/>
              <a:gd name="connsiteY0" fmla="*/ 0 h 738285"/>
              <a:gd name="connsiteX1" fmla="*/ 0 w 268940"/>
              <a:gd name="connsiteY1" fmla="*/ 449376 h 738285"/>
              <a:gd name="connsiteX2" fmla="*/ 107576 w 268940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91514 w 191514"/>
              <a:gd name="connsiteY0" fmla="*/ 0 h 738285"/>
              <a:gd name="connsiteX1" fmla="*/ 0 w 191514"/>
              <a:gd name="connsiteY1" fmla="*/ 276977 h 738285"/>
              <a:gd name="connsiteX2" fmla="*/ 30150 w 191514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70648 w 170648"/>
              <a:gd name="connsiteY0" fmla="*/ 0 h 738285"/>
              <a:gd name="connsiteX1" fmla="*/ 9284 w 170648"/>
              <a:gd name="connsiteY1" fmla="*/ 738285 h 738285"/>
              <a:gd name="connsiteX0" fmla="*/ 241899 w 241899"/>
              <a:gd name="connsiteY0" fmla="*/ 0 h 861140"/>
              <a:gd name="connsiteX1" fmla="*/ 6727 w 241899"/>
              <a:gd name="connsiteY1" fmla="*/ 861140 h 861140"/>
              <a:gd name="connsiteX0" fmla="*/ 254801 w 254801"/>
              <a:gd name="connsiteY0" fmla="*/ 0 h 861140"/>
              <a:gd name="connsiteX1" fmla="*/ 19629 w 254801"/>
              <a:gd name="connsiteY1" fmla="*/ 861140 h 861140"/>
              <a:gd name="connsiteX0" fmla="*/ 65892 w 422391"/>
              <a:gd name="connsiteY0" fmla="*/ 193148 h 198685"/>
              <a:gd name="connsiteX1" fmla="*/ 422391 w 422391"/>
              <a:gd name="connsiteY1" fmla="*/ 140035 h 198685"/>
              <a:gd name="connsiteX0" fmla="*/ 40783 w 854482"/>
              <a:gd name="connsiteY0" fmla="*/ 180702 h 186414"/>
              <a:gd name="connsiteX1" fmla="*/ 854482 w 854482"/>
              <a:gd name="connsiteY1" fmla="*/ 143085 h 186414"/>
              <a:gd name="connsiteX0" fmla="*/ 0 w 813699"/>
              <a:gd name="connsiteY0" fmla="*/ 159172 h 201161"/>
              <a:gd name="connsiteX1" fmla="*/ 813699 w 813699"/>
              <a:gd name="connsiteY1" fmla="*/ 121555 h 201161"/>
              <a:gd name="connsiteX0" fmla="*/ 0 w 813699"/>
              <a:gd name="connsiteY0" fmla="*/ 37617 h 147890"/>
              <a:gd name="connsiteX1" fmla="*/ 813699 w 813699"/>
              <a:gd name="connsiteY1" fmla="*/ 0 h 147890"/>
              <a:gd name="connsiteX0" fmla="*/ 0 w 1230557"/>
              <a:gd name="connsiteY0" fmla="*/ 0 h 312323"/>
              <a:gd name="connsiteX1" fmla="*/ 1230557 w 1230557"/>
              <a:gd name="connsiteY1" fmla="*/ 272303 h 312323"/>
              <a:gd name="connsiteX0" fmla="*/ 0 w 907827"/>
              <a:gd name="connsiteY0" fmla="*/ 0 h 128408"/>
              <a:gd name="connsiteX1" fmla="*/ 907827 w 907827"/>
              <a:gd name="connsiteY1" fmla="*/ 8873 h 128408"/>
              <a:gd name="connsiteX0" fmla="*/ 0 w 907827"/>
              <a:gd name="connsiteY0" fmla="*/ 0 h 110110"/>
              <a:gd name="connsiteX1" fmla="*/ 907827 w 907827"/>
              <a:gd name="connsiteY1" fmla="*/ 8873 h 11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7827" h="110110">
                <a:moveTo>
                  <a:pt x="0" y="0"/>
                </a:moveTo>
                <a:cubicBezTo>
                  <a:pt x="484879" y="154788"/>
                  <a:pt x="657398" y="135792"/>
                  <a:pt x="907827" y="8873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Sun 58"/>
          <p:cNvSpPr/>
          <p:nvPr/>
        </p:nvSpPr>
        <p:spPr>
          <a:xfrm>
            <a:off x="6203199" y="3998209"/>
            <a:ext cx="425826" cy="425826"/>
          </a:xfrm>
          <a:prstGeom prst="sun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Sun 59"/>
          <p:cNvSpPr/>
          <p:nvPr/>
        </p:nvSpPr>
        <p:spPr>
          <a:xfrm>
            <a:off x="5414681" y="3470465"/>
            <a:ext cx="425826" cy="425826"/>
          </a:xfrm>
          <a:prstGeom prst="sun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Sun 65"/>
          <p:cNvSpPr/>
          <p:nvPr/>
        </p:nvSpPr>
        <p:spPr>
          <a:xfrm>
            <a:off x="5374708" y="3924858"/>
            <a:ext cx="425826" cy="425826"/>
          </a:xfrm>
          <a:prstGeom prst="sun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Sun 66"/>
          <p:cNvSpPr/>
          <p:nvPr/>
        </p:nvSpPr>
        <p:spPr>
          <a:xfrm>
            <a:off x="7425014" y="4093459"/>
            <a:ext cx="425826" cy="425826"/>
          </a:xfrm>
          <a:prstGeom prst="sun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Sun 67"/>
          <p:cNvSpPr/>
          <p:nvPr/>
        </p:nvSpPr>
        <p:spPr>
          <a:xfrm>
            <a:off x="6645088" y="4397187"/>
            <a:ext cx="425826" cy="425826"/>
          </a:xfrm>
          <a:prstGeom prst="sun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Sun 68"/>
          <p:cNvSpPr/>
          <p:nvPr/>
        </p:nvSpPr>
        <p:spPr>
          <a:xfrm>
            <a:off x="5746374" y="4244787"/>
            <a:ext cx="425826" cy="425826"/>
          </a:xfrm>
          <a:prstGeom prst="sun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Sun 69"/>
          <p:cNvSpPr/>
          <p:nvPr/>
        </p:nvSpPr>
        <p:spPr>
          <a:xfrm>
            <a:off x="5441575" y="4459479"/>
            <a:ext cx="425826" cy="425826"/>
          </a:xfrm>
          <a:prstGeom prst="sun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Sun 70"/>
          <p:cNvSpPr/>
          <p:nvPr/>
        </p:nvSpPr>
        <p:spPr>
          <a:xfrm>
            <a:off x="6359337" y="4964707"/>
            <a:ext cx="425826" cy="425826"/>
          </a:xfrm>
          <a:prstGeom prst="sun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Sun 71"/>
          <p:cNvSpPr/>
          <p:nvPr/>
        </p:nvSpPr>
        <p:spPr>
          <a:xfrm>
            <a:off x="7574434" y="5479100"/>
            <a:ext cx="425826" cy="425826"/>
          </a:xfrm>
          <a:prstGeom prst="sun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Sun 72"/>
          <p:cNvSpPr/>
          <p:nvPr/>
        </p:nvSpPr>
        <p:spPr>
          <a:xfrm>
            <a:off x="6167609" y="5456970"/>
            <a:ext cx="425826" cy="425826"/>
          </a:xfrm>
          <a:prstGeom prst="sun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Sun 73"/>
          <p:cNvSpPr/>
          <p:nvPr/>
        </p:nvSpPr>
        <p:spPr>
          <a:xfrm>
            <a:off x="5374708" y="5790610"/>
            <a:ext cx="425826" cy="425826"/>
          </a:xfrm>
          <a:prstGeom prst="sun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Sun 75"/>
          <p:cNvSpPr/>
          <p:nvPr/>
        </p:nvSpPr>
        <p:spPr>
          <a:xfrm>
            <a:off x="5574550" y="6095999"/>
            <a:ext cx="425826" cy="425826"/>
          </a:xfrm>
          <a:prstGeom prst="sun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426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Математически модел</a:t>
            </a:r>
            <a:endParaRPr lang="en-US" dirty="0"/>
          </a:p>
          <a:p>
            <a:pPr lvl="1"/>
            <a:r>
              <a:rPr lang="bg-BG" dirty="0"/>
              <a:t>Пресмятане на фоново осветяване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r>
              <a:rPr lang="bg-BG" dirty="0"/>
              <a:t>където:</a:t>
            </a:r>
            <a:endParaRPr lang="en-US" dirty="0"/>
          </a:p>
          <a:p>
            <a:pPr marL="968375" lvl="2">
              <a:tabLst>
                <a:tab pos="1371600" algn="l"/>
              </a:tabLst>
            </a:pPr>
            <a:r>
              <a:rPr lang="en-US" b="1" dirty="0"/>
              <a:t>C</a:t>
            </a:r>
            <a:r>
              <a:rPr lang="en-US" b="1" baseline="-25000" dirty="0"/>
              <a:t>O</a:t>
            </a:r>
            <a:r>
              <a:rPr lang="en-US" dirty="0"/>
              <a:t>	– </a:t>
            </a:r>
            <a:r>
              <a:rPr lang="bg-BG" dirty="0"/>
              <a:t>цвят на пиксел от обекта</a:t>
            </a:r>
          </a:p>
          <a:p>
            <a:pPr marL="968375" lvl="2">
              <a:tabLst>
                <a:tab pos="1371600" algn="l"/>
              </a:tabLst>
            </a:pPr>
            <a:r>
              <a:rPr lang="en-US" b="1" dirty="0"/>
              <a:t>C</a:t>
            </a:r>
            <a:r>
              <a:rPr lang="en-US" b="1" baseline="-25000" dirty="0"/>
              <a:t>A</a:t>
            </a:r>
            <a:r>
              <a:rPr lang="en-US" dirty="0"/>
              <a:t>	– </a:t>
            </a:r>
            <a:r>
              <a:rPr lang="bg-BG" dirty="0"/>
              <a:t>цвят на околната светлина</a:t>
            </a:r>
            <a:endParaRPr lang="en-US" dirty="0"/>
          </a:p>
          <a:p>
            <a:pPr marL="968375" lvl="2">
              <a:tabLst>
                <a:tab pos="1371600" algn="l"/>
              </a:tabLst>
            </a:pPr>
            <a:r>
              <a:rPr lang="en-US" b="1" dirty="0"/>
              <a:t>C</a:t>
            </a:r>
            <a:r>
              <a:rPr lang="en-US" dirty="0"/>
              <a:t>	– </a:t>
            </a:r>
            <a:r>
              <a:rPr lang="bg-BG" dirty="0"/>
              <a:t>резултатен цвят на пиксела</a:t>
            </a:r>
          </a:p>
          <a:p>
            <a:pPr lvl="1"/>
            <a:endParaRPr lang="bg-BG" dirty="0"/>
          </a:p>
          <a:p>
            <a:r>
              <a:rPr lang="bg-BG" dirty="0"/>
              <a:t>Забележки</a:t>
            </a:r>
          </a:p>
          <a:p>
            <a:pPr lvl="1"/>
            <a:r>
              <a:rPr lang="bg-BG" dirty="0"/>
              <a:t>При А=(0,</a:t>
            </a:r>
            <a:r>
              <a:rPr lang="bg-BG" dirty="0" err="1"/>
              <a:t>0</a:t>
            </a:r>
            <a:r>
              <a:rPr lang="bg-BG" dirty="0"/>
              <a:t>,</a:t>
            </a:r>
            <a:r>
              <a:rPr lang="bg-BG" dirty="0" err="1"/>
              <a:t>0</a:t>
            </a:r>
            <a:r>
              <a:rPr lang="bg-BG" dirty="0"/>
              <a:t>) няма околна светлина</a:t>
            </a:r>
          </a:p>
          <a:p>
            <a:pPr lvl="1"/>
            <a:r>
              <a:rPr lang="bg-BG" dirty="0"/>
              <a:t>При А=(1,</a:t>
            </a:r>
            <a:r>
              <a:rPr lang="bg-BG" dirty="0" err="1"/>
              <a:t>1</a:t>
            </a:r>
            <a:r>
              <a:rPr lang="bg-BG" dirty="0"/>
              <a:t>,</a:t>
            </a:r>
            <a:r>
              <a:rPr lang="bg-BG" dirty="0" err="1"/>
              <a:t>1</a:t>
            </a:r>
            <a:r>
              <a:rPr lang="bg-BG" dirty="0"/>
              <a:t>) се вижда оригиналният цвят на обекта</a:t>
            </a:r>
            <a:r>
              <a:rPr lang="en-US" dirty="0"/>
              <a:t>;</a:t>
            </a:r>
            <a:r>
              <a:rPr lang="bg-BG" dirty="0"/>
              <a:t> тази околна светлина се нарича бяла, дневна или слънчева</a:t>
            </a:r>
          </a:p>
          <a:p>
            <a:pPr lvl="1"/>
            <a:r>
              <a:rPr lang="bg-BG" dirty="0"/>
              <a:t>Цветовете се умножават </a:t>
            </a:r>
            <a:r>
              <a:rPr lang="bg-BG" dirty="0" err="1"/>
              <a:t>покомпонентно</a:t>
            </a:r>
            <a:endParaRPr lang="bg-BG" dirty="0"/>
          </a:p>
          <a:p>
            <a:pPr lvl="1"/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9785" y="1229380"/>
                <a:ext cx="17175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C</m:t>
                      </m:r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785" y="1229380"/>
                <a:ext cx="171752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61190" y="5420380"/>
                <a:ext cx="71097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bg-BG" sz="2400" b="0" i="1" smtClean="0">
                                  <a:latin typeface="Cambria Math" panose="02040503050406030204" pitchFamily="18" charset="0"/>
                                </a:rPr>
                                <m:t>А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bg-BG" sz="2400" b="0" i="1" smtClean="0">
                                  <a:latin typeface="Cambria Math" panose="02040503050406030204" pitchFamily="18" charset="0"/>
                                </a:rPr>
                                <m:t>А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bg-BG" sz="2400" b="0" i="1" smtClean="0">
                                  <a:latin typeface="Cambria Math" panose="02040503050406030204" pitchFamily="18" charset="0"/>
                                </a:rPr>
                                <m:t>А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bg-BG" sz="2400" b="0" i="1" smtClean="0"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bg-BG" sz="2400" b="0" i="1" smtClean="0"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bg-BG" sz="2400" b="0" i="1" smtClean="0"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bg-BG" sz="2400" b="0" i="1" smtClean="0">
                                  <a:latin typeface="Cambria Math" panose="02040503050406030204" pitchFamily="18" charset="0"/>
                                </a:rPr>
                                <m:t>А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bg-BG" sz="2400" b="0" i="1" smtClean="0"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bg-BG" sz="2400" b="0" i="1" smtClean="0">
                                  <a:latin typeface="Cambria Math" panose="02040503050406030204" pitchFamily="18" charset="0"/>
                                </a:rPr>
                                <m:t>А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bg-BG" sz="2400" b="0" i="1" smtClean="0"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bg-BG" sz="2400" b="0" i="1" smtClean="0">
                                  <a:latin typeface="Cambria Math" panose="02040503050406030204" pitchFamily="18" charset="0"/>
                                </a:rPr>
                                <m:t>А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bg-BG" sz="2400" b="0" i="1" smtClean="0"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90" y="5420380"/>
                <a:ext cx="7109703" cy="461665"/>
              </a:xfrm>
              <a:prstGeom prst="rect">
                <a:avLst/>
              </a:prstGeom>
              <a:blipFill>
                <a:blip r:embed="rId3"/>
                <a:stretch>
                  <a:fillRect l="-171" b="-131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392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Шейдър</a:t>
            </a:r>
            <a:r>
              <a:rPr lang="bg-BG" dirty="0"/>
              <a:t> за фрагменти</a:t>
            </a:r>
          </a:p>
          <a:p>
            <a:pPr lvl="1"/>
            <a:r>
              <a:rPr lang="bg-BG" dirty="0"/>
              <a:t>При изключена светлина запазваме оригиналния цвят</a:t>
            </a:r>
          </a:p>
          <a:p>
            <a:pPr lvl="1"/>
            <a:endParaRPr lang="bg-BG" sz="2400" dirty="0"/>
          </a:p>
          <a:p>
            <a:pPr lvl="1"/>
            <a:endParaRPr lang="bg-BG" sz="2400" dirty="0"/>
          </a:p>
          <a:p>
            <a:pPr lvl="1"/>
            <a:endParaRPr lang="bg-BG" sz="2400" dirty="0"/>
          </a:p>
          <a:p>
            <a:pPr lvl="1"/>
            <a:endParaRPr lang="bg-BG" dirty="0"/>
          </a:p>
          <a:p>
            <a:r>
              <a:rPr lang="en-US" dirty="0"/>
              <a:t>HTML</a:t>
            </a:r>
          </a:p>
          <a:p>
            <a:pPr lvl="1"/>
            <a:r>
              <a:rPr lang="bg-BG" dirty="0"/>
              <a:t>Бутони за превключване на околната светлина чрез нашата функция </a:t>
            </a:r>
            <a:r>
              <a:rPr lang="en-US" b="1" dirty="0" err="1"/>
              <a:t>setAmbient</a:t>
            </a:r>
            <a:endParaRPr lang="bg-BG" b="1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5334000"/>
            <a:ext cx="8534400" cy="1219200"/>
          </a:xfrm>
          <a:prstGeom prst="snip2DiagRect">
            <a:avLst>
              <a:gd name="adj1" fmla="val 0"/>
              <a:gd name="adj2" fmla="val 21371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&lt;button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setAmbient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(true)"&gt;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Включи&lt;/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&lt;button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setAmbient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(false)"&gt;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Изключи&lt;/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304800" y="2362200"/>
            <a:ext cx="8534400" cy="1219200"/>
          </a:xfrm>
          <a:prstGeom prst="snip2DiagRect">
            <a:avLst>
              <a:gd name="adj1" fmla="val 0"/>
              <a:gd name="adj2" fmla="val 1254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uUseAmbient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vColor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uAmbientColor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aColor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vColor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aColor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0455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bg-BG" dirty="0"/>
          </a:p>
          <a:p>
            <a:pPr lvl="1"/>
            <a:r>
              <a:rPr lang="bg-BG" dirty="0"/>
              <a:t>Булева стойност се предава към </a:t>
            </a:r>
            <a:r>
              <a:rPr lang="bg-BG" dirty="0" err="1"/>
              <a:t>шейдъра</a:t>
            </a:r>
            <a:r>
              <a:rPr lang="bg-BG" dirty="0"/>
              <a:t> като цяло число, с </a:t>
            </a:r>
            <a:r>
              <a:rPr lang="en-US" b="1" dirty="0"/>
              <a:t>uniform1i</a:t>
            </a:r>
            <a:endParaRPr lang="bg-BG" b="1" dirty="0"/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  <a:p>
            <a:pPr lvl="1"/>
            <a:endParaRPr lang="en-US" b="1" dirty="0"/>
          </a:p>
          <a:p>
            <a:pPr lvl="1"/>
            <a:r>
              <a:rPr lang="bg-BG" dirty="0"/>
              <a:t>Запомняне на адресите на новите глобални променливи: </a:t>
            </a:r>
            <a:r>
              <a:rPr lang="en-US" b="1" dirty="0" err="1"/>
              <a:t>uAmbientColor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GB" b="1" dirty="0" err="1"/>
              <a:t>uUseAmbient</a:t>
            </a:r>
            <a:endParaRPr lang="bg-BG" b="1" dirty="0"/>
          </a:p>
          <a:p>
            <a:pPr lvl="1"/>
            <a:r>
              <a:rPr lang="bg-BG" dirty="0"/>
              <a:t>Околната светлина е червена, с интензитет 40%</a:t>
            </a:r>
          </a:p>
          <a:p>
            <a:pPr lvl="1"/>
            <a:r>
              <a:rPr lang="bg-BG" dirty="0"/>
              <a:t>Първоначално тя е изключена</a:t>
            </a:r>
          </a:p>
          <a:p>
            <a:pPr lvl="1"/>
            <a:endParaRPr lang="bg-BG" b="1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1676400"/>
            <a:ext cx="8534400" cy="1371600"/>
          </a:xfrm>
          <a:prstGeom prst="snip2DiagRect">
            <a:avLst>
              <a:gd name="adj1" fmla="val 0"/>
              <a:gd name="adj2" fmla="val 1766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setAmbient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onOff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gl.uniform1i(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uUseAmbient,onOff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304800" y="4953000"/>
            <a:ext cx="8534400" cy="1621088"/>
          </a:xfrm>
          <a:prstGeom prst="snip2DiagRect">
            <a:avLst>
              <a:gd name="adj1" fmla="val 0"/>
              <a:gd name="adj2" fmla="val 1897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uAmbientLight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gl.getUniformLocation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glprog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,"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uAmbientColor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uUseAmbientLight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gl.getUniformLocation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glprog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,"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uUseAmbient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gl.uniform3f(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uAmbientColor,0.4,0,0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gl.uniform1i(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uUseAmbient,false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69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тази лекция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Осветяване</a:t>
            </a:r>
          </a:p>
          <a:p>
            <a:pPr lvl="1"/>
            <a:r>
              <a:rPr lang="bg-BG" dirty="0"/>
              <a:t>Плътни обекти</a:t>
            </a:r>
            <a:endParaRPr lang="en-US" dirty="0"/>
          </a:p>
          <a:p>
            <a:pPr lvl="1"/>
            <a:r>
              <a:rPr lang="bg-BG" dirty="0"/>
              <a:t>Модел на осветяването</a:t>
            </a:r>
          </a:p>
          <a:p>
            <a:pPr lvl="1"/>
            <a:r>
              <a:rPr lang="bg-BG" dirty="0"/>
              <a:t>Околна светлина и </a:t>
            </a:r>
            <a:r>
              <a:rPr lang="bg-BG" dirty="0" err="1"/>
              <a:t>фасетно</a:t>
            </a:r>
            <a:r>
              <a:rPr lang="bg-BG" dirty="0"/>
              <a:t> осветяване</a:t>
            </a:r>
          </a:p>
          <a:p>
            <a:pPr lvl="1"/>
            <a:r>
              <a:rPr lang="bg-BG" dirty="0"/>
              <a:t>Дифузно и огледално отражение</a:t>
            </a:r>
          </a:p>
          <a:p>
            <a:pPr lvl="1"/>
            <a:r>
              <a:rPr lang="bg-BG" dirty="0"/>
              <a:t>Осветяване на </a:t>
            </a:r>
            <a:r>
              <a:rPr lang="bg-BG" dirty="0" err="1"/>
              <a:t>Гур</a:t>
            </a:r>
            <a:r>
              <a:rPr lang="en-GB" dirty="0"/>
              <a:t>ò</a:t>
            </a:r>
            <a:r>
              <a:rPr lang="bg-BG" dirty="0"/>
              <a:t> и на </a:t>
            </a:r>
            <a:r>
              <a:rPr lang="bg-BG" dirty="0" err="1"/>
              <a:t>Фонг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3246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3246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"/>
            <a:ext cx="6096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2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Дифузно отражение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5787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flipV="1">
            <a:off x="3295301" y="3866857"/>
            <a:ext cx="4298016" cy="114889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495201" y="474471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bg2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pc="-100" dirty="0"/>
              <a:t>Разсейване на светлината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Идея</a:t>
            </a:r>
          </a:p>
          <a:p>
            <a:pPr lvl="1"/>
            <a:r>
              <a:rPr lang="bg-BG" dirty="0"/>
              <a:t>След отразяване се разсейва във всички посоки</a:t>
            </a:r>
          </a:p>
          <a:p>
            <a:pPr lvl="1"/>
            <a:r>
              <a:rPr lang="bg-BG" dirty="0"/>
              <a:t>Важна е посоката на лъч</a:t>
            </a:r>
            <a:r>
              <a:rPr lang="en-US" dirty="0"/>
              <a:t>a</a:t>
            </a:r>
            <a:r>
              <a:rPr lang="bg-BG" dirty="0"/>
              <a:t> и ъгъла на падане</a:t>
            </a:r>
          </a:p>
          <a:p>
            <a:pPr lvl="1"/>
            <a:r>
              <a:rPr lang="bg-BG" dirty="0"/>
              <a:t>Няма значение къде е гледната точка</a:t>
            </a:r>
          </a:p>
          <a:p>
            <a:pPr lvl="1"/>
            <a:r>
              <a:rPr lang="bg-BG" dirty="0"/>
              <a:t>Симулира матови повърхности, без ясно отражение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09600" y="3841839"/>
            <a:ext cx="1791395" cy="80636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Дифузно отражение</a:t>
            </a:r>
          </a:p>
        </p:txBody>
      </p:sp>
      <p:sp>
        <p:nvSpPr>
          <p:cNvPr id="37" name="Freeform 36"/>
          <p:cNvSpPr/>
          <p:nvPr/>
        </p:nvSpPr>
        <p:spPr>
          <a:xfrm flipV="1">
            <a:off x="2059140" y="4036014"/>
            <a:ext cx="1338134" cy="258149"/>
          </a:xfrm>
          <a:custGeom>
            <a:avLst/>
            <a:gdLst>
              <a:gd name="connsiteX0" fmla="*/ 793376 w 793376"/>
              <a:gd name="connsiteY0" fmla="*/ 467022 h 467022"/>
              <a:gd name="connsiteX1" fmla="*/ 497541 w 793376"/>
              <a:gd name="connsiteY1" fmla="*/ 9822 h 467022"/>
              <a:gd name="connsiteX2" fmla="*/ 0 w 793376"/>
              <a:gd name="connsiteY2" fmla="*/ 198081 h 467022"/>
              <a:gd name="connsiteX0" fmla="*/ 833717 w 833717"/>
              <a:gd name="connsiteY0" fmla="*/ 457202 h 457202"/>
              <a:gd name="connsiteX1" fmla="*/ 537882 w 833717"/>
              <a:gd name="connsiteY1" fmla="*/ 2 h 457202"/>
              <a:gd name="connsiteX2" fmla="*/ 0 w 833717"/>
              <a:gd name="connsiteY2" fmla="*/ 451689 h 457202"/>
              <a:gd name="connsiteX0" fmla="*/ 944203 w 944203"/>
              <a:gd name="connsiteY0" fmla="*/ 519184 h 519184"/>
              <a:gd name="connsiteX1" fmla="*/ 29803 w 944203"/>
              <a:gd name="connsiteY1" fmla="*/ 1 h 519184"/>
              <a:gd name="connsiteX2" fmla="*/ 110486 w 944203"/>
              <a:gd name="connsiteY2" fmla="*/ 513671 h 519184"/>
              <a:gd name="connsiteX0" fmla="*/ 243824 w 243824"/>
              <a:gd name="connsiteY0" fmla="*/ 69304 h 807589"/>
              <a:gd name="connsiteX1" fmla="*/ 1777 w 243824"/>
              <a:gd name="connsiteY1" fmla="*/ 293919 h 807589"/>
              <a:gd name="connsiteX2" fmla="*/ 82460 w 243824"/>
              <a:gd name="connsiteY2" fmla="*/ 807589 h 807589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268940 w 268940"/>
              <a:gd name="connsiteY0" fmla="*/ 0 h 738285"/>
              <a:gd name="connsiteX1" fmla="*/ 0 w 268940"/>
              <a:gd name="connsiteY1" fmla="*/ 449376 h 738285"/>
              <a:gd name="connsiteX2" fmla="*/ 107576 w 268940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91514 w 191514"/>
              <a:gd name="connsiteY0" fmla="*/ 0 h 738285"/>
              <a:gd name="connsiteX1" fmla="*/ 0 w 191514"/>
              <a:gd name="connsiteY1" fmla="*/ 276977 h 738285"/>
              <a:gd name="connsiteX2" fmla="*/ 30150 w 191514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70648 w 170648"/>
              <a:gd name="connsiteY0" fmla="*/ 0 h 738285"/>
              <a:gd name="connsiteX1" fmla="*/ 9284 w 170648"/>
              <a:gd name="connsiteY1" fmla="*/ 738285 h 738285"/>
              <a:gd name="connsiteX0" fmla="*/ 241899 w 241899"/>
              <a:gd name="connsiteY0" fmla="*/ 0 h 861140"/>
              <a:gd name="connsiteX1" fmla="*/ 6727 w 241899"/>
              <a:gd name="connsiteY1" fmla="*/ 861140 h 861140"/>
              <a:gd name="connsiteX0" fmla="*/ 254801 w 254801"/>
              <a:gd name="connsiteY0" fmla="*/ 0 h 861140"/>
              <a:gd name="connsiteX1" fmla="*/ 19629 w 254801"/>
              <a:gd name="connsiteY1" fmla="*/ 861140 h 861140"/>
              <a:gd name="connsiteX0" fmla="*/ 47135 w 699469"/>
              <a:gd name="connsiteY0" fmla="*/ 86996 h 173346"/>
              <a:gd name="connsiteX1" fmla="*/ 699469 w 699469"/>
              <a:gd name="connsiteY1" fmla="*/ 173346 h 173346"/>
              <a:gd name="connsiteX0" fmla="*/ 65227 w 717561"/>
              <a:gd name="connsiteY0" fmla="*/ 0 h 279219"/>
              <a:gd name="connsiteX1" fmla="*/ 717561 w 717561"/>
              <a:gd name="connsiteY1" fmla="*/ 86350 h 279219"/>
              <a:gd name="connsiteX0" fmla="*/ 43223 w 1085521"/>
              <a:gd name="connsiteY0" fmla="*/ 115096 h 254667"/>
              <a:gd name="connsiteX1" fmla="*/ 1085521 w 1085521"/>
              <a:gd name="connsiteY1" fmla="*/ 0 h 254667"/>
              <a:gd name="connsiteX0" fmla="*/ 0 w 1042298"/>
              <a:gd name="connsiteY0" fmla="*/ 115096 h 338170"/>
              <a:gd name="connsiteX1" fmla="*/ 1042298 w 1042298"/>
              <a:gd name="connsiteY1" fmla="*/ 0 h 338170"/>
              <a:gd name="connsiteX0" fmla="*/ 0 w 1149875"/>
              <a:gd name="connsiteY0" fmla="*/ 161583 h 364208"/>
              <a:gd name="connsiteX1" fmla="*/ 1149875 w 1149875"/>
              <a:gd name="connsiteY1" fmla="*/ 0 h 364208"/>
              <a:gd name="connsiteX0" fmla="*/ 0 w 1149875"/>
              <a:gd name="connsiteY0" fmla="*/ 161583 h 454373"/>
              <a:gd name="connsiteX1" fmla="*/ 1149875 w 1149875"/>
              <a:gd name="connsiteY1" fmla="*/ 0 h 454373"/>
              <a:gd name="connsiteX0" fmla="*/ 0 w 1526393"/>
              <a:gd name="connsiteY0" fmla="*/ 0 h 393048"/>
              <a:gd name="connsiteX1" fmla="*/ 1526393 w 1526393"/>
              <a:gd name="connsiteY1" fmla="*/ 8871 h 393048"/>
              <a:gd name="connsiteX0" fmla="*/ 0 w 1338134"/>
              <a:gd name="connsiteY0" fmla="*/ 99601 h 426642"/>
              <a:gd name="connsiteX1" fmla="*/ 1338134 w 1338134"/>
              <a:gd name="connsiteY1" fmla="*/ 0 h 426642"/>
              <a:gd name="connsiteX0" fmla="*/ 0 w 1338134"/>
              <a:gd name="connsiteY0" fmla="*/ 99601 h 297481"/>
              <a:gd name="connsiteX1" fmla="*/ 1338134 w 1338134"/>
              <a:gd name="connsiteY1" fmla="*/ 0 h 29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8134" h="297481">
                <a:moveTo>
                  <a:pt x="0" y="99601"/>
                </a:moveTo>
                <a:cubicBezTo>
                  <a:pt x="310067" y="393850"/>
                  <a:pt x="912894" y="359356"/>
                  <a:pt x="1338134" y="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9" name="Straight Arrow Connector 38"/>
          <p:cNvCxnSpPr/>
          <p:nvPr/>
        </p:nvCxnSpPr>
        <p:spPr>
          <a:xfrm rot="20700000" flipH="1">
            <a:off x="5106257" y="4207731"/>
            <a:ext cx="2530166" cy="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2326331">
            <a:off x="3258542" y="4237510"/>
            <a:ext cx="1446315" cy="795881"/>
            <a:chOff x="5557248" y="4800600"/>
            <a:chExt cx="1686898" cy="928269"/>
          </a:xfrm>
        </p:grpSpPr>
        <p:grpSp>
          <p:nvGrpSpPr>
            <p:cNvPr id="11" name="Group 10"/>
            <p:cNvGrpSpPr/>
            <p:nvPr/>
          </p:nvGrpSpPr>
          <p:grpSpPr>
            <a:xfrm>
              <a:off x="6400800" y="4800600"/>
              <a:ext cx="292154" cy="928233"/>
              <a:chOff x="6400800" y="4800600"/>
              <a:chExt cx="292154" cy="928233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6400800" y="4800600"/>
                <a:ext cx="1" cy="864358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headEnd type="oval"/>
                <a:tailEnd type="triangle" w="med" len="med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 rot="1800000">
                <a:off x="6542857" y="4861902"/>
                <a:ext cx="150097" cy="866931"/>
                <a:chOff x="6329208" y="4807166"/>
                <a:chExt cx="150097" cy="866931"/>
              </a:xfrm>
            </p:grpSpPr>
            <p:cxnSp>
              <p:nvCxnSpPr>
                <p:cNvPr id="74" name="Straight Arrow Connector 73"/>
                <p:cNvCxnSpPr/>
                <p:nvPr/>
              </p:nvCxnSpPr>
              <p:spPr>
                <a:xfrm rot="600000" flipH="1" flipV="1">
                  <a:off x="6479304" y="4807166"/>
                  <a:ext cx="1" cy="864358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headEnd type="oval"/>
                  <a:tailEnd type="triangle" w="med" len="med"/>
                </a:ln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 rot="21000000" flipV="1">
                  <a:off x="6329208" y="4809739"/>
                  <a:ext cx="1" cy="864358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headEnd type="oval"/>
                  <a:tailEnd type="triangle" w="med" len="med"/>
                </a:ln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/>
            <p:cNvGrpSpPr/>
            <p:nvPr/>
          </p:nvGrpSpPr>
          <p:grpSpPr>
            <a:xfrm rot="19800000" flipH="1">
              <a:off x="6106644" y="4861938"/>
              <a:ext cx="150097" cy="866931"/>
              <a:chOff x="6329208" y="4807166"/>
              <a:chExt cx="150097" cy="866931"/>
            </a:xfrm>
          </p:grpSpPr>
          <p:cxnSp>
            <p:nvCxnSpPr>
              <p:cNvPr id="78" name="Straight Arrow Connector 77"/>
              <p:cNvCxnSpPr/>
              <p:nvPr/>
            </p:nvCxnSpPr>
            <p:spPr>
              <a:xfrm rot="600000" flipH="1" flipV="1">
                <a:off x="6479304" y="4807166"/>
                <a:ext cx="1" cy="864358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headEnd type="oval"/>
                <a:tailEnd type="triangle" w="med" len="med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rot="21000000" flipV="1">
                <a:off x="6329208" y="4809739"/>
                <a:ext cx="1" cy="864358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headEnd type="oval"/>
                <a:tailEnd type="triangle" w="med" len="med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 rot="3600000">
              <a:off x="6723144" y="5064525"/>
              <a:ext cx="151468" cy="890537"/>
              <a:chOff x="6400801" y="4800600"/>
              <a:chExt cx="151468" cy="890537"/>
            </a:xfrm>
          </p:grpSpPr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6400801" y="4800600"/>
                <a:ext cx="1" cy="864358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headEnd type="oval"/>
                <a:tailEnd type="triangle" w="med" len="med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rot="1200000" flipV="1">
                <a:off x="6552268" y="4826779"/>
                <a:ext cx="1" cy="864358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headEnd type="oval"/>
                <a:tailEnd type="triangle" w="med" len="med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 rot="18000000" flipH="1">
              <a:off x="5926782" y="5064678"/>
              <a:ext cx="151469" cy="890537"/>
              <a:chOff x="6400800" y="4800600"/>
              <a:chExt cx="151469" cy="890537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 flipH="1" flipV="1">
                <a:off x="6400800" y="4800600"/>
                <a:ext cx="1" cy="864358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headEnd type="oval"/>
                <a:tailEnd type="triangle" w="med" len="med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1200000" flipV="1">
                <a:off x="6552268" y="4826779"/>
                <a:ext cx="1" cy="864358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headEnd type="oval"/>
                <a:tailEnd type="triangle" w="med" len="med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Sun 99"/>
          <p:cNvSpPr/>
          <p:nvPr/>
        </p:nvSpPr>
        <p:spPr>
          <a:xfrm>
            <a:off x="7162800" y="3523592"/>
            <a:ext cx="697107" cy="697107"/>
          </a:xfrm>
          <a:prstGeom prst="sun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3985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Физическа основа</a:t>
            </a:r>
          </a:p>
          <a:p>
            <a:pPr lvl="1"/>
            <a:r>
              <a:rPr lang="bg-BG" dirty="0"/>
              <a:t>След отразяване светлината тръгва във всички посоки, затова няма значение откъде се гледа</a:t>
            </a:r>
          </a:p>
          <a:p>
            <a:pPr lvl="1"/>
            <a:r>
              <a:rPr lang="bg-BG" dirty="0"/>
              <a:t>Осветеността зависи от ъгъла </a:t>
            </a:r>
            <a:r>
              <a:rPr lang="el-GR" dirty="0"/>
              <a:t>α</a:t>
            </a:r>
            <a:r>
              <a:rPr lang="bg-BG" dirty="0"/>
              <a:t> между лъча и повърхността</a:t>
            </a:r>
          </a:p>
          <a:p>
            <a:pPr lvl="1"/>
            <a:r>
              <a:rPr lang="bg-BG" dirty="0"/>
              <a:t>Единица светлина покрива площ 1/</a:t>
            </a:r>
            <a:r>
              <a:rPr lang="en-US" dirty="0"/>
              <a:t>cos(</a:t>
            </a:r>
            <a:r>
              <a:rPr lang="el-GR" dirty="0">
                <a:latin typeface="Arial"/>
                <a:cs typeface="Arial"/>
              </a:rPr>
              <a:t>α</a:t>
            </a:r>
            <a:r>
              <a:rPr lang="en-US" dirty="0"/>
              <a:t>)</a:t>
            </a:r>
            <a:r>
              <a:rPr lang="bg-BG" dirty="0"/>
              <a:t>, т.е. единица площ поема </a:t>
            </a:r>
            <a:r>
              <a:rPr lang="en-US" dirty="0"/>
              <a:t>cos(</a:t>
            </a:r>
            <a:r>
              <a:rPr lang="el-GR" dirty="0">
                <a:latin typeface="Arial"/>
                <a:cs typeface="Arial"/>
              </a:rPr>
              <a:t>α</a:t>
            </a:r>
            <a:r>
              <a:rPr lang="en-US" dirty="0"/>
              <a:t>)</a:t>
            </a:r>
            <a:r>
              <a:rPr lang="bg-BG" dirty="0"/>
              <a:t> част от светлината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br>
              <a:rPr lang="bg-BG" dirty="0"/>
            </a:br>
            <a:r>
              <a:rPr lang="bg-BG" dirty="0"/>
              <a:t>където:</a:t>
            </a:r>
          </a:p>
          <a:p>
            <a:pPr marL="1089025" lvl="2">
              <a:tabLst>
                <a:tab pos="1492250" algn="l"/>
              </a:tabLst>
            </a:pPr>
            <a:r>
              <a:rPr lang="en-US" dirty="0"/>
              <a:t>L	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вектор към светлината</a:t>
            </a:r>
          </a:p>
          <a:p>
            <a:pPr marL="1089025" lvl="2">
              <a:tabLst>
                <a:tab pos="1492250" algn="l"/>
              </a:tabLst>
            </a:pPr>
            <a:r>
              <a:rPr lang="en-US" dirty="0"/>
              <a:t>N</a:t>
            </a:r>
            <a:r>
              <a:rPr lang="bg-BG" dirty="0"/>
              <a:t>	– нормален вектор към повърхността</a:t>
            </a:r>
          </a:p>
          <a:p>
            <a:pPr marL="1089025" lvl="2">
              <a:tabLst>
                <a:tab pos="1492250" algn="l"/>
              </a:tabLst>
            </a:pPr>
            <a:r>
              <a:rPr lang="en-US" dirty="0"/>
              <a:t>L</a:t>
            </a:r>
            <a:r>
              <a:rPr lang="en-US" baseline="-25000" dirty="0"/>
              <a:t>D</a:t>
            </a:r>
            <a:r>
              <a:rPr lang="en-US" dirty="0"/>
              <a:t> 	– </a:t>
            </a:r>
            <a:r>
              <a:rPr lang="bg-BG" dirty="0"/>
              <a:t>резултатна осветеност</a:t>
            </a:r>
            <a:br>
              <a:rPr lang="bg-BG" dirty="0"/>
            </a:br>
            <a:endParaRPr lang="bg-BG" dirty="0"/>
          </a:p>
          <a:p>
            <a:pPr lvl="1"/>
            <a:r>
              <a:rPr lang="bg-BG" dirty="0"/>
              <a:t>Ако </a:t>
            </a:r>
            <a:r>
              <a:rPr lang="en-US" b="1" dirty="0"/>
              <a:t>L</a:t>
            </a:r>
            <a:r>
              <a:rPr lang="bg-BG" dirty="0"/>
              <a:t> и </a:t>
            </a:r>
            <a:r>
              <a:rPr lang="en-US" b="1" dirty="0"/>
              <a:t>N</a:t>
            </a:r>
            <a:r>
              <a:rPr lang="bg-BG" dirty="0"/>
              <a:t> са нормирани: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460864" y="4239114"/>
            <a:ext cx="2088198" cy="165315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876800" y="5899366"/>
            <a:ext cx="3869216" cy="52630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6133217" y="4764957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L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9864" y="4659625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8035" y="5053141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l-GR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α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 rot="19311356">
            <a:off x="7699723" y="3956871"/>
            <a:ext cx="725139" cy="847749"/>
            <a:chOff x="6378389" y="2382885"/>
            <a:chExt cx="914400" cy="2092231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6378389" y="3581400"/>
              <a:ext cx="914400" cy="1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 w="med" len="me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6378389" y="3871445"/>
              <a:ext cx="914400" cy="1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 w="med" len="me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378389" y="4183063"/>
              <a:ext cx="914400" cy="1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 w="med" len="me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378389" y="4475115"/>
              <a:ext cx="914400" cy="1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 w="med" len="me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6378389" y="2382885"/>
              <a:ext cx="914400" cy="1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 w="med" len="me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6378389" y="2672930"/>
              <a:ext cx="914400" cy="1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 w="med" len="me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6378389" y="2984548"/>
              <a:ext cx="914400" cy="1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 w="med" len="me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378389" y="3276600"/>
              <a:ext cx="914400" cy="1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 w="med" len="me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 flipV="1">
            <a:off x="6832464" y="4914246"/>
            <a:ext cx="1235403" cy="9780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 rot="19360350">
            <a:off x="7558756" y="4358513"/>
            <a:ext cx="152400" cy="750211"/>
          </a:xfrm>
          <a:prstGeom prst="leftBrace">
            <a:avLst>
              <a:gd name="adj1" fmla="val 2914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 rot="3103325">
            <a:off x="6983433" y="4791042"/>
            <a:ext cx="909225" cy="246409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330814" y="5257272"/>
            <a:ext cx="501650" cy="635002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508614" y="5568423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l-GR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α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1" name="Group 40"/>
          <p:cNvGrpSpPr/>
          <p:nvPr/>
        </p:nvGrpSpPr>
        <p:grpSpPr>
          <a:xfrm rot="16200000">
            <a:off x="5283064" y="5746223"/>
            <a:ext cx="304800" cy="304800"/>
            <a:chOff x="2514600" y="4114800"/>
            <a:chExt cx="457200" cy="457200"/>
          </a:xfrm>
        </p:grpSpPr>
        <p:sp>
          <p:nvSpPr>
            <p:cNvPr id="39" name="Arc 38"/>
            <p:cNvSpPr/>
            <p:nvPr/>
          </p:nvSpPr>
          <p:spPr>
            <a:xfrm>
              <a:off x="2514600" y="4114800"/>
              <a:ext cx="457200" cy="457200"/>
            </a:xfrm>
            <a:prstGeom prst="arc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" name="Oval 39"/>
            <p:cNvSpPr/>
            <p:nvPr/>
          </p:nvSpPr>
          <p:spPr>
            <a:xfrm>
              <a:off x="2813050" y="4236383"/>
              <a:ext cx="45720" cy="4572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42" name="Group 41"/>
          <p:cNvGrpSpPr/>
          <p:nvPr/>
        </p:nvGrpSpPr>
        <p:grpSpPr>
          <a:xfrm rot="8517717">
            <a:off x="6180376" y="5109260"/>
            <a:ext cx="304800" cy="304800"/>
            <a:chOff x="2514600" y="4114800"/>
            <a:chExt cx="457200" cy="457200"/>
          </a:xfrm>
        </p:grpSpPr>
        <p:sp>
          <p:nvSpPr>
            <p:cNvPr id="43" name="Arc 42"/>
            <p:cNvSpPr/>
            <p:nvPr/>
          </p:nvSpPr>
          <p:spPr>
            <a:xfrm>
              <a:off x="2514600" y="4114800"/>
              <a:ext cx="457200" cy="457200"/>
            </a:xfrm>
            <a:prstGeom prst="arc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Oval 43"/>
            <p:cNvSpPr/>
            <p:nvPr/>
          </p:nvSpPr>
          <p:spPr>
            <a:xfrm>
              <a:off x="2813050" y="4236383"/>
              <a:ext cx="45720" cy="4572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45" name="Left Brace 44"/>
          <p:cNvSpPr/>
          <p:nvPr/>
        </p:nvSpPr>
        <p:spPr>
          <a:xfrm rot="16200000">
            <a:off x="6071915" y="5382731"/>
            <a:ext cx="152400" cy="1368703"/>
          </a:xfrm>
          <a:prstGeom prst="leftBrace">
            <a:avLst>
              <a:gd name="adj1" fmla="val 2914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/>
        </p:nvSpPr>
        <p:spPr>
          <a:xfrm rot="21600000">
            <a:off x="5688288" y="6179263"/>
            <a:ext cx="909225" cy="246409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/cos(</a:t>
            </a:r>
            <a:r>
              <a:rPr lang="el-GR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α</a:t>
            </a:r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60853" y="2523565"/>
                <a:ext cx="3392147" cy="1187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func>
                      <m:r>
                        <a:rPr lang="bg-BG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bg-B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</m:acc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bg-BG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𝑁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bg-B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bg-BG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bg-B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bg-BG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853" y="2523565"/>
                <a:ext cx="3392147" cy="11872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318198" y="5410200"/>
                <a:ext cx="1929246" cy="575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bg-BG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  <m:r>
                        <a:rPr lang="en-US" sz="2800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bg-BG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198" y="5410200"/>
                <a:ext cx="1929246" cy="5754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4912659" y="5347447"/>
            <a:ext cx="1124335" cy="1124335"/>
          </a:xfrm>
          <a:prstGeom prst="arc">
            <a:avLst>
              <a:gd name="adj1" fmla="val 16075044"/>
              <a:gd name="adj2" fmla="val 19123533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474311" y="4990572"/>
            <a:ext cx="1142253" cy="88937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474311" y="4714532"/>
            <a:ext cx="0" cy="1165415"/>
          </a:xfrm>
          <a:prstGeom prst="straightConnector1">
            <a:avLst/>
          </a:prstGeom>
          <a:ln w="76200">
            <a:solidFill>
              <a:schemeClr val="tx1"/>
            </a:solidFill>
            <a:headEnd type="oval" w="sm" len="sm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 rot="19520806">
            <a:off x="7910705" y="3478338"/>
            <a:ext cx="928976" cy="1360216"/>
          </a:xfrm>
          <a:prstGeom prst="ellipse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Sun 53"/>
          <p:cNvSpPr/>
          <p:nvPr/>
        </p:nvSpPr>
        <p:spPr>
          <a:xfrm>
            <a:off x="8128646" y="3686634"/>
            <a:ext cx="697107" cy="697107"/>
          </a:xfrm>
          <a:prstGeom prst="sun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787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Математически модел</a:t>
            </a:r>
            <a:endParaRPr lang="en-US" dirty="0"/>
          </a:p>
          <a:p>
            <a:pPr lvl="1"/>
            <a:r>
              <a:rPr lang="bg-BG" dirty="0"/>
              <a:t>Пресмятане на разсеяно отражение</a:t>
            </a:r>
            <a:r>
              <a:rPr lang="en-US" dirty="0"/>
              <a:t> </a:t>
            </a:r>
            <a:r>
              <a:rPr lang="bg-BG" dirty="0"/>
              <a:t>чрез скаларно произведение на два вектора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r>
              <a:rPr lang="bg-BG" dirty="0"/>
              <a:t>където:</a:t>
            </a:r>
            <a:endParaRPr lang="en-US" dirty="0"/>
          </a:p>
          <a:p>
            <a:pPr marL="1035050" lvl="2">
              <a:tabLst>
                <a:tab pos="1035050" algn="l"/>
                <a:tab pos="1492250" algn="l"/>
              </a:tabLst>
            </a:pPr>
            <a:r>
              <a:rPr lang="en-US" b="1" dirty="0"/>
              <a:t>C</a:t>
            </a:r>
            <a:r>
              <a:rPr lang="en-US" b="1" baseline="-25000" dirty="0"/>
              <a:t>O</a:t>
            </a:r>
            <a:r>
              <a:rPr lang="en-US" dirty="0"/>
              <a:t>	– </a:t>
            </a:r>
            <a:r>
              <a:rPr lang="bg-BG" dirty="0"/>
              <a:t>цвят на пиксел от обекта</a:t>
            </a:r>
          </a:p>
          <a:p>
            <a:pPr marL="1035050" lvl="2">
              <a:tabLst>
                <a:tab pos="1035050" algn="l"/>
                <a:tab pos="1492250" algn="l"/>
              </a:tabLst>
            </a:pPr>
            <a:r>
              <a:rPr lang="en-US" b="1" dirty="0"/>
              <a:t>C</a:t>
            </a:r>
            <a:r>
              <a:rPr lang="en-US" b="1" baseline="-25000" dirty="0"/>
              <a:t>D</a:t>
            </a:r>
            <a:r>
              <a:rPr lang="en-US" dirty="0"/>
              <a:t>	– </a:t>
            </a:r>
            <a:r>
              <a:rPr lang="bg-BG" dirty="0"/>
              <a:t>цвят на дифузна светлина</a:t>
            </a:r>
          </a:p>
          <a:p>
            <a:pPr marL="1035050" lvl="2">
              <a:tabLst>
                <a:tab pos="1035050" algn="l"/>
                <a:tab pos="1492250" algn="l"/>
              </a:tabLst>
            </a:pPr>
            <a:r>
              <a:rPr lang="en-US" b="1" dirty="0"/>
              <a:t>L</a:t>
            </a:r>
            <a:r>
              <a:rPr lang="en-US" dirty="0"/>
              <a:t>	– </a:t>
            </a:r>
            <a:r>
              <a:rPr lang="bg-BG" dirty="0"/>
              <a:t>посока към дифузната светлина</a:t>
            </a:r>
          </a:p>
          <a:p>
            <a:pPr marL="1035050" lvl="2">
              <a:tabLst>
                <a:tab pos="1035050" algn="l"/>
                <a:tab pos="1492250" algn="l"/>
              </a:tabLst>
            </a:pPr>
            <a:r>
              <a:rPr lang="en-US" b="1" dirty="0"/>
              <a:t>N</a:t>
            </a:r>
            <a:r>
              <a:rPr lang="en-US" dirty="0"/>
              <a:t>	– </a:t>
            </a:r>
            <a:r>
              <a:rPr lang="bg-BG" dirty="0" err="1"/>
              <a:t>нормала</a:t>
            </a:r>
            <a:r>
              <a:rPr lang="bg-BG" dirty="0"/>
              <a:t> към повърхността в точката на осветяване</a:t>
            </a:r>
          </a:p>
          <a:p>
            <a:pPr marL="1035050" lvl="2">
              <a:tabLst>
                <a:tab pos="1035050" algn="l"/>
                <a:tab pos="1492250" algn="l"/>
              </a:tabLst>
            </a:pPr>
            <a:r>
              <a:rPr lang="en-US" b="1" dirty="0"/>
              <a:t>C</a:t>
            </a:r>
            <a:r>
              <a:rPr lang="en-US" dirty="0"/>
              <a:t>	– </a:t>
            </a:r>
            <a:r>
              <a:rPr lang="bg-BG" dirty="0"/>
              <a:t>резултатен цвят на пиксела</a:t>
            </a:r>
          </a:p>
          <a:p>
            <a:pPr lvl="1">
              <a:tabLst>
                <a:tab pos="966788" algn="l"/>
              </a:tabLst>
            </a:pPr>
            <a:endParaRPr lang="bg-BG" dirty="0"/>
          </a:p>
          <a:p>
            <a:pPr>
              <a:tabLst>
                <a:tab pos="966788" algn="l"/>
              </a:tabLst>
            </a:pPr>
            <a:r>
              <a:rPr lang="bg-BG" dirty="0"/>
              <a:t>Забележка</a:t>
            </a:r>
          </a:p>
          <a:p>
            <a:pPr lvl="1">
              <a:tabLst>
                <a:tab pos="966788" algn="l"/>
              </a:tabLst>
            </a:pPr>
            <a:r>
              <a:rPr lang="en-US" b="1" dirty="0"/>
              <a:t>L</a:t>
            </a:r>
            <a:r>
              <a:rPr lang="bg-BG" dirty="0"/>
              <a:t> и </a:t>
            </a:r>
            <a:r>
              <a:rPr lang="en-US" b="1" dirty="0"/>
              <a:t>N</a:t>
            </a:r>
            <a:r>
              <a:rPr lang="bg-BG" dirty="0"/>
              <a:t> са нормирани</a:t>
            </a:r>
            <a:endParaRPr lang="en-US" dirty="0"/>
          </a:p>
          <a:p>
            <a:pPr lvl="1">
              <a:tabLst>
                <a:tab pos="966788" algn="l"/>
              </a:tabLst>
            </a:pPr>
            <a:r>
              <a:rPr lang="bg-BG" dirty="0"/>
              <a:t>Ако </a:t>
            </a:r>
            <a:r>
              <a:rPr lang="en-US" b="1" dirty="0" err="1"/>
              <a:t>L</a:t>
            </a:r>
            <a:r>
              <a:rPr lang="en-US" dirty="0" err="1">
                <a:latin typeface="Arial"/>
                <a:cs typeface="Arial"/>
              </a:rPr>
              <a:t>·</a:t>
            </a:r>
            <a:r>
              <a:rPr lang="en-US" b="1" dirty="0" err="1"/>
              <a:t>N</a:t>
            </a:r>
            <a:r>
              <a:rPr lang="en-US" dirty="0"/>
              <a:t>&lt;0, </a:t>
            </a:r>
            <a:r>
              <a:rPr lang="bg-BG" dirty="0"/>
              <a:t>то светлината идва гърбом и не осветява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76012" y="1541490"/>
                <a:ext cx="3890424" cy="610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C</m:t>
                      </m:r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𝑚𝑎𝑥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bg-BG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</m:acc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bg-BG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12" y="1541490"/>
                <a:ext cx="3890424" cy="61003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627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Нормални вектори</a:t>
            </a:r>
          </a:p>
          <a:p>
            <a:pPr lvl="1"/>
            <a:r>
              <a:rPr lang="bg-BG" dirty="0"/>
              <a:t>Подаваме нормалния вектор към всеки връх</a:t>
            </a:r>
          </a:p>
          <a:p>
            <a:pPr lvl="1"/>
            <a:r>
              <a:rPr lang="bg-BG" dirty="0"/>
              <a:t>Той зависи от стената към която е върхът</a:t>
            </a:r>
          </a:p>
          <a:p>
            <a:pPr lvl="1"/>
            <a:r>
              <a:rPr lang="bg-BG" dirty="0"/>
              <a:t>Всеки връх в куб има по 3 нормални вектора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877224" y="3100386"/>
            <a:ext cx="3460823" cy="3376614"/>
            <a:chOff x="2209800" y="2209800"/>
            <a:chExt cx="4480490" cy="4371470"/>
          </a:xfrm>
        </p:grpSpPr>
        <p:sp>
          <p:nvSpPr>
            <p:cNvPr id="54" name="Rectangle 53"/>
            <p:cNvSpPr/>
            <p:nvPr/>
          </p:nvSpPr>
          <p:spPr>
            <a:xfrm>
              <a:off x="5431938" y="3620127"/>
              <a:ext cx="47737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N</a:t>
              </a:r>
              <a:r>
                <a:rPr lang="bg-BG" sz="24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3812790" y="3214417"/>
              <a:ext cx="2076005" cy="207167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3816157" y="5286091"/>
              <a:ext cx="1341118" cy="36576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962718" y="3210407"/>
              <a:ext cx="854083" cy="244144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2962715" y="3457291"/>
              <a:ext cx="2194560" cy="21945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816156" y="3213451"/>
              <a:ext cx="1341119" cy="24384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157275" y="3236806"/>
              <a:ext cx="731520" cy="24150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810984" y="5511669"/>
              <a:ext cx="228600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bg-BG" sz="105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77419" y="5536337"/>
              <a:ext cx="228600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bg-BG" sz="105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55613" y="5131169"/>
              <a:ext cx="228600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bg-BG" sz="105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59506" y="5013501"/>
              <a:ext cx="228600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bg-BG" sz="105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88572" y="3197667"/>
              <a:ext cx="228600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bg-BG" sz="105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11021" y="2927078"/>
              <a:ext cx="228600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bg-BG" sz="105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51646" y="2961131"/>
              <a:ext cx="228600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bg-BG" sz="105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14893" y="3321950"/>
              <a:ext cx="228600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bg-BG" sz="105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097854" y="4735938"/>
              <a:ext cx="47737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N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0</a:t>
              </a:r>
              <a:endParaRPr lang="bg-BG" sz="24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4432927" y="5465738"/>
              <a:ext cx="0" cy="693072"/>
            </a:xfrm>
            <a:prstGeom prst="line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  <a:prstDash val="solid"/>
              <a:headEnd type="triangle" w="lg" len="lg"/>
              <a:tailEnd type="oval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V="1">
              <a:off x="3033707" y="4084593"/>
              <a:ext cx="0" cy="693072"/>
            </a:xfrm>
            <a:prstGeom prst="line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  <a:prstDash val="solid"/>
              <a:headEnd type="triangle" w="lg" len="lg"/>
              <a:tailEnd type="oval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3900000">
              <a:off x="5152511" y="3738641"/>
              <a:ext cx="0" cy="693072"/>
            </a:xfrm>
            <a:prstGeom prst="line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  <a:prstDash val="solid"/>
              <a:headEnd type="triangle" w="lg" len="lg"/>
              <a:tailEnd type="oval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3900000" flipV="1">
              <a:off x="3767082" y="4389402"/>
              <a:ext cx="0" cy="693072"/>
            </a:xfrm>
            <a:prstGeom prst="line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  <a:prstDash val="solid"/>
              <a:headEnd type="triangle" w="lg" len="lg"/>
              <a:tailEnd type="oval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962715" y="4231630"/>
              <a:ext cx="589215" cy="322941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12890" y="3620128"/>
              <a:ext cx="1238756" cy="697362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138319" y="5338370"/>
              <a:ext cx="589215" cy="322941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962715" y="3213451"/>
              <a:ext cx="2926080" cy="2438400"/>
              <a:chOff x="2716306" y="3429000"/>
              <a:chExt cx="3657600" cy="3048000"/>
            </a:xfrm>
            <a:noFill/>
          </p:grpSpPr>
          <p:sp>
            <p:nvSpPr>
              <p:cNvPr id="4" name="Rectangle 3"/>
              <p:cNvSpPr/>
              <p:nvPr/>
            </p:nvSpPr>
            <p:spPr>
              <a:xfrm>
                <a:off x="3783106" y="3429000"/>
                <a:ext cx="2590800" cy="25908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prstDash val="solid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2716306" y="3429000"/>
                <a:ext cx="1066800" cy="3048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prstDash val="solid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2716306" y="6019800"/>
                <a:ext cx="1066800" cy="4572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5459506" y="6019800"/>
                <a:ext cx="914400" cy="4572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prstDash val="solid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5459506" y="3429000"/>
                <a:ext cx="914400" cy="3048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prstDash val="solid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716306" y="3733800"/>
                <a:ext cx="2743200" cy="27432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prstDash val="solid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cxnSp>
          <p:nvCxnSpPr>
            <p:cNvPr id="45" name="Straight Connector 44"/>
            <p:cNvCxnSpPr/>
            <p:nvPr/>
          </p:nvCxnSpPr>
          <p:spPr>
            <a:xfrm>
              <a:off x="4432927" y="2635143"/>
              <a:ext cx="0" cy="693072"/>
            </a:xfrm>
            <a:prstGeom prst="line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  <a:prstDash val="solid"/>
              <a:headEnd type="triangle" w="lg" len="lg"/>
              <a:tailEnd type="oval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5866383" y="4084593"/>
              <a:ext cx="0" cy="693072"/>
            </a:xfrm>
            <a:prstGeom prst="line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  <a:prstDash val="solid"/>
              <a:headEnd type="triangle" w="lg" len="lg"/>
              <a:tailEnd type="oval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2209800" y="4233572"/>
              <a:ext cx="47737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N</a:t>
              </a:r>
              <a:r>
                <a:rPr lang="bg-BG" sz="24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12919" y="4219899"/>
              <a:ext cx="47737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N</a:t>
              </a:r>
              <a:r>
                <a:rPr lang="bg-BG" sz="24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18787" y="2209800"/>
              <a:ext cx="47737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N</a:t>
              </a:r>
              <a:r>
                <a:rPr lang="bg-BG" sz="24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218787" y="6158810"/>
              <a:ext cx="47737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N</a:t>
              </a:r>
              <a:r>
                <a:rPr lang="bg-BG" sz="24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Нормални вектори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1823173" y="4897318"/>
            <a:ext cx="445255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17914" y="4413599"/>
            <a:ext cx="0" cy="483221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1503533" y="4896822"/>
            <a:ext cx="311024" cy="154373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295400" y="4924930"/>
            <a:ext cx="199107" cy="367956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256506" y="4713340"/>
            <a:ext cx="199107" cy="367956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27111" y="4086730"/>
            <a:ext cx="199107" cy="367956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0483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Дефиниране на </a:t>
            </a:r>
            <a:r>
              <a:rPr lang="bg-BG" dirty="0" err="1"/>
              <a:t>нормалите</a:t>
            </a:r>
            <a:endParaRPr lang="bg-BG" dirty="0"/>
          </a:p>
          <a:p>
            <a:pPr lvl="1"/>
            <a:r>
              <a:rPr lang="bg-BG" dirty="0"/>
              <a:t>Помощен масив от 6те нормални вектора</a:t>
            </a:r>
          </a:p>
          <a:p>
            <a:pPr lvl="1"/>
            <a:r>
              <a:rPr lang="bg-BG" dirty="0"/>
              <a:t>Подаваме ги към </a:t>
            </a:r>
            <a:r>
              <a:rPr lang="bg-BG" dirty="0" err="1"/>
              <a:t>шейдъра</a:t>
            </a:r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2819400"/>
            <a:ext cx="8534400" cy="3733800"/>
          </a:xfrm>
          <a:prstGeom prst="snip2DiagRect">
            <a:avLst>
              <a:gd name="adj1" fmla="val 0"/>
              <a:gd name="adj2" fmla="val 653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= [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[1,0,0], [-1,0,0],</a:t>
            </a:r>
            <a:endParaRPr lang="bg-BG" sz="17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[0,1,0], [</a:t>
            </a:r>
            <a:r>
              <a:rPr lang="bg-BG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,-1,0],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[0,</a:t>
            </a:r>
            <a:r>
              <a:rPr lang="bg-BG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,1], [0,</a:t>
            </a:r>
            <a:r>
              <a:rPr lang="bg-BG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,-1]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];</a:t>
            </a:r>
          </a:p>
          <a:p>
            <a:pPr marL="120650">
              <a:tabLst>
                <a:tab pos="45720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 = [].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v[0],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n[0]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,v[1],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n[0]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,v[4],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n[0]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v[4],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n[0]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,v[1],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n[0]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,v[5],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n[0]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v[6],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n[1]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,v[2],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n[1]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,v[7],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n[1]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: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gl.enableVertexAttribArray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aXYZ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gl.vertexAttribPointer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(aXYZ,3,gl.FLOAT,false,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6*FLOATS,0*FLOATS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gl.enableVertexAttribArray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aNormal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gl.vertexAttribPointer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(aNormal,3,gl.FLOAT,false,6*FLOATS,3*FLOATS);</a:t>
            </a:r>
          </a:p>
        </p:txBody>
      </p:sp>
    </p:spTree>
    <p:extLst>
      <p:ext uri="{BB962C8B-B14F-4D97-AF65-F5344CB8AC3E}">
        <p14:creationId xmlns:p14="http://schemas.microsoft.com/office/powerpoint/2010/main" val="4246261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Шейдър</a:t>
            </a:r>
            <a:r>
              <a:rPr lang="bg-BG" dirty="0"/>
              <a:t> на върховете</a:t>
            </a:r>
          </a:p>
          <a:p>
            <a:pPr lvl="1"/>
            <a:r>
              <a:rPr lang="bg-BG" dirty="0"/>
              <a:t>Светлина от безкрайно отдалечен източник, с посока на лъчите, изразени с локални координати</a:t>
            </a:r>
          </a:p>
          <a:p>
            <a:pPr lvl="1"/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1676400"/>
            <a:ext cx="8534400" cy="4876800"/>
          </a:xfrm>
          <a:prstGeom prst="snip2DiagRect">
            <a:avLst>
              <a:gd name="adj1" fmla="val 0"/>
              <a:gd name="adj2" fmla="val 564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uUseDiffuse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vec3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uDiffuseColor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vec3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uLightDir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vec3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aNormal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03225" algn="l"/>
                <a:tab pos="685800" algn="l"/>
              </a:tabLst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 ()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mat4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mvMatrix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uViewMatrix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uModelMatrix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uUseDiffuse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vec3 light = normalize(</a:t>
            </a: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uLightDir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vec3 normal = vec3(normalize(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mvMatrix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*vec4(aNormal,0)));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1" spc="-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vColor</a:t>
            </a:r>
            <a:r>
              <a:rPr lang="en-US" b="1" spc="-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b="1" spc="-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aColor</a:t>
            </a:r>
            <a:r>
              <a:rPr lang="en-US" b="1" spc="-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b="1" spc="-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uDiffuseColor</a:t>
            </a:r>
            <a:r>
              <a:rPr lang="en-US" b="1" spc="-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*max(dot(</a:t>
            </a:r>
            <a:r>
              <a:rPr lang="en-US" b="1" spc="-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normal,light</a:t>
            </a:r>
            <a:r>
              <a:rPr lang="en-US" b="1" spc="-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),0.0);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5042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3246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3246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"/>
            <a:ext cx="6096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256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Грешно рисуване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Причина</a:t>
            </a:r>
          </a:p>
          <a:p>
            <a:pPr lvl="1"/>
            <a:r>
              <a:rPr lang="bg-BG" dirty="0"/>
              <a:t>Стените ги рисуваме в точно определен ред</a:t>
            </a:r>
          </a:p>
          <a:p>
            <a:pPr lvl="1"/>
            <a:r>
              <a:rPr lang="bg-BG" dirty="0"/>
              <a:t>Понеже са плътни, редът на рисуване е важен</a:t>
            </a:r>
          </a:p>
          <a:p>
            <a:pPr lvl="1"/>
            <a:endParaRPr lang="bg-BG" dirty="0"/>
          </a:p>
          <a:p>
            <a:r>
              <a:rPr lang="bg-BG" dirty="0"/>
              <a:t>Решение №1</a:t>
            </a:r>
          </a:p>
          <a:p>
            <a:pPr lvl="1"/>
            <a:r>
              <a:rPr lang="bg-BG" dirty="0"/>
              <a:t>Рисуваме ги в правилен ред</a:t>
            </a:r>
            <a:r>
              <a:rPr lang="en-US" dirty="0"/>
              <a:t>, </a:t>
            </a:r>
            <a:r>
              <a:rPr lang="bg-BG" dirty="0"/>
              <a:t>но той не е фиксиран</a:t>
            </a:r>
          </a:p>
          <a:p>
            <a:pPr lvl="1"/>
            <a:r>
              <a:rPr lang="bg-BG" dirty="0"/>
              <a:t>Бавно, редът се променя с местенето на гледната точка</a:t>
            </a:r>
          </a:p>
          <a:p>
            <a:pPr lvl="1"/>
            <a:endParaRPr lang="bg-BG" dirty="0"/>
          </a:p>
          <a:p>
            <a:r>
              <a:rPr lang="bg-BG" dirty="0"/>
              <a:t>Решение №2</a:t>
            </a:r>
          </a:p>
          <a:p>
            <a:pPr lvl="1"/>
            <a:r>
              <a:rPr lang="bg-BG" dirty="0"/>
              <a:t>Използваме буфер на дълбочина – всеки пиксел помни не само цвета си, но и дълбочината си спрямо екрана</a:t>
            </a:r>
          </a:p>
          <a:p>
            <a:pPr lvl="1"/>
            <a:r>
              <a:rPr lang="bg-BG" dirty="0"/>
              <a:t>Рисуваме стените в какъвто ред искаме</a:t>
            </a:r>
          </a:p>
          <a:p>
            <a:pPr lvl="1"/>
            <a:r>
              <a:rPr lang="bg-BG" dirty="0"/>
              <a:t>Пиксел се рисува само ако става по-плитък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731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Плътни обекти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8621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Включваме проверката за дълбочина</a:t>
            </a:r>
            <a:r>
              <a:rPr lang="en-US" dirty="0"/>
              <a:t> </a:t>
            </a:r>
            <a:r>
              <a:rPr lang="bg-BG" dirty="0"/>
              <a:t>чрез функцията </a:t>
            </a:r>
            <a:r>
              <a:rPr lang="en-US" b="1" dirty="0"/>
              <a:t>enable</a:t>
            </a:r>
            <a:r>
              <a:rPr lang="bg-BG" dirty="0"/>
              <a:t> с параметър </a:t>
            </a:r>
            <a:r>
              <a:rPr lang="en-US" b="1" dirty="0" err="1"/>
              <a:t>DEPTH_TEST</a:t>
            </a:r>
            <a:endParaRPr lang="bg-BG" b="1" dirty="0"/>
          </a:p>
          <a:p>
            <a:pPr lvl="1"/>
            <a:r>
              <a:rPr lang="bg-BG" dirty="0"/>
              <a:t>Това активира използването на буфер за дълбочината</a:t>
            </a:r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bg-BG" dirty="0"/>
              <a:t>При изчистване на цветовия буфер в началото на всеки кадър, изчистваме и буфера на дълбочина с </a:t>
            </a:r>
            <a:r>
              <a:rPr lang="en-US" b="1" dirty="0" err="1"/>
              <a:t>DEPTH_BUFFER_BIT</a:t>
            </a:r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4267200"/>
            <a:ext cx="8534400" cy="2286000"/>
          </a:xfrm>
          <a:prstGeom prst="snip2DiagRect">
            <a:avLst>
              <a:gd name="adj1" fmla="val 0"/>
              <a:gd name="adj2" fmla="val 1065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drawFrame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frame++;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gl.clear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gl.COLOR_BUFFER_BIT+gl.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DEPTH_BUFFER_BIT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requestAnimationFrame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drawFrame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304800" y="2057400"/>
            <a:ext cx="8534400" cy="685800"/>
          </a:xfrm>
          <a:prstGeom prst="snip2DiagRect">
            <a:avLst>
              <a:gd name="adj1" fmla="val 0"/>
              <a:gd name="adj2" fmla="val 3202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03225" algn="l"/>
                <a:tab pos="685800" algn="l"/>
              </a:tabLst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DEPTH_TEST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06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6096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340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Фасетно</a:t>
            </a:r>
            <a:r>
              <a:rPr lang="bg-BG" dirty="0"/>
              <a:t> осветяване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1189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Фасетно</a:t>
            </a:r>
            <a:r>
              <a:rPr lang="bg-BG" dirty="0"/>
              <a:t> осветяване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Основна идея</a:t>
            </a:r>
          </a:p>
          <a:p>
            <a:pPr lvl="1"/>
            <a:r>
              <a:rPr lang="bg-BG" dirty="0"/>
              <a:t>За всяка стена се намира нормален вектор</a:t>
            </a:r>
          </a:p>
          <a:p>
            <a:pPr lvl="1"/>
            <a:r>
              <a:rPr lang="bg-BG" dirty="0"/>
              <a:t>С негова помощ се смята дифузното отражение</a:t>
            </a:r>
          </a:p>
          <a:p>
            <a:pPr lvl="1"/>
            <a:r>
              <a:rPr lang="bg-BG" dirty="0"/>
              <a:t>Бързо се смята – по един вектор на стена</a:t>
            </a:r>
          </a:p>
          <a:p>
            <a:pPr lvl="1"/>
            <a:r>
              <a:rPr lang="bg-BG" dirty="0"/>
              <a:t>Заоблените повърхности изглеждат като плочки (</a:t>
            </a:r>
            <a:r>
              <a:rPr lang="bg-BG" dirty="0" err="1"/>
              <a:t>фасети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За плавни цветове са нужни много ситни триъгълници</a:t>
            </a:r>
          </a:p>
        </p:txBody>
      </p:sp>
      <p:sp>
        <p:nvSpPr>
          <p:cNvPr id="4" name="Trapezoid 3"/>
          <p:cNvSpPr/>
          <p:nvPr/>
        </p:nvSpPr>
        <p:spPr>
          <a:xfrm>
            <a:off x="1828800" y="5992906"/>
            <a:ext cx="5486400" cy="661864"/>
          </a:xfrm>
          <a:prstGeom prst="trapezoid">
            <a:avLst>
              <a:gd name="adj" fmla="val 237487"/>
            </a:avLst>
          </a:prstGeom>
          <a:gradFill flip="none" rotWithShape="1">
            <a:gsLst>
              <a:gs pos="4000">
                <a:schemeClr val="accent1">
                  <a:lumMod val="75000"/>
                </a:schemeClr>
              </a:gs>
              <a:gs pos="66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" name="Straight Connector 4"/>
          <p:cNvCxnSpPr/>
          <p:nvPr/>
        </p:nvCxnSpPr>
        <p:spPr>
          <a:xfrm>
            <a:off x="4558552" y="4599471"/>
            <a:ext cx="0" cy="1379988"/>
          </a:xfrm>
          <a:prstGeom prst="line">
            <a:avLst/>
          </a:prstGeom>
          <a:grpFill/>
          <a:ln w="38100">
            <a:solidFill>
              <a:schemeClr val="accent1">
                <a:lumMod val="75000"/>
              </a:schemeClr>
            </a:solidFill>
            <a:prstDash val="solid"/>
            <a:headEnd type="triangle" w="lg" len="lg"/>
            <a:tailEnd type="oval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5499846" y="575085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/>
          <p:cNvSpPr/>
          <p:nvPr/>
        </p:nvSpPr>
        <p:spPr>
          <a:xfrm>
            <a:off x="3160058" y="575085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Oval 8"/>
          <p:cNvSpPr/>
          <p:nvPr/>
        </p:nvSpPr>
        <p:spPr>
          <a:xfrm>
            <a:off x="3745005" y="575085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4329952" y="575085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>
            <a:off x="4914899" y="575085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5499846" y="5750859"/>
            <a:ext cx="457200" cy="457200"/>
          </a:xfrm>
          <a:prstGeom prst="ellipse">
            <a:avLst/>
          </a:prstGeom>
          <a:solidFill>
            <a:srgbClr val="74A51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3160058" y="5750859"/>
            <a:ext cx="457200" cy="457200"/>
          </a:xfrm>
          <a:prstGeom prst="ellipse">
            <a:avLst/>
          </a:prstGeom>
          <a:solidFill>
            <a:srgbClr val="74A51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/>
          <p:cNvSpPr/>
          <p:nvPr/>
        </p:nvSpPr>
        <p:spPr>
          <a:xfrm>
            <a:off x="3745005" y="5750859"/>
            <a:ext cx="457200" cy="457200"/>
          </a:xfrm>
          <a:prstGeom prst="ellipse">
            <a:avLst/>
          </a:prstGeom>
          <a:solidFill>
            <a:srgbClr val="74A51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Oval 14"/>
          <p:cNvSpPr/>
          <p:nvPr/>
        </p:nvSpPr>
        <p:spPr>
          <a:xfrm>
            <a:off x="4329952" y="5750859"/>
            <a:ext cx="457200" cy="457200"/>
          </a:xfrm>
          <a:prstGeom prst="ellipse">
            <a:avLst/>
          </a:prstGeom>
          <a:solidFill>
            <a:srgbClr val="74A51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Oval 15"/>
          <p:cNvSpPr/>
          <p:nvPr/>
        </p:nvSpPr>
        <p:spPr>
          <a:xfrm>
            <a:off x="4914899" y="5750859"/>
            <a:ext cx="457200" cy="457200"/>
          </a:xfrm>
          <a:prstGeom prst="ellipse">
            <a:avLst/>
          </a:prstGeom>
          <a:solidFill>
            <a:srgbClr val="74A51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1479527" y="4953000"/>
            <a:ext cx="1981200" cy="80636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Пресметната</a:t>
            </a:r>
            <a:b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чрез вектора </a:t>
            </a:r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b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осветеност</a:t>
            </a:r>
          </a:p>
        </p:txBody>
      </p:sp>
      <p:sp>
        <p:nvSpPr>
          <p:cNvPr id="18" name="Freeform 17"/>
          <p:cNvSpPr/>
          <p:nvPr/>
        </p:nvSpPr>
        <p:spPr>
          <a:xfrm flipV="1">
            <a:off x="3215937" y="5171475"/>
            <a:ext cx="1203663" cy="530186"/>
          </a:xfrm>
          <a:custGeom>
            <a:avLst/>
            <a:gdLst>
              <a:gd name="connsiteX0" fmla="*/ 793376 w 793376"/>
              <a:gd name="connsiteY0" fmla="*/ 467022 h 467022"/>
              <a:gd name="connsiteX1" fmla="*/ 497541 w 793376"/>
              <a:gd name="connsiteY1" fmla="*/ 9822 h 467022"/>
              <a:gd name="connsiteX2" fmla="*/ 0 w 793376"/>
              <a:gd name="connsiteY2" fmla="*/ 198081 h 467022"/>
              <a:gd name="connsiteX0" fmla="*/ 833717 w 833717"/>
              <a:gd name="connsiteY0" fmla="*/ 457202 h 457202"/>
              <a:gd name="connsiteX1" fmla="*/ 537882 w 833717"/>
              <a:gd name="connsiteY1" fmla="*/ 2 h 457202"/>
              <a:gd name="connsiteX2" fmla="*/ 0 w 833717"/>
              <a:gd name="connsiteY2" fmla="*/ 451689 h 457202"/>
              <a:gd name="connsiteX0" fmla="*/ 944203 w 944203"/>
              <a:gd name="connsiteY0" fmla="*/ 519184 h 519184"/>
              <a:gd name="connsiteX1" fmla="*/ 29803 w 944203"/>
              <a:gd name="connsiteY1" fmla="*/ 1 h 519184"/>
              <a:gd name="connsiteX2" fmla="*/ 110486 w 944203"/>
              <a:gd name="connsiteY2" fmla="*/ 513671 h 519184"/>
              <a:gd name="connsiteX0" fmla="*/ 243824 w 243824"/>
              <a:gd name="connsiteY0" fmla="*/ 69304 h 807589"/>
              <a:gd name="connsiteX1" fmla="*/ 1777 w 243824"/>
              <a:gd name="connsiteY1" fmla="*/ 293919 h 807589"/>
              <a:gd name="connsiteX2" fmla="*/ 82460 w 243824"/>
              <a:gd name="connsiteY2" fmla="*/ 807589 h 807589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268940 w 268940"/>
              <a:gd name="connsiteY0" fmla="*/ 0 h 738285"/>
              <a:gd name="connsiteX1" fmla="*/ 0 w 268940"/>
              <a:gd name="connsiteY1" fmla="*/ 449376 h 738285"/>
              <a:gd name="connsiteX2" fmla="*/ 107576 w 268940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91514 w 191514"/>
              <a:gd name="connsiteY0" fmla="*/ 0 h 738285"/>
              <a:gd name="connsiteX1" fmla="*/ 0 w 191514"/>
              <a:gd name="connsiteY1" fmla="*/ 276977 h 738285"/>
              <a:gd name="connsiteX2" fmla="*/ 30150 w 191514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70648 w 170648"/>
              <a:gd name="connsiteY0" fmla="*/ 0 h 738285"/>
              <a:gd name="connsiteX1" fmla="*/ 9284 w 170648"/>
              <a:gd name="connsiteY1" fmla="*/ 738285 h 738285"/>
              <a:gd name="connsiteX0" fmla="*/ 241899 w 241899"/>
              <a:gd name="connsiteY0" fmla="*/ 0 h 861140"/>
              <a:gd name="connsiteX1" fmla="*/ 6727 w 241899"/>
              <a:gd name="connsiteY1" fmla="*/ 861140 h 861140"/>
              <a:gd name="connsiteX0" fmla="*/ 254801 w 254801"/>
              <a:gd name="connsiteY0" fmla="*/ 0 h 861140"/>
              <a:gd name="connsiteX1" fmla="*/ 19629 w 254801"/>
              <a:gd name="connsiteY1" fmla="*/ 861140 h 861140"/>
              <a:gd name="connsiteX0" fmla="*/ 47135 w 699469"/>
              <a:gd name="connsiteY0" fmla="*/ 86996 h 173346"/>
              <a:gd name="connsiteX1" fmla="*/ 699469 w 699469"/>
              <a:gd name="connsiteY1" fmla="*/ 173346 h 173346"/>
              <a:gd name="connsiteX0" fmla="*/ 65227 w 717561"/>
              <a:gd name="connsiteY0" fmla="*/ 0 h 279219"/>
              <a:gd name="connsiteX1" fmla="*/ 717561 w 717561"/>
              <a:gd name="connsiteY1" fmla="*/ 86350 h 279219"/>
              <a:gd name="connsiteX0" fmla="*/ 43223 w 1085521"/>
              <a:gd name="connsiteY0" fmla="*/ 115096 h 254667"/>
              <a:gd name="connsiteX1" fmla="*/ 1085521 w 1085521"/>
              <a:gd name="connsiteY1" fmla="*/ 0 h 254667"/>
              <a:gd name="connsiteX0" fmla="*/ 0 w 1042298"/>
              <a:gd name="connsiteY0" fmla="*/ 115096 h 338170"/>
              <a:gd name="connsiteX1" fmla="*/ 1042298 w 1042298"/>
              <a:gd name="connsiteY1" fmla="*/ 0 h 338170"/>
              <a:gd name="connsiteX0" fmla="*/ 0 w 1149875"/>
              <a:gd name="connsiteY0" fmla="*/ 161583 h 364208"/>
              <a:gd name="connsiteX1" fmla="*/ 1149875 w 1149875"/>
              <a:gd name="connsiteY1" fmla="*/ 0 h 364208"/>
              <a:gd name="connsiteX0" fmla="*/ 0 w 1149875"/>
              <a:gd name="connsiteY0" fmla="*/ 161583 h 454373"/>
              <a:gd name="connsiteX1" fmla="*/ 1149875 w 1149875"/>
              <a:gd name="connsiteY1" fmla="*/ 0 h 454373"/>
              <a:gd name="connsiteX0" fmla="*/ 0 w 1526393"/>
              <a:gd name="connsiteY0" fmla="*/ 0 h 393048"/>
              <a:gd name="connsiteX1" fmla="*/ 1526393 w 1526393"/>
              <a:gd name="connsiteY1" fmla="*/ 8871 h 393048"/>
              <a:gd name="connsiteX0" fmla="*/ 0 w 1808781"/>
              <a:gd name="connsiteY0" fmla="*/ 0 h 465722"/>
              <a:gd name="connsiteX1" fmla="*/ 1808781 w 1808781"/>
              <a:gd name="connsiteY1" fmla="*/ 117341 h 465722"/>
              <a:gd name="connsiteX0" fmla="*/ 0 w 1486052"/>
              <a:gd name="connsiteY0" fmla="*/ 146089 h 447186"/>
              <a:gd name="connsiteX1" fmla="*/ 1486052 w 1486052"/>
              <a:gd name="connsiteY1" fmla="*/ 0 h 447186"/>
              <a:gd name="connsiteX0" fmla="*/ 0 w 786805"/>
              <a:gd name="connsiteY0" fmla="*/ 1370262 h 1424595"/>
              <a:gd name="connsiteX1" fmla="*/ 786805 w 786805"/>
              <a:gd name="connsiteY1" fmla="*/ 0 h 1424595"/>
              <a:gd name="connsiteX0" fmla="*/ 0 w 1203663"/>
              <a:gd name="connsiteY0" fmla="*/ 610965 h 741146"/>
              <a:gd name="connsiteX1" fmla="*/ 1203663 w 1203663"/>
              <a:gd name="connsiteY1" fmla="*/ 0 h 741146"/>
              <a:gd name="connsiteX0" fmla="*/ 0 w 1203663"/>
              <a:gd name="connsiteY0" fmla="*/ 610965 h 610965"/>
              <a:gd name="connsiteX1" fmla="*/ 1203663 w 1203663"/>
              <a:gd name="connsiteY1" fmla="*/ 0 h 610965"/>
              <a:gd name="connsiteX0" fmla="*/ 0 w 1203663"/>
              <a:gd name="connsiteY0" fmla="*/ 610965 h 610965"/>
              <a:gd name="connsiteX1" fmla="*/ 1203663 w 1203663"/>
              <a:gd name="connsiteY1" fmla="*/ 0 h 61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3663" h="610965">
                <a:moveTo>
                  <a:pt x="0" y="610965"/>
                </a:moveTo>
                <a:cubicBezTo>
                  <a:pt x="431090" y="595298"/>
                  <a:pt x="899446" y="529810"/>
                  <a:pt x="1203663" y="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4392561" y="4572000"/>
            <a:ext cx="865239" cy="26113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N</a:t>
            </a:r>
            <a:endParaRPr lang="bg-BG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04292" y="5823024"/>
            <a:ext cx="368731" cy="326317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L</a:t>
            </a:r>
            <a:endParaRPr lang="bg-BG" sz="2400" b="1" baseline="-25000" dirty="0">
              <a:solidFill>
                <a:sysClr val="windowText" lastClr="000000"/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Freeform 22"/>
          <p:cNvSpPr/>
          <p:nvPr/>
        </p:nvSpPr>
        <p:spPr>
          <a:xfrm flipH="1" flipV="1">
            <a:off x="6041199" y="5964292"/>
            <a:ext cx="941847" cy="1260"/>
          </a:xfrm>
          <a:custGeom>
            <a:avLst/>
            <a:gdLst>
              <a:gd name="connsiteX0" fmla="*/ 793376 w 793376"/>
              <a:gd name="connsiteY0" fmla="*/ 467022 h 467022"/>
              <a:gd name="connsiteX1" fmla="*/ 497541 w 793376"/>
              <a:gd name="connsiteY1" fmla="*/ 9822 h 467022"/>
              <a:gd name="connsiteX2" fmla="*/ 0 w 793376"/>
              <a:gd name="connsiteY2" fmla="*/ 198081 h 467022"/>
              <a:gd name="connsiteX0" fmla="*/ 833717 w 833717"/>
              <a:gd name="connsiteY0" fmla="*/ 457202 h 457202"/>
              <a:gd name="connsiteX1" fmla="*/ 537882 w 833717"/>
              <a:gd name="connsiteY1" fmla="*/ 2 h 457202"/>
              <a:gd name="connsiteX2" fmla="*/ 0 w 833717"/>
              <a:gd name="connsiteY2" fmla="*/ 451689 h 457202"/>
              <a:gd name="connsiteX0" fmla="*/ 944203 w 944203"/>
              <a:gd name="connsiteY0" fmla="*/ 519184 h 519184"/>
              <a:gd name="connsiteX1" fmla="*/ 29803 w 944203"/>
              <a:gd name="connsiteY1" fmla="*/ 1 h 519184"/>
              <a:gd name="connsiteX2" fmla="*/ 110486 w 944203"/>
              <a:gd name="connsiteY2" fmla="*/ 513671 h 519184"/>
              <a:gd name="connsiteX0" fmla="*/ 243824 w 243824"/>
              <a:gd name="connsiteY0" fmla="*/ 69304 h 807589"/>
              <a:gd name="connsiteX1" fmla="*/ 1777 w 243824"/>
              <a:gd name="connsiteY1" fmla="*/ 293919 h 807589"/>
              <a:gd name="connsiteX2" fmla="*/ 82460 w 243824"/>
              <a:gd name="connsiteY2" fmla="*/ 807589 h 807589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268940 w 268940"/>
              <a:gd name="connsiteY0" fmla="*/ 0 h 738285"/>
              <a:gd name="connsiteX1" fmla="*/ 0 w 268940"/>
              <a:gd name="connsiteY1" fmla="*/ 449376 h 738285"/>
              <a:gd name="connsiteX2" fmla="*/ 107576 w 268940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91514 w 191514"/>
              <a:gd name="connsiteY0" fmla="*/ 0 h 738285"/>
              <a:gd name="connsiteX1" fmla="*/ 0 w 191514"/>
              <a:gd name="connsiteY1" fmla="*/ 276977 h 738285"/>
              <a:gd name="connsiteX2" fmla="*/ 30150 w 191514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70648 w 170648"/>
              <a:gd name="connsiteY0" fmla="*/ 0 h 738285"/>
              <a:gd name="connsiteX1" fmla="*/ 9284 w 170648"/>
              <a:gd name="connsiteY1" fmla="*/ 738285 h 738285"/>
              <a:gd name="connsiteX0" fmla="*/ 241899 w 241899"/>
              <a:gd name="connsiteY0" fmla="*/ 0 h 861140"/>
              <a:gd name="connsiteX1" fmla="*/ 6727 w 241899"/>
              <a:gd name="connsiteY1" fmla="*/ 861140 h 861140"/>
              <a:gd name="connsiteX0" fmla="*/ 254801 w 254801"/>
              <a:gd name="connsiteY0" fmla="*/ 0 h 861140"/>
              <a:gd name="connsiteX1" fmla="*/ 19629 w 254801"/>
              <a:gd name="connsiteY1" fmla="*/ 861140 h 861140"/>
              <a:gd name="connsiteX0" fmla="*/ 47135 w 699469"/>
              <a:gd name="connsiteY0" fmla="*/ 86996 h 173346"/>
              <a:gd name="connsiteX1" fmla="*/ 699469 w 699469"/>
              <a:gd name="connsiteY1" fmla="*/ 173346 h 173346"/>
              <a:gd name="connsiteX0" fmla="*/ 65227 w 717561"/>
              <a:gd name="connsiteY0" fmla="*/ 0 h 279219"/>
              <a:gd name="connsiteX1" fmla="*/ 717561 w 717561"/>
              <a:gd name="connsiteY1" fmla="*/ 86350 h 279219"/>
              <a:gd name="connsiteX0" fmla="*/ 43223 w 1085521"/>
              <a:gd name="connsiteY0" fmla="*/ 115096 h 254667"/>
              <a:gd name="connsiteX1" fmla="*/ 1085521 w 1085521"/>
              <a:gd name="connsiteY1" fmla="*/ 0 h 254667"/>
              <a:gd name="connsiteX0" fmla="*/ 0 w 1042298"/>
              <a:gd name="connsiteY0" fmla="*/ 115096 h 338170"/>
              <a:gd name="connsiteX1" fmla="*/ 1042298 w 1042298"/>
              <a:gd name="connsiteY1" fmla="*/ 0 h 338170"/>
              <a:gd name="connsiteX0" fmla="*/ 0 w 1149875"/>
              <a:gd name="connsiteY0" fmla="*/ 161583 h 364208"/>
              <a:gd name="connsiteX1" fmla="*/ 1149875 w 1149875"/>
              <a:gd name="connsiteY1" fmla="*/ 0 h 364208"/>
              <a:gd name="connsiteX0" fmla="*/ 0 w 1149875"/>
              <a:gd name="connsiteY0" fmla="*/ 161583 h 454373"/>
              <a:gd name="connsiteX1" fmla="*/ 1149875 w 1149875"/>
              <a:gd name="connsiteY1" fmla="*/ 0 h 454373"/>
              <a:gd name="connsiteX0" fmla="*/ 0 w 1526393"/>
              <a:gd name="connsiteY0" fmla="*/ 0 h 393048"/>
              <a:gd name="connsiteX1" fmla="*/ 1526393 w 1526393"/>
              <a:gd name="connsiteY1" fmla="*/ 8871 h 393048"/>
              <a:gd name="connsiteX0" fmla="*/ 0 w 1808781"/>
              <a:gd name="connsiteY0" fmla="*/ 0 h 465722"/>
              <a:gd name="connsiteX1" fmla="*/ 1808781 w 1808781"/>
              <a:gd name="connsiteY1" fmla="*/ 117341 h 465722"/>
              <a:gd name="connsiteX0" fmla="*/ 0 w 1486052"/>
              <a:gd name="connsiteY0" fmla="*/ 146089 h 447186"/>
              <a:gd name="connsiteX1" fmla="*/ 1486052 w 1486052"/>
              <a:gd name="connsiteY1" fmla="*/ 0 h 447186"/>
              <a:gd name="connsiteX0" fmla="*/ 0 w 786805"/>
              <a:gd name="connsiteY0" fmla="*/ 1370262 h 1424595"/>
              <a:gd name="connsiteX1" fmla="*/ 786805 w 786805"/>
              <a:gd name="connsiteY1" fmla="*/ 0 h 1424595"/>
              <a:gd name="connsiteX0" fmla="*/ 0 w 1203663"/>
              <a:gd name="connsiteY0" fmla="*/ 610965 h 741146"/>
              <a:gd name="connsiteX1" fmla="*/ 1203663 w 1203663"/>
              <a:gd name="connsiteY1" fmla="*/ 0 h 741146"/>
              <a:gd name="connsiteX0" fmla="*/ 0 w 1203663"/>
              <a:gd name="connsiteY0" fmla="*/ 610965 h 610965"/>
              <a:gd name="connsiteX1" fmla="*/ 1203663 w 1203663"/>
              <a:gd name="connsiteY1" fmla="*/ 0 h 610965"/>
              <a:gd name="connsiteX0" fmla="*/ 0 w 1203663"/>
              <a:gd name="connsiteY0" fmla="*/ 610965 h 610965"/>
              <a:gd name="connsiteX1" fmla="*/ 1203663 w 1203663"/>
              <a:gd name="connsiteY1" fmla="*/ 0 h 610965"/>
              <a:gd name="connsiteX0" fmla="*/ 0 w 1023909"/>
              <a:gd name="connsiteY0" fmla="*/ 233 h 420375"/>
              <a:gd name="connsiteX1" fmla="*/ 1023909 w 1023909"/>
              <a:gd name="connsiteY1" fmla="*/ 235844 h 420375"/>
              <a:gd name="connsiteX0" fmla="*/ 0 w 941847"/>
              <a:gd name="connsiteY0" fmla="*/ 331 h 233444"/>
              <a:gd name="connsiteX1" fmla="*/ 941847 w 941847"/>
              <a:gd name="connsiteY1" fmla="*/ 1783 h 233444"/>
              <a:gd name="connsiteX0" fmla="*/ 0 w 941847"/>
              <a:gd name="connsiteY0" fmla="*/ 6932 h 8383"/>
              <a:gd name="connsiteX1" fmla="*/ 941847 w 941847"/>
              <a:gd name="connsiteY1" fmla="*/ 8384 h 8383"/>
              <a:gd name="connsiteX0" fmla="*/ 0 w 10000"/>
              <a:gd name="connsiteY0" fmla="*/ 0 h 1732"/>
              <a:gd name="connsiteX1" fmla="*/ 10000 w 10000"/>
              <a:gd name="connsiteY1" fmla="*/ 1732 h 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732">
                <a:moveTo>
                  <a:pt x="0" y="0"/>
                </a:moveTo>
                <a:cubicBezTo>
                  <a:pt x="4577" y="2796"/>
                  <a:pt x="5193" y="-120"/>
                  <a:pt x="10000" y="1732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4" name="Rectangle 23"/>
          <p:cNvSpPr/>
          <p:nvPr/>
        </p:nvSpPr>
        <p:spPr>
          <a:xfrm>
            <a:off x="6705600" y="5442039"/>
            <a:ext cx="1981200" cy="80636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Една и съща за цялата стена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747526" y="6146830"/>
            <a:ext cx="5796273" cy="6080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/>
          <p:cNvSpPr/>
          <p:nvPr/>
        </p:nvSpPr>
        <p:spPr>
          <a:xfrm>
            <a:off x="3792601" y="5823024"/>
            <a:ext cx="368731" cy="326317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L</a:t>
            </a:r>
            <a:endParaRPr lang="bg-BG" sz="2400" b="1" baseline="-25000" dirty="0">
              <a:solidFill>
                <a:sysClr val="windowText" lastClr="000000"/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80910" y="5823024"/>
            <a:ext cx="368731" cy="326317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L</a:t>
            </a:r>
            <a:endParaRPr lang="bg-BG" sz="2400" b="1" baseline="-25000" dirty="0">
              <a:solidFill>
                <a:sysClr val="windowText" lastClr="000000"/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69219" y="5823024"/>
            <a:ext cx="368731" cy="326317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L</a:t>
            </a:r>
            <a:endParaRPr lang="bg-BG" sz="2400" b="1" baseline="-25000" dirty="0">
              <a:solidFill>
                <a:sysClr val="windowText" lastClr="000000"/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57528" y="5823024"/>
            <a:ext cx="368731" cy="326317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L</a:t>
            </a:r>
            <a:endParaRPr lang="bg-BG" sz="2400" b="1" baseline="-25000" dirty="0">
              <a:solidFill>
                <a:sysClr val="windowText" lastClr="000000"/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5292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нарисуваме повърхнина</a:t>
            </a:r>
          </a:p>
          <a:p>
            <a:pPr lvl="1"/>
            <a:r>
              <a:rPr lang="bg-BG" dirty="0"/>
              <a:t>Уравнение</a:t>
            </a:r>
            <a:r>
              <a:rPr lang="en-US" dirty="0"/>
              <a:t> </a:t>
            </a:r>
            <a:r>
              <a:rPr lang="bg-BG" dirty="0"/>
              <a:t>на симетрична подутина</a:t>
            </a:r>
            <a:r>
              <a:rPr lang="en-US" dirty="0"/>
              <a:t> </a:t>
            </a:r>
            <a:r>
              <a:rPr lang="bg-BG" dirty="0"/>
              <a:t>за                          </a:t>
            </a:r>
            <a:r>
              <a:rPr lang="en-US" dirty="0"/>
              <a:t>:</a:t>
            </a:r>
            <a:br>
              <a:rPr lang="en-US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bg-BG" sz="1600" dirty="0"/>
          </a:p>
          <a:p>
            <a:pPr lvl="1"/>
            <a:r>
              <a:rPr lang="bg-BG" dirty="0"/>
              <a:t>Създаваме квадратна мрежа с целочислени възли</a:t>
            </a:r>
            <a:endParaRPr lang="en-US" dirty="0"/>
          </a:p>
          <a:p>
            <a:pPr lvl="1"/>
            <a:r>
              <a:rPr lang="bg-BG" dirty="0"/>
              <a:t>Всяка клетка разбиваме на два триъгълника</a:t>
            </a:r>
          </a:p>
          <a:p>
            <a:pPr lvl="1"/>
            <a:r>
              <a:rPr lang="bg-BG" dirty="0"/>
              <a:t>За всеки триъгълник пресмятаме нормалният вектор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6800" y="2363607"/>
                <a:ext cx="6072688" cy="760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=10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363607"/>
                <a:ext cx="6072688" cy="7605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25097" y="1869141"/>
                <a:ext cx="19417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−40,40</m:t>
                          </m:r>
                        </m:e>
                      </m:d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097" y="1869141"/>
                <a:ext cx="1941750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2895600" y="4606412"/>
            <a:ext cx="3352800" cy="1946787"/>
            <a:chOff x="2362200" y="3810000"/>
            <a:chExt cx="4724400" cy="2743200"/>
          </a:xfrm>
        </p:grpSpPr>
        <p:cxnSp>
          <p:nvCxnSpPr>
            <p:cNvPr id="50" name="Straight Connector 49"/>
            <p:cNvCxnSpPr/>
            <p:nvPr/>
          </p:nvCxnSpPr>
          <p:spPr>
            <a:xfrm flipH="1" flipV="1">
              <a:off x="3650673" y="4235475"/>
              <a:ext cx="1911430" cy="191142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819401" y="6185244"/>
              <a:ext cx="713656" cy="367956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r"/>
              <a:r>
                <a:rPr lang="bg-BG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(</a:t>
              </a:r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x,y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)</a:t>
              </a:r>
              <a:endParaRPr lang="bg-BG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3657600" y="3985785"/>
              <a:ext cx="0" cy="2449212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prstDash val="soli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200400" y="4267200"/>
              <a:ext cx="2667000" cy="1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prstDash val="soli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193473" y="6112267"/>
              <a:ext cx="2667000" cy="1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prstDash val="soli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486400" y="3985785"/>
              <a:ext cx="0" cy="2449212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prstDash val="soli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3543300" y="5997967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Oval 56"/>
            <p:cNvSpPr/>
            <p:nvPr/>
          </p:nvSpPr>
          <p:spPr>
            <a:xfrm>
              <a:off x="3543300" y="4152901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Oval 57"/>
            <p:cNvSpPr/>
            <p:nvPr/>
          </p:nvSpPr>
          <p:spPr>
            <a:xfrm>
              <a:off x="5372100" y="41529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9" name="Oval 58"/>
            <p:cNvSpPr/>
            <p:nvPr/>
          </p:nvSpPr>
          <p:spPr>
            <a:xfrm>
              <a:off x="5358245" y="5997967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579844" y="6162958"/>
              <a:ext cx="1252767" cy="367956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r>
                <a:rPr lang="bg-BG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(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x+1,y)</a:t>
              </a:r>
              <a:endParaRPr lang="bg-BG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597236" y="3810000"/>
              <a:ext cx="1489364" cy="367956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r>
                <a:rPr lang="bg-BG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(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x+1,y+1)</a:t>
              </a:r>
              <a:endParaRPr lang="bg-BG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362200" y="3824294"/>
              <a:ext cx="1219200" cy="367956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r"/>
              <a:r>
                <a:rPr lang="bg-BG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(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x,y+1)</a:t>
              </a:r>
              <a:endParaRPr lang="bg-BG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184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Изчисляване на нормалните вектори чрез векторно произведение на страните им</a:t>
            </a:r>
            <a:endParaRPr lang="bg-BG" b="1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1600200"/>
            <a:ext cx="8534400" cy="4953000"/>
          </a:xfrm>
          <a:prstGeom prst="snip2DiagRect">
            <a:avLst>
              <a:gd name="adj1" fmla="val 0"/>
              <a:gd name="adj2" fmla="val 653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685800" algn="l"/>
                <a:tab pos="914400" algn="l"/>
                <a:tab pos="2743200" algn="l"/>
              </a:tabLst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dataPush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function(a) {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(a[0],a[1],a[2]);};</a:t>
            </a:r>
          </a:p>
          <a:p>
            <a:pPr marL="120650">
              <a:tabLst>
                <a:tab pos="457200" algn="l"/>
                <a:tab pos="685800" algn="l"/>
                <a:tab pos="914400" algn="l"/>
                <a:tab pos="2743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x=-k; x&lt;k; x++)</a:t>
            </a:r>
          </a:p>
          <a:p>
            <a:pPr marL="120650">
              <a:tabLst>
                <a:tab pos="457200" algn="l"/>
                <a:tab pos="685800" algn="l"/>
                <a:tab pos="914400" algn="l"/>
                <a:tab pos="2743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y=-k; y&lt;k; y++)</a:t>
            </a:r>
          </a:p>
          <a:p>
            <a:pPr marL="120650">
              <a:tabLst>
                <a:tab pos="457200" algn="l"/>
                <a:tab pos="685800" algn="l"/>
                <a:tab pos="914400" algn="l"/>
                <a:tab pos="2743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 marL="120650">
              <a:tabLst>
                <a:tab pos="457200" algn="l"/>
                <a:tab pos="685800" algn="l"/>
                <a:tab pos="914400" algn="l"/>
                <a:tab pos="2743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unitVector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vectorProduct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bg-BG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685800" algn="l"/>
                <a:tab pos="914400" algn="l"/>
                <a:tab pos="2743200" algn="l"/>
              </a:tabLst>
            </a:pP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vectorPoints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(p[x+1][y],p[x][y]),</a:t>
            </a:r>
            <a:endParaRPr lang="bg-BG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685800" algn="l"/>
                <a:tab pos="914400" algn="l"/>
                <a:tab pos="2743200" algn="l"/>
              </a:tabLst>
            </a:pP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vectorPoints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(p[x][y+1],p[x][y])));</a:t>
            </a:r>
          </a:p>
          <a:p>
            <a:pPr marL="120650">
              <a:tabLst>
                <a:tab pos="457200" algn="l"/>
                <a:tab pos="685800" algn="l"/>
                <a:tab pos="914400" algn="l"/>
                <a:tab pos="2743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dataPush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(p[x  ][y  ]);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dataPush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120650">
              <a:tabLst>
                <a:tab pos="457200" algn="l"/>
                <a:tab pos="685800" algn="l"/>
                <a:tab pos="914400" algn="l"/>
                <a:tab pos="2743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dataPush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(p[x+1][y  ]);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dataPush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120650">
              <a:tabLst>
                <a:tab pos="457200" algn="l"/>
                <a:tab pos="685800" algn="l"/>
                <a:tab pos="914400" algn="l"/>
                <a:tab pos="2743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dataPush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(p[x  ][y+1]);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dataPush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120650">
              <a:tabLst>
                <a:tab pos="457200" algn="l"/>
                <a:tab pos="685800" algn="l"/>
                <a:tab pos="914400" algn="l"/>
                <a:tab pos="2743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unitVector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vectorProduct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bg-BG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685800" algn="l"/>
                <a:tab pos="914400" algn="l"/>
                <a:tab pos="2743200" algn="l"/>
              </a:tabLst>
            </a:pP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vectorPoints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(p[x+1][y],p[x][y+1]),</a:t>
            </a:r>
            <a:endParaRPr lang="bg-BG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685800" algn="l"/>
                <a:tab pos="914400" algn="l"/>
                <a:tab pos="2743200" algn="l"/>
              </a:tabLst>
            </a:pP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vectorPoints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(p[x+1][y+1],p[x][y+1])));</a:t>
            </a:r>
          </a:p>
          <a:p>
            <a:pPr marL="120650">
              <a:tabLst>
                <a:tab pos="457200" algn="l"/>
                <a:tab pos="685800" algn="l"/>
                <a:tab pos="914400" algn="l"/>
                <a:tab pos="2743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dataPush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(p[x  ][y+1]);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dataPush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120650">
              <a:tabLst>
                <a:tab pos="457200" algn="l"/>
                <a:tab pos="685800" algn="l"/>
                <a:tab pos="914400" algn="l"/>
                <a:tab pos="2743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dataPush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(p[x+1][y  ]);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dataPush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120650">
              <a:tabLst>
                <a:tab pos="457200" algn="l"/>
                <a:tab pos="685800" algn="l"/>
                <a:tab pos="914400" algn="l"/>
                <a:tab pos="2743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dataPush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(p[x+1][y+1]);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dataPush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120650">
              <a:tabLst>
                <a:tab pos="457200" algn="l"/>
                <a:tab pos="685800" algn="l"/>
                <a:tab pos="914400" algn="l"/>
                <a:tab pos="2743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92243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5775"/>
            <a:ext cx="60960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239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Осветяване на </a:t>
            </a:r>
            <a:r>
              <a:rPr lang="bg-BG" dirty="0" err="1"/>
              <a:t>Гур</a:t>
            </a:r>
            <a:r>
              <a:rPr lang="en-GB" dirty="0"/>
              <a:t>ò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897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Недостатък на </a:t>
            </a:r>
            <a:r>
              <a:rPr lang="bg-BG" dirty="0" err="1"/>
              <a:t>фасетите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Проблем</a:t>
            </a:r>
          </a:p>
          <a:p>
            <a:pPr lvl="1"/>
            <a:r>
              <a:rPr lang="bg-BG" dirty="0"/>
              <a:t>С </a:t>
            </a:r>
            <a:r>
              <a:rPr lang="bg-BG" dirty="0" err="1"/>
              <a:t>фасетното</a:t>
            </a:r>
            <a:r>
              <a:rPr lang="bg-BG" dirty="0"/>
              <a:t> осветяване не се постига гладкост</a:t>
            </a:r>
          </a:p>
          <a:p>
            <a:pPr lvl="1"/>
            <a:r>
              <a:rPr lang="bg-BG" dirty="0" err="1"/>
              <a:t>Фасетите</a:t>
            </a:r>
            <a:r>
              <a:rPr lang="bg-BG" dirty="0"/>
              <a:t> са с прекалено контрастни граници</a:t>
            </a:r>
          </a:p>
          <a:p>
            <a:pPr lvl="1"/>
            <a:endParaRPr lang="bg-BG" dirty="0"/>
          </a:p>
          <a:p>
            <a:r>
              <a:rPr lang="bg-BG" dirty="0"/>
              <a:t>Прибързано решение</a:t>
            </a:r>
          </a:p>
          <a:p>
            <a:pPr lvl="1"/>
            <a:r>
              <a:rPr lang="bg-BG" dirty="0"/>
              <a:t>Ситна мрежа – малки, но много </a:t>
            </a:r>
            <a:r>
              <a:rPr lang="bg-BG" dirty="0" err="1"/>
              <a:t>фасети</a:t>
            </a:r>
            <a:endParaRPr lang="bg-BG" dirty="0"/>
          </a:p>
          <a:p>
            <a:pPr lvl="1"/>
            <a:r>
              <a:rPr lang="bg-BG" dirty="0"/>
              <a:t>Визуално върши работа</a:t>
            </a:r>
          </a:p>
          <a:p>
            <a:pPr lvl="1"/>
            <a:r>
              <a:rPr lang="bg-BG" dirty="0"/>
              <a:t>На практика забавя графиката</a:t>
            </a:r>
          </a:p>
          <a:p>
            <a:pPr lvl="1"/>
            <a:endParaRPr lang="bg-BG" dirty="0"/>
          </a:p>
          <a:p>
            <a:r>
              <a:rPr lang="bg-BG" dirty="0"/>
              <a:t>Решение</a:t>
            </a:r>
          </a:p>
          <a:p>
            <a:pPr lvl="1"/>
            <a:r>
              <a:rPr lang="bg-BG" dirty="0"/>
              <a:t>Да не се рисува всеки триъгълник с един и същи цвят, а с някакво преливане</a:t>
            </a:r>
          </a:p>
        </p:txBody>
      </p:sp>
    </p:spTree>
    <p:extLst>
      <p:ext uri="{BB962C8B-B14F-4D97-AF65-F5344CB8AC3E}">
        <p14:creationId xmlns:p14="http://schemas.microsoft.com/office/powerpoint/2010/main" val="1291135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Осветяване на </a:t>
            </a:r>
            <a:r>
              <a:rPr lang="bg-BG" dirty="0" err="1"/>
              <a:t>Гур</a:t>
            </a:r>
            <a:r>
              <a:rPr lang="en-GB" dirty="0"/>
              <a:t>ò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Основна идея</a:t>
            </a:r>
          </a:p>
          <a:p>
            <a:pPr lvl="1"/>
            <a:r>
              <a:rPr lang="bg-BG" dirty="0"/>
              <a:t>Предложена 1971 от </a:t>
            </a:r>
            <a:r>
              <a:rPr lang="bg-BG" dirty="0" err="1"/>
              <a:t>Енри</a:t>
            </a:r>
            <a:r>
              <a:rPr lang="bg-BG" dirty="0"/>
              <a:t> </a:t>
            </a:r>
            <a:r>
              <a:rPr lang="bg-BG" dirty="0" err="1"/>
              <a:t>Гур</a:t>
            </a:r>
            <a:r>
              <a:rPr lang="en-GB" dirty="0"/>
              <a:t>ò</a:t>
            </a:r>
            <a:endParaRPr lang="en-US" dirty="0"/>
          </a:p>
          <a:p>
            <a:pPr lvl="1"/>
            <a:r>
              <a:rPr lang="bg-BG" dirty="0"/>
              <a:t>Използва нормалния вектор към всеки връх</a:t>
            </a:r>
          </a:p>
          <a:p>
            <a:pPr lvl="1"/>
            <a:r>
              <a:rPr lang="bg-BG" dirty="0"/>
              <a:t>Намира се осветеността във всеки връх на триъгълник</a:t>
            </a:r>
          </a:p>
          <a:p>
            <a:pPr lvl="1"/>
            <a:r>
              <a:rPr lang="bg-BG" dirty="0"/>
              <a:t>Вътрешната осветеност се </a:t>
            </a:r>
            <a:r>
              <a:rPr lang="bg-BG" dirty="0" err="1"/>
              <a:t>интерполира</a:t>
            </a:r>
            <a:endParaRPr lang="bg-BG" dirty="0"/>
          </a:p>
          <a:p>
            <a:pPr lvl="1"/>
            <a:r>
              <a:rPr lang="bg-BG" dirty="0"/>
              <a:t>По-плавно преливане на цвета между съседни стени спрямо </a:t>
            </a:r>
            <a:r>
              <a:rPr lang="bg-BG" dirty="0" err="1"/>
              <a:t>фасетното</a:t>
            </a:r>
            <a:r>
              <a:rPr lang="bg-BG" dirty="0"/>
              <a:t> осветяване</a:t>
            </a:r>
          </a:p>
          <a:p>
            <a:pPr lvl="1"/>
            <a:endParaRPr lang="bg-BG" dirty="0"/>
          </a:p>
        </p:txBody>
      </p:sp>
      <p:sp>
        <p:nvSpPr>
          <p:cNvPr id="5" name="Trapezoid 4"/>
          <p:cNvSpPr/>
          <p:nvPr/>
        </p:nvSpPr>
        <p:spPr>
          <a:xfrm>
            <a:off x="1828800" y="5992906"/>
            <a:ext cx="5486400" cy="661864"/>
          </a:xfrm>
          <a:prstGeom prst="trapezoid">
            <a:avLst>
              <a:gd name="adj" fmla="val 237487"/>
            </a:avLst>
          </a:prstGeom>
          <a:gradFill flip="none" rotWithShape="1">
            <a:gsLst>
              <a:gs pos="4000">
                <a:schemeClr val="accent1">
                  <a:lumMod val="75000"/>
                </a:schemeClr>
              </a:gs>
              <a:gs pos="66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" name="Straight Connector 5"/>
          <p:cNvCxnSpPr/>
          <p:nvPr/>
        </p:nvCxnSpPr>
        <p:spPr>
          <a:xfrm>
            <a:off x="2971800" y="4849906"/>
            <a:ext cx="430306" cy="1143000"/>
          </a:xfrm>
          <a:prstGeom prst="line">
            <a:avLst/>
          </a:prstGeom>
          <a:grpFill/>
          <a:ln w="38100">
            <a:solidFill>
              <a:schemeClr val="accent1">
                <a:lumMod val="50000"/>
              </a:schemeClr>
            </a:solidFill>
            <a:prstDash val="solid"/>
            <a:headEnd type="triangle" w="lg" len="lg"/>
            <a:tailEnd type="oval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741894" y="4836459"/>
            <a:ext cx="430306" cy="1143000"/>
          </a:xfrm>
          <a:prstGeom prst="line">
            <a:avLst/>
          </a:prstGeom>
          <a:grpFill/>
          <a:ln w="38100">
            <a:solidFill>
              <a:schemeClr val="accent1">
                <a:lumMod val="50000"/>
              </a:schemeClr>
            </a:solidFill>
            <a:prstDash val="solid"/>
            <a:headEnd type="triangle" w="lg" len="lg"/>
            <a:tailEnd type="oval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5499846" y="575085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Oval 15"/>
          <p:cNvSpPr/>
          <p:nvPr/>
        </p:nvSpPr>
        <p:spPr>
          <a:xfrm>
            <a:off x="3160058" y="575085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Oval 16"/>
          <p:cNvSpPr/>
          <p:nvPr/>
        </p:nvSpPr>
        <p:spPr>
          <a:xfrm>
            <a:off x="3745005" y="575085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Oval 17"/>
          <p:cNvSpPr/>
          <p:nvPr/>
        </p:nvSpPr>
        <p:spPr>
          <a:xfrm>
            <a:off x="4329952" y="575085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Oval 18"/>
          <p:cNvSpPr/>
          <p:nvPr/>
        </p:nvSpPr>
        <p:spPr>
          <a:xfrm>
            <a:off x="4914899" y="575085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5499846" y="5750859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>
            <a:off x="3160058" y="5750859"/>
            <a:ext cx="457200" cy="457200"/>
          </a:xfrm>
          <a:prstGeom prst="ellipse">
            <a:avLst/>
          </a:prstGeom>
          <a:solidFill>
            <a:srgbClr val="74A51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3745005" y="5750859"/>
            <a:ext cx="457200" cy="457200"/>
          </a:xfrm>
          <a:prstGeom prst="ellipse">
            <a:avLst/>
          </a:prstGeom>
          <a:solidFill>
            <a:srgbClr val="74A510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4329952" y="5750859"/>
            <a:ext cx="457200" cy="457200"/>
          </a:xfrm>
          <a:prstGeom prst="ellipse">
            <a:avLst/>
          </a:prstGeom>
          <a:solidFill>
            <a:srgbClr val="74A51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/>
          <p:cNvSpPr/>
          <p:nvPr/>
        </p:nvSpPr>
        <p:spPr>
          <a:xfrm>
            <a:off x="4914899" y="5750859"/>
            <a:ext cx="457200" cy="457200"/>
          </a:xfrm>
          <a:prstGeom prst="ellipse">
            <a:avLst/>
          </a:prstGeom>
          <a:solidFill>
            <a:srgbClr val="74A510">
              <a:alpha val="7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228601" y="5018225"/>
            <a:ext cx="1981200" cy="80636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Пресметната</a:t>
            </a:r>
            <a:b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чрез вектора </a:t>
            </a:r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r>
              <a:rPr lang="en-US" sz="1600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b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осветеност</a:t>
            </a:r>
          </a:p>
        </p:txBody>
      </p:sp>
      <p:sp>
        <p:nvSpPr>
          <p:cNvPr id="21" name="Freeform 20"/>
          <p:cNvSpPr/>
          <p:nvPr/>
        </p:nvSpPr>
        <p:spPr>
          <a:xfrm flipV="1">
            <a:off x="1965011" y="5236700"/>
            <a:ext cx="1203663" cy="530186"/>
          </a:xfrm>
          <a:custGeom>
            <a:avLst/>
            <a:gdLst>
              <a:gd name="connsiteX0" fmla="*/ 793376 w 793376"/>
              <a:gd name="connsiteY0" fmla="*/ 467022 h 467022"/>
              <a:gd name="connsiteX1" fmla="*/ 497541 w 793376"/>
              <a:gd name="connsiteY1" fmla="*/ 9822 h 467022"/>
              <a:gd name="connsiteX2" fmla="*/ 0 w 793376"/>
              <a:gd name="connsiteY2" fmla="*/ 198081 h 467022"/>
              <a:gd name="connsiteX0" fmla="*/ 833717 w 833717"/>
              <a:gd name="connsiteY0" fmla="*/ 457202 h 457202"/>
              <a:gd name="connsiteX1" fmla="*/ 537882 w 833717"/>
              <a:gd name="connsiteY1" fmla="*/ 2 h 457202"/>
              <a:gd name="connsiteX2" fmla="*/ 0 w 833717"/>
              <a:gd name="connsiteY2" fmla="*/ 451689 h 457202"/>
              <a:gd name="connsiteX0" fmla="*/ 944203 w 944203"/>
              <a:gd name="connsiteY0" fmla="*/ 519184 h 519184"/>
              <a:gd name="connsiteX1" fmla="*/ 29803 w 944203"/>
              <a:gd name="connsiteY1" fmla="*/ 1 h 519184"/>
              <a:gd name="connsiteX2" fmla="*/ 110486 w 944203"/>
              <a:gd name="connsiteY2" fmla="*/ 513671 h 519184"/>
              <a:gd name="connsiteX0" fmla="*/ 243824 w 243824"/>
              <a:gd name="connsiteY0" fmla="*/ 69304 h 807589"/>
              <a:gd name="connsiteX1" fmla="*/ 1777 w 243824"/>
              <a:gd name="connsiteY1" fmla="*/ 293919 h 807589"/>
              <a:gd name="connsiteX2" fmla="*/ 82460 w 243824"/>
              <a:gd name="connsiteY2" fmla="*/ 807589 h 807589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268940 w 268940"/>
              <a:gd name="connsiteY0" fmla="*/ 0 h 738285"/>
              <a:gd name="connsiteX1" fmla="*/ 0 w 268940"/>
              <a:gd name="connsiteY1" fmla="*/ 449376 h 738285"/>
              <a:gd name="connsiteX2" fmla="*/ 107576 w 268940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91514 w 191514"/>
              <a:gd name="connsiteY0" fmla="*/ 0 h 738285"/>
              <a:gd name="connsiteX1" fmla="*/ 0 w 191514"/>
              <a:gd name="connsiteY1" fmla="*/ 276977 h 738285"/>
              <a:gd name="connsiteX2" fmla="*/ 30150 w 191514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70648 w 170648"/>
              <a:gd name="connsiteY0" fmla="*/ 0 h 738285"/>
              <a:gd name="connsiteX1" fmla="*/ 9284 w 170648"/>
              <a:gd name="connsiteY1" fmla="*/ 738285 h 738285"/>
              <a:gd name="connsiteX0" fmla="*/ 241899 w 241899"/>
              <a:gd name="connsiteY0" fmla="*/ 0 h 861140"/>
              <a:gd name="connsiteX1" fmla="*/ 6727 w 241899"/>
              <a:gd name="connsiteY1" fmla="*/ 861140 h 861140"/>
              <a:gd name="connsiteX0" fmla="*/ 254801 w 254801"/>
              <a:gd name="connsiteY0" fmla="*/ 0 h 861140"/>
              <a:gd name="connsiteX1" fmla="*/ 19629 w 254801"/>
              <a:gd name="connsiteY1" fmla="*/ 861140 h 861140"/>
              <a:gd name="connsiteX0" fmla="*/ 47135 w 699469"/>
              <a:gd name="connsiteY0" fmla="*/ 86996 h 173346"/>
              <a:gd name="connsiteX1" fmla="*/ 699469 w 699469"/>
              <a:gd name="connsiteY1" fmla="*/ 173346 h 173346"/>
              <a:gd name="connsiteX0" fmla="*/ 65227 w 717561"/>
              <a:gd name="connsiteY0" fmla="*/ 0 h 279219"/>
              <a:gd name="connsiteX1" fmla="*/ 717561 w 717561"/>
              <a:gd name="connsiteY1" fmla="*/ 86350 h 279219"/>
              <a:gd name="connsiteX0" fmla="*/ 43223 w 1085521"/>
              <a:gd name="connsiteY0" fmla="*/ 115096 h 254667"/>
              <a:gd name="connsiteX1" fmla="*/ 1085521 w 1085521"/>
              <a:gd name="connsiteY1" fmla="*/ 0 h 254667"/>
              <a:gd name="connsiteX0" fmla="*/ 0 w 1042298"/>
              <a:gd name="connsiteY0" fmla="*/ 115096 h 338170"/>
              <a:gd name="connsiteX1" fmla="*/ 1042298 w 1042298"/>
              <a:gd name="connsiteY1" fmla="*/ 0 h 338170"/>
              <a:gd name="connsiteX0" fmla="*/ 0 w 1149875"/>
              <a:gd name="connsiteY0" fmla="*/ 161583 h 364208"/>
              <a:gd name="connsiteX1" fmla="*/ 1149875 w 1149875"/>
              <a:gd name="connsiteY1" fmla="*/ 0 h 364208"/>
              <a:gd name="connsiteX0" fmla="*/ 0 w 1149875"/>
              <a:gd name="connsiteY0" fmla="*/ 161583 h 454373"/>
              <a:gd name="connsiteX1" fmla="*/ 1149875 w 1149875"/>
              <a:gd name="connsiteY1" fmla="*/ 0 h 454373"/>
              <a:gd name="connsiteX0" fmla="*/ 0 w 1526393"/>
              <a:gd name="connsiteY0" fmla="*/ 0 h 393048"/>
              <a:gd name="connsiteX1" fmla="*/ 1526393 w 1526393"/>
              <a:gd name="connsiteY1" fmla="*/ 8871 h 393048"/>
              <a:gd name="connsiteX0" fmla="*/ 0 w 1808781"/>
              <a:gd name="connsiteY0" fmla="*/ 0 h 465722"/>
              <a:gd name="connsiteX1" fmla="*/ 1808781 w 1808781"/>
              <a:gd name="connsiteY1" fmla="*/ 117341 h 465722"/>
              <a:gd name="connsiteX0" fmla="*/ 0 w 1486052"/>
              <a:gd name="connsiteY0" fmla="*/ 146089 h 447186"/>
              <a:gd name="connsiteX1" fmla="*/ 1486052 w 1486052"/>
              <a:gd name="connsiteY1" fmla="*/ 0 h 447186"/>
              <a:gd name="connsiteX0" fmla="*/ 0 w 786805"/>
              <a:gd name="connsiteY0" fmla="*/ 1370262 h 1424595"/>
              <a:gd name="connsiteX1" fmla="*/ 786805 w 786805"/>
              <a:gd name="connsiteY1" fmla="*/ 0 h 1424595"/>
              <a:gd name="connsiteX0" fmla="*/ 0 w 1203663"/>
              <a:gd name="connsiteY0" fmla="*/ 610965 h 741146"/>
              <a:gd name="connsiteX1" fmla="*/ 1203663 w 1203663"/>
              <a:gd name="connsiteY1" fmla="*/ 0 h 741146"/>
              <a:gd name="connsiteX0" fmla="*/ 0 w 1203663"/>
              <a:gd name="connsiteY0" fmla="*/ 610965 h 610965"/>
              <a:gd name="connsiteX1" fmla="*/ 1203663 w 1203663"/>
              <a:gd name="connsiteY1" fmla="*/ 0 h 610965"/>
              <a:gd name="connsiteX0" fmla="*/ 0 w 1203663"/>
              <a:gd name="connsiteY0" fmla="*/ 610965 h 610965"/>
              <a:gd name="connsiteX1" fmla="*/ 1203663 w 1203663"/>
              <a:gd name="connsiteY1" fmla="*/ 0 h 61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3663" h="610965">
                <a:moveTo>
                  <a:pt x="0" y="610965"/>
                </a:moveTo>
                <a:cubicBezTo>
                  <a:pt x="431090" y="595298"/>
                  <a:pt x="899446" y="529810"/>
                  <a:pt x="1203663" y="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/>
          <p:cNvSpPr/>
          <p:nvPr/>
        </p:nvSpPr>
        <p:spPr>
          <a:xfrm>
            <a:off x="2487561" y="4468906"/>
            <a:ext cx="865239" cy="26113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N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67400" y="4468906"/>
            <a:ext cx="865239" cy="26113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N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endParaRPr lang="bg-BG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26116" y="5815797"/>
            <a:ext cx="368731" cy="326317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L</a:t>
            </a:r>
            <a:r>
              <a:rPr lang="en-US" sz="2400" b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sz="2400" b="1" baseline="-25000" dirty="0">
              <a:solidFill>
                <a:sysClr val="windowText" lastClr="000000"/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35706" y="5804647"/>
            <a:ext cx="368731" cy="326317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L</a:t>
            </a:r>
            <a:r>
              <a:rPr lang="en-US" sz="2400" b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endParaRPr lang="bg-BG" sz="2400" b="1" baseline="-25000" dirty="0">
              <a:solidFill>
                <a:sysClr val="windowText" lastClr="000000"/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Freeform 25"/>
          <p:cNvSpPr/>
          <p:nvPr/>
        </p:nvSpPr>
        <p:spPr>
          <a:xfrm flipH="1" flipV="1">
            <a:off x="5959137" y="5230906"/>
            <a:ext cx="1203663" cy="530186"/>
          </a:xfrm>
          <a:custGeom>
            <a:avLst/>
            <a:gdLst>
              <a:gd name="connsiteX0" fmla="*/ 793376 w 793376"/>
              <a:gd name="connsiteY0" fmla="*/ 467022 h 467022"/>
              <a:gd name="connsiteX1" fmla="*/ 497541 w 793376"/>
              <a:gd name="connsiteY1" fmla="*/ 9822 h 467022"/>
              <a:gd name="connsiteX2" fmla="*/ 0 w 793376"/>
              <a:gd name="connsiteY2" fmla="*/ 198081 h 467022"/>
              <a:gd name="connsiteX0" fmla="*/ 833717 w 833717"/>
              <a:gd name="connsiteY0" fmla="*/ 457202 h 457202"/>
              <a:gd name="connsiteX1" fmla="*/ 537882 w 833717"/>
              <a:gd name="connsiteY1" fmla="*/ 2 h 457202"/>
              <a:gd name="connsiteX2" fmla="*/ 0 w 833717"/>
              <a:gd name="connsiteY2" fmla="*/ 451689 h 457202"/>
              <a:gd name="connsiteX0" fmla="*/ 944203 w 944203"/>
              <a:gd name="connsiteY0" fmla="*/ 519184 h 519184"/>
              <a:gd name="connsiteX1" fmla="*/ 29803 w 944203"/>
              <a:gd name="connsiteY1" fmla="*/ 1 h 519184"/>
              <a:gd name="connsiteX2" fmla="*/ 110486 w 944203"/>
              <a:gd name="connsiteY2" fmla="*/ 513671 h 519184"/>
              <a:gd name="connsiteX0" fmla="*/ 243824 w 243824"/>
              <a:gd name="connsiteY0" fmla="*/ 69304 h 807589"/>
              <a:gd name="connsiteX1" fmla="*/ 1777 w 243824"/>
              <a:gd name="connsiteY1" fmla="*/ 293919 h 807589"/>
              <a:gd name="connsiteX2" fmla="*/ 82460 w 243824"/>
              <a:gd name="connsiteY2" fmla="*/ 807589 h 807589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268940 w 268940"/>
              <a:gd name="connsiteY0" fmla="*/ 0 h 738285"/>
              <a:gd name="connsiteX1" fmla="*/ 0 w 268940"/>
              <a:gd name="connsiteY1" fmla="*/ 449376 h 738285"/>
              <a:gd name="connsiteX2" fmla="*/ 107576 w 268940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91514 w 191514"/>
              <a:gd name="connsiteY0" fmla="*/ 0 h 738285"/>
              <a:gd name="connsiteX1" fmla="*/ 0 w 191514"/>
              <a:gd name="connsiteY1" fmla="*/ 276977 h 738285"/>
              <a:gd name="connsiteX2" fmla="*/ 30150 w 191514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70648 w 170648"/>
              <a:gd name="connsiteY0" fmla="*/ 0 h 738285"/>
              <a:gd name="connsiteX1" fmla="*/ 9284 w 170648"/>
              <a:gd name="connsiteY1" fmla="*/ 738285 h 738285"/>
              <a:gd name="connsiteX0" fmla="*/ 241899 w 241899"/>
              <a:gd name="connsiteY0" fmla="*/ 0 h 861140"/>
              <a:gd name="connsiteX1" fmla="*/ 6727 w 241899"/>
              <a:gd name="connsiteY1" fmla="*/ 861140 h 861140"/>
              <a:gd name="connsiteX0" fmla="*/ 254801 w 254801"/>
              <a:gd name="connsiteY0" fmla="*/ 0 h 861140"/>
              <a:gd name="connsiteX1" fmla="*/ 19629 w 254801"/>
              <a:gd name="connsiteY1" fmla="*/ 861140 h 861140"/>
              <a:gd name="connsiteX0" fmla="*/ 47135 w 699469"/>
              <a:gd name="connsiteY0" fmla="*/ 86996 h 173346"/>
              <a:gd name="connsiteX1" fmla="*/ 699469 w 699469"/>
              <a:gd name="connsiteY1" fmla="*/ 173346 h 173346"/>
              <a:gd name="connsiteX0" fmla="*/ 65227 w 717561"/>
              <a:gd name="connsiteY0" fmla="*/ 0 h 279219"/>
              <a:gd name="connsiteX1" fmla="*/ 717561 w 717561"/>
              <a:gd name="connsiteY1" fmla="*/ 86350 h 279219"/>
              <a:gd name="connsiteX0" fmla="*/ 43223 w 1085521"/>
              <a:gd name="connsiteY0" fmla="*/ 115096 h 254667"/>
              <a:gd name="connsiteX1" fmla="*/ 1085521 w 1085521"/>
              <a:gd name="connsiteY1" fmla="*/ 0 h 254667"/>
              <a:gd name="connsiteX0" fmla="*/ 0 w 1042298"/>
              <a:gd name="connsiteY0" fmla="*/ 115096 h 338170"/>
              <a:gd name="connsiteX1" fmla="*/ 1042298 w 1042298"/>
              <a:gd name="connsiteY1" fmla="*/ 0 h 338170"/>
              <a:gd name="connsiteX0" fmla="*/ 0 w 1149875"/>
              <a:gd name="connsiteY0" fmla="*/ 161583 h 364208"/>
              <a:gd name="connsiteX1" fmla="*/ 1149875 w 1149875"/>
              <a:gd name="connsiteY1" fmla="*/ 0 h 364208"/>
              <a:gd name="connsiteX0" fmla="*/ 0 w 1149875"/>
              <a:gd name="connsiteY0" fmla="*/ 161583 h 454373"/>
              <a:gd name="connsiteX1" fmla="*/ 1149875 w 1149875"/>
              <a:gd name="connsiteY1" fmla="*/ 0 h 454373"/>
              <a:gd name="connsiteX0" fmla="*/ 0 w 1526393"/>
              <a:gd name="connsiteY0" fmla="*/ 0 h 393048"/>
              <a:gd name="connsiteX1" fmla="*/ 1526393 w 1526393"/>
              <a:gd name="connsiteY1" fmla="*/ 8871 h 393048"/>
              <a:gd name="connsiteX0" fmla="*/ 0 w 1808781"/>
              <a:gd name="connsiteY0" fmla="*/ 0 h 465722"/>
              <a:gd name="connsiteX1" fmla="*/ 1808781 w 1808781"/>
              <a:gd name="connsiteY1" fmla="*/ 117341 h 465722"/>
              <a:gd name="connsiteX0" fmla="*/ 0 w 1486052"/>
              <a:gd name="connsiteY0" fmla="*/ 146089 h 447186"/>
              <a:gd name="connsiteX1" fmla="*/ 1486052 w 1486052"/>
              <a:gd name="connsiteY1" fmla="*/ 0 h 447186"/>
              <a:gd name="connsiteX0" fmla="*/ 0 w 786805"/>
              <a:gd name="connsiteY0" fmla="*/ 1370262 h 1424595"/>
              <a:gd name="connsiteX1" fmla="*/ 786805 w 786805"/>
              <a:gd name="connsiteY1" fmla="*/ 0 h 1424595"/>
              <a:gd name="connsiteX0" fmla="*/ 0 w 1203663"/>
              <a:gd name="connsiteY0" fmla="*/ 610965 h 741146"/>
              <a:gd name="connsiteX1" fmla="*/ 1203663 w 1203663"/>
              <a:gd name="connsiteY1" fmla="*/ 0 h 741146"/>
              <a:gd name="connsiteX0" fmla="*/ 0 w 1203663"/>
              <a:gd name="connsiteY0" fmla="*/ 610965 h 610965"/>
              <a:gd name="connsiteX1" fmla="*/ 1203663 w 1203663"/>
              <a:gd name="connsiteY1" fmla="*/ 0 h 610965"/>
              <a:gd name="connsiteX0" fmla="*/ 0 w 1203663"/>
              <a:gd name="connsiteY0" fmla="*/ 610965 h 610965"/>
              <a:gd name="connsiteX1" fmla="*/ 1203663 w 1203663"/>
              <a:gd name="connsiteY1" fmla="*/ 0 h 61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3663" h="610965">
                <a:moveTo>
                  <a:pt x="0" y="610965"/>
                </a:moveTo>
                <a:cubicBezTo>
                  <a:pt x="431090" y="595298"/>
                  <a:pt x="899446" y="529810"/>
                  <a:pt x="1203663" y="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/>
          <p:cNvSpPr/>
          <p:nvPr/>
        </p:nvSpPr>
        <p:spPr>
          <a:xfrm>
            <a:off x="6934200" y="5018225"/>
            <a:ext cx="1981200" cy="80636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Пресметната</a:t>
            </a:r>
            <a:b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чрез вектора </a:t>
            </a:r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r>
              <a:rPr lang="bg-BG" sz="1600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b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осветеност</a:t>
            </a:r>
          </a:p>
        </p:txBody>
      </p:sp>
      <p:sp>
        <p:nvSpPr>
          <p:cNvPr id="28" name="Left Brace 27"/>
          <p:cNvSpPr/>
          <p:nvPr/>
        </p:nvSpPr>
        <p:spPr>
          <a:xfrm rot="5400000">
            <a:off x="4418189" y="4636163"/>
            <a:ext cx="334513" cy="1828799"/>
          </a:xfrm>
          <a:prstGeom prst="leftBrace">
            <a:avLst>
              <a:gd name="adj1" fmla="val 32911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3581400" y="4576945"/>
            <a:ext cx="1981200" cy="80636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6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Интерполирани</a:t>
            </a:r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между </a:t>
            </a:r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L</a:t>
            </a:r>
            <a:r>
              <a:rPr lang="en-US" sz="1600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и </a:t>
            </a:r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L</a:t>
            </a:r>
            <a:r>
              <a:rPr lang="en-US" sz="1600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47526" y="6146830"/>
            <a:ext cx="5796273" cy="6080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9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Плътни обекти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Досега в курса</a:t>
            </a:r>
          </a:p>
          <a:p>
            <a:pPr lvl="1"/>
            <a:r>
              <a:rPr lang="bg-BG" dirty="0"/>
              <a:t>Тримерни обекти рисувани само с ръбове</a:t>
            </a:r>
          </a:p>
          <a:p>
            <a:pPr lvl="1"/>
            <a:r>
              <a:rPr lang="bg-BG" dirty="0"/>
              <a:t>С отсечки или начупени линии</a:t>
            </a:r>
          </a:p>
          <a:p>
            <a:pPr marL="365760" lvl="1" indent="0">
              <a:buNone/>
            </a:pPr>
            <a:endParaRPr lang="bg-BG" dirty="0"/>
          </a:p>
          <a:p>
            <a:r>
              <a:rPr lang="bg-BG" dirty="0"/>
              <a:t>За плътни обекти</a:t>
            </a:r>
          </a:p>
          <a:p>
            <a:pPr lvl="1"/>
            <a:r>
              <a:rPr lang="bg-BG" dirty="0"/>
              <a:t>Рисуване само с триъгълници</a:t>
            </a:r>
          </a:p>
          <a:p>
            <a:pPr lvl="1"/>
            <a:r>
              <a:rPr lang="bg-BG" dirty="0"/>
              <a:t>Скриване на задни стени</a:t>
            </a:r>
          </a:p>
          <a:p>
            <a:pPr lvl="1"/>
            <a:r>
              <a:rPr lang="bg-BG" dirty="0"/>
              <a:t>Осветяване според ориентацията</a:t>
            </a:r>
          </a:p>
        </p:txBody>
      </p:sp>
    </p:spTree>
    <p:extLst>
      <p:ext uri="{BB962C8B-B14F-4D97-AF65-F5344CB8AC3E}">
        <p14:creationId xmlns:p14="http://schemas.microsoft.com/office/powerpoint/2010/main" val="2553193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В масив </a:t>
            </a:r>
            <a:r>
              <a:rPr lang="en-US" b="1" dirty="0"/>
              <a:t>n[x][y]</a:t>
            </a:r>
            <a:r>
              <a:rPr lang="bg-BG" dirty="0"/>
              <a:t> помним нормалните вектори на върховете</a:t>
            </a:r>
            <a:endParaRPr lang="en-US" dirty="0"/>
          </a:p>
          <a:p>
            <a:pPr lvl="1"/>
            <a:r>
              <a:rPr lang="bg-BG" dirty="0"/>
              <a:t>Изчисляваме ги с векторно произведение на два много къси вектора по направленията по </a:t>
            </a:r>
            <a:r>
              <a:rPr lang="en-US" b="1" dirty="0"/>
              <a:t>x</a:t>
            </a:r>
            <a:r>
              <a:rPr lang="bg-BG" dirty="0"/>
              <a:t> и по </a:t>
            </a:r>
            <a:r>
              <a:rPr lang="en-US" b="1" dirty="0"/>
              <a:t>y</a:t>
            </a:r>
            <a:endParaRPr lang="bg-BG" b="1" dirty="0"/>
          </a:p>
          <a:p>
            <a:pPr lvl="1"/>
            <a:r>
              <a:rPr lang="bg-BG" dirty="0"/>
              <a:t>Колкото по-малко е </a:t>
            </a:r>
            <a:r>
              <a:rPr lang="en-US" b="1" dirty="0"/>
              <a:t>eps</a:t>
            </a:r>
            <a:r>
              <a:rPr lang="en-US" dirty="0"/>
              <a:t>, </a:t>
            </a:r>
            <a:r>
              <a:rPr lang="bg-BG" dirty="0"/>
              <a:t>толкова изчислените тангенти</a:t>
            </a:r>
            <a:br>
              <a:rPr lang="bg-BG" dirty="0"/>
            </a:br>
            <a:r>
              <a:rPr lang="en-US" b="1" dirty="0"/>
              <a:t>p1-p0</a:t>
            </a:r>
            <a:r>
              <a:rPr lang="bg-BG" dirty="0"/>
              <a:t> и </a:t>
            </a:r>
            <a:r>
              <a:rPr lang="en-US" b="1" dirty="0"/>
              <a:t>p2-p0</a:t>
            </a:r>
            <a:r>
              <a:rPr lang="bg-BG" dirty="0"/>
              <a:t> ще са по-близки до истинските 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819400"/>
            <a:ext cx="8534400" cy="3733800"/>
          </a:xfrm>
          <a:prstGeom prst="snip2DiagRect">
            <a:avLst>
              <a:gd name="adj1" fmla="val 0"/>
              <a:gd name="adj2" fmla="val 7977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03225" algn="l"/>
                <a:tab pos="685800" algn="l"/>
              </a:tabLst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eps = 0.01;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x=-k; x&lt;=k; x++)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n[x]=[];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y=-k; y&lt;=k; y++)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p0  = n[x][y];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p1 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[x-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eps,y,surface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(x-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eps,y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p2 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x,y-eps,surface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-eps)]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n[x][y]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unitVector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vectorProduct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vectorPoints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(p1,p0),</a:t>
            </a:r>
          </a:p>
          <a:p>
            <a:pPr marL="120650">
              <a:tabLst>
                <a:tab pos="403225" algn="l"/>
                <a:tab pos="685800" algn="l"/>
                <a:tab pos="5029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vectorPoints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(p2,p0)));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8658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6096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08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Огледално отражение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238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35072" y="489711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bg2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pc="-100" dirty="0"/>
              <a:t>Огледално отражение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Идея на отражение на </a:t>
            </a:r>
            <a:r>
              <a:rPr lang="bg-BG" dirty="0" err="1"/>
              <a:t>Фонг</a:t>
            </a:r>
            <a:r>
              <a:rPr lang="bg-BG" dirty="0"/>
              <a:t> (</a:t>
            </a:r>
            <a:r>
              <a:rPr lang="en-US" dirty="0" err="1"/>
              <a:t>Phong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Вижда се светло петно, което е отражение на точков светлинен източник</a:t>
            </a:r>
          </a:p>
          <a:p>
            <a:pPr lvl="1"/>
            <a:r>
              <a:rPr lang="bg-BG" dirty="0"/>
              <a:t>Важно е откъде идва лъча и откъде се гледа</a:t>
            </a:r>
          </a:p>
          <a:p>
            <a:pPr lvl="1"/>
            <a:r>
              <a:rPr lang="bg-BG" dirty="0"/>
              <a:t>Симулира лъскави/гланцови повърхности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86234" y="3378416"/>
            <a:ext cx="1638995" cy="696043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Огледално отражение</a:t>
            </a:r>
          </a:p>
        </p:txBody>
      </p:sp>
      <p:sp>
        <p:nvSpPr>
          <p:cNvPr id="37" name="Freeform 36"/>
          <p:cNvSpPr/>
          <p:nvPr/>
        </p:nvSpPr>
        <p:spPr>
          <a:xfrm flipV="1">
            <a:off x="4529570" y="3989329"/>
            <a:ext cx="241919" cy="772232"/>
          </a:xfrm>
          <a:custGeom>
            <a:avLst/>
            <a:gdLst>
              <a:gd name="connsiteX0" fmla="*/ 793376 w 793376"/>
              <a:gd name="connsiteY0" fmla="*/ 467022 h 467022"/>
              <a:gd name="connsiteX1" fmla="*/ 497541 w 793376"/>
              <a:gd name="connsiteY1" fmla="*/ 9822 h 467022"/>
              <a:gd name="connsiteX2" fmla="*/ 0 w 793376"/>
              <a:gd name="connsiteY2" fmla="*/ 198081 h 467022"/>
              <a:gd name="connsiteX0" fmla="*/ 833717 w 833717"/>
              <a:gd name="connsiteY0" fmla="*/ 457202 h 457202"/>
              <a:gd name="connsiteX1" fmla="*/ 537882 w 833717"/>
              <a:gd name="connsiteY1" fmla="*/ 2 h 457202"/>
              <a:gd name="connsiteX2" fmla="*/ 0 w 833717"/>
              <a:gd name="connsiteY2" fmla="*/ 451689 h 457202"/>
              <a:gd name="connsiteX0" fmla="*/ 944203 w 944203"/>
              <a:gd name="connsiteY0" fmla="*/ 519184 h 519184"/>
              <a:gd name="connsiteX1" fmla="*/ 29803 w 944203"/>
              <a:gd name="connsiteY1" fmla="*/ 1 h 519184"/>
              <a:gd name="connsiteX2" fmla="*/ 110486 w 944203"/>
              <a:gd name="connsiteY2" fmla="*/ 513671 h 519184"/>
              <a:gd name="connsiteX0" fmla="*/ 243824 w 243824"/>
              <a:gd name="connsiteY0" fmla="*/ 69304 h 807589"/>
              <a:gd name="connsiteX1" fmla="*/ 1777 w 243824"/>
              <a:gd name="connsiteY1" fmla="*/ 293919 h 807589"/>
              <a:gd name="connsiteX2" fmla="*/ 82460 w 243824"/>
              <a:gd name="connsiteY2" fmla="*/ 807589 h 807589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268940 w 268940"/>
              <a:gd name="connsiteY0" fmla="*/ 0 h 738285"/>
              <a:gd name="connsiteX1" fmla="*/ 0 w 268940"/>
              <a:gd name="connsiteY1" fmla="*/ 449376 h 738285"/>
              <a:gd name="connsiteX2" fmla="*/ 107576 w 268940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91514 w 191514"/>
              <a:gd name="connsiteY0" fmla="*/ 0 h 738285"/>
              <a:gd name="connsiteX1" fmla="*/ 0 w 191514"/>
              <a:gd name="connsiteY1" fmla="*/ 276977 h 738285"/>
              <a:gd name="connsiteX2" fmla="*/ 30150 w 191514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70648 w 170648"/>
              <a:gd name="connsiteY0" fmla="*/ 0 h 738285"/>
              <a:gd name="connsiteX1" fmla="*/ 9284 w 170648"/>
              <a:gd name="connsiteY1" fmla="*/ 738285 h 738285"/>
              <a:gd name="connsiteX0" fmla="*/ 241899 w 241899"/>
              <a:gd name="connsiteY0" fmla="*/ 0 h 861140"/>
              <a:gd name="connsiteX1" fmla="*/ 6727 w 241899"/>
              <a:gd name="connsiteY1" fmla="*/ 861140 h 861140"/>
              <a:gd name="connsiteX0" fmla="*/ 254801 w 254801"/>
              <a:gd name="connsiteY0" fmla="*/ 0 h 861140"/>
              <a:gd name="connsiteX1" fmla="*/ 19629 w 254801"/>
              <a:gd name="connsiteY1" fmla="*/ 861140 h 861140"/>
              <a:gd name="connsiteX0" fmla="*/ 47135 w 699469"/>
              <a:gd name="connsiteY0" fmla="*/ 86996 h 173346"/>
              <a:gd name="connsiteX1" fmla="*/ 699469 w 699469"/>
              <a:gd name="connsiteY1" fmla="*/ 173346 h 173346"/>
              <a:gd name="connsiteX0" fmla="*/ 65227 w 717561"/>
              <a:gd name="connsiteY0" fmla="*/ 0 h 279219"/>
              <a:gd name="connsiteX1" fmla="*/ 717561 w 717561"/>
              <a:gd name="connsiteY1" fmla="*/ 86350 h 279219"/>
              <a:gd name="connsiteX0" fmla="*/ 43223 w 1085521"/>
              <a:gd name="connsiteY0" fmla="*/ 115096 h 254667"/>
              <a:gd name="connsiteX1" fmla="*/ 1085521 w 1085521"/>
              <a:gd name="connsiteY1" fmla="*/ 0 h 254667"/>
              <a:gd name="connsiteX0" fmla="*/ 0 w 1042298"/>
              <a:gd name="connsiteY0" fmla="*/ 115096 h 338170"/>
              <a:gd name="connsiteX1" fmla="*/ 1042298 w 1042298"/>
              <a:gd name="connsiteY1" fmla="*/ 0 h 338170"/>
              <a:gd name="connsiteX0" fmla="*/ 0 w 1149875"/>
              <a:gd name="connsiteY0" fmla="*/ 161583 h 364208"/>
              <a:gd name="connsiteX1" fmla="*/ 1149875 w 1149875"/>
              <a:gd name="connsiteY1" fmla="*/ 0 h 364208"/>
              <a:gd name="connsiteX0" fmla="*/ 0 w 1149875"/>
              <a:gd name="connsiteY0" fmla="*/ 161583 h 454373"/>
              <a:gd name="connsiteX1" fmla="*/ 1149875 w 1149875"/>
              <a:gd name="connsiteY1" fmla="*/ 0 h 454373"/>
              <a:gd name="connsiteX0" fmla="*/ 0 w 1526393"/>
              <a:gd name="connsiteY0" fmla="*/ 0 h 393048"/>
              <a:gd name="connsiteX1" fmla="*/ 1526393 w 1526393"/>
              <a:gd name="connsiteY1" fmla="*/ 8871 h 393048"/>
              <a:gd name="connsiteX0" fmla="*/ 0 w 1808781"/>
              <a:gd name="connsiteY0" fmla="*/ 0 h 465722"/>
              <a:gd name="connsiteX1" fmla="*/ 1808781 w 1808781"/>
              <a:gd name="connsiteY1" fmla="*/ 117341 h 465722"/>
              <a:gd name="connsiteX0" fmla="*/ 0 w 1486052"/>
              <a:gd name="connsiteY0" fmla="*/ 146089 h 447186"/>
              <a:gd name="connsiteX1" fmla="*/ 1486052 w 1486052"/>
              <a:gd name="connsiteY1" fmla="*/ 0 h 447186"/>
              <a:gd name="connsiteX0" fmla="*/ 0 w 1230558"/>
              <a:gd name="connsiteY0" fmla="*/ 456006 h 625751"/>
              <a:gd name="connsiteX1" fmla="*/ 1230558 w 1230558"/>
              <a:gd name="connsiteY1" fmla="*/ 0 h 625751"/>
              <a:gd name="connsiteX0" fmla="*/ 0 w 1230558"/>
              <a:gd name="connsiteY0" fmla="*/ 456006 h 537347"/>
              <a:gd name="connsiteX1" fmla="*/ 1230558 w 1230558"/>
              <a:gd name="connsiteY1" fmla="*/ 0 h 537347"/>
              <a:gd name="connsiteX0" fmla="*/ 0 w 1230558"/>
              <a:gd name="connsiteY0" fmla="*/ 456006 h 468118"/>
              <a:gd name="connsiteX1" fmla="*/ 1230558 w 1230558"/>
              <a:gd name="connsiteY1" fmla="*/ 0 h 468118"/>
              <a:gd name="connsiteX0" fmla="*/ 204036 w 335070"/>
              <a:gd name="connsiteY0" fmla="*/ 889890 h 896577"/>
              <a:gd name="connsiteX1" fmla="*/ 103335 w 335070"/>
              <a:gd name="connsiteY1" fmla="*/ 0 h 896577"/>
              <a:gd name="connsiteX0" fmla="*/ 237841 w 260075"/>
              <a:gd name="connsiteY0" fmla="*/ 889890 h 889890"/>
              <a:gd name="connsiteX1" fmla="*/ 137140 w 260075"/>
              <a:gd name="connsiteY1" fmla="*/ 0 h 889890"/>
              <a:gd name="connsiteX0" fmla="*/ 100701 w 181614"/>
              <a:gd name="connsiteY0" fmla="*/ 889890 h 889890"/>
              <a:gd name="connsiteX1" fmla="*/ 0 w 181614"/>
              <a:gd name="connsiteY1" fmla="*/ 0 h 889890"/>
              <a:gd name="connsiteX0" fmla="*/ 181383 w 241919"/>
              <a:gd name="connsiteY0" fmla="*/ 889890 h 889890"/>
              <a:gd name="connsiteX1" fmla="*/ 0 w 241919"/>
              <a:gd name="connsiteY1" fmla="*/ 0 h 88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1919" h="889890">
                <a:moveTo>
                  <a:pt x="181383" y="889890"/>
                </a:moveTo>
                <a:cubicBezTo>
                  <a:pt x="330086" y="440338"/>
                  <a:pt x="179876" y="390347"/>
                  <a:pt x="0" y="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798197" y="3537039"/>
            <a:ext cx="895697" cy="80636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Webdings" panose="05030102010509060703" pitchFamily="18" charset="2"/>
              </a:rPr>
              <a:t>N</a:t>
            </a:r>
            <a:endParaRPr lang="bg-BG" sz="40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Connector 20"/>
          <p:cNvCxnSpPr>
            <a:endCxn id="5" idx="0"/>
          </p:cNvCxnSpPr>
          <p:nvPr/>
        </p:nvCxnSpPr>
        <p:spPr>
          <a:xfrm>
            <a:off x="2532529" y="4074459"/>
            <a:ext cx="2002643" cy="82265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528145" y="4074459"/>
            <a:ext cx="2002643" cy="82265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529466" y="4074459"/>
            <a:ext cx="1032699" cy="42477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rot="13177823">
            <a:off x="3784480" y="4454482"/>
            <a:ext cx="776154" cy="612756"/>
            <a:chOff x="3977008" y="4760544"/>
            <a:chExt cx="776154" cy="612756"/>
          </a:xfrm>
        </p:grpSpPr>
        <p:cxnSp>
          <p:nvCxnSpPr>
            <p:cNvPr id="27" name="Straight Arrow Connector 26"/>
            <p:cNvCxnSpPr/>
            <p:nvPr/>
          </p:nvCxnSpPr>
          <p:spPr>
            <a:xfrm rot="6060000" flipH="1" flipV="1">
              <a:off x="4211518" y="4710002"/>
              <a:ext cx="354107" cy="701114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oval"/>
              <a:tailEnd type="triangle" w="med" len="me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6660000" flipH="1" flipV="1">
              <a:off x="4224341" y="4771103"/>
              <a:ext cx="354107" cy="701114"/>
            </a:xfrm>
            <a:prstGeom prst="straightConnector1">
              <a:avLst/>
            </a:prstGeom>
            <a:ln w="28575">
              <a:solidFill>
                <a:srgbClr val="4A6300">
                  <a:alpha val="69804"/>
                </a:srgbClr>
              </a:solidFill>
              <a:headEnd type="oval"/>
              <a:tailEnd type="triangle" w="med" len="me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7260000" flipH="1" flipV="1">
              <a:off x="4225551" y="4845690"/>
              <a:ext cx="354107" cy="701114"/>
            </a:xfrm>
            <a:prstGeom prst="straightConnector1">
              <a:avLst/>
            </a:prstGeom>
            <a:ln w="19050">
              <a:solidFill>
                <a:srgbClr val="4A6300">
                  <a:alpha val="40000"/>
                </a:srgbClr>
              </a:solidFill>
              <a:headEnd type="oval"/>
              <a:tailEnd type="triangle" w="med" len="me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60000" flipH="1" flipV="1">
              <a:off x="4187469" y="4643789"/>
              <a:ext cx="354107" cy="701114"/>
            </a:xfrm>
            <a:prstGeom prst="straightConnector1">
              <a:avLst/>
            </a:prstGeom>
            <a:ln w="28575">
              <a:solidFill>
                <a:srgbClr val="4A6300">
                  <a:alpha val="69804"/>
                </a:srgbClr>
              </a:solidFill>
              <a:headEnd type="oval"/>
              <a:tailEnd type="triangle" w="med" len="me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4860000" flipH="1" flipV="1">
              <a:off x="4150511" y="4587041"/>
              <a:ext cx="354107" cy="701114"/>
            </a:xfrm>
            <a:prstGeom prst="straightConnector1">
              <a:avLst/>
            </a:prstGeom>
            <a:ln w="19050">
              <a:solidFill>
                <a:srgbClr val="4A6300">
                  <a:alpha val="40000"/>
                </a:srgbClr>
              </a:solidFill>
              <a:headEnd type="oval"/>
              <a:tailEnd type="triangle" w="med" len="me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un 22"/>
          <p:cNvSpPr/>
          <p:nvPr/>
        </p:nvSpPr>
        <p:spPr>
          <a:xfrm rot="21281442">
            <a:off x="6507758" y="3576299"/>
            <a:ext cx="697107" cy="697107"/>
          </a:xfrm>
          <a:prstGeom prst="sun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982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5091953" y="4572000"/>
            <a:ext cx="1648691" cy="128847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Физическа основа</a:t>
            </a:r>
          </a:p>
          <a:p>
            <a:pPr lvl="1"/>
            <a:r>
              <a:rPr lang="bg-BG" dirty="0"/>
              <a:t>Яркостта</a:t>
            </a:r>
            <a:br>
              <a:rPr lang="bg-BG" dirty="0"/>
            </a:br>
            <a:br>
              <a:rPr lang="en-US" dirty="0"/>
            </a:br>
            <a:br>
              <a:rPr lang="bg-BG" dirty="0"/>
            </a:br>
            <a:r>
              <a:rPr lang="bg-BG" dirty="0"/>
              <a:t>където:</a:t>
            </a:r>
          </a:p>
          <a:p>
            <a:pPr marL="1089025" lvl="2">
              <a:tabLst>
                <a:tab pos="1492250" algn="l"/>
              </a:tabLst>
            </a:pPr>
            <a:r>
              <a:rPr lang="en-US" dirty="0"/>
              <a:t>L	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вектор към светлината</a:t>
            </a:r>
          </a:p>
          <a:p>
            <a:pPr marL="1089025" lvl="2">
              <a:tabLst>
                <a:tab pos="1492250" algn="l"/>
              </a:tabLst>
            </a:pPr>
            <a:r>
              <a:rPr lang="en-US" dirty="0"/>
              <a:t>N</a:t>
            </a:r>
            <a:r>
              <a:rPr lang="bg-BG" dirty="0"/>
              <a:t>	– нормален вектор към повърхността</a:t>
            </a:r>
            <a:endParaRPr lang="en-US" dirty="0"/>
          </a:p>
          <a:p>
            <a:pPr marL="1089025" lvl="2">
              <a:tabLst>
                <a:tab pos="1492250" algn="l"/>
              </a:tabLst>
            </a:pPr>
            <a:r>
              <a:rPr lang="en-US" dirty="0"/>
              <a:t>R	–</a:t>
            </a:r>
            <a:r>
              <a:rPr lang="bg-BG" dirty="0"/>
              <a:t> отразен лъч на </a:t>
            </a:r>
            <a:r>
              <a:rPr lang="en-US" dirty="0"/>
              <a:t>L</a:t>
            </a:r>
            <a:r>
              <a:rPr lang="bg-BG" dirty="0"/>
              <a:t> (симетричен на </a:t>
            </a:r>
            <a:r>
              <a:rPr lang="en-US" dirty="0"/>
              <a:t>L</a:t>
            </a:r>
            <a:r>
              <a:rPr lang="bg-BG" dirty="0"/>
              <a:t> спрямо </a:t>
            </a:r>
            <a:r>
              <a:rPr lang="en-US" dirty="0"/>
              <a:t>N)</a:t>
            </a:r>
            <a:endParaRPr lang="bg-BG" dirty="0"/>
          </a:p>
          <a:p>
            <a:pPr marL="1089025" lvl="2">
              <a:tabLst>
                <a:tab pos="1492250" algn="l"/>
              </a:tabLst>
            </a:pPr>
            <a:r>
              <a:rPr lang="en-US" dirty="0"/>
              <a:t>V	– </a:t>
            </a:r>
            <a:r>
              <a:rPr lang="bg-BG" dirty="0"/>
              <a:t>вектор към гледната точка</a:t>
            </a:r>
          </a:p>
          <a:p>
            <a:pPr marL="1089025" lvl="2">
              <a:tabLst>
                <a:tab pos="1492250" algn="l"/>
              </a:tabLst>
            </a:pPr>
            <a:r>
              <a:rPr lang="en-US" dirty="0" err="1"/>
              <a:t>L</a:t>
            </a:r>
            <a:r>
              <a:rPr lang="en-US" baseline="-25000" dirty="0" err="1"/>
              <a:t>S</a:t>
            </a:r>
            <a:r>
              <a:rPr lang="en-US" dirty="0"/>
              <a:t> 	– </a:t>
            </a:r>
            <a:r>
              <a:rPr lang="bg-BG" dirty="0"/>
              <a:t>резултатна осветеност</a:t>
            </a:r>
            <a:endParaRPr lang="en-US" dirty="0"/>
          </a:p>
          <a:p>
            <a:pPr marL="1089025" lvl="2">
              <a:tabLst>
                <a:tab pos="1492250" algn="l"/>
              </a:tabLst>
            </a:pPr>
            <a:r>
              <a:rPr lang="en-US" dirty="0"/>
              <a:t>n	– </a:t>
            </a:r>
            <a:r>
              <a:rPr lang="bg-BG" dirty="0"/>
              <a:t>степен на лъскавост</a:t>
            </a:r>
            <a:br>
              <a:rPr lang="bg-BG" dirty="0"/>
            </a:br>
            <a:endParaRPr lang="bg-BG" dirty="0"/>
          </a:p>
          <a:p>
            <a:pPr lvl="1"/>
            <a:r>
              <a:rPr lang="bg-BG" dirty="0"/>
              <a:t>Ако </a:t>
            </a:r>
            <a:r>
              <a:rPr lang="en-US" b="1" dirty="0"/>
              <a:t>R</a:t>
            </a:r>
            <a:r>
              <a:rPr lang="bg-BG" dirty="0"/>
              <a:t> и </a:t>
            </a:r>
            <a:r>
              <a:rPr lang="en-US" b="1" dirty="0"/>
              <a:t>V</a:t>
            </a:r>
            <a:r>
              <a:rPr lang="bg-BG" dirty="0"/>
              <a:t> са нормирани: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6012873" y="4017818"/>
            <a:ext cx="748145" cy="1856509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343400" y="5899366"/>
            <a:ext cx="3869216" cy="52630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7427598" y="4764957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L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4200" y="4419600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08839" y="5120140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l-GR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α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761018" y="4599709"/>
            <a:ext cx="1648691" cy="128847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6768692" y="4990572"/>
            <a:ext cx="1142253" cy="88937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6208794" y="5347447"/>
            <a:ext cx="1124335" cy="1124335"/>
          </a:xfrm>
          <a:prstGeom prst="arc">
            <a:avLst>
              <a:gd name="adj1" fmla="val 13400190"/>
              <a:gd name="adj2" fmla="val 14881835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34856" y="801415"/>
                <a:ext cx="4109971" cy="1255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fName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func>
                      <m:r>
                        <a:rPr lang="bg-BG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bg-BG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bg-B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bg-BG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bg-BG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bg-BG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bg-BG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bg-BG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bg-BG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56" y="801415"/>
                <a:ext cx="4109971" cy="12559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H="1" flipV="1">
            <a:off x="5624945" y="4994565"/>
            <a:ext cx="1142253" cy="88937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96345" y="5015786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800000" flipH="1" flipV="1">
            <a:off x="5923173" y="4756512"/>
            <a:ext cx="1142253" cy="88937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967471" y="4452834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767198" y="4443925"/>
            <a:ext cx="1494" cy="1436023"/>
          </a:xfrm>
          <a:prstGeom prst="straightConnector1">
            <a:avLst/>
          </a:prstGeom>
          <a:ln w="76200">
            <a:solidFill>
              <a:schemeClr val="tx1"/>
            </a:solidFill>
            <a:headEnd type="oval" w="sm" len="sm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505103" y="3384639"/>
            <a:ext cx="895697" cy="80636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Webdings" panose="05030102010509060703" pitchFamily="18" charset="2"/>
              </a:rPr>
              <a:t>N</a:t>
            </a:r>
            <a:endParaRPr lang="bg-BG" sz="4000" dirty="0">
              <a:solidFill>
                <a:sysClr val="windowText" lastClr="000000"/>
              </a:solidFill>
            </a:endParaRPr>
          </a:p>
        </p:txBody>
      </p:sp>
      <p:sp>
        <p:nvSpPr>
          <p:cNvPr id="52" name="Sun 51"/>
          <p:cNvSpPr/>
          <p:nvPr/>
        </p:nvSpPr>
        <p:spPr>
          <a:xfrm rot="21057174">
            <a:off x="8111335" y="4252029"/>
            <a:ext cx="697107" cy="697107"/>
          </a:xfrm>
          <a:prstGeom prst="sun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524000" y="4750148"/>
                <a:ext cx="2331344" cy="660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bg-BG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bg-BG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bg-BG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bg-BG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50148"/>
                <a:ext cx="2331344" cy="6600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Sun 53"/>
          <p:cNvSpPr/>
          <p:nvPr/>
        </p:nvSpPr>
        <p:spPr>
          <a:xfrm rot="542826" flipH="1">
            <a:off x="4738820" y="4241473"/>
            <a:ext cx="697107" cy="697107"/>
          </a:xfrm>
          <a:prstGeom prst="sun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2829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Математически модел</a:t>
            </a:r>
          </a:p>
          <a:p>
            <a:pPr lvl="1"/>
            <a:r>
              <a:rPr lang="ru-RU" dirty="0" err="1"/>
              <a:t>Пресмятане</a:t>
            </a:r>
            <a:r>
              <a:rPr lang="ru-RU" dirty="0"/>
              <a:t> на </a:t>
            </a:r>
            <a:r>
              <a:rPr lang="ru-RU" dirty="0" err="1"/>
              <a:t>огледално</a:t>
            </a:r>
            <a:r>
              <a:rPr lang="ru-RU" dirty="0"/>
              <a:t> отражение чрез </a:t>
            </a:r>
            <a:r>
              <a:rPr lang="ru-RU" dirty="0" err="1"/>
              <a:t>скаларно</a:t>
            </a:r>
            <a:r>
              <a:rPr lang="ru-RU" dirty="0"/>
              <a:t> произведение на два вектора</a:t>
            </a:r>
            <a:br>
              <a:rPr lang="ru-RU" dirty="0"/>
            </a:br>
            <a:endParaRPr lang="ru-RU" dirty="0"/>
          </a:p>
          <a:p>
            <a:pPr lvl="1"/>
            <a:endParaRPr lang="ru-RU" dirty="0"/>
          </a:p>
          <a:p>
            <a:pPr marL="633413" lvl="1" indent="0">
              <a:buNone/>
            </a:pPr>
            <a:r>
              <a:rPr lang="bg-BG" dirty="0"/>
              <a:t>където:</a:t>
            </a:r>
            <a:endParaRPr lang="en-US" dirty="0"/>
          </a:p>
          <a:p>
            <a:pPr marL="1035050" lvl="2">
              <a:tabLst>
                <a:tab pos="1035050" algn="l"/>
                <a:tab pos="1492250" algn="l"/>
              </a:tabLst>
            </a:pPr>
            <a:r>
              <a:rPr lang="en-US" b="1" dirty="0"/>
              <a:t>C</a:t>
            </a:r>
            <a:r>
              <a:rPr lang="en-US" b="1" baseline="-25000" dirty="0"/>
              <a:t>O</a:t>
            </a:r>
            <a:r>
              <a:rPr lang="en-US" dirty="0"/>
              <a:t>	– </a:t>
            </a:r>
            <a:r>
              <a:rPr lang="bg-BG" dirty="0"/>
              <a:t>цвят на пиксел от обекта</a:t>
            </a:r>
          </a:p>
          <a:p>
            <a:pPr marL="1035050" lvl="2">
              <a:tabLst>
                <a:tab pos="1035050" algn="l"/>
                <a:tab pos="1492250" algn="l"/>
              </a:tabLst>
            </a:pPr>
            <a:r>
              <a:rPr lang="en-US" b="1" dirty="0"/>
              <a:t>C</a:t>
            </a:r>
            <a:r>
              <a:rPr lang="en-US" b="1" baseline="-25000" dirty="0"/>
              <a:t>S</a:t>
            </a:r>
            <a:r>
              <a:rPr lang="en-US" dirty="0"/>
              <a:t>	– </a:t>
            </a:r>
            <a:r>
              <a:rPr lang="bg-BG" dirty="0"/>
              <a:t>цвят на огледално отразената светлина</a:t>
            </a:r>
          </a:p>
          <a:p>
            <a:pPr marL="1035050" lvl="2">
              <a:tabLst>
                <a:tab pos="1035050" algn="l"/>
                <a:tab pos="1492250" algn="l"/>
              </a:tabLst>
            </a:pPr>
            <a:r>
              <a:rPr lang="en-US" b="1" dirty="0"/>
              <a:t>L</a:t>
            </a:r>
            <a:r>
              <a:rPr lang="en-US" dirty="0"/>
              <a:t>	– </a:t>
            </a:r>
            <a:r>
              <a:rPr lang="bg-BG" dirty="0"/>
              <a:t>посока към падащата светлина</a:t>
            </a:r>
          </a:p>
          <a:p>
            <a:pPr marL="1035050" lvl="2">
              <a:tabLst>
                <a:tab pos="1035050" algn="l"/>
                <a:tab pos="1492250" algn="l"/>
              </a:tabLst>
            </a:pPr>
            <a:r>
              <a:rPr lang="en-US" b="1" dirty="0"/>
              <a:t>V</a:t>
            </a:r>
            <a:r>
              <a:rPr lang="en-US" dirty="0"/>
              <a:t>	– </a:t>
            </a:r>
            <a:r>
              <a:rPr lang="bg-BG" dirty="0"/>
              <a:t>посока към точката на гледане</a:t>
            </a:r>
          </a:p>
          <a:p>
            <a:pPr marL="1035050" lvl="2">
              <a:tabLst>
                <a:tab pos="1035050" algn="l"/>
                <a:tab pos="1492250" algn="l"/>
              </a:tabLst>
            </a:pPr>
            <a:r>
              <a:rPr lang="en-US" b="1" dirty="0"/>
              <a:t>N</a:t>
            </a:r>
            <a:r>
              <a:rPr lang="en-US" dirty="0"/>
              <a:t>	– </a:t>
            </a:r>
            <a:r>
              <a:rPr lang="bg-BG" dirty="0" err="1"/>
              <a:t>нормала</a:t>
            </a:r>
            <a:r>
              <a:rPr lang="bg-BG" dirty="0"/>
              <a:t> към повърхността в точката на осветяване</a:t>
            </a:r>
            <a:endParaRPr lang="en-US" dirty="0"/>
          </a:p>
          <a:p>
            <a:pPr marL="1035050" lvl="2">
              <a:tabLst>
                <a:tab pos="1035050" algn="l"/>
                <a:tab pos="1492250" algn="l"/>
              </a:tabLst>
            </a:pPr>
            <a:r>
              <a:rPr lang="en-US" b="1" dirty="0"/>
              <a:t>n</a:t>
            </a:r>
            <a:r>
              <a:rPr lang="en-US" dirty="0"/>
              <a:t>	– </a:t>
            </a:r>
            <a:r>
              <a:rPr lang="bg-BG" dirty="0"/>
              <a:t>степен на лъскавост</a:t>
            </a:r>
          </a:p>
          <a:p>
            <a:pPr marL="1035050" lvl="2">
              <a:tabLst>
                <a:tab pos="1035050" algn="l"/>
                <a:tab pos="1492250" algn="l"/>
              </a:tabLst>
            </a:pPr>
            <a:r>
              <a:rPr lang="en-US" b="1" dirty="0"/>
              <a:t>C</a:t>
            </a:r>
            <a:r>
              <a:rPr lang="en-US" dirty="0"/>
              <a:t>	– </a:t>
            </a:r>
            <a:r>
              <a:rPr lang="bg-BG" dirty="0"/>
              <a:t>резултатен цвят на пиксела</a:t>
            </a:r>
          </a:p>
          <a:p>
            <a:pPr lvl="1">
              <a:tabLst>
                <a:tab pos="966788" algn="l"/>
              </a:tabLst>
            </a:pPr>
            <a:endParaRPr lang="bg-BG" dirty="0"/>
          </a:p>
          <a:p>
            <a:pPr lvl="1">
              <a:tabLst>
                <a:tab pos="966788" algn="l"/>
              </a:tabLst>
            </a:pPr>
            <a:r>
              <a:rPr lang="bg-BG" dirty="0"/>
              <a:t>Функцията </a:t>
            </a:r>
            <a:r>
              <a:rPr lang="en-US" b="1" dirty="0"/>
              <a:t>reflect</a:t>
            </a:r>
            <a:r>
              <a:rPr lang="bg-BG" dirty="0"/>
              <a:t> намира отразен лъч</a:t>
            </a:r>
            <a:r>
              <a:rPr lang="en-US" dirty="0"/>
              <a:t> </a:t>
            </a:r>
            <a:r>
              <a:rPr lang="bg-BG" dirty="0"/>
              <a:t>спрямо </a:t>
            </a:r>
            <a:r>
              <a:rPr lang="bg-BG" dirty="0" err="1"/>
              <a:t>нормала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476012" y="1600200"/>
                <a:ext cx="4873963" cy="660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C</m:t>
                      </m:r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𝑂</m:t>
                          </m:r>
                        </m:sub>
                      </m:sSub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/>
                                    </a:rPr>
                                    <m:t>reflect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e>
                                      </m:acc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bg-BG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12" y="1600200"/>
                <a:ext cx="4873963" cy="6600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488141" y="5638800"/>
                <a:ext cx="5773825" cy="610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bg-BG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reflect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a:rPr lang="bg-BG" sz="2800" i="1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𝐿</m:t>
                              </m:r>
                            </m:e>
                          </m:acc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bg-BG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𝑁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bg-BG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𝑁</m:t>
                          </m:r>
                        </m:e>
                      </m:acc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41" y="5638800"/>
                <a:ext cx="5773825" cy="61003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829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Ефект на лъскавината</a:t>
            </a:r>
          </a:p>
          <a:p>
            <a:pPr lvl="1"/>
            <a:r>
              <a:rPr lang="bg-BG" dirty="0"/>
              <a:t>При идеално лъскаво тяло и точков източник на светлина, отражението също ще е точково</a:t>
            </a:r>
          </a:p>
          <a:p>
            <a:pPr lvl="1"/>
            <a:r>
              <a:rPr lang="bg-BG" dirty="0"/>
              <a:t>На практика има малка степен на разсейване</a:t>
            </a:r>
            <a:endParaRPr lang="bg-BG" b="1" dirty="0"/>
          </a:p>
          <a:p>
            <a:pPr lvl="1"/>
            <a:r>
              <a:rPr lang="bg-BG" dirty="0"/>
              <a:t>Колкото </a:t>
            </a:r>
            <a:r>
              <a:rPr lang="en-US" b="1" dirty="0"/>
              <a:t>n</a:t>
            </a:r>
            <a:r>
              <a:rPr lang="bg-BG" dirty="0"/>
              <a:t> е по-голямо, толкова разсейването става по-малко, а лъскавината – по-концентрирана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69959" y="2971800"/>
            <a:ext cx="2041" cy="3290047"/>
          </a:xfrm>
          <a:prstGeom prst="straightConnector1">
            <a:avLst/>
          </a:prstGeom>
          <a:ln w="38100">
            <a:solidFill>
              <a:schemeClr val="tx1"/>
            </a:solidFill>
            <a:headEnd type="none" w="sm" len="sm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082791" y="3819701"/>
            <a:ext cx="6979424" cy="2438534"/>
          </a:xfrm>
          <a:custGeom>
            <a:avLst/>
            <a:gdLst>
              <a:gd name="connsiteX0" fmla="*/ 0 w 3751729"/>
              <a:gd name="connsiteY0" fmla="*/ 1211031 h 1211031"/>
              <a:gd name="connsiteX1" fmla="*/ 1721223 w 3751729"/>
              <a:gd name="connsiteY1" fmla="*/ 796 h 1211031"/>
              <a:gd name="connsiteX2" fmla="*/ 3751729 w 3751729"/>
              <a:gd name="connsiteY2" fmla="*/ 1009325 h 1211031"/>
              <a:gd name="connsiteX3" fmla="*/ 3751729 w 3751729"/>
              <a:gd name="connsiteY3" fmla="*/ 1009325 h 1211031"/>
              <a:gd name="connsiteX0" fmla="*/ 0 w 3854397"/>
              <a:gd name="connsiteY0" fmla="*/ 1313455 h 1313455"/>
              <a:gd name="connsiteX1" fmla="*/ 3509080 w 3854397"/>
              <a:gd name="connsiteY1" fmla="*/ 862 h 1313455"/>
              <a:gd name="connsiteX2" fmla="*/ 3751729 w 3854397"/>
              <a:gd name="connsiteY2" fmla="*/ 1111749 h 1313455"/>
              <a:gd name="connsiteX3" fmla="*/ 3751729 w 3854397"/>
              <a:gd name="connsiteY3" fmla="*/ 1111749 h 1313455"/>
              <a:gd name="connsiteX0" fmla="*/ 0 w 3885975"/>
              <a:gd name="connsiteY0" fmla="*/ 1312594 h 1312594"/>
              <a:gd name="connsiteX1" fmla="*/ 3509080 w 3885975"/>
              <a:gd name="connsiteY1" fmla="*/ 1 h 1312594"/>
              <a:gd name="connsiteX2" fmla="*/ 3751729 w 3885975"/>
              <a:gd name="connsiteY2" fmla="*/ 1110888 h 1312594"/>
              <a:gd name="connsiteX3" fmla="*/ 3751729 w 3885975"/>
              <a:gd name="connsiteY3" fmla="*/ 1110888 h 1312594"/>
              <a:gd name="connsiteX0" fmla="*/ 0 w 3832503"/>
              <a:gd name="connsiteY0" fmla="*/ 2466750 h 2466750"/>
              <a:gd name="connsiteX1" fmla="*/ 3488608 w 3832503"/>
              <a:gd name="connsiteY1" fmla="*/ 28217 h 2466750"/>
              <a:gd name="connsiteX2" fmla="*/ 3731257 w 3832503"/>
              <a:gd name="connsiteY2" fmla="*/ 1139104 h 2466750"/>
              <a:gd name="connsiteX3" fmla="*/ 3731257 w 3832503"/>
              <a:gd name="connsiteY3" fmla="*/ 1139104 h 2466750"/>
              <a:gd name="connsiteX0" fmla="*/ 0 w 6399394"/>
              <a:gd name="connsiteY0" fmla="*/ 2467431 h 2467431"/>
              <a:gd name="connsiteX1" fmla="*/ 3488608 w 6399394"/>
              <a:gd name="connsiteY1" fmla="*/ 28898 h 2467431"/>
              <a:gd name="connsiteX2" fmla="*/ 3731257 w 6399394"/>
              <a:gd name="connsiteY2" fmla="*/ 1139785 h 2467431"/>
              <a:gd name="connsiteX3" fmla="*/ 6399394 w 6399394"/>
              <a:gd name="connsiteY3" fmla="*/ 1330854 h 2467431"/>
              <a:gd name="connsiteX0" fmla="*/ 0 w 6399394"/>
              <a:gd name="connsiteY0" fmla="*/ 2458410 h 2458410"/>
              <a:gd name="connsiteX1" fmla="*/ 3488608 w 6399394"/>
              <a:gd name="connsiteY1" fmla="*/ 19877 h 2458410"/>
              <a:gd name="connsiteX2" fmla="*/ 6399394 w 6399394"/>
              <a:gd name="connsiteY2" fmla="*/ 1321833 h 2458410"/>
              <a:gd name="connsiteX0" fmla="*/ 0 w 6979424"/>
              <a:gd name="connsiteY0" fmla="*/ 2438534 h 2438534"/>
              <a:gd name="connsiteX1" fmla="*/ 3488608 w 6979424"/>
              <a:gd name="connsiteY1" fmla="*/ 1 h 2438534"/>
              <a:gd name="connsiteX2" fmla="*/ 6979424 w 6979424"/>
              <a:gd name="connsiteY2" fmla="*/ 2434721 h 2438534"/>
              <a:gd name="connsiteX0" fmla="*/ 0 w 6979424"/>
              <a:gd name="connsiteY0" fmla="*/ 2438534 h 2438534"/>
              <a:gd name="connsiteX1" fmla="*/ 3488608 w 6979424"/>
              <a:gd name="connsiteY1" fmla="*/ 1 h 2438534"/>
              <a:gd name="connsiteX2" fmla="*/ 6979424 w 6979424"/>
              <a:gd name="connsiteY2" fmla="*/ 2434721 h 2438534"/>
              <a:gd name="connsiteX0" fmla="*/ 0 w 6979424"/>
              <a:gd name="connsiteY0" fmla="*/ 2438534 h 2438534"/>
              <a:gd name="connsiteX1" fmla="*/ 3488608 w 6979424"/>
              <a:gd name="connsiteY1" fmla="*/ 1 h 2438534"/>
              <a:gd name="connsiteX2" fmla="*/ 6979424 w 6979424"/>
              <a:gd name="connsiteY2" fmla="*/ 2434721 h 2438534"/>
              <a:gd name="connsiteX0" fmla="*/ 0 w 6979424"/>
              <a:gd name="connsiteY0" fmla="*/ 2438533 h 2438533"/>
              <a:gd name="connsiteX1" fmla="*/ 3488608 w 6979424"/>
              <a:gd name="connsiteY1" fmla="*/ 0 h 2438533"/>
              <a:gd name="connsiteX2" fmla="*/ 6979424 w 6979424"/>
              <a:gd name="connsiteY2" fmla="*/ 2434720 h 2438533"/>
              <a:gd name="connsiteX0" fmla="*/ 0 w 6979424"/>
              <a:gd name="connsiteY0" fmla="*/ 2438533 h 2438533"/>
              <a:gd name="connsiteX1" fmla="*/ 3488608 w 6979424"/>
              <a:gd name="connsiteY1" fmla="*/ 0 h 2438533"/>
              <a:gd name="connsiteX2" fmla="*/ 6979424 w 6979424"/>
              <a:gd name="connsiteY2" fmla="*/ 2434720 h 2438533"/>
              <a:gd name="connsiteX0" fmla="*/ 0 w 6979424"/>
              <a:gd name="connsiteY0" fmla="*/ 2438814 h 2438814"/>
              <a:gd name="connsiteX1" fmla="*/ 3488608 w 6979424"/>
              <a:gd name="connsiteY1" fmla="*/ 281 h 2438814"/>
              <a:gd name="connsiteX2" fmla="*/ 6979424 w 6979424"/>
              <a:gd name="connsiteY2" fmla="*/ 2435001 h 2438814"/>
              <a:gd name="connsiteX0" fmla="*/ 0 w 6979424"/>
              <a:gd name="connsiteY0" fmla="*/ 2438534 h 2438534"/>
              <a:gd name="connsiteX1" fmla="*/ 3488608 w 6979424"/>
              <a:gd name="connsiteY1" fmla="*/ 1 h 2438534"/>
              <a:gd name="connsiteX2" fmla="*/ 6979424 w 6979424"/>
              <a:gd name="connsiteY2" fmla="*/ 2434721 h 243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9424" h="2438534">
                <a:moveTo>
                  <a:pt x="0" y="2438534"/>
                </a:moveTo>
                <a:cubicBezTo>
                  <a:pt x="547967" y="1850225"/>
                  <a:pt x="2031945" y="635"/>
                  <a:pt x="3488608" y="1"/>
                </a:cubicBezTo>
                <a:cubicBezTo>
                  <a:pt x="4945271" y="-633"/>
                  <a:pt x="6332067" y="1740399"/>
                  <a:pt x="6979424" y="2434721"/>
                </a:cubicBezTo>
              </a:path>
            </a:pathLst>
          </a:custGeom>
          <a:ln w="762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Freeform 13"/>
          <p:cNvSpPr/>
          <p:nvPr/>
        </p:nvSpPr>
        <p:spPr>
          <a:xfrm>
            <a:off x="1097776" y="3810000"/>
            <a:ext cx="6979424" cy="2438534"/>
          </a:xfrm>
          <a:custGeom>
            <a:avLst/>
            <a:gdLst>
              <a:gd name="connsiteX0" fmla="*/ 0 w 3751729"/>
              <a:gd name="connsiteY0" fmla="*/ 1211031 h 1211031"/>
              <a:gd name="connsiteX1" fmla="*/ 1721223 w 3751729"/>
              <a:gd name="connsiteY1" fmla="*/ 796 h 1211031"/>
              <a:gd name="connsiteX2" fmla="*/ 3751729 w 3751729"/>
              <a:gd name="connsiteY2" fmla="*/ 1009325 h 1211031"/>
              <a:gd name="connsiteX3" fmla="*/ 3751729 w 3751729"/>
              <a:gd name="connsiteY3" fmla="*/ 1009325 h 1211031"/>
              <a:gd name="connsiteX0" fmla="*/ 0 w 3854397"/>
              <a:gd name="connsiteY0" fmla="*/ 1313455 h 1313455"/>
              <a:gd name="connsiteX1" fmla="*/ 3509080 w 3854397"/>
              <a:gd name="connsiteY1" fmla="*/ 862 h 1313455"/>
              <a:gd name="connsiteX2" fmla="*/ 3751729 w 3854397"/>
              <a:gd name="connsiteY2" fmla="*/ 1111749 h 1313455"/>
              <a:gd name="connsiteX3" fmla="*/ 3751729 w 3854397"/>
              <a:gd name="connsiteY3" fmla="*/ 1111749 h 1313455"/>
              <a:gd name="connsiteX0" fmla="*/ 0 w 3885975"/>
              <a:gd name="connsiteY0" fmla="*/ 1312594 h 1312594"/>
              <a:gd name="connsiteX1" fmla="*/ 3509080 w 3885975"/>
              <a:gd name="connsiteY1" fmla="*/ 1 h 1312594"/>
              <a:gd name="connsiteX2" fmla="*/ 3751729 w 3885975"/>
              <a:gd name="connsiteY2" fmla="*/ 1110888 h 1312594"/>
              <a:gd name="connsiteX3" fmla="*/ 3751729 w 3885975"/>
              <a:gd name="connsiteY3" fmla="*/ 1110888 h 1312594"/>
              <a:gd name="connsiteX0" fmla="*/ 0 w 3832503"/>
              <a:gd name="connsiteY0" fmla="*/ 2466750 h 2466750"/>
              <a:gd name="connsiteX1" fmla="*/ 3488608 w 3832503"/>
              <a:gd name="connsiteY1" fmla="*/ 28217 h 2466750"/>
              <a:gd name="connsiteX2" fmla="*/ 3731257 w 3832503"/>
              <a:gd name="connsiteY2" fmla="*/ 1139104 h 2466750"/>
              <a:gd name="connsiteX3" fmla="*/ 3731257 w 3832503"/>
              <a:gd name="connsiteY3" fmla="*/ 1139104 h 2466750"/>
              <a:gd name="connsiteX0" fmla="*/ 0 w 6399394"/>
              <a:gd name="connsiteY0" fmla="*/ 2467431 h 2467431"/>
              <a:gd name="connsiteX1" fmla="*/ 3488608 w 6399394"/>
              <a:gd name="connsiteY1" fmla="*/ 28898 h 2467431"/>
              <a:gd name="connsiteX2" fmla="*/ 3731257 w 6399394"/>
              <a:gd name="connsiteY2" fmla="*/ 1139785 h 2467431"/>
              <a:gd name="connsiteX3" fmla="*/ 6399394 w 6399394"/>
              <a:gd name="connsiteY3" fmla="*/ 1330854 h 2467431"/>
              <a:gd name="connsiteX0" fmla="*/ 0 w 6399394"/>
              <a:gd name="connsiteY0" fmla="*/ 2458410 h 2458410"/>
              <a:gd name="connsiteX1" fmla="*/ 3488608 w 6399394"/>
              <a:gd name="connsiteY1" fmla="*/ 19877 h 2458410"/>
              <a:gd name="connsiteX2" fmla="*/ 6399394 w 6399394"/>
              <a:gd name="connsiteY2" fmla="*/ 1321833 h 2458410"/>
              <a:gd name="connsiteX0" fmla="*/ 0 w 6979424"/>
              <a:gd name="connsiteY0" fmla="*/ 2438534 h 2438534"/>
              <a:gd name="connsiteX1" fmla="*/ 3488608 w 6979424"/>
              <a:gd name="connsiteY1" fmla="*/ 1 h 2438534"/>
              <a:gd name="connsiteX2" fmla="*/ 6979424 w 6979424"/>
              <a:gd name="connsiteY2" fmla="*/ 2434721 h 2438534"/>
              <a:gd name="connsiteX0" fmla="*/ 0 w 6979424"/>
              <a:gd name="connsiteY0" fmla="*/ 2438534 h 2438534"/>
              <a:gd name="connsiteX1" fmla="*/ 3488608 w 6979424"/>
              <a:gd name="connsiteY1" fmla="*/ 1 h 2438534"/>
              <a:gd name="connsiteX2" fmla="*/ 6979424 w 6979424"/>
              <a:gd name="connsiteY2" fmla="*/ 2434721 h 2438534"/>
              <a:gd name="connsiteX0" fmla="*/ 0 w 6979424"/>
              <a:gd name="connsiteY0" fmla="*/ 2438534 h 2438534"/>
              <a:gd name="connsiteX1" fmla="*/ 3488608 w 6979424"/>
              <a:gd name="connsiteY1" fmla="*/ 1 h 2438534"/>
              <a:gd name="connsiteX2" fmla="*/ 6979424 w 6979424"/>
              <a:gd name="connsiteY2" fmla="*/ 2434721 h 2438534"/>
              <a:gd name="connsiteX0" fmla="*/ 0 w 6979424"/>
              <a:gd name="connsiteY0" fmla="*/ 2438533 h 2438533"/>
              <a:gd name="connsiteX1" fmla="*/ 3488608 w 6979424"/>
              <a:gd name="connsiteY1" fmla="*/ 0 h 2438533"/>
              <a:gd name="connsiteX2" fmla="*/ 6979424 w 6979424"/>
              <a:gd name="connsiteY2" fmla="*/ 2434720 h 2438533"/>
              <a:gd name="connsiteX0" fmla="*/ 0 w 6979424"/>
              <a:gd name="connsiteY0" fmla="*/ 2438533 h 2438533"/>
              <a:gd name="connsiteX1" fmla="*/ 3488608 w 6979424"/>
              <a:gd name="connsiteY1" fmla="*/ 0 h 2438533"/>
              <a:gd name="connsiteX2" fmla="*/ 6979424 w 6979424"/>
              <a:gd name="connsiteY2" fmla="*/ 2434720 h 2438533"/>
              <a:gd name="connsiteX0" fmla="*/ 0 w 6979424"/>
              <a:gd name="connsiteY0" fmla="*/ 2438814 h 2438814"/>
              <a:gd name="connsiteX1" fmla="*/ 3488608 w 6979424"/>
              <a:gd name="connsiteY1" fmla="*/ 281 h 2438814"/>
              <a:gd name="connsiteX2" fmla="*/ 6979424 w 6979424"/>
              <a:gd name="connsiteY2" fmla="*/ 2435001 h 2438814"/>
              <a:gd name="connsiteX0" fmla="*/ 0 w 6979424"/>
              <a:gd name="connsiteY0" fmla="*/ 2438534 h 2438534"/>
              <a:gd name="connsiteX1" fmla="*/ 3488608 w 6979424"/>
              <a:gd name="connsiteY1" fmla="*/ 1 h 2438534"/>
              <a:gd name="connsiteX2" fmla="*/ 6979424 w 6979424"/>
              <a:gd name="connsiteY2" fmla="*/ 2434721 h 2438534"/>
              <a:gd name="connsiteX0" fmla="*/ 0 w 6979424"/>
              <a:gd name="connsiteY0" fmla="*/ 2438534 h 2438534"/>
              <a:gd name="connsiteX1" fmla="*/ 3488608 w 6979424"/>
              <a:gd name="connsiteY1" fmla="*/ 1 h 2438534"/>
              <a:gd name="connsiteX2" fmla="*/ 6979424 w 6979424"/>
              <a:gd name="connsiteY2" fmla="*/ 2434721 h 2438534"/>
              <a:gd name="connsiteX0" fmla="*/ 0 w 6979424"/>
              <a:gd name="connsiteY0" fmla="*/ 2438534 h 2438534"/>
              <a:gd name="connsiteX1" fmla="*/ 3488608 w 6979424"/>
              <a:gd name="connsiteY1" fmla="*/ 1 h 2438534"/>
              <a:gd name="connsiteX2" fmla="*/ 6979424 w 6979424"/>
              <a:gd name="connsiteY2" fmla="*/ 2434721 h 243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9424" h="2438534">
                <a:moveTo>
                  <a:pt x="0" y="2438534"/>
                </a:moveTo>
                <a:cubicBezTo>
                  <a:pt x="1368238" y="2428449"/>
                  <a:pt x="2031945" y="635"/>
                  <a:pt x="3488608" y="1"/>
                </a:cubicBezTo>
                <a:cubicBezTo>
                  <a:pt x="4945271" y="-633"/>
                  <a:pt x="5538691" y="2466540"/>
                  <a:pt x="6979424" y="2434721"/>
                </a:cubicBezTo>
              </a:path>
            </a:pathLst>
          </a:custGeom>
          <a:ln w="762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1981200" y="3608471"/>
            <a:ext cx="6858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100%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19800" y="5216340"/>
            <a:ext cx="6858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n=2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76800" y="5216340"/>
            <a:ext cx="6858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n=10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080247" y="3809999"/>
            <a:ext cx="6979424" cy="2439425"/>
          </a:xfrm>
          <a:custGeom>
            <a:avLst/>
            <a:gdLst>
              <a:gd name="connsiteX0" fmla="*/ 0 w 3751729"/>
              <a:gd name="connsiteY0" fmla="*/ 1211031 h 1211031"/>
              <a:gd name="connsiteX1" fmla="*/ 1721223 w 3751729"/>
              <a:gd name="connsiteY1" fmla="*/ 796 h 1211031"/>
              <a:gd name="connsiteX2" fmla="*/ 3751729 w 3751729"/>
              <a:gd name="connsiteY2" fmla="*/ 1009325 h 1211031"/>
              <a:gd name="connsiteX3" fmla="*/ 3751729 w 3751729"/>
              <a:gd name="connsiteY3" fmla="*/ 1009325 h 1211031"/>
              <a:gd name="connsiteX0" fmla="*/ 0 w 3854397"/>
              <a:gd name="connsiteY0" fmla="*/ 1313455 h 1313455"/>
              <a:gd name="connsiteX1" fmla="*/ 3509080 w 3854397"/>
              <a:gd name="connsiteY1" fmla="*/ 862 h 1313455"/>
              <a:gd name="connsiteX2" fmla="*/ 3751729 w 3854397"/>
              <a:gd name="connsiteY2" fmla="*/ 1111749 h 1313455"/>
              <a:gd name="connsiteX3" fmla="*/ 3751729 w 3854397"/>
              <a:gd name="connsiteY3" fmla="*/ 1111749 h 1313455"/>
              <a:gd name="connsiteX0" fmla="*/ 0 w 3885975"/>
              <a:gd name="connsiteY0" fmla="*/ 1312594 h 1312594"/>
              <a:gd name="connsiteX1" fmla="*/ 3509080 w 3885975"/>
              <a:gd name="connsiteY1" fmla="*/ 1 h 1312594"/>
              <a:gd name="connsiteX2" fmla="*/ 3751729 w 3885975"/>
              <a:gd name="connsiteY2" fmla="*/ 1110888 h 1312594"/>
              <a:gd name="connsiteX3" fmla="*/ 3751729 w 3885975"/>
              <a:gd name="connsiteY3" fmla="*/ 1110888 h 1312594"/>
              <a:gd name="connsiteX0" fmla="*/ 0 w 3832503"/>
              <a:gd name="connsiteY0" fmla="*/ 2466750 h 2466750"/>
              <a:gd name="connsiteX1" fmla="*/ 3488608 w 3832503"/>
              <a:gd name="connsiteY1" fmla="*/ 28217 h 2466750"/>
              <a:gd name="connsiteX2" fmla="*/ 3731257 w 3832503"/>
              <a:gd name="connsiteY2" fmla="*/ 1139104 h 2466750"/>
              <a:gd name="connsiteX3" fmla="*/ 3731257 w 3832503"/>
              <a:gd name="connsiteY3" fmla="*/ 1139104 h 2466750"/>
              <a:gd name="connsiteX0" fmla="*/ 0 w 6399394"/>
              <a:gd name="connsiteY0" fmla="*/ 2467431 h 2467431"/>
              <a:gd name="connsiteX1" fmla="*/ 3488608 w 6399394"/>
              <a:gd name="connsiteY1" fmla="*/ 28898 h 2467431"/>
              <a:gd name="connsiteX2" fmla="*/ 3731257 w 6399394"/>
              <a:gd name="connsiteY2" fmla="*/ 1139785 h 2467431"/>
              <a:gd name="connsiteX3" fmla="*/ 6399394 w 6399394"/>
              <a:gd name="connsiteY3" fmla="*/ 1330854 h 2467431"/>
              <a:gd name="connsiteX0" fmla="*/ 0 w 6399394"/>
              <a:gd name="connsiteY0" fmla="*/ 2458410 h 2458410"/>
              <a:gd name="connsiteX1" fmla="*/ 3488608 w 6399394"/>
              <a:gd name="connsiteY1" fmla="*/ 19877 h 2458410"/>
              <a:gd name="connsiteX2" fmla="*/ 6399394 w 6399394"/>
              <a:gd name="connsiteY2" fmla="*/ 1321833 h 2458410"/>
              <a:gd name="connsiteX0" fmla="*/ 0 w 6979424"/>
              <a:gd name="connsiteY0" fmla="*/ 2438534 h 2438534"/>
              <a:gd name="connsiteX1" fmla="*/ 3488608 w 6979424"/>
              <a:gd name="connsiteY1" fmla="*/ 1 h 2438534"/>
              <a:gd name="connsiteX2" fmla="*/ 6979424 w 6979424"/>
              <a:gd name="connsiteY2" fmla="*/ 2434721 h 2438534"/>
              <a:gd name="connsiteX0" fmla="*/ 0 w 6979424"/>
              <a:gd name="connsiteY0" fmla="*/ 2438534 h 2438534"/>
              <a:gd name="connsiteX1" fmla="*/ 3488608 w 6979424"/>
              <a:gd name="connsiteY1" fmla="*/ 1 h 2438534"/>
              <a:gd name="connsiteX2" fmla="*/ 6979424 w 6979424"/>
              <a:gd name="connsiteY2" fmla="*/ 2434721 h 2438534"/>
              <a:gd name="connsiteX0" fmla="*/ 0 w 6979424"/>
              <a:gd name="connsiteY0" fmla="*/ 2438534 h 2438534"/>
              <a:gd name="connsiteX1" fmla="*/ 3488608 w 6979424"/>
              <a:gd name="connsiteY1" fmla="*/ 1 h 2438534"/>
              <a:gd name="connsiteX2" fmla="*/ 6979424 w 6979424"/>
              <a:gd name="connsiteY2" fmla="*/ 2434721 h 2438534"/>
              <a:gd name="connsiteX0" fmla="*/ 0 w 6979424"/>
              <a:gd name="connsiteY0" fmla="*/ 2438533 h 2438533"/>
              <a:gd name="connsiteX1" fmla="*/ 3488608 w 6979424"/>
              <a:gd name="connsiteY1" fmla="*/ 0 h 2438533"/>
              <a:gd name="connsiteX2" fmla="*/ 6979424 w 6979424"/>
              <a:gd name="connsiteY2" fmla="*/ 2434720 h 2438533"/>
              <a:gd name="connsiteX0" fmla="*/ 0 w 6979424"/>
              <a:gd name="connsiteY0" fmla="*/ 2438533 h 2438533"/>
              <a:gd name="connsiteX1" fmla="*/ 3488608 w 6979424"/>
              <a:gd name="connsiteY1" fmla="*/ 0 h 2438533"/>
              <a:gd name="connsiteX2" fmla="*/ 6979424 w 6979424"/>
              <a:gd name="connsiteY2" fmla="*/ 2434720 h 2438533"/>
              <a:gd name="connsiteX0" fmla="*/ 0 w 6979424"/>
              <a:gd name="connsiteY0" fmla="*/ 2438814 h 2438814"/>
              <a:gd name="connsiteX1" fmla="*/ 3488608 w 6979424"/>
              <a:gd name="connsiteY1" fmla="*/ 281 h 2438814"/>
              <a:gd name="connsiteX2" fmla="*/ 6979424 w 6979424"/>
              <a:gd name="connsiteY2" fmla="*/ 2435001 h 2438814"/>
              <a:gd name="connsiteX0" fmla="*/ 0 w 6979424"/>
              <a:gd name="connsiteY0" fmla="*/ 2438534 h 2438534"/>
              <a:gd name="connsiteX1" fmla="*/ 3488608 w 6979424"/>
              <a:gd name="connsiteY1" fmla="*/ 1 h 2438534"/>
              <a:gd name="connsiteX2" fmla="*/ 6979424 w 6979424"/>
              <a:gd name="connsiteY2" fmla="*/ 2434721 h 2438534"/>
              <a:gd name="connsiteX0" fmla="*/ 0 w 6979424"/>
              <a:gd name="connsiteY0" fmla="*/ 2438534 h 2438534"/>
              <a:gd name="connsiteX1" fmla="*/ 3488608 w 6979424"/>
              <a:gd name="connsiteY1" fmla="*/ 1 h 2438534"/>
              <a:gd name="connsiteX2" fmla="*/ 6979424 w 6979424"/>
              <a:gd name="connsiteY2" fmla="*/ 2434721 h 2438534"/>
              <a:gd name="connsiteX0" fmla="*/ 0 w 6979424"/>
              <a:gd name="connsiteY0" fmla="*/ 2438534 h 2438534"/>
              <a:gd name="connsiteX1" fmla="*/ 3488608 w 6979424"/>
              <a:gd name="connsiteY1" fmla="*/ 1 h 2438534"/>
              <a:gd name="connsiteX2" fmla="*/ 6979424 w 6979424"/>
              <a:gd name="connsiteY2" fmla="*/ 2434721 h 2438534"/>
              <a:gd name="connsiteX0" fmla="*/ 0 w 6979424"/>
              <a:gd name="connsiteY0" fmla="*/ 2438534 h 2438534"/>
              <a:gd name="connsiteX1" fmla="*/ 3488608 w 6979424"/>
              <a:gd name="connsiteY1" fmla="*/ 1 h 2438534"/>
              <a:gd name="connsiteX2" fmla="*/ 6979424 w 6979424"/>
              <a:gd name="connsiteY2" fmla="*/ 2434721 h 2438534"/>
              <a:gd name="connsiteX0" fmla="*/ 0 w 6979424"/>
              <a:gd name="connsiteY0" fmla="*/ 2438534 h 2438619"/>
              <a:gd name="connsiteX1" fmla="*/ 3488608 w 6979424"/>
              <a:gd name="connsiteY1" fmla="*/ 1 h 2438619"/>
              <a:gd name="connsiteX2" fmla="*/ 6979424 w 6979424"/>
              <a:gd name="connsiteY2" fmla="*/ 2434721 h 2438619"/>
              <a:gd name="connsiteX0" fmla="*/ 0 w 6979424"/>
              <a:gd name="connsiteY0" fmla="*/ 2438534 h 2438619"/>
              <a:gd name="connsiteX1" fmla="*/ 3488608 w 6979424"/>
              <a:gd name="connsiteY1" fmla="*/ 1 h 2438619"/>
              <a:gd name="connsiteX2" fmla="*/ 6979424 w 6979424"/>
              <a:gd name="connsiteY2" fmla="*/ 2434721 h 2438619"/>
              <a:gd name="connsiteX0" fmla="*/ 0 w 6979424"/>
              <a:gd name="connsiteY0" fmla="*/ 2445480 h 2445570"/>
              <a:gd name="connsiteX1" fmla="*/ 3488608 w 6979424"/>
              <a:gd name="connsiteY1" fmla="*/ 6947 h 2445570"/>
              <a:gd name="connsiteX2" fmla="*/ 4567518 w 6979424"/>
              <a:gd name="connsiteY2" fmla="*/ 1732652 h 2445570"/>
              <a:gd name="connsiteX3" fmla="*/ 6979424 w 6979424"/>
              <a:gd name="connsiteY3" fmla="*/ 2441667 h 2445570"/>
              <a:gd name="connsiteX0" fmla="*/ 0 w 6979424"/>
              <a:gd name="connsiteY0" fmla="*/ 2438536 h 2438536"/>
              <a:gd name="connsiteX1" fmla="*/ 2402541 w 6979424"/>
              <a:gd name="connsiteY1" fmla="*/ 1712260 h 2438536"/>
              <a:gd name="connsiteX2" fmla="*/ 3488608 w 6979424"/>
              <a:gd name="connsiteY2" fmla="*/ 3 h 2438536"/>
              <a:gd name="connsiteX3" fmla="*/ 4567518 w 6979424"/>
              <a:gd name="connsiteY3" fmla="*/ 1725708 h 2438536"/>
              <a:gd name="connsiteX4" fmla="*/ 6979424 w 6979424"/>
              <a:gd name="connsiteY4" fmla="*/ 2434723 h 2438536"/>
              <a:gd name="connsiteX0" fmla="*/ 0 w 6979424"/>
              <a:gd name="connsiteY0" fmla="*/ 2438536 h 2438536"/>
              <a:gd name="connsiteX1" fmla="*/ 2402541 w 6979424"/>
              <a:gd name="connsiteY1" fmla="*/ 1712260 h 2438536"/>
              <a:gd name="connsiteX2" fmla="*/ 3488608 w 6979424"/>
              <a:gd name="connsiteY2" fmla="*/ 3 h 2438536"/>
              <a:gd name="connsiteX3" fmla="*/ 4567518 w 6979424"/>
              <a:gd name="connsiteY3" fmla="*/ 1725708 h 2438536"/>
              <a:gd name="connsiteX4" fmla="*/ 6979424 w 6979424"/>
              <a:gd name="connsiteY4" fmla="*/ 2434723 h 2438536"/>
              <a:gd name="connsiteX0" fmla="*/ 0 w 6979424"/>
              <a:gd name="connsiteY0" fmla="*/ 2438536 h 2438536"/>
              <a:gd name="connsiteX1" fmla="*/ 2402541 w 6979424"/>
              <a:gd name="connsiteY1" fmla="*/ 1712260 h 2438536"/>
              <a:gd name="connsiteX2" fmla="*/ 3488608 w 6979424"/>
              <a:gd name="connsiteY2" fmla="*/ 3 h 2438536"/>
              <a:gd name="connsiteX3" fmla="*/ 4567518 w 6979424"/>
              <a:gd name="connsiteY3" fmla="*/ 1725708 h 2438536"/>
              <a:gd name="connsiteX4" fmla="*/ 6979424 w 6979424"/>
              <a:gd name="connsiteY4" fmla="*/ 2434723 h 2438536"/>
              <a:gd name="connsiteX0" fmla="*/ 0 w 6979424"/>
              <a:gd name="connsiteY0" fmla="*/ 2438536 h 2438536"/>
              <a:gd name="connsiteX1" fmla="*/ 2402541 w 6979424"/>
              <a:gd name="connsiteY1" fmla="*/ 1712260 h 2438536"/>
              <a:gd name="connsiteX2" fmla="*/ 3488608 w 6979424"/>
              <a:gd name="connsiteY2" fmla="*/ 3 h 2438536"/>
              <a:gd name="connsiteX3" fmla="*/ 4567518 w 6979424"/>
              <a:gd name="connsiteY3" fmla="*/ 1725708 h 2438536"/>
              <a:gd name="connsiteX4" fmla="*/ 6979424 w 6979424"/>
              <a:gd name="connsiteY4" fmla="*/ 2434723 h 2438536"/>
              <a:gd name="connsiteX0" fmla="*/ 0 w 6979424"/>
              <a:gd name="connsiteY0" fmla="*/ 2438536 h 2439425"/>
              <a:gd name="connsiteX1" fmla="*/ 2402541 w 6979424"/>
              <a:gd name="connsiteY1" fmla="*/ 1712260 h 2439425"/>
              <a:gd name="connsiteX2" fmla="*/ 3488608 w 6979424"/>
              <a:gd name="connsiteY2" fmla="*/ 3 h 2439425"/>
              <a:gd name="connsiteX3" fmla="*/ 4567518 w 6979424"/>
              <a:gd name="connsiteY3" fmla="*/ 1725708 h 2439425"/>
              <a:gd name="connsiteX4" fmla="*/ 6979424 w 6979424"/>
              <a:gd name="connsiteY4" fmla="*/ 2434723 h 243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9424" h="2439425">
                <a:moveTo>
                  <a:pt x="0" y="2438536"/>
                </a:moveTo>
                <a:cubicBezTo>
                  <a:pt x="2124587" y="2447333"/>
                  <a:pt x="1969548" y="2403689"/>
                  <a:pt x="2402541" y="1712260"/>
                </a:cubicBezTo>
                <a:cubicBezTo>
                  <a:pt x="2835534" y="1020831"/>
                  <a:pt x="3127779" y="-2238"/>
                  <a:pt x="3488608" y="3"/>
                </a:cubicBezTo>
                <a:cubicBezTo>
                  <a:pt x="3849438" y="2244"/>
                  <a:pt x="4157907" y="999288"/>
                  <a:pt x="4567518" y="1725708"/>
                </a:cubicBezTo>
                <a:cubicBezTo>
                  <a:pt x="4977129" y="2452128"/>
                  <a:pt x="5069274" y="2447183"/>
                  <a:pt x="6979424" y="2434723"/>
                </a:cubicBezTo>
              </a:path>
            </a:pathLst>
          </a:custGeom>
          <a:ln w="762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0" name="Rectangle 19"/>
          <p:cNvSpPr/>
          <p:nvPr/>
        </p:nvSpPr>
        <p:spPr>
          <a:xfrm>
            <a:off x="8305800" y="6206940"/>
            <a:ext cx="6858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α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27847" y="6261848"/>
            <a:ext cx="7758953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sm" len="sm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24400" y="2895600"/>
            <a:ext cx="15240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16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L</a:t>
            </a:r>
            <a:r>
              <a:rPr lang="en-US" sz="1600" baseline="-25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1600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= </a:t>
            </a:r>
            <a:r>
              <a:rPr lang="en-US" sz="16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cos</a:t>
            </a:r>
            <a:r>
              <a:rPr lang="en-US" sz="1600" baseline="300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l-GR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α</a:t>
            </a:r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19" idx="2"/>
          </p:cNvCxnSpPr>
          <p:nvPr/>
        </p:nvCxnSpPr>
        <p:spPr>
          <a:xfrm flipH="1" flipV="1">
            <a:off x="2667002" y="3810000"/>
            <a:ext cx="1901853" cy="2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49671" y="5216340"/>
            <a:ext cx="6858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n=1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3719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bg-BG" dirty="0" err="1"/>
              <a:t>шейдъра</a:t>
            </a:r>
            <a:r>
              <a:rPr lang="bg-BG" dirty="0"/>
              <a:t> за върхове</a:t>
            </a:r>
          </a:p>
          <a:p>
            <a:pPr lvl="1"/>
            <a:r>
              <a:rPr lang="bg-BG" dirty="0"/>
              <a:t>Посоката на светлината, нормалният вектор и гледната </a:t>
            </a:r>
            <a:r>
              <a:rPr lang="bg-BG"/>
              <a:t>точка в </a:t>
            </a:r>
            <a:r>
              <a:rPr lang="en-US" b="1" dirty="0"/>
              <a:t>light</a:t>
            </a:r>
            <a:r>
              <a:rPr lang="en-US" dirty="0"/>
              <a:t>, </a:t>
            </a:r>
            <a:r>
              <a:rPr lang="en-US" b="1" dirty="0"/>
              <a:t>normal</a:t>
            </a:r>
            <a:r>
              <a:rPr lang="bg-BG" dirty="0"/>
              <a:t> и </a:t>
            </a:r>
            <a:r>
              <a:rPr lang="en-US" b="1" dirty="0" err="1"/>
              <a:t>pos</a:t>
            </a:r>
            <a:r>
              <a:rPr lang="en-US" dirty="0"/>
              <a:t> </a:t>
            </a:r>
            <a:r>
              <a:rPr lang="bg-BG" dirty="0"/>
              <a:t>са все в локални координати</a:t>
            </a:r>
          </a:p>
          <a:p>
            <a:pPr lvl="1"/>
            <a:r>
              <a:rPr lang="bg-BG" dirty="0"/>
              <a:t>Вградената функция </a:t>
            </a:r>
            <a:r>
              <a:rPr lang="en-US" b="1" dirty="0"/>
              <a:t>reflect</a:t>
            </a:r>
            <a:r>
              <a:rPr lang="bg-BG" dirty="0"/>
              <a:t> отразява вектор</a:t>
            </a:r>
          </a:p>
          <a:p>
            <a:pPr lvl="1"/>
            <a:r>
              <a:rPr lang="bg-BG" dirty="0"/>
              <a:t>Посоката към гледната точка </a:t>
            </a:r>
            <a:r>
              <a:rPr lang="en-US" b="1" dirty="0" err="1"/>
              <a:t>viewDir</a:t>
            </a:r>
            <a:r>
              <a:rPr lang="bg-BG" dirty="0"/>
              <a:t> е всъщност </a:t>
            </a:r>
            <a:r>
              <a:rPr lang="en-US" b="1" dirty="0" err="1"/>
              <a:t>pos</a:t>
            </a:r>
            <a:r>
              <a:rPr lang="en-US" b="1" dirty="0"/>
              <a:t>-</a:t>
            </a:r>
            <a:r>
              <a:rPr lang="bg-BG" b="1" dirty="0"/>
              <a:t>(0,</a:t>
            </a:r>
            <a:r>
              <a:rPr lang="bg-BG" b="1" dirty="0" err="1"/>
              <a:t>0</a:t>
            </a:r>
            <a:r>
              <a:rPr lang="bg-BG" b="1" dirty="0"/>
              <a:t>,</a:t>
            </a:r>
            <a:r>
              <a:rPr lang="bg-BG" b="1" dirty="0" err="1"/>
              <a:t>0</a:t>
            </a:r>
            <a:r>
              <a:rPr lang="bg-BG" b="1" dirty="0"/>
              <a:t>)</a:t>
            </a:r>
            <a:r>
              <a:rPr lang="bg-BG" dirty="0"/>
              <a:t>, понеже в локалната координатна система гледната точка е в координати (0,</a:t>
            </a:r>
            <a:r>
              <a:rPr lang="bg-BG" dirty="0" err="1"/>
              <a:t>0</a:t>
            </a:r>
            <a:r>
              <a:rPr lang="bg-BG" dirty="0"/>
              <a:t>,</a:t>
            </a:r>
            <a:r>
              <a:rPr lang="bg-BG" dirty="0" err="1"/>
              <a:t>0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 Делим на </a:t>
            </a:r>
            <a:r>
              <a:rPr lang="en-US" b="1" dirty="0" err="1"/>
              <a:t>pos.w</a:t>
            </a:r>
            <a:r>
              <a:rPr lang="bg-BG" dirty="0"/>
              <a:t>, за да получим нехомогенна позиция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4343400"/>
            <a:ext cx="8534400" cy="2209800"/>
          </a:xfrm>
          <a:prstGeom prst="snip2DiagRect">
            <a:avLst>
              <a:gd name="adj1" fmla="val 0"/>
              <a:gd name="adj2" fmla="val 1284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uUseSpecular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vec3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reflectedLight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normalize(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reflect(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light,normal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vec3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viewDir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normalize(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pos.xyz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pos.w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cosa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max(dot(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reflectedLight,viewDir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),0.0);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vColor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aColor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uSpecularColor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*pow(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cosa,uShininess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03225" algn="l"/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1631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3246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3246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"/>
            <a:ext cx="609600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217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>
            <a:off x="4565837" y="4267200"/>
            <a:ext cx="1" cy="874059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15000" y="4270525"/>
            <a:ext cx="1" cy="874059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372749" y="4267200"/>
            <a:ext cx="1" cy="874059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48000" y="4365811"/>
            <a:ext cx="3047012" cy="535643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Видим проблем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Особено при големи </a:t>
            </a:r>
            <a:r>
              <a:rPr lang="en-US" dirty="0"/>
              <a:t>n</a:t>
            </a:r>
            <a:endParaRPr lang="bg-BG" dirty="0"/>
          </a:p>
          <a:p>
            <a:pPr lvl="1"/>
            <a:r>
              <a:rPr lang="bg-BG" dirty="0"/>
              <a:t>Силно фокусирано огледално отражение</a:t>
            </a:r>
          </a:p>
          <a:p>
            <a:pPr lvl="1"/>
            <a:r>
              <a:rPr lang="bg-BG" dirty="0"/>
              <a:t>Ако е в средата на стена, може и да не се генерира</a:t>
            </a:r>
          </a:p>
          <a:p>
            <a:pPr lvl="1"/>
            <a:r>
              <a:rPr lang="bg-BG" dirty="0"/>
              <a:t>И при малки </a:t>
            </a:r>
            <a:r>
              <a:rPr lang="en-US" b="1" dirty="0"/>
              <a:t>n</a:t>
            </a:r>
            <a:r>
              <a:rPr lang="bg-BG" dirty="0"/>
              <a:t> се забелязва </a:t>
            </a:r>
            <a:r>
              <a:rPr lang="bg-BG" dirty="0" err="1"/>
              <a:t>фасетност</a:t>
            </a:r>
            <a:r>
              <a:rPr lang="bg-BG" dirty="0"/>
              <a:t> на отражението</a:t>
            </a:r>
          </a:p>
        </p:txBody>
      </p:sp>
      <p:sp>
        <p:nvSpPr>
          <p:cNvPr id="5" name="Trapezoid 4"/>
          <p:cNvSpPr/>
          <p:nvPr/>
        </p:nvSpPr>
        <p:spPr>
          <a:xfrm>
            <a:off x="1828800" y="5383306"/>
            <a:ext cx="5486400" cy="661864"/>
          </a:xfrm>
          <a:prstGeom prst="trapezoid">
            <a:avLst>
              <a:gd name="adj" fmla="val 237487"/>
            </a:avLst>
          </a:prstGeom>
          <a:gradFill flip="none" rotWithShape="1">
            <a:gsLst>
              <a:gs pos="4000">
                <a:schemeClr val="accent1">
                  <a:lumMod val="75000"/>
                </a:schemeClr>
              </a:gs>
              <a:gs pos="66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/>
          <p:cNvSpPr/>
          <p:nvPr/>
        </p:nvSpPr>
        <p:spPr>
          <a:xfrm>
            <a:off x="4090148" y="4928348"/>
            <a:ext cx="939052" cy="9390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>
            <a:off x="4329952" y="514125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5489871" y="5153843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/>
          <p:cNvSpPr/>
          <p:nvPr/>
        </p:nvSpPr>
        <p:spPr>
          <a:xfrm>
            <a:off x="3150084" y="5158325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Oval 15"/>
          <p:cNvSpPr/>
          <p:nvPr/>
        </p:nvSpPr>
        <p:spPr>
          <a:xfrm>
            <a:off x="4329952" y="5141259"/>
            <a:ext cx="457200" cy="457200"/>
          </a:xfrm>
          <a:prstGeom prst="ellipse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/>
          <p:cNvSpPr/>
          <p:nvPr/>
        </p:nvSpPr>
        <p:spPr>
          <a:xfrm>
            <a:off x="228601" y="4408625"/>
            <a:ext cx="1981200" cy="80636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Огледалното отражение не достига до тук</a:t>
            </a:r>
          </a:p>
        </p:txBody>
      </p:sp>
      <p:sp>
        <p:nvSpPr>
          <p:cNvPr id="19" name="Freeform 18"/>
          <p:cNvSpPr/>
          <p:nvPr/>
        </p:nvSpPr>
        <p:spPr>
          <a:xfrm flipV="1">
            <a:off x="1965011" y="4627100"/>
            <a:ext cx="1203663" cy="530186"/>
          </a:xfrm>
          <a:custGeom>
            <a:avLst/>
            <a:gdLst>
              <a:gd name="connsiteX0" fmla="*/ 793376 w 793376"/>
              <a:gd name="connsiteY0" fmla="*/ 467022 h 467022"/>
              <a:gd name="connsiteX1" fmla="*/ 497541 w 793376"/>
              <a:gd name="connsiteY1" fmla="*/ 9822 h 467022"/>
              <a:gd name="connsiteX2" fmla="*/ 0 w 793376"/>
              <a:gd name="connsiteY2" fmla="*/ 198081 h 467022"/>
              <a:gd name="connsiteX0" fmla="*/ 833717 w 833717"/>
              <a:gd name="connsiteY0" fmla="*/ 457202 h 457202"/>
              <a:gd name="connsiteX1" fmla="*/ 537882 w 833717"/>
              <a:gd name="connsiteY1" fmla="*/ 2 h 457202"/>
              <a:gd name="connsiteX2" fmla="*/ 0 w 833717"/>
              <a:gd name="connsiteY2" fmla="*/ 451689 h 457202"/>
              <a:gd name="connsiteX0" fmla="*/ 944203 w 944203"/>
              <a:gd name="connsiteY0" fmla="*/ 519184 h 519184"/>
              <a:gd name="connsiteX1" fmla="*/ 29803 w 944203"/>
              <a:gd name="connsiteY1" fmla="*/ 1 h 519184"/>
              <a:gd name="connsiteX2" fmla="*/ 110486 w 944203"/>
              <a:gd name="connsiteY2" fmla="*/ 513671 h 519184"/>
              <a:gd name="connsiteX0" fmla="*/ 243824 w 243824"/>
              <a:gd name="connsiteY0" fmla="*/ 69304 h 807589"/>
              <a:gd name="connsiteX1" fmla="*/ 1777 w 243824"/>
              <a:gd name="connsiteY1" fmla="*/ 293919 h 807589"/>
              <a:gd name="connsiteX2" fmla="*/ 82460 w 243824"/>
              <a:gd name="connsiteY2" fmla="*/ 807589 h 807589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268940 w 268940"/>
              <a:gd name="connsiteY0" fmla="*/ 0 h 738285"/>
              <a:gd name="connsiteX1" fmla="*/ 0 w 268940"/>
              <a:gd name="connsiteY1" fmla="*/ 449376 h 738285"/>
              <a:gd name="connsiteX2" fmla="*/ 107576 w 268940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91514 w 191514"/>
              <a:gd name="connsiteY0" fmla="*/ 0 h 738285"/>
              <a:gd name="connsiteX1" fmla="*/ 0 w 191514"/>
              <a:gd name="connsiteY1" fmla="*/ 276977 h 738285"/>
              <a:gd name="connsiteX2" fmla="*/ 30150 w 191514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70648 w 170648"/>
              <a:gd name="connsiteY0" fmla="*/ 0 h 738285"/>
              <a:gd name="connsiteX1" fmla="*/ 9284 w 170648"/>
              <a:gd name="connsiteY1" fmla="*/ 738285 h 738285"/>
              <a:gd name="connsiteX0" fmla="*/ 241899 w 241899"/>
              <a:gd name="connsiteY0" fmla="*/ 0 h 861140"/>
              <a:gd name="connsiteX1" fmla="*/ 6727 w 241899"/>
              <a:gd name="connsiteY1" fmla="*/ 861140 h 861140"/>
              <a:gd name="connsiteX0" fmla="*/ 254801 w 254801"/>
              <a:gd name="connsiteY0" fmla="*/ 0 h 861140"/>
              <a:gd name="connsiteX1" fmla="*/ 19629 w 254801"/>
              <a:gd name="connsiteY1" fmla="*/ 861140 h 861140"/>
              <a:gd name="connsiteX0" fmla="*/ 47135 w 699469"/>
              <a:gd name="connsiteY0" fmla="*/ 86996 h 173346"/>
              <a:gd name="connsiteX1" fmla="*/ 699469 w 699469"/>
              <a:gd name="connsiteY1" fmla="*/ 173346 h 173346"/>
              <a:gd name="connsiteX0" fmla="*/ 65227 w 717561"/>
              <a:gd name="connsiteY0" fmla="*/ 0 h 279219"/>
              <a:gd name="connsiteX1" fmla="*/ 717561 w 717561"/>
              <a:gd name="connsiteY1" fmla="*/ 86350 h 279219"/>
              <a:gd name="connsiteX0" fmla="*/ 43223 w 1085521"/>
              <a:gd name="connsiteY0" fmla="*/ 115096 h 254667"/>
              <a:gd name="connsiteX1" fmla="*/ 1085521 w 1085521"/>
              <a:gd name="connsiteY1" fmla="*/ 0 h 254667"/>
              <a:gd name="connsiteX0" fmla="*/ 0 w 1042298"/>
              <a:gd name="connsiteY0" fmla="*/ 115096 h 338170"/>
              <a:gd name="connsiteX1" fmla="*/ 1042298 w 1042298"/>
              <a:gd name="connsiteY1" fmla="*/ 0 h 338170"/>
              <a:gd name="connsiteX0" fmla="*/ 0 w 1149875"/>
              <a:gd name="connsiteY0" fmla="*/ 161583 h 364208"/>
              <a:gd name="connsiteX1" fmla="*/ 1149875 w 1149875"/>
              <a:gd name="connsiteY1" fmla="*/ 0 h 364208"/>
              <a:gd name="connsiteX0" fmla="*/ 0 w 1149875"/>
              <a:gd name="connsiteY0" fmla="*/ 161583 h 454373"/>
              <a:gd name="connsiteX1" fmla="*/ 1149875 w 1149875"/>
              <a:gd name="connsiteY1" fmla="*/ 0 h 454373"/>
              <a:gd name="connsiteX0" fmla="*/ 0 w 1526393"/>
              <a:gd name="connsiteY0" fmla="*/ 0 h 393048"/>
              <a:gd name="connsiteX1" fmla="*/ 1526393 w 1526393"/>
              <a:gd name="connsiteY1" fmla="*/ 8871 h 393048"/>
              <a:gd name="connsiteX0" fmla="*/ 0 w 1808781"/>
              <a:gd name="connsiteY0" fmla="*/ 0 h 465722"/>
              <a:gd name="connsiteX1" fmla="*/ 1808781 w 1808781"/>
              <a:gd name="connsiteY1" fmla="*/ 117341 h 465722"/>
              <a:gd name="connsiteX0" fmla="*/ 0 w 1486052"/>
              <a:gd name="connsiteY0" fmla="*/ 146089 h 447186"/>
              <a:gd name="connsiteX1" fmla="*/ 1486052 w 1486052"/>
              <a:gd name="connsiteY1" fmla="*/ 0 h 447186"/>
              <a:gd name="connsiteX0" fmla="*/ 0 w 786805"/>
              <a:gd name="connsiteY0" fmla="*/ 1370262 h 1424595"/>
              <a:gd name="connsiteX1" fmla="*/ 786805 w 786805"/>
              <a:gd name="connsiteY1" fmla="*/ 0 h 1424595"/>
              <a:gd name="connsiteX0" fmla="*/ 0 w 1203663"/>
              <a:gd name="connsiteY0" fmla="*/ 610965 h 741146"/>
              <a:gd name="connsiteX1" fmla="*/ 1203663 w 1203663"/>
              <a:gd name="connsiteY1" fmla="*/ 0 h 741146"/>
              <a:gd name="connsiteX0" fmla="*/ 0 w 1203663"/>
              <a:gd name="connsiteY0" fmla="*/ 610965 h 610965"/>
              <a:gd name="connsiteX1" fmla="*/ 1203663 w 1203663"/>
              <a:gd name="connsiteY1" fmla="*/ 0 h 610965"/>
              <a:gd name="connsiteX0" fmla="*/ 0 w 1203663"/>
              <a:gd name="connsiteY0" fmla="*/ 610965 h 610965"/>
              <a:gd name="connsiteX1" fmla="*/ 1203663 w 1203663"/>
              <a:gd name="connsiteY1" fmla="*/ 0 h 61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3663" h="610965">
                <a:moveTo>
                  <a:pt x="0" y="610965"/>
                </a:moveTo>
                <a:cubicBezTo>
                  <a:pt x="431090" y="595298"/>
                  <a:pt x="899446" y="529810"/>
                  <a:pt x="1203663" y="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/>
          <p:cNvSpPr/>
          <p:nvPr/>
        </p:nvSpPr>
        <p:spPr>
          <a:xfrm>
            <a:off x="3229588" y="5194184"/>
            <a:ext cx="368731" cy="326317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L</a:t>
            </a:r>
            <a:r>
              <a:rPr lang="en-US" sz="2400" b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sz="2400" b="1" baseline="-25000" dirty="0">
              <a:solidFill>
                <a:sysClr val="windowText" lastClr="000000"/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66072" y="5194184"/>
            <a:ext cx="368731" cy="326317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L</a:t>
            </a:r>
            <a:r>
              <a:rPr lang="en-US" sz="2400" b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endParaRPr lang="bg-BG" sz="2400" b="1" baseline="-25000" dirty="0">
              <a:solidFill>
                <a:sysClr val="windowText" lastClr="000000"/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Freeform 23"/>
          <p:cNvSpPr/>
          <p:nvPr/>
        </p:nvSpPr>
        <p:spPr>
          <a:xfrm flipH="1" flipV="1">
            <a:off x="5959137" y="4621306"/>
            <a:ext cx="1203663" cy="530186"/>
          </a:xfrm>
          <a:custGeom>
            <a:avLst/>
            <a:gdLst>
              <a:gd name="connsiteX0" fmla="*/ 793376 w 793376"/>
              <a:gd name="connsiteY0" fmla="*/ 467022 h 467022"/>
              <a:gd name="connsiteX1" fmla="*/ 497541 w 793376"/>
              <a:gd name="connsiteY1" fmla="*/ 9822 h 467022"/>
              <a:gd name="connsiteX2" fmla="*/ 0 w 793376"/>
              <a:gd name="connsiteY2" fmla="*/ 198081 h 467022"/>
              <a:gd name="connsiteX0" fmla="*/ 833717 w 833717"/>
              <a:gd name="connsiteY0" fmla="*/ 457202 h 457202"/>
              <a:gd name="connsiteX1" fmla="*/ 537882 w 833717"/>
              <a:gd name="connsiteY1" fmla="*/ 2 h 457202"/>
              <a:gd name="connsiteX2" fmla="*/ 0 w 833717"/>
              <a:gd name="connsiteY2" fmla="*/ 451689 h 457202"/>
              <a:gd name="connsiteX0" fmla="*/ 944203 w 944203"/>
              <a:gd name="connsiteY0" fmla="*/ 519184 h 519184"/>
              <a:gd name="connsiteX1" fmla="*/ 29803 w 944203"/>
              <a:gd name="connsiteY1" fmla="*/ 1 h 519184"/>
              <a:gd name="connsiteX2" fmla="*/ 110486 w 944203"/>
              <a:gd name="connsiteY2" fmla="*/ 513671 h 519184"/>
              <a:gd name="connsiteX0" fmla="*/ 243824 w 243824"/>
              <a:gd name="connsiteY0" fmla="*/ 69304 h 807589"/>
              <a:gd name="connsiteX1" fmla="*/ 1777 w 243824"/>
              <a:gd name="connsiteY1" fmla="*/ 293919 h 807589"/>
              <a:gd name="connsiteX2" fmla="*/ 82460 w 243824"/>
              <a:gd name="connsiteY2" fmla="*/ 807589 h 807589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268940 w 268940"/>
              <a:gd name="connsiteY0" fmla="*/ 0 h 738285"/>
              <a:gd name="connsiteX1" fmla="*/ 0 w 268940"/>
              <a:gd name="connsiteY1" fmla="*/ 449376 h 738285"/>
              <a:gd name="connsiteX2" fmla="*/ 107576 w 268940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91514 w 191514"/>
              <a:gd name="connsiteY0" fmla="*/ 0 h 738285"/>
              <a:gd name="connsiteX1" fmla="*/ 0 w 191514"/>
              <a:gd name="connsiteY1" fmla="*/ 276977 h 738285"/>
              <a:gd name="connsiteX2" fmla="*/ 30150 w 191514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70648 w 170648"/>
              <a:gd name="connsiteY0" fmla="*/ 0 h 738285"/>
              <a:gd name="connsiteX1" fmla="*/ 9284 w 170648"/>
              <a:gd name="connsiteY1" fmla="*/ 738285 h 738285"/>
              <a:gd name="connsiteX0" fmla="*/ 241899 w 241899"/>
              <a:gd name="connsiteY0" fmla="*/ 0 h 861140"/>
              <a:gd name="connsiteX1" fmla="*/ 6727 w 241899"/>
              <a:gd name="connsiteY1" fmla="*/ 861140 h 861140"/>
              <a:gd name="connsiteX0" fmla="*/ 254801 w 254801"/>
              <a:gd name="connsiteY0" fmla="*/ 0 h 861140"/>
              <a:gd name="connsiteX1" fmla="*/ 19629 w 254801"/>
              <a:gd name="connsiteY1" fmla="*/ 861140 h 861140"/>
              <a:gd name="connsiteX0" fmla="*/ 47135 w 699469"/>
              <a:gd name="connsiteY0" fmla="*/ 86996 h 173346"/>
              <a:gd name="connsiteX1" fmla="*/ 699469 w 699469"/>
              <a:gd name="connsiteY1" fmla="*/ 173346 h 173346"/>
              <a:gd name="connsiteX0" fmla="*/ 65227 w 717561"/>
              <a:gd name="connsiteY0" fmla="*/ 0 h 279219"/>
              <a:gd name="connsiteX1" fmla="*/ 717561 w 717561"/>
              <a:gd name="connsiteY1" fmla="*/ 86350 h 279219"/>
              <a:gd name="connsiteX0" fmla="*/ 43223 w 1085521"/>
              <a:gd name="connsiteY0" fmla="*/ 115096 h 254667"/>
              <a:gd name="connsiteX1" fmla="*/ 1085521 w 1085521"/>
              <a:gd name="connsiteY1" fmla="*/ 0 h 254667"/>
              <a:gd name="connsiteX0" fmla="*/ 0 w 1042298"/>
              <a:gd name="connsiteY0" fmla="*/ 115096 h 338170"/>
              <a:gd name="connsiteX1" fmla="*/ 1042298 w 1042298"/>
              <a:gd name="connsiteY1" fmla="*/ 0 h 338170"/>
              <a:gd name="connsiteX0" fmla="*/ 0 w 1149875"/>
              <a:gd name="connsiteY0" fmla="*/ 161583 h 364208"/>
              <a:gd name="connsiteX1" fmla="*/ 1149875 w 1149875"/>
              <a:gd name="connsiteY1" fmla="*/ 0 h 364208"/>
              <a:gd name="connsiteX0" fmla="*/ 0 w 1149875"/>
              <a:gd name="connsiteY0" fmla="*/ 161583 h 454373"/>
              <a:gd name="connsiteX1" fmla="*/ 1149875 w 1149875"/>
              <a:gd name="connsiteY1" fmla="*/ 0 h 454373"/>
              <a:gd name="connsiteX0" fmla="*/ 0 w 1526393"/>
              <a:gd name="connsiteY0" fmla="*/ 0 h 393048"/>
              <a:gd name="connsiteX1" fmla="*/ 1526393 w 1526393"/>
              <a:gd name="connsiteY1" fmla="*/ 8871 h 393048"/>
              <a:gd name="connsiteX0" fmla="*/ 0 w 1808781"/>
              <a:gd name="connsiteY0" fmla="*/ 0 h 465722"/>
              <a:gd name="connsiteX1" fmla="*/ 1808781 w 1808781"/>
              <a:gd name="connsiteY1" fmla="*/ 117341 h 465722"/>
              <a:gd name="connsiteX0" fmla="*/ 0 w 1486052"/>
              <a:gd name="connsiteY0" fmla="*/ 146089 h 447186"/>
              <a:gd name="connsiteX1" fmla="*/ 1486052 w 1486052"/>
              <a:gd name="connsiteY1" fmla="*/ 0 h 447186"/>
              <a:gd name="connsiteX0" fmla="*/ 0 w 786805"/>
              <a:gd name="connsiteY0" fmla="*/ 1370262 h 1424595"/>
              <a:gd name="connsiteX1" fmla="*/ 786805 w 786805"/>
              <a:gd name="connsiteY1" fmla="*/ 0 h 1424595"/>
              <a:gd name="connsiteX0" fmla="*/ 0 w 1203663"/>
              <a:gd name="connsiteY0" fmla="*/ 610965 h 741146"/>
              <a:gd name="connsiteX1" fmla="*/ 1203663 w 1203663"/>
              <a:gd name="connsiteY1" fmla="*/ 0 h 741146"/>
              <a:gd name="connsiteX0" fmla="*/ 0 w 1203663"/>
              <a:gd name="connsiteY0" fmla="*/ 610965 h 610965"/>
              <a:gd name="connsiteX1" fmla="*/ 1203663 w 1203663"/>
              <a:gd name="connsiteY1" fmla="*/ 0 h 610965"/>
              <a:gd name="connsiteX0" fmla="*/ 0 w 1203663"/>
              <a:gd name="connsiteY0" fmla="*/ 610965 h 610965"/>
              <a:gd name="connsiteX1" fmla="*/ 1203663 w 1203663"/>
              <a:gd name="connsiteY1" fmla="*/ 0 h 61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3663" h="610965">
                <a:moveTo>
                  <a:pt x="0" y="610965"/>
                </a:moveTo>
                <a:cubicBezTo>
                  <a:pt x="431090" y="595298"/>
                  <a:pt x="899446" y="529810"/>
                  <a:pt x="1203663" y="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/>
          <p:cNvSpPr/>
          <p:nvPr/>
        </p:nvSpPr>
        <p:spPr>
          <a:xfrm>
            <a:off x="6934200" y="4408625"/>
            <a:ext cx="1981200" cy="80636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Огледалното отражение не достига до тук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47526" y="5487924"/>
            <a:ext cx="5796273" cy="608076"/>
          </a:xfrm>
          <a:prstGeom prst="rect">
            <a:avLst/>
          </a:prstGeom>
          <a:gradFill flip="none" rotWithShape="1">
            <a:gsLst>
              <a:gs pos="6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3054449" y="6045170"/>
            <a:ext cx="3161237" cy="65396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Фокусирано  огледално отражение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846295" y="2971800"/>
            <a:ext cx="3657599" cy="1295400"/>
            <a:chOff x="6719047" y="287703"/>
            <a:chExt cx="7758953" cy="3840546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10361158" y="287703"/>
              <a:ext cx="2043" cy="384054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sm" len="sm"/>
              <a:tailEnd type="triangle" w="med" len="me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6871447" y="1635321"/>
              <a:ext cx="6979424" cy="2439426"/>
            </a:xfrm>
            <a:custGeom>
              <a:avLst/>
              <a:gdLst>
                <a:gd name="connsiteX0" fmla="*/ 0 w 3751729"/>
                <a:gd name="connsiteY0" fmla="*/ 1211031 h 1211031"/>
                <a:gd name="connsiteX1" fmla="*/ 1721223 w 3751729"/>
                <a:gd name="connsiteY1" fmla="*/ 796 h 1211031"/>
                <a:gd name="connsiteX2" fmla="*/ 3751729 w 3751729"/>
                <a:gd name="connsiteY2" fmla="*/ 1009325 h 1211031"/>
                <a:gd name="connsiteX3" fmla="*/ 3751729 w 3751729"/>
                <a:gd name="connsiteY3" fmla="*/ 1009325 h 1211031"/>
                <a:gd name="connsiteX0" fmla="*/ 0 w 3854397"/>
                <a:gd name="connsiteY0" fmla="*/ 1313455 h 1313455"/>
                <a:gd name="connsiteX1" fmla="*/ 3509080 w 3854397"/>
                <a:gd name="connsiteY1" fmla="*/ 862 h 1313455"/>
                <a:gd name="connsiteX2" fmla="*/ 3751729 w 3854397"/>
                <a:gd name="connsiteY2" fmla="*/ 1111749 h 1313455"/>
                <a:gd name="connsiteX3" fmla="*/ 3751729 w 3854397"/>
                <a:gd name="connsiteY3" fmla="*/ 1111749 h 1313455"/>
                <a:gd name="connsiteX0" fmla="*/ 0 w 3885975"/>
                <a:gd name="connsiteY0" fmla="*/ 1312594 h 1312594"/>
                <a:gd name="connsiteX1" fmla="*/ 3509080 w 3885975"/>
                <a:gd name="connsiteY1" fmla="*/ 1 h 1312594"/>
                <a:gd name="connsiteX2" fmla="*/ 3751729 w 3885975"/>
                <a:gd name="connsiteY2" fmla="*/ 1110888 h 1312594"/>
                <a:gd name="connsiteX3" fmla="*/ 3751729 w 3885975"/>
                <a:gd name="connsiteY3" fmla="*/ 1110888 h 1312594"/>
                <a:gd name="connsiteX0" fmla="*/ 0 w 3832503"/>
                <a:gd name="connsiteY0" fmla="*/ 2466750 h 2466750"/>
                <a:gd name="connsiteX1" fmla="*/ 3488608 w 3832503"/>
                <a:gd name="connsiteY1" fmla="*/ 28217 h 2466750"/>
                <a:gd name="connsiteX2" fmla="*/ 3731257 w 3832503"/>
                <a:gd name="connsiteY2" fmla="*/ 1139104 h 2466750"/>
                <a:gd name="connsiteX3" fmla="*/ 3731257 w 3832503"/>
                <a:gd name="connsiteY3" fmla="*/ 1139104 h 2466750"/>
                <a:gd name="connsiteX0" fmla="*/ 0 w 6399394"/>
                <a:gd name="connsiteY0" fmla="*/ 2467431 h 2467431"/>
                <a:gd name="connsiteX1" fmla="*/ 3488608 w 6399394"/>
                <a:gd name="connsiteY1" fmla="*/ 28898 h 2467431"/>
                <a:gd name="connsiteX2" fmla="*/ 3731257 w 6399394"/>
                <a:gd name="connsiteY2" fmla="*/ 1139785 h 2467431"/>
                <a:gd name="connsiteX3" fmla="*/ 6399394 w 6399394"/>
                <a:gd name="connsiteY3" fmla="*/ 1330854 h 2467431"/>
                <a:gd name="connsiteX0" fmla="*/ 0 w 6399394"/>
                <a:gd name="connsiteY0" fmla="*/ 2458410 h 2458410"/>
                <a:gd name="connsiteX1" fmla="*/ 3488608 w 6399394"/>
                <a:gd name="connsiteY1" fmla="*/ 19877 h 2458410"/>
                <a:gd name="connsiteX2" fmla="*/ 6399394 w 6399394"/>
                <a:gd name="connsiteY2" fmla="*/ 1321833 h 2458410"/>
                <a:gd name="connsiteX0" fmla="*/ 0 w 6979424"/>
                <a:gd name="connsiteY0" fmla="*/ 2438534 h 2438534"/>
                <a:gd name="connsiteX1" fmla="*/ 3488608 w 6979424"/>
                <a:gd name="connsiteY1" fmla="*/ 1 h 2438534"/>
                <a:gd name="connsiteX2" fmla="*/ 6979424 w 6979424"/>
                <a:gd name="connsiteY2" fmla="*/ 2434721 h 2438534"/>
                <a:gd name="connsiteX0" fmla="*/ 0 w 6979424"/>
                <a:gd name="connsiteY0" fmla="*/ 2438534 h 2438534"/>
                <a:gd name="connsiteX1" fmla="*/ 3488608 w 6979424"/>
                <a:gd name="connsiteY1" fmla="*/ 1 h 2438534"/>
                <a:gd name="connsiteX2" fmla="*/ 6979424 w 6979424"/>
                <a:gd name="connsiteY2" fmla="*/ 2434721 h 2438534"/>
                <a:gd name="connsiteX0" fmla="*/ 0 w 6979424"/>
                <a:gd name="connsiteY0" fmla="*/ 2438534 h 2438534"/>
                <a:gd name="connsiteX1" fmla="*/ 3488608 w 6979424"/>
                <a:gd name="connsiteY1" fmla="*/ 1 h 2438534"/>
                <a:gd name="connsiteX2" fmla="*/ 6979424 w 6979424"/>
                <a:gd name="connsiteY2" fmla="*/ 2434721 h 2438534"/>
                <a:gd name="connsiteX0" fmla="*/ 0 w 6979424"/>
                <a:gd name="connsiteY0" fmla="*/ 2438533 h 2438533"/>
                <a:gd name="connsiteX1" fmla="*/ 3488608 w 6979424"/>
                <a:gd name="connsiteY1" fmla="*/ 0 h 2438533"/>
                <a:gd name="connsiteX2" fmla="*/ 6979424 w 6979424"/>
                <a:gd name="connsiteY2" fmla="*/ 2434720 h 2438533"/>
                <a:gd name="connsiteX0" fmla="*/ 0 w 6979424"/>
                <a:gd name="connsiteY0" fmla="*/ 2438533 h 2438533"/>
                <a:gd name="connsiteX1" fmla="*/ 3488608 w 6979424"/>
                <a:gd name="connsiteY1" fmla="*/ 0 h 2438533"/>
                <a:gd name="connsiteX2" fmla="*/ 6979424 w 6979424"/>
                <a:gd name="connsiteY2" fmla="*/ 2434720 h 2438533"/>
                <a:gd name="connsiteX0" fmla="*/ 0 w 6979424"/>
                <a:gd name="connsiteY0" fmla="*/ 2438814 h 2438814"/>
                <a:gd name="connsiteX1" fmla="*/ 3488608 w 6979424"/>
                <a:gd name="connsiteY1" fmla="*/ 281 h 2438814"/>
                <a:gd name="connsiteX2" fmla="*/ 6979424 w 6979424"/>
                <a:gd name="connsiteY2" fmla="*/ 2435001 h 2438814"/>
                <a:gd name="connsiteX0" fmla="*/ 0 w 6979424"/>
                <a:gd name="connsiteY0" fmla="*/ 2438534 h 2438534"/>
                <a:gd name="connsiteX1" fmla="*/ 3488608 w 6979424"/>
                <a:gd name="connsiteY1" fmla="*/ 1 h 2438534"/>
                <a:gd name="connsiteX2" fmla="*/ 6979424 w 6979424"/>
                <a:gd name="connsiteY2" fmla="*/ 2434721 h 2438534"/>
                <a:gd name="connsiteX0" fmla="*/ 0 w 6979424"/>
                <a:gd name="connsiteY0" fmla="*/ 2438534 h 2438534"/>
                <a:gd name="connsiteX1" fmla="*/ 3488608 w 6979424"/>
                <a:gd name="connsiteY1" fmla="*/ 1 h 2438534"/>
                <a:gd name="connsiteX2" fmla="*/ 6979424 w 6979424"/>
                <a:gd name="connsiteY2" fmla="*/ 2434721 h 2438534"/>
                <a:gd name="connsiteX0" fmla="*/ 0 w 6979424"/>
                <a:gd name="connsiteY0" fmla="*/ 2438534 h 2438534"/>
                <a:gd name="connsiteX1" fmla="*/ 3488608 w 6979424"/>
                <a:gd name="connsiteY1" fmla="*/ 1 h 2438534"/>
                <a:gd name="connsiteX2" fmla="*/ 6979424 w 6979424"/>
                <a:gd name="connsiteY2" fmla="*/ 2434721 h 2438534"/>
                <a:gd name="connsiteX0" fmla="*/ 0 w 6979424"/>
                <a:gd name="connsiteY0" fmla="*/ 2438534 h 2438534"/>
                <a:gd name="connsiteX1" fmla="*/ 3488608 w 6979424"/>
                <a:gd name="connsiteY1" fmla="*/ 1 h 2438534"/>
                <a:gd name="connsiteX2" fmla="*/ 6979424 w 6979424"/>
                <a:gd name="connsiteY2" fmla="*/ 2434721 h 2438534"/>
                <a:gd name="connsiteX0" fmla="*/ 0 w 6979424"/>
                <a:gd name="connsiteY0" fmla="*/ 2438534 h 2438619"/>
                <a:gd name="connsiteX1" fmla="*/ 3488608 w 6979424"/>
                <a:gd name="connsiteY1" fmla="*/ 1 h 2438619"/>
                <a:gd name="connsiteX2" fmla="*/ 6979424 w 6979424"/>
                <a:gd name="connsiteY2" fmla="*/ 2434721 h 2438619"/>
                <a:gd name="connsiteX0" fmla="*/ 0 w 6979424"/>
                <a:gd name="connsiteY0" fmla="*/ 2438534 h 2438619"/>
                <a:gd name="connsiteX1" fmla="*/ 3488608 w 6979424"/>
                <a:gd name="connsiteY1" fmla="*/ 1 h 2438619"/>
                <a:gd name="connsiteX2" fmla="*/ 6979424 w 6979424"/>
                <a:gd name="connsiteY2" fmla="*/ 2434721 h 2438619"/>
                <a:gd name="connsiteX0" fmla="*/ 0 w 6979424"/>
                <a:gd name="connsiteY0" fmla="*/ 2445480 h 2445570"/>
                <a:gd name="connsiteX1" fmla="*/ 3488608 w 6979424"/>
                <a:gd name="connsiteY1" fmla="*/ 6947 h 2445570"/>
                <a:gd name="connsiteX2" fmla="*/ 4567518 w 6979424"/>
                <a:gd name="connsiteY2" fmla="*/ 1732652 h 2445570"/>
                <a:gd name="connsiteX3" fmla="*/ 6979424 w 6979424"/>
                <a:gd name="connsiteY3" fmla="*/ 2441667 h 2445570"/>
                <a:gd name="connsiteX0" fmla="*/ 0 w 6979424"/>
                <a:gd name="connsiteY0" fmla="*/ 2438536 h 2438536"/>
                <a:gd name="connsiteX1" fmla="*/ 2402541 w 6979424"/>
                <a:gd name="connsiteY1" fmla="*/ 1712260 h 2438536"/>
                <a:gd name="connsiteX2" fmla="*/ 3488608 w 6979424"/>
                <a:gd name="connsiteY2" fmla="*/ 3 h 2438536"/>
                <a:gd name="connsiteX3" fmla="*/ 4567518 w 6979424"/>
                <a:gd name="connsiteY3" fmla="*/ 1725708 h 2438536"/>
                <a:gd name="connsiteX4" fmla="*/ 6979424 w 6979424"/>
                <a:gd name="connsiteY4" fmla="*/ 2434723 h 2438536"/>
                <a:gd name="connsiteX0" fmla="*/ 0 w 6979424"/>
                <a:gd name="connsiteY0" fmla="*/ 2438536 h 2438536"/>
                <a:gd name="connsiteX1" fmla="*/ 2402541 w 6979424"/>
                <a:gd name="connsiteY1" fmla="*/ 1712260 h 2438536"/>
                <a:gd name="connsiteX2" fmla="*/ 3488608 w 6979424"/>
                <a:gd name="connsiteY2" fmla="*/ 3 h 2438536"/>
                <a:gd name="connsiteX3" fmla="*/ 4567518 w 6979424"/>
                <a:gd name="connsiteY3" fmla="*/ 1725708 h 2438536"/>
                <a:gd name="connsiteX4" fmla="*/ 6979424 w 6979424"/>
                <a:gd name="connsiteY4" fmla="*/ 2434723 h 2438536"/>
                <a:gd name="connsiteX0" fmla="*/ 0 w 6979424"/>
                <a:gd name="connsiteY0" fmla="*/ 2438536 h 2438536"/>
                <a:gd name="connsiteX1" fmla="*/ 2402541 w 6979424"/>
                <a:gd name="connsiteY1" fmla="*/ 1712260 h 2438536"/>
                <a:gd name="connsiteX2" fmla="*/ 3488608 w 6979424"/>
                <a:gd name="connsiteY2" fmla="*/ 3 h 2438536"/>
                <a:gd name="connsiteX3" fmla="*/ 4567518 w 6979424"/>
                <a:gd name="connsiteY3" fmla="*/ 1725708 h 2438536"/>
                <a:gd name="connsiteX4" fmla="*/ 6979424 w 6979424"/>
                <a:gd name="connsiteY4" fmla="*/ 2434723 h 2438536"/>
                <a:gd name="connsiteX0" fmla="*/ 0 w 6979424"/>
                <a:gd name="connsiteY0" fmla="*/ 2438536 h 2438536"/>
                <a:gd name="connsiteX1" fmla="*/ 2402541 w 6979424"/>
                <a:gd name="connsiteY1" fmla="*/ 1712260 h 2438536"/>
                <a:gd name="connsiteX2" fmla="*/ 3488608 w 6979424"/>
                <a:gd name="connsiteY2" fmla="*/ 3 h 2438536"/>
                <a:gd name="connsiteX3" fmla="*/ 4567518 w 6979424"/>
                <a:gd name="connsiteY3" fmla="*/ 1725708 h 2438536"/>
                <a:gd name="connsiteX4" fmla="*/ 6979424 w 6979424"/>
                <a:gd name="connsiteY4" fmla="*/ 2434723 h 2438536"/>
                <a:gd name="connsiteX0" fmla="*/ 0 w 6979424"/>
                <a:gd name="connsiteY0" fmla="*/ 2438536 h 2439425"/>
                <a:gd name="connsiteX1" fmla="*/ 2402541 w 6979424"/>
                <a:gd name="connsiteY1" fmla="*/ 1712260 h 2439425"/>
                <a:gd name="connsiteX2" fmla="*/ 3488608 w 6979424"/>
                <a:gd name="connsiteY2" fmla="*/ 3 h 2439425"/>
                <a:gd name="connsiteX3" fmla="*/ 4567518 w 6979424"/>
                <a:gd name="connsiteY3" fmla="*/ 1725708 h 2439425"/>
                <a:gd name="connsiteX4" fmla="*/ 6979424 w 6979424"/>
                <a:gd name="connsiteY4" fmla="*/ 2434723 h 243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9424" h="2439425">
                  <a:moveTo>
                    <a:pt x="0" y="2438536"/>
                  </a:moveTo>
                  <a:cubicBezTo>
                    <a:pt x="2124587" y="2447333"/>
                    <a:pt x="1969548" y="2403689"/>
                    <a:pt x="2402541" y="1712260"/>
                  </a:cubicBezTo>
                  <a:cubicBezTo>
                    <a:pt x="2835534" y="1020831"/>
                    <a:pt x="3127779" y="-2238"/>
                    <a:pt x="3488608" y="3"/>
                  </a:cubicBezTo>
                  <a:cubicBezTo>
                    <a:pt x="3849438" y="2244"/>
                    <a:pt x="4157907" y="999288"/>
                    <a:pt x="4567518" y="1725708"/>
                  </a:cubicBezTo>
                  <a:cubicBezTo>
                    <a:pt x="4977129" y="2452128"/>
                    <a:pt x="5069274" y="2447183"/>
                    <a:pt x="6979424" y="2434723"/>
                  </a:cubicBezTo>
                </a:path>
              </a:pathLst>
            </a:cu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754101" y="3450506"/>
              <a:ext cx="68580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l-GR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α</a:t>
              </a:r>
              <a:endPara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6719047" y="4128248"/>
              <a:ext cx="7758953" cy="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sm" len="sm"/>
              <a:tailEnd type="triangle" w="med" len="me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1429997" y="2060761"/>
              <a:ext cx="3048003" cy="835347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r>
                <a:rPr lang="en-US" sz="1400" dirty="0" err="1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cos</a:t>
              </a:r>
              <a:r>
                <a:rPr lang="en-US" sz="1400" baseline="30000" dirty="0" err="1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n</a:t>
              </a:r>
              <a:r>
                <a:rPr lang="en-US" sz="14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(</a:t>
              </a:r>
              <a:r>
                <a:rPr lang="el-GR" sz="14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α</a:t>
              </a:r>
              <a:r>
                <a:rPr lang="en-US" sz="14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)</a:t>
              </a:r>
              <a:endParaRPr lang="bg-BG" sz="14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cxnSp>
        <p:nvCxnSpPr>
          <p:cNvPr id="7" name="Straight Connector 6"/>
          <p:cNvCxnSpPr>
            <a:stCxn id="5" idx="2"/>
          </p:cNvCxnSpPr>
          <p:nvPr/>
        </p:nvCxnSpPr>
        <p:spPr>
          <a:xfrm flipH="1" flipV="1">
            <a:off x="4558552" y="5714238"/>
            <a:ext cx="13448" cy="3309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212106" y="4408625"/>
            <a:ext cx="6858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4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100%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370300" y="4419600"/>
            <a:ext cx="6858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4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1%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035041" y="4419600"/>
            <a:ext cx="6858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4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1%</a:t>
            </a:r>
          </a:p>
        </p:txBody>
      </p:sp>
    </p:spTree>
    <p:extLst>
      <p:ext uri="{BB962C8B-B14F-4D97-AF65-F5344CB8AC3E}">
        <p14:creationId xmlns:p14="http://schemas.microsoft.com/office/powerpoint/2010/main" val="221332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Плътен куб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Теселация</a:t>
            </a:r>
            <a:r>
              <a:rPr lang="bg-BG" dirty="0"/>
              <a:t> (</a:t>
            </a:r>
            <a:r>
              <a:rPr lang="en-US" dirty="0"/>
              <a:t>tessellation)</a:t>
            </a:r>
          </a:p>
          <a:p>
            <a:pPr lvl="1"/>
            <a:r>
              <a:rPr lang="bg-BG" dirty="0"/>
              <a:t>Представяне на многоъгълници чрез триъгълници</a:t>
            </a:r>
          </a:p>
          <a:p>
            <a:pPr lvl="1"/>
            <a:r>
              <a:rPr lang="bg-BG" dirty="0"/>
              <a:t>Неправилни, неизпъкнали и дори </a:t>
            </a:r>
            <a:r>
              <a:rPr lang="bg-BG" dirty="0" err="1"/>
              <a:t>самопресичащи</a:t>
            </a:r>
            <a:r>
              <a:rPr lang="bg-BG" dirty="0"/>
              <a:t> се</a:t>
            </a:r>
          </a:p>
          <a:p>
            <a:pPr lvl="1"/>
            <a:endParaRPr lang="bg-BG" dirty="0"/>
          </a:p>
          <a:p>
            <a:r>
              <a:rPr lang="bg-BG" dirty="0" err="1"/>
              <a:t>Теселация</a:t>
            </a:r>
            <a:r>
              <a:rPr lang="bg-BG" dirty="0"/>
              <a:t> на квадрат</a:t>
            </a:r>
          </a:p>
          <a:p>
            <a:pPr lvl="1"/>
            <a:r>
              <a:rPr lang="bg-BG" dirty="0"/>
              <a:t>Две възможности (с минимален брой триъгълници)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4267200"/>
            <a:ext cx="1828800" cy="1828800"/>
          </a:xfrm>
          <a:prstGeom prst="rect">
            <a:avLst/>
          </a:prstGeom>
          <a:solidFill>
            <a:srgbClr val="92D050">
              <a:alpha val="30196"/>
            </a:srgbClr>
          </a:solidFill>
          <a:ln w="38100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52" name="Group 51"/>
          <p:cNvGrpSpPr/>
          <p:nvPr/>
        </p:nvGrpSpPr>
        <p:grpSpPr>
          <a:xfrm>
            <a:off x="6248400" y="4271682"/>
            <a:ext cx="1828800" cy="1828800"/>
            <a:chOff x="5029200" y="4068184"/>
            <a:chExt cx="2072640" cy="2072640"/>
          </a:xfrm>
        </p:grpSpPr>
        <p:sp>
          <p:nvSpPr>
            <p:cNvPr id="26" name="Rectangle 25"/>
            <p:cNvSpPr/>
            <p:nvPr/>
          </p:nvSpPr>
          <p:spPr>
            <a:xfrm>
              <a:off x="5029200" y="4068184"/>
              <a:ext cx="2072640" cy="207264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  <a:ln w="38100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 flipV="1">
              <a:off x="5029200" y="4068184"/>
              <a:ext cx="2072640" cy="2072640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  <a:ln w="38100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 54"/>
          <p:cNvGrpSpPr/>
          <p:nvPr/>
        </p:nvGrpSpPr>
        <p:grpSpPr>
          <a:xfrm rot="5400000">
            <a:off x="1044388" y="4271682"/>
            <a:ext cx="1828800" cy="1828800"/>
            <a:chOff x="5029200" y="4068184"/>
            <a:chExt cx="2072640" cy="2072640"/>
          </a:xfrm>
        </p:grpSpPr>
        <p:sp>
          <p:nvSpPr>
            <p:cNvPr id="56" name="Rectangle 55"/>
            <p:cNvSpPr/>
            <p:nvPr/>
          </p:nvSpPr>
          <p:spPr>
            <a:xfrm>
              <a:off x="5029200" y="4068184"/>
              <a:ext cx="2072640" cy="207264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  <a:ln w="38100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 flipV="1">
              <a:off x="5029200" y="4068184"/>
              <a:ext cx="2072640" cy="2072640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  <a:ln w="38100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8" name="Right Arrow 57"/>
          <p:cNvSpPr/>
          <p:nvPr/>
        </p:nvSpPr>
        <p:spPr>
          <a:xfrm rot="10800000">
            <a:off x="3124201" y="503062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Right Arrow 58"/>
          <p:cNvSpPr/>
          <p:nvPr/>
        </p:nvSpPr>
        <p:spPr>
          <a:xfrm rot="10800000" flipH="1">
            <a:off x="5715000" y="5030624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8921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3246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3246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"/>
            <a:ext cx="609600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66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Осветяване на </a:t>
            </a:r>
            <a:r>
              <a:rPr lang="bg-BG" dirty="0" err="1"/>
              <a:t>Фонг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6056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rot="600000">
            <a:off x="3637828" y="4824805"/>
            <a:ext cx="430306" cy="1143000"/>
          </a:xfrm>
          <a:prstGeom prst="line">
            <a:avLst/>
          </a:prstGeom>
          <a:grpFill/>
          <a:ln w="38100">
            <a:solidFill>
              <a:schemeClr val="accent1">
                <a:lumMod val="50000"/>
              </a:schemeClr>
            </a:solidFill>
            <a:prstDash val="solid"/>
            <a:headEnd type="triangle" w="lg" len="lg"/>
            <a:tailEnd type="oval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/>
          <p:nvPr/>
        </p:nvCxnSpPr>
        <p:spPr>
          <a:xfrm rot="1200000">
            <a:off x="4340204" y="4829279"/>
            <a:ext cx="430306" cy="1143000"/>
          </a:xfrm>
          <a:prstGeom prst="line">
            <a:avLst/>
          </a:prstGeom>
          <a:grpFill/>
          <a:ln w="38100">
            <a:solidFill>
              <a:schemeClr val="accent1">
                <a:lumMod val="50000"/>
              </a:schemeClr>
            </a:solidFill>
            <a:prstDash val="solid"/>
            <a:headEnd type="triangle" w="lg" len="lg"/>
            <a:tailEnd type="oval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 rot="1800000">
            <a:off x="5027769" y="4831611"/>
            <a:ext cx="430306" cy="1143000"/>
          </a:xfrm>
          <a:prstGeom prst="line">
            <a:avLst/>
          </a:prstGeom>
          <a:grpFill/>
          <a:ln w="38100">
            <a:solidFill>
              <a:schemeClr val="accent1">
                <a:lumMod val="50000"/>
              </a:schemeClr>
            </a:solidFill>
            <a:prstDash val="solid"/>
            <a:headEnd type="triangle" w="lg" len="lg"/>
            <a:tailEnd type="oval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Осветяване на </a:t>
            </a:r>
            <a:r>
              <a:rPr lang="bg-BG" dirty="0" err="1"/>
              <a:t>Фонг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Основна идея</a:t>
            </a:r>
          </a:p>
          <a:p>
            <a:pPr lvl="1"/>
            <a:r>
              <a:rPr lang="bg-BG" dirty="0"/>
              <a:t>Предложена 1973 от </a:t>
            </a:r>
            <a:r>
              <a:rPr lang="bg-BG" dirty="0" err="1"/>
              <a:t>Буи</a:t>
            </a:r>
            <a:r>
              <a:rPr lang="bg-BG" dirty="0"/>
              <a:t> </a:t>
            </a:r>
            <a:r>
              <a:rPr lang="bg-BG" dirty="0" err="1"/>
              <a:t>Фонг</a:t>
            </a:r>
            <a:endParaRPr lang="en-US" dirty="0"/>
          </a:p>
          <a:p>
            <a:pPr lvl="1"/>
            <a:r>
              <a:rPr lang="bg-BG" dirty="0"/>
              <a:t>За всеки фрагмент се намира нормален вектор като интерполация на нормалните вектори във върховете</a:t>
            </a:r>
          </a:p>
        </p:txBody>
      </p:sp>
      <p:sp>
        <p:nvSpPr>
          <p:cNvPr id="5" name="Trapezoid 4"/>
          <p:cNvSpPr/>
          <p:nvPr/>
        </p:nvSpPr>
        <p:spPr>
          <a:xfrm>
            <a:off x="1828800" y="5992906"/>
            <a:ext cx="5486400" cy="661864"/>
          </a:xfrm>
          <a:prstGeom prst="trapezoid">
            <a:avLst>
              <a:gd name="adj" fmla="val 237487"/>
            </a:avLst>
          </a:prstGeom>
          <a:gradFill flip="none" rotWithShape="1">
            <a:gsLst>
              <a:gs pos="4000">
                <a:schemeClr val="accent1">
                  <a:lumMod val="75000"/>
                </a:schemeClr>
              </a:gs>
              <a:gs pos="66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38100"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" name="Straight Connector 5"/>
          <p:cNvCxnSpPr/>
          <p:nvPr/>
        </p:nvCxnSpPr>
        <p:spPr>
          <a:xfrm>
            <a:off x="2971800" y="4849906"/>
            <a:ext cx="430306" cy="1143000"/>
          </a:xfrm>
          <a:prstGeom prst="line">
            <a:avLst/>
          </a:prstGeom>
          <a:grpFill/>
          <a:ln w="38100">
            <a:solidFill>
              <a:schemeClr val="accent1">
                <a:lumMod val="50000"/>
              </a:schemeClr>
            </a:solidFill>
            <a:prstDash val="solid"/>
            <a:headEnd type="triangle" w="lg" len="lg"/>
            <a:tailEnd type="oval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741894" y="4836459"/>
            <a:ext cx="430306" cy="1143000"/>
          </a:xfrm>
          <a:prstGeom prst="line">
            <a:avLst/>
          </a:prstGeom>
          <a:grpFill/>
          <a:ln w="38100">
            <a:solidFill>
              <a:schemeClr val="accent1">
                <a:lumMod val="50000"/>
              </a:schemeClr>
            </a:solidFill>
            <a:prstDash val="solid"/>
            <a:headEnd type="triangle" w="lg" len="lg"/>
            <a:tailEnd type="oval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5499846" y="575085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Oval 15"/>
          <p:cNvSpPr/>
          <p:nvPr/>
        </p:nvSpPr>
        <p:spPr>
          <a:xfrm>
            <a:off x="3160058" y="575085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Oval 16"/>
          <p:cNvSpPr/>
          <p:nvPr/>
        </p:nvSpPr>
        <p:spPr>
          <a:xfrm>
            <a:off x="3745005" y="575085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Oval 17"/>
          <p:cNvSpPr/>
          <p:nvPr/>
        </p:nvSpPr>
        <p:spPr>
          <a:xfrm>
            <a:off x="4329952" y="575085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Oval 18"/>
          <p:cNvSpPr/>
          <p:nvPr/>
        </p:nvSpPr>
        <p:spPr>
          <a:xfrm>
            <a:off x="4914899" y="575085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5499846" y="5750859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>
            <a:off x="3160058" y="5750859"/>
            <a:ext cx="457200" cy="457200"/>
          </a:xfrm>
          <a:prstGeom prst="ellipse">
            <a:avLst/>
          </a:prstGeom>
          <a:solidFill>
            <a:srgbClr val="74A51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/>
          <p:cNvSpPr/>
          <p:nvPr/>
        </p:nvSpPr>
        <p:spPr>
          <a:xfrm>
            <a:off x="2487561" y="4468906"/>
            <a:ext cx="865239" cy="26113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N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67400" y="4468906"/>
            <a:ext cx="865239" cy="26113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N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endParaRPr lang="bg-BG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26116" y="5815797"/>
            <a:ext cx="368731" cy="326317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L</a:t>
            </a:r>
            <a:r>
              <a:rPr lang="en-US" sz="2400" b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sz="2400" b="1" baseline="-25000" dirty="0">
              <a:solidFill>
                <a:sysClr val="windowText" lastClr="000000"/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35706" y="5804647"/>
            <a:ext cx="368731" cy="326317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L</a:t>
            </a:r>
            <a:r>
              <a:rPr lang="en-US" sz="2400" b="1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endParaRPr lang="bg-BG" sz="2400" b="1" baseline="-25000" dirty="0">
              <a:solidFill>
                <a:sysClr val="windowText" lastClr="000000"/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Freeform 25"/>
          <p:cNvSpPr/>
          <p:nvPr/>
        </p:nvSpPr>
        <p:spPr>
          <a:xfrm flipH="1" flipV="1">
            <a:off x="6053266" y="5620871"/>
            <a:ext cx="1190217" cy="341927"/>
          </a:xfrm>
          <a:custGeom>
            <a:avLst/>
            <a:gdLst>
              <a:gd name="connsiteX0" fmla="*/ 793376 w 793376"/>
              <a:gd name="connsiteY0" fmla="*/ 467022 h 467022"/>
              <a:gd name="connsiteX1" fmla="*/ 497541 w 793376"/>
              <a:gd name="connsiteY1" fmla="*/ 9822 h 467022"/>
              <a:gd name="connsiteX2" fmla="*/ 0 w 793376"/>
              <a:gd name="connsiteY2" fmla="*/ 198081 h 467022"/>
              <a:gd name="connsiteX0" fmla="*/ 833717 w 833717"/>
              <a:gd name="connsiteY0" fmla="*/ 457202 h 457202"/>
              <a:gd name="connsiteX1" fmla="*/ 537882 w 833717"/>
              <a:gd name="connsiteY1" fmla="*/ 2 h 457202"/>
              <a:gd name="connsiteX2" fmla="*/ 0 w 833717"/>
              <a:gd name="connsiteY2" fmla="*/ 451689 h 457202"/>
              <a:gd name="connsiteX0" fmla="*/ 944203 w 944203"/>
              <a:gd name="connsiteY0" fmla="*/ 519184 h 519184"/>
              <a:gd name="connsiteX1" fmla="*/ 29803 w 944203"/>
              <a:gd name="connsiteY1" fmla="*/ 1 h 519184"/>
              <a:gd name="connsiteX2" fmla="*/ 110486 w 944203"/>
              <a:gd name="connsiteY2" fmla="*/ 513671 h 519184"/>
              <a:gd name="connsiteX0" fmla="*/ 243824 w 243824"/>
              <a:gd name="connsiteY0" fmla="*/ 69304 h 807589"/>
              <a:gd name="connsiteX1" fmla="*/ 1777 w 243824"/>
              <a:gd name="connsiteY1" fmla="*/ 293919 h 807589"/>
              <a:gd name="connsiteX2" fmla="*/ 82460 w 243824"/>
              <a:gd name="connsiteY2" fmla="*/ 807589 h 807589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268940 w 268940"/>
              <a:gd name="connsiteY0" fmla="*/ 0 h 738285"/>
              <a:gd name="connsiteX1" fmla="*/ 0 w 268940"/>
              <a:gd name="connsiteY1" fmla="*/ 449376 h 738285"/>
              <a:gd name="connsiteX2" fmla="*/ 107576 w 268940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91514 w 191514"/>
              <a:gd name="connsiteY0" fmla="*/ 0 h 738285"/>
              <a:gd name="connsiteX1" fmla="*/ 0 w 191514"/>
              <a:gd name="connsiteY1" fmla="*/ 276977 h 738285"/>
              <a:gd name="connsiteX2" fmla="*/ 30150 w 191514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70648 w 170648"/>
              <a:gd name="connsiteY0" fmla="*/ 0 h 738285"/>
              <a:gd name="connsiteX1" fmla="*/ 9284 w 170648"/>
              <a:gd name="connsiteY1" fmla="*/ 738285 h 738285"/>
              <a:gd name="connsiteX0" fmla="*/ 241899 w 241899"/>
              <a:gd name="connsiteY0" fmla="*/ 0 h 861140"/>
              <a:gd name="connsiteX1" fmla="*/ 6727 w 241899"/>
              <a:gd name="connsiteY1" fmla="*/ 861140 h 861140"/>
              <a:gd name="connsiteX0" fmla="*/ 254801 w 254801"/>
              <a:gd name="connsiteY0" fmla="*/ 0 h 861140"/>
              <a:gd name="connsiteX1" fmla="*/ 19629 w 254801"/>
              <a:gd name="connsiteY1" fmla="*/ 861140 h 861140"/>
              <a:gd name="connsiteX0" fmla="*/ 47135 w 699469"/>
              <a:gd name="connsiteY0" fmla="*/ 86996 h 173346"/>
              <a:gd name="connsiteX1" fmla="*/ 699469 w 699469"/>
              <a:gd name="connsiteY1" fmla="*/ 173346 h 173346"/>
              <a:gd name="connsiteX0" fmla="*/ 65227 w 717561"/>
              <a:gd name="connsiteY0" fmla="*/ 0 h 279219"/>
              <a:gd name="connsiteX1" fmla="*/ 717561 w 717561"/>
              <a:gd name="connsiteY1" fmla="*/ 86350 h 279219"/>
              <a:gd name="connsiteX0" fmla="*/ 43223 w 1085521"/>
              <a:gd name="connsiteY0" fmla="*/ 115096 h 254667"/>
              <a:gd name="connsiteX1" fmla="*/ 1085521 w 1085521"/>
              <a:gd name="connsiteY1" fmla="*/ 0 h 254667"/>
              <a:gd name="connsiteX0" fmla="*/ 0 w 1042298"/>
              <a:gd name="connsiteY0" fmla="*/ 115096 h 338170"/>
              <a:gd name="connsiteX1" fmla="*/ 1042298 w 1042298"/>
              <a:gd name="connsiteY1" fmla="*/ 0 h 338170"/>
              <a:gd name="connsiteX0" fmla="*/ 0 w 1149875"/>
              <a:gd name="connsiteY0" fmla="*/ 161583 h 364208"/>
              <a:gd name="connsiteX1" fmla="*/ 1149875 w 1149875"/>
              <a:gd name="connsiteY1" fmla="*/ 0 h 364208"/>
              <a:gd name="connsiteX0" fmla="*/ 0 w 1149875"/>
              <a:gd name="connsiteY0" fmla="*/ 161583 h 454373"/>
              <a:gd name="connsiteX1" fmla="*/ 1149875 w 1149875"/>
              <a:gd name="connsiteY1" fmla="*/ 0 h 454373"/>
              <a:gd name="connsiteX0" fmla="*/ 0 w 1526393"/>
              <a:gd name="connsiteY0" fmla="*/ 0 h 393048"/>
              <a:gd name="connsiteX1" fmla="*/ 1526393 w 1526393"/>
              <a:gd name="connsiteY1" fmla="*/ 8871 h 393048"/>
              <a:gd name="connsiteX0" fmla="*/ 0 w 1808781"/>
              <a:gd name="connsiteY0" fmla="*/ 0 h 465722"/>
              <a:gd name="connsiteX1" fmla="*/ 1808781 w 1808781"/>
              <a:gd name="connsiteY1" fmla="*/ 117341 h 465722"/>
              <a:gd name="connsiteX0" fmla="*/ 0 w 1486052"/>
              <a:gd name="connsiteY0" fmla="*/ 146089 h 447186"/>
              <a:gd name="connsiteX1" fmla="*/ 1486052 w 1486052"/>
              <a:gd name="connsiteY1" fmla="*/ 0 h 447186"/>
              <a:gd name="connsiteX0" fmla="*/ 0 w 786805"/>
              <a:gd name="connsiteY0" fmla="*/ 1370262 h 1424595"/>
              <a:gd name="connsiteX1" fmla="*/ 786805 w 786805"/>
              <a:gd name="connsiteY1" fmla="*/ 0 h 1424595"/>
              <a:gd name="connsiteX0" fmla="*/ 0 w 1203663"/>
              <a:gd name="connsiteY0" fmla="*/ 610965 h 741146"/>
              <a:gd name="connsiteX1" fmla="*/ 1203663 w 1203663"/>
              <a:gd name="connsiteY1" fmla="*/ 0 h 741146"/>
              <a:gd name="connsiteX0" fmla="*/ 0 w 1203663"/>
              <a:gd name="connsiteY0" fmla="*/ 610965 h 610965"/>
              <a:gd name="connsiteX1" fmla="*/ 1203663 w 1203663"/>
              <a:gd name="connsiteY1" fmla="*/ 0 h 610965"/>
              <a:gd name="connsiteX0" fmla="*/ 0 w 1203663"/>
              <a:gd name="connsiteY0" fmla="*/ 610965 h 610965"/>
              <a:gd name="connsiteX1" fmla="*/ 1203663 w 1203663"/>
              <a:gd name="connsiteY1" fmla="*/ 0 h 610965"/>
              <a:gd name="connsiteX0" fmla="*/ 0 w 1109534"/>
              <a:gd name="connsiteY0" fmla="*/ 843403 h 843403"/>
              <a:gd name="connsiteX1" fmla="*/ 1109534 w 1109534"/>
              <a:gd name="connsiteY1" fmla="*/ 0 h 843403"/>
              <a:gd name="connsiteX0" fmla="*/ 0 w 1109534"/>
              <a:gd name="connsiteY0" fmla="*/ 843403 h 843403"/>
              <a:gd name="connsiteX1" fmla="*/ 1109534 w 1109534"/>
              <a:gd name="connsiteY1" fmla="*/ 0 h 843403"/>
              <a:gd name="connsiteX0" fmla="*/ 0 w 1741546"/>
              <a:gd name="connsiteY0" fmla="*/ 425016 h 425016"/>
              <a:gd name="connsiteX1" fmla="*/ 1741546 w 1741546"/>
              <a:gd name="connsiteY1" fmla="*/ 0 h 425016"/>
              <a:gd name="connsiteX0" fmla="*/ 0 w 1741546"/>
              <a:gd name="connsiteY0" fmla="*/ 425016 h 425016"/>
              <a:gd name="connsiteX1" fmla="*/ 1741546 w 1741546"/>
              <a:gd name="connsiteY1" fmla="*/ 0 h 425016"/>
              <a:gd name="connsiteX0" fmla="*/ 0 w 1190217"/>
              <a:gd name="connsiteY0" fmla="*/ 394023 h 394023"/>
              <a:gd name="connsiteX1" fmla="*/ 1190217 w 1190217"/>
              <a:gd name="connsiteY1" fmla="*/ 0 h 394023"/>
              <a:gd name="connsiteX0" fmla="*/ 0 w 1190217"/>
              <a:gd name="connsiteY0" fmla="*/ 394023 h 394023"/>
              <a:gd name="connsiteX1" fmla="*/ 1190217 w 1190217"/>
              <a:gd name="connsiteY1" fmla="*/ 0 h 39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0217" h="394023">
                <a:moveTo>
                  <a:pt x="0" y="394023"/>
                </a:moveTo>
                <a:cubicBezTo>
                  <a:pt x="202490" y="-24536"/>
                  <a:pt x="657400" y="2951"/>
                  <a:pt x="1190217" y="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/>
          <p:cNvSpPr/>
          <p:nvPr/>
        </p:nvSpPr>
        <p:spPr>
          <a:xfrm>
            <a:off x="6934200" y="4800600"/>
            <a:ext cx="1981200" cy="80636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Осветености, пресметнати от техните вектори</a:t>
            </a:r>
          </a:p>
        </p:txBody>
      </p:sp>
      <p:sp>
        <p:nvSpPr>
          <p:cNvPr id="28" name="Left Brace 27"/>
          <p:cNvSpPr/>
          <p:nvPr/>
        </p:nvSpPr>
        <p:spPr>
          <a:xfrm rot="5400000">
            <a:off x="4383985" y="3420279"/>
            <a:ext cx="334513" cy="2273729"/>
          </a:xfrm>
          <a:prstGeom prst="leftBrace">
            <a:avLst>
              <a:gd name="adj1" fmla="val 32911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3581400" y="3689439"/>
            <a:ext cx="1981200" cy="80636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600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Интерполирани</a:t>
            </a:r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между </a:t>
            </a:r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r>
              <a:rPr lang="en-US" sz="1600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и </a:t>
            </a:r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r>
              <a:rPr lang="en-US" sz="1600" baseline="-25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47526" y="6146830"/>
            <a:ext cx="5796273" cy="6080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3745005" y="5750859"/>
            <a:ext cx="457200" cy="457200"/>
          </a:xfrm>
          <a:prstGeom prst="ellipse">
            <a:avLst/>
          </a:prstGeom>
          <a:solidFill>
            <a:srgbClr val="74A510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4329952" y="5750859"/>
            <a:ext cx="457200" cy="457200"/>
          </a:xfrm>
          <a:prstGeom prst="ellipse">
            <a:avLst/>
          </a:prstGeom>
          <a:solidFill>
            <a:srgbClr val="74A51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/>
          <p:cNvSpPr/>
          <p:nvPr/>
        </p:nvSpPr>
        <p:spPr>
          <a:xfrm>
            <a:off x="4914899" y="5750859"/>
            <a:ext cx="457200" cy="457200"/>
          </a:xfrm>
          <a:prstGeom prst="ellipse">
            <a:avLst/>
          </a:prstGeom>
          <a:solidFill>
            <a:srgbClr val="74A510">
              <a:alpha val="7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12112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Пресмятането на осветеността се премества от </a:t>
            </a:r>
            <a:r>
              <a:rPr lang="bg-BG" dirty="0" err="1"/>
              <a:t>шейдъра</a:t>
            </a:r>
            <a:r>
              <a:rPr lang="bg-BG" dirty="0"/>
              <a:t> за върхове в </a:t>
            </a:r>
            <a:r>
              <a:rPr lang="bg-BG" dirty="0" err="1"/>
              <a:t>шейдъра</a:t>
            </a:r>
            <a:r>
              <a:rPr lang="bg-BG" dirty="0"/>
              <a:t> за фрагменти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1676400"/>
            <a:ext cx="8534400" cy="4876800"/>
          </a:xfrm>
          <a:prstGeom prst="snip2DiagRect">
            <a:avLst>
              <a:gd name="adj1" fmla="val 0"/>
              <a:gd name="adj2" fmla="val 6047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349250" algn="l"/>
                <a:tab pos="5778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varying vec3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vNormal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349250" algn="l"/>
                <a:tab pos="5778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varying vec3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vColor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349250" algn="l"/>
                <a:tab pos="5778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varying vec3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vPos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349250" algn="l"/>
                <a:tab pos="577850" algn="l"/>
              </a:tabLst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349250" algn="l"/>
                <a:tab pos="5778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main( )</a:t>
            </a:r>
          </a:p>
          <a:p>
            <a:pPr marL="120650">
              <a:tabLst>
                <a:tab pos="349250" algn="l"/>
                <a:tab pos="5778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349250" algn="l"/>
                <a:tab pos="5778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vec3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specularColor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vec3(0);</a:t>
            </a:r>
          </a:p>
          <a:p>
            <a:pPr marL="120650">
              <a:tabLst>
                <a:tab pos="349250" algn="l"/>
                <a:tab pos="57785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uUseSpecular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tabLst>
                <a:tab pos="349250" algn="l"/>
                <a:tab pos="5778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tabLst>
                <a:tab pos="349250" algn="l"/>
                <a:tab pos="5778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vec3 light = normalize(-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uLightDir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349250" algn="l"/>
                <a:tab pos="577850" algn="l"/>
              </a:tabLst>
            </a:pPr>
            <a:r>
              <a:rPr lang="bg-BG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vec3 </a:t>
            </a:r>
            <a:r>
              <a:rPr lang="en-US" spc="-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reflectedLight</a:t>
            </a:r>
            <a:r>
              <a:rPr lang="en-US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=normalize(reflect(</a:t>
            </a:r>
            <a:r>
              <a:rPr lang="en-US" spc="-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light,normalize</a:t>
            </a:r>
            <a:r>
              <a:rPr lang="en-US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pc="-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vNormal</a:t>
            </a:r>
            <a:r>
              <a:rPr lang="en-US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</a:p>
          <a:p>
            <a:pPr marL="120650">
              <a:tabLst>
                <a:tab pos="349250" algn="l"/>
                <a:tab pos="5778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vec3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viewDir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normalize(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vPos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349250" algn="l"/>
                <a:tab pos="57785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max(dot(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reflectedLight,viewDir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),0.0);</a:t>
            </a:r>
          </a:p>
          <a:p>
            <a:pPr marL="120650">
              <a:tabLst>
                <a:tab pos="349250" algn="l"/>
                <a:tab pos="5778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specularColor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uSpecularColor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*pow(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cosa,uShininess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349250" algn="l"/>
                <a:tab pos="5778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tabLst>
                <a:tab pos="349250" algn="l"/>
                <a:tab pos="5778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gl_FragColor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vec4(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vColor+specularColor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,1);</a:t>
            </a:r>
          </a:p>
          <a:p>
            <a:pPr marL="120650">
              <a:tabLst>
                <a:tab pos="349250" algn="l"/>
                <a:tab pos="5778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64952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3246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3246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"/>
            <a:ext cx="609600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7919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Ленти на </a:t>
            </a:r>
            <a:r>
              <a:rPr lang="bg-BG" dirty="0" err="1"/>
              <a:t>Мах</a:t>
            </a:r>
            <a:r>
              <a:rPr lang="bg-BG" dirty="0"/>
              <a:t> (</a:t>
            </a:r>
            <a:r>
              <a:rPr lang="en-US" dirty="0"/>
              <a:t>Mach bands)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Оптическа илюзия</a:t>
            </a:r>
          </a:p>
          <a:p>
            <a:pPr lvl="1"/>
            <a:r>
              <a:rPr lang="bg-BG" dirty="0"/>
              <a:t>Описана от Ърнест </a:t>
            </a:r>
            <a:r>
              <a:rPr lang="bg-BG" dirty="0" err="1"/>
              <a:t>Мах</a:t>
            </a:r>
            <a:r>
              <a:rPr lang="bg-BG" dirty="0"/>
              <a:t> преди повече от век</a:t>
            </a:r>
          </a:p>
          <a:p>
            <a:pPr lvl="1"/>
            <a:r>
              <a:rPr lang="bg-BG" dirty="0"/>
              <a:t>Породена от свойството на мозъка да подсилва контраста между подобни цветове в съседство един с друг</a:t>
            </a:r>
          </a:p>
          <a:p>
            <a:pPr lvl="1"/>
            <a:r>
              <a:rPr lang="bg-BG" dirty="0"/>
              <a:t>Проявява се като потъмняване или </a:t>
            </a:r>
            <a:r>
              <a:rPr lang="bg-BG" dirty="0" err="1"/>
              <a:t>изсветляване</a:t>
            </a:r>
            <a:endParaRPr lang="bg-BG" dirty="0"/>
          </a:p>
          <a:p>
            <a:pPr lvl="1"/>
            <a:r>
              <a:rPr lang="bg-BG" dirty="0"/>
              <a:t>Вижда се прекъсната втора производна на цвета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3447826" y="3962400"/>
            <a:ext cx="2240280" cy="2240280"/>
            <a:chOff x="2743200" y="1600200"/>
            <a:chExt cx="3657600" cy="3657600"/>
          </a:xfrm>
        </p:grpSpPr>
        <p:sp>
          <p:nvSpPr>
            <p:cNvPr id="71" name="Rectangle 70"/>
            <p:cNvSpPr/>
            <p:nvPr/>
          </p:nvSpPr>
          <p:spPr>
            <a:xfrm>
              <a:off x="2743200" y="1600200"/>
              <a:ext cx="3657600" cy="365760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34640" y="1691640"/>
              <a:ext cx="3474720" cy="347472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926080" y="1783080"/>
              <a:ext cx="3291840" cy="329184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17520" y="1874520"/>
              <a:ext cx="3108960" cy="310896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108960" y="1965960"/>
              <a:ext cx="2926080" cy="292608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200400" y="2057400"/>
              <a:ext cx="2743200" cy="274320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291840" y="2148840"/>
              <a:ext cx="2560320" cy="256032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83280" y="2240280"/>
              <a:ext cx="2377440" cy="237744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474720" y="2331720"/>
              <a:ext cx="2194560" cy="219456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566160" y="2423160"/>
              <a:ext cx="2011680" cy="201168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57600" y="2514600"/>
              <a:ext cx="1828800" cy="182880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49040" y="2606040"/>
              <a:ext cx="1645920" cy="164592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40480" y="2697480"/>
              <a:ext cx="1463040" cy="146304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931920" y="2788920"/>
              <a:ext cx="1280160" cy="128016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023360" y="2880360"/>
              <a:ext cx="1097280" cy="109728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114800" y="2971800"/>
              <a:ext cx="914400" cy="91440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206240" y="3063240"/>
              <a:ext cx="731520" cy="73152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297680" y="3154680"/>
              <a:ext cx="548640" cy="54864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389120" y="3246120"/>
              <a:ext cx="365760" cy="36576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80560" y="3337560"/>
              <a:ext cx="182880" cy="18288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91" name="Freeform 90"/>
          <p:cNvSpPr/>
          <p:nvPr/>
        </p:nvSpPr>
        <p:spPr>
          <a:xfrm flipH="1" flipV="1">
            <a:off x="5743983" y="5755341"/>
            <a:ext cx="1069194" cy="656421"/>
          </a:xfrm>
          <a:custGeom>
            <a:avLst/>
            <a:gdLst>
              <a:gd name="connsiteX0" fmla="*/ 793376 w 793376"/>
              <a:gd name="connsiteY0" fmla="*/ 467022 h 467022"/>
              <a:gd name="connsiteX1" fmla="*/ 497541 w 793376"/>
              <a:gd name="connsiteY1" fmla="*/ 9822 h 467022"/>
              <a:gd name="connsiteX2" fmla="*/ 0 w 793376"/>
              <a:gd name="connsiteY2" fmla="*/ 198081 h 467022"/>
              <a:gd name="connsiteX0" fmla="*/ 833717 w 833717"/>
              <a:gd name="connsiteY0" fmla="*/ 457202 h 457202"/>
              <a:gd name="connsiteX1" fmla="*/ 537882 w 833717"/>
              <a:gd name="connsiteY1" fmla="*/ 2 h 457202"/>
              <a:gd name="connsiteX2" fmla="*/ 0 w 833717"/>
              <a:gd name="connsiteY2" fmla="*/ 451689 h 457202"/>
              <a:gd name="connsiteX0" fmla="*/ 944203 w 944203"/>
              <a:gd name="connsiteY0" fmla="*/ 519184 h 519184"/>
              <a:gd name="connsiteX1" fmla="*/ 29803 w 944203"/>
              <a:gd name="connsiteY1" fmla="*/ 1 h 519184"/>
              <a:gd name="connsiteX2" fmla="*/ 110486 w 944203"/>
              <a:gd name="connsiteY2" fmla="*/ 513671 h 519184"/>
              <a:gd name="connsiteX0" fmla="*/ 243824 w 243824"/>
              <a:gd name="connsiteY0" fmla="*/ 69304 h 807589"/>
              <a:gd name="connsiteX1" fmla="*/ 1777 w 243824"/>
              <a:gd name="connsiteY1" fmla="*/ 293919 h 807589"/>
              <a:gd name="connsiteX2" fmla="*/ 82460 w 243824"/>
              <a:gd name="connsiteY2" fmla="*/ 807589 h 807589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268940 w 268940"/>
              <a:gd name="connsiteY0" fmla="*/ 0 h 738285"/>
              <a:gd name="connsiteX1" fmla="*/ 0 w 268940"/>
              <a:gd name="connsiteY1" fmla="*/ 449376 h 738285"/>
              <a:gd name="connsiteX2" fmla="*/ 107576 w 268940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91514 w 191514"/>
              <a:gd name="connsiteY0" fmla="*/ 0 h 738285"/>
              <a:gd name="connsiteX1" fmla="*/ 0 w 191514"/>
              <a:gd name="connsiteY1" fmla="*/ 276977 h 738285"/>
              <a:gd name="connsiteX2" fmla="*/ 30150 w 191514"/>
              <a:gd name="connsiteY2" fmla="*/ 738285 h 738285"/>
              <a:gd name="connsiteX0" fmla="*/ 161364 w 161364"/>
              <a:gd name="connsiteY0" fmla="*/ 0 h 738285"/>
              <a:gd name="connsiteX1" fmla="*/ 0 w 161364"/>
              <a:gd name="connsiteY1" fmla="*/ 738285 h 738285"/>
              <a:gd name="connsiteX0" fmla="*/ 170648 w 170648"/>
              <a:gd name="connsiteY0" fmla="*/ 0 h 738285"/>
              <a:gd name="connsiteX1" fmla="*/ 9284 w 170648"/>
              <a:gd name="connsiteY1" fmla="*/ 738285 h 738285"/>
              <a:gd name="connsiteX0" fmla="*/ 241899 w 241899"/>
              <a:gd name="connsiteY0" fmla="*/ 0 h 861140"/>
              <a:gd name="connsiteX1" fmla="*/ 6727 w 241899"/>
              <a:gd name="connsiteY1" fmla="*/ 861140 h 861140"/>
              <a:gd name="connsiteX0" fmla="*/ 254801 w 254801"/>
              <a:gd name="connsiteY0" fmla="*/ 0 h 861140"/>
              <a:gd name="connsiteX1" fmla="*/ 19629 w 254801"/>
              <a:gd name="connsiteY1" fmla="*/ 861140 h 861140"/>
              <a:gd name="connsiteX0" fmla="*/ 47135 w 699469"/>
              <a:gd name="connsiteY0" fmla="*/ 86996 h 173346"/>
              <a:gd name="connsiteX1" fmla="*/ 699469 w 699469"/>
              <a:gd name="connsiteY1" fmla="*/ 173346 h 173346"/>
              <a:gd name="connsiteX0" fmla="*/ 65227 w 717561"/>
              <a:gd name="connsiteY0" fmla="*/ 0 h 279219"/>
              <a:gd name="connsiteX1" fmla="*/ 717561 w 717561"/>
              <a:gd name="connsiteY1" fmla="*/ 86350 h 279219"/>
              <a:gd name="connsiteX0" fmla="*/ 43223 w 1085521"/>
              <a:gd name="connsiteY0" fmla="*/ 115096 h 254667"/>
              <a:gd name="connsiteX1" fmla="*/ 1085521 w 1085521"/>
              <a:gd name="connsiteY1" fmla="*/ 0 h 254667"/>
              <a:gd name="connsiteX0" fmla="*/ 0 w 1042298"/>
              <a:gd name="connsiteY0" fmla="*/ 115096 h 338170"/>
              <a:gd name="connsiteX1" fmla="*/ 1042298 w 1042298"/>
              <a:gd name="connsiteY1" fmla="*/ 0 h 338170"/>
              <a:gd name="connsiteX0" fmla="*/ 0 w 1149875"/>
              <a:gd name="connsiteY0" fmla="*/ 161583 h 364208"/>
              <a:gd name="connsiteX1" fmla="*/ 1149875 w 1149875"/>
              <a:gd name="connsiteY1" fmla="*/ 0 h 364208"/>
              <a:gd name="connsiteX0" fmla="*/ 0 w 1149875"/>
              <a:gd name="connsiteY0" fmla="*/ 161583 h 454373"/>
              <a:gd name="connsiteX1" fmla="*/ 1149875 w 1149875"/>
              <a:gd name="connsiteY1" fmla="*/ 0 h 454373"/>
              <a:gd name="connsiteX0" fmla="*/ 0 w 1526393"/>
              <a:gd name="connsiteY0" fmla="*/ 0 h 393048"/>
              <a:gd name="connsiteX1" fmla="*/ 1526393 w 1526393"/>
              <a:gd name="connsiteY1" fmla="*/ 8871 h 393048"/>
              <a:gd name="connsiteX0" fmla="*/ 0 w 1808781"/>
              <a:gd name="connsiteY0" fmla="*/ 0 h 465722"/>
              <a:gd name="connsiteX1" fmla="*/ 1808781 w 1808781"/>
              <a:gd name="connsiteY1" fmla="*/ 117341 h 465722"/>
              <a:gd name="connsiteX0" fmla="*/ 0 w 1486052"/>
              <a:gd name="connsiteY0" fmla="*/ 146089 h 447186"/>
              <a:gd name="connsiteX1" fmla="*/ 1486052 w 1486052"/>
              <a:gd name="connsiteY1" fmla="*/ 0 h 447186"/>
              <a:gd name="connsiteX0" fmla="*/ 0 w 786805"/>
              <a:gd name="connsiteY0" fmla="*/ 1370262 h 1424595"/>
              <a:gd name="connsiteX1" fmla="*/ 786805 w 786805"/>
              <a:gd name="connsiteY1" fmla="*/ 0 h 1424595"/>
              <a:gd name="connsiteX0" fmla="*/ 0 w 1203663"/>
              <a:gd name="connsiteY0" fmla="*/ 610965 h 741146"/>
              <a:gd name="connsiteX1" fmla="*/ 1203663 w 1203663"/>
              <a:gd name="connsiteY1" fmla="*/ 0 h 741146"/>
              <a:gd name="connsiteX0" fmla="*/ 0 w 1203663"/>
              <a:gd name="connsiteY0" fmla="*/ 610965 h 610965"/>
              <a:gd name="connsiteX1" fmla="*/ 1203663 w 1203663"/>
              <a:gd name="connsiteY1" fmla="*/ 0 h 610965"/>
              <a:gd name="connsiteX0" fmla="*/ 0 w 1203663"/>
              <a:gd name="connsiteY0" fmla="*/ 610965 h 610965"/>
              <a:gd name="connsiteX1" fmla="*/ 1203663 w 1203663"/>
              <a:gd name="connsiteY1" fmla="*/ 0 h 610965"/>
              <a:gd name="connsiteX0" fmla="*/ 0 w 1109534"/>
              <a:gd name="connsiteY0" fmla="*/ 843403 h 843403"/>
              <a:gd name="connsiteX1" fmla="*/ 1109534 w 1109534"/>
              <a:gd name="connsiteY1" fmla="*/ 0 h 843403"/>
              <a:gd name="connsiteX0" fmla="*/ 0 w 1109534"/>
              <a:gd name="connsiteY0" fmla="*/ 843403 h 843403"/>
              <a:gd name="connsiteX1" fmla="*/ 1109534 w 1109534"/>
              <a:gd name="connsiteY1" fmla="*/ 0 h 843403"/>
              <a:gd name="connsiteX0" fmla="*/ 0 w 1741546"/>
              <a:gd name="connsiteY0" fmla="*/ 425016 h 425016"/>
              <a:gd name="connsiteX1" fmla="*/ 1741546 w 1741546"/>
              <a:gd name="connsiteY1" fmla="*/ 0 h 425016"/>
              <a:gd name="connsiteX0" fmla="*/ 0 w 1741546"/>
              <a:gd name="connsiteY0" fmla="*/ 425016 h 425016"/>
              <a:gd name="connsiteX1" fmla="*/ 1741546 w 1741546"/>
              <a:gd name="connsiteY1" fmla="*/ 0 h 425016"/>
              <a:gd name="connsiteX0" fmla="*/ 0 w 1190217"/>
              <a:gd name="connsiteY0" fmla="*/ 394023 h 394023"/>
              <a:gd name="connsiteX1" fmla="*/ 1190217 w 1190217"/>
              <a:gd name="connsiteY1" fmla="*/ 0 h 394023"/>
              <a:gd name="connsiteX0" fmla="*/ 0 w 1190217"/>
              <a:gd name="connsiteY0" fmla="*/ 394023 h 394023"/>
              <a:gd name="connsiteX1" fmla="*/ 1190217 w 1190217"/>
              <a:gd name="connsiteY1" fmla="*/ 0 h 394023"/>
              <a:gd name="connsiteX0" fmla="*/ 0 w 1499500"/>
              <a:gd name="connsiteY0" fmla="*/ 719436 h 719436"/>
              <a:gd name="connsiteX1" fmla="*/ 1499500 w 1499500"/>
              <a:gd name="connsiteY1" fmla="*/ 0 h 719436"/>
              <a:gd name="connsiteX0" fmla="*/ 0 w 1069194"/>
              <a:gd name="connsiteY0" fmla="*/ 564478 h 564478"/>
              <a:gd name="connsiteX1" fmla="*/ 1069194 w 1069194"/>
              <a:gd name="connsiteY1" fmla="*/ 0 h 564478"/>
              <a:gd name="connsiteX0" fmla="*/ 0 w 1069194"/>
              <a:gd name="connsiteY0" fmla="*/ 756434 h 756434"/>
              <a:gd name="connsiteX1" fmla="*/ 1069194 w 1069194"/>
              <a:gd name="connsiteY1" fmla="*/ 191956 h 75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9194" h="756434">
                <a:moveTo>
                  <a:pt x="0" y="756434"/>
                </a:moveTo>
                <a:cubicBezTo>
                  <a:pt x="202490" y="337875"/>
                  <a:pt x="643953" y="-331952"/>
                  <a:pt x="1069194" y="191956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Rectangle 91"/>
          <p:cNvSpPr/>
          <p:nvPr/>
        </p:nvSpPr>
        <p:spPr>
          <a:xfrm>
            <a:off x="6248400" y="5137239"/>
            <a:ext cx="2667000" cy="80636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Двата диагонала не са по-тъмни, само така изглеждат</a:t>
            </a:r>
          </a:p>
        </p:txBody>
      </p:sp>
    </p:spTree>
    <p:extLst>
      <p:ext uri="{BB962C8B-B14F-4D97-AF65-F5344CB8AC3E}">
        <p14:creationId xmlns:p14="http://schemas.microsoft.com/office/powerpoint/2010/main" val="1511402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3246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3246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609600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6096000" y="1981200"/>
            <a:ext cx="2286000" cy="1828800"/>
          </a:xfrm>
          <a:prstGeom prst="line">
            <a:avLst/>
          </a:prstGeom>
          <a:grpFill/>
          <a:ln w="38100">
            <a:solidFill>
              <a:srgbClr val="000000"/>
            </a:solidFill>
            <a:prstDash val="solid"/>
            <a:headEnd type="triangle" w="lg" len="lg"/>
            <a:tailEnd type="oval"/>
          </a:ln>
          <a:effectLst>
            <a:outerShdw blurRad="114300" dist="889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940712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 да се справим с тях</a:t>
            </a:r>
          </a:p>
          <a:p>
            <a:pPr lvl="1"/>
            <a:r>
              <a:rPr lang="bg-BG" dirty="0"/>
              <a:t>Трудно</a:t>
            </a:r>
          </a:p>
          <a:p>
            <a:pPr lvl="1"/>
            <a:r>
              <a:rPr lang="bg-BG" dirty="0"/>
              <a:t>Вариант №1: използваме по-ситна мрежа</a:t>
            </a:r>
          </a:p>
          <a:p>
            <a:pPr lvl="1"/>
            <a:r>
              <a:rPr lang="bg-BG" dirty="0"/>
              <a:t>Вариант №2: добавяме текстура или каквато и да е шарка, която ще заличи плавния преход на цвят</a:t>
            </a:r>
          </a:p>
          <a:p>
            <a:pPr lvl="1"/>
            <a:r>
              <a:rPr lang="bg-BG" dirty="0"/>
              <a:t>Вариант №3: интерполацията е линейна и зависи от ориентацията на околните триъгълници</a:t>
            </a:r>
          </a:p>
          <a:p>
            <a:pPr lvl="1"/>
            <a:r>
              <a:rPr lang="bg-BG" dirty="0"/>
              <a:t>Вариант №4: използваме друга техника за осветяване, като например трасиране на лъчи</a:t>
            </a:r>
          </a:p>
        </p:txBody>
      </p:sp>
    </p:spTree>
    <p:extLst>
      <p:ext uri="{BB962C8B-B14F-4D97-AF65-F5344CB8AC3E}">
        <p14:creationId xmlns:p14="http://schemas.microsoft.com/office/powerpoint/2010/main" val="40867632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Речник</a:t>
            </a:r>
          </a:p>
        </p:txBody>
      </p:sp>
    </p:spTree>
    <p:extLst>
      <p:ext uri="{BB962C8B-B14F-4D97-AF65-F5344CB8AC3E}">
        <p14:creationId xmlns:p14="http://schemas.microsoft.com/office/powerpoint/2010/main" val="2175608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 на новите неща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WebGL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78427"/>
              </p:ext>
            </p:extLst>
          </p:nvPr>
        </p:nvGraphicFramePr>
        <p:xfrm>
          <a:off x="609600" y="1971040"/>
          <a:ext cx="8077200" cy="37084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Обединява масиви в един масив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53468"/>
              </p:ext>
            </p:extLst>
          </p:nvPr>
        </p:nvGraphicFramePr>
        <p:xfrm>
          <a:off x="609600" y="3545840"/>
          <a:ext cx="8077200" cy="74168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Включва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определена опция на </a:t>
                      </a:r>
                      <a:r>
                        <a:rPr lang="en-US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WebGL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DEPTH_TEST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Опция да се проверява дълбочината на пикселите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/>
          <p:cNvSpPr>
            <a:spLocks noChangeAspect="1"/>
          </p:cNvSpPr>
          <p:nvPr/>
        </p:nvSpPr>
        <p:spPr>
          <a:xfrm flipH="1">
            <a:off x="1524000" y="2729924"/>
            <a:ext cx="858506" cy="2451676"/>
          </a:xfrm>
          <a:custGeom>
            <a:avLst/>
            <a:gdLst>
              <a:gd name="connsiteX0" fmla="*/ 336176 w 1452282"/>
              <a:gd name="connsiteY0" fmla="*/ 0 h 2380129"/>
              <a:gd name="connsiteX1" fmla="*/ 1411941 w 1452282"/>
              <a:gd name="connsiteY1" fmla="*/ 268941 h 2380129"/>
              <a:gd name="connsiteX2" fmla="*/ 1411941 w 1452282"/>
              <a:gd name="connsiteY2" fmla="*/ 2057400 h 2380129"/>
              <a:gd name="connsiteX3" fmla="*/ 0 w 1452282"/>
              <a:gd name="connsiteY3" fmla="*/ 551329 h 2380129"/>
              <a:gd name="connsiteX4" fmla="*/ 40341 w 1452282"/>
              <a:gd name="connsiteY4" fmla="*/ 2380129 h 2380129"/>
              <a:gd name="connsiteX5" fmla="*/ 1452282 w 1452282"/>
              <a:gd name="connsiteY5" fmla="*/ 2191871 h 2380129"/>
              <a:gd name="connsiteX0" fmla="*/ 336176 w 5566407"/>
              <a:gd name="connsiteY0" fmla="*/ 151795 h 2531924"/>
              <a:gd name="connsiteX1" fmla="*/ 5566407 w 5566407"/>
              <a:gd name="connsiteY1" fmla="*/ 0 h 2531924"/>
              <a:gd name="connsiteX2" fmla="*/ 1411941 w 5566407"/>
              <a:gd name="connsiteY2" fmla="*/ 2209195 h 2531924"/>
              <a:gd name="connsiteX3" fmla="*/ 0 w 5566407"/>
              <a:gd name="connsiteY3" fmla="*/ 703124 h 2531924"/>
              <a:gd name="connsiteX4" fmla="*/ 40341 w 5566407"/>
              <a:gd name="connsiteY4" fmla="*/ 2531924 h 2531924"/>
              <a:gd name="connsiteX5" fmla="*/ 1452282 w 5566407"/>
              <a:gd name="connsiteY5" fmla="*/ 2343666 h 2531924"/>
              <a:gd name="connsiteX0" fmla="*/ 336176 w 5566407"/>
              <a:gd name="connsiteY0" fmla="*/ 151795 h 2531924"/>
              <a:gd name="connsiteX1" fmla="*/ 5566407 w 5566407"/>
              <a:gd name="connsiteY1" fmla="*/ 0 h 2531924"/>
              <a:gd name="connsiteX2" fmla="*/ 5566407 w 5566407"/>
              <a:gd name="connsiteY2" fmla="*/ 2080169 h 2531924"/>
              <a:gd name="connsiteX3" fmla="*/ 0 w 5566407"/>
              <a:gd name="connsiteY3" fmla="*/ 703124 h 2531924"/>
              <a:gd name="connsiteX4" fmla="*/ 40341 w 5566407"/>
              <a:gd name="connsiteY4" fmla="*/ 2531924 h 2531924"/>
              <a:gd name="connsiteX5" fmla="*/ 1452282 w 5566407"/>
              <a:gd name="connsiteY5" fmla="*/ 2343666 h 2531924"/>
              <a:gd name="connsiteX0" fmla="*/ 2270151 w 5566407"/>
              <a:gd name="connsiteY0" fmla="*/ 0 h 2537204"/>
              <a:gd name="connsiteX1" fmla="*/ 5566407 w 5566407"/>
              <a:gd name="connsiteY1" fmla="*/ 5280 h 2537204"/>
              <a:gd name="connsiteX2" fmla="*/ 5566407 w 5566407"/>
              <a:gd name="connsiteY2" fmla="*/ 2085449 h 2537204"/>
              <a:gd name="connsiteX3" fmla="*/ 0 w 5566407"/>
              <a:gd name="connsiteY3" fmla="*/ 708404 h 2537204"/>
              <a:gd name="connsiteX4" fmla="*/ 40341 w 5566407"/>
              <a:gd name="connsiteY4" fmla="*/ 2537204 h 2537204"/>
              <a:gd name="connsiteX5" fmla="*/ 1452282 w 5566407"/>
              <a:gd name="connsiteY5" fmla="*/ 2348946 h 2537204"/>
              <a:gd name="connsiteX0" fmla="*/ 2229811 w 5526067"/>
              <a:gd name="connsiteY0" fmla="*/ 0 h 2537204"/>
              <a:gd name="connsiteX1" fmla="*/ 5526067 w 5526067"/>
              <a:gd name="connsiteY1" fmla="*/ 5280 h 2537204"/>
              <a:gd name="connsiteX2" fmla="*/ 5526067 w 5526067"/>
              <a:gd name="connsiteY2" fmla="*/ 2085449 h 2537204"/>
              <a:gd name="connsiteX3" fmla="*/ 2242826 w 5526067"/>
              <a:gd name="connsiteY3" fmla="*/ 1567 h 2537204"/>
              <a:gd name="connsiteX4" fmla="*/ 1 w 5526067"/>
              <a:gd name="connsiteY4" fmla="*/ 2537204 h 2537204"/>
              <a:gd name="connsiteX5" fmla="*/ 1411942 w 5526067"/>
              <a:gd name="connsiteY5" fmla="*/ 2348946 h 2537204"/>
              <a:gd name="connsiteX0" fmla="*/ 2229809 w 5530592"/>
              <a:gd name="connsiteY0" fmla="*/ 0 h 2537204"/>
              <a:gd name="connsiteX1" fmla="*/ 5526065 w 5530592"/>
              <a:gd name="connsiteY1" fmla="*/ 5280 h 2537204"/>
              <a:gd name="connsiteX2" fmla="*/ 5526065 w 5530592"/>
              <a:gd name="connsiteY2" fmla="*/ 2085449 h 2537204"/>
              <a:gd name="connsiteX3" fmla="*/ 2242824 w 5530592"/>
              <a:gd name="connsiteY3" fmla="*/ 1567 h 2537204"/>
              <a:gd name="connsiteX4" fmla="*/ -1 w 5530592"/>
              <a:gd name="connsiteY4" fmla="*/ 2537204 h 2537204"/>
              <a:gd name="connsiteX5" fmla="*/ 5530591 w 5530592"/>
              <a:gd name="connsiteY5" fmla="*/ 2074065 h 2537204"/>
              <a:gd name="connsiteX0" fmla="*/ 366 w 3301148"/>
              <a:gd name="connsiteY0" fmla="*/ 0 h 2085449"/>
              <a:gd name="connsiteX1" fmla="*/ 3296622 w 3301148"/>
              <a:gd name="connsiteY1" fmla="*/ 5280 h 2085449"/>
              <a:gd name="connsiteX2" fmla="*/ 3296622 w 3301148"/>
              <a:gd name="connsiteY2" fmla="*/ 2085449 h 2085449"/>
              <a:gd name="connsiteX3" fmla="*/ 13381 w 3301148"/>
              <a:gd name="connsiteY3" fmla="*/ 1567 h 2085449"/>
              <a:gd name="connsiteX4" fmla="*/ 0 w 3301148"/>
              <a:gd name="connsiteY4" fmla="*/ 2077199 h 2085449"/>
              <a:gd name="connsiteX5" fmla="*/ 3301148 w 3301148"/>
              <a:gd name="connsiteY5" fmla="*/ 2074065 h 2085449"/>
              <a:gd name="connsiteX0" fmla="*/ 366 w 3301148"/>
              <a:gd name="connsiteY0" fmla="*/ 0 h 2085449"/>
              <a:gd name="connsiteX1" fmla="*/ 3296622 w 3301148"/>
              <a:gd name="connsiteY1" fmla="*/ 5280 h 2085449"/>
              <a:gd name="connsiteX2" fmla="*/ 3296622 w 3301148"/>
              <a:gd name="connsiteY2" fmla="*/ 2085449 h 2085449"/>
              <a:gd name="connsiteX3" fmla="*/ 31289 w 3301148"/>
              <a:gd name="connsiteY3" fmla="*/ 209130 h 2085449"/>
              <a:gd name="connsiteX4" fmla="*/ 0 w 3301148"/>
              <a:gd name="connsiteY4" fmla="*/ 2077199 h 2085449"/>
              <a:gd name="connsiteX5" fmla="*/ 3301148 w 3301148"/>
              <a:gd name="connsiteY5" fmla="*/ 2074065 h 2085449"/>
              <a:gd name="connsiteX0" fmla="*/ 366 w 7057131"/>
              <a:gd name="connsiteY0" fmla="*/ 286431 h 2371880"/>
              <a:gd name="connsiteX1" fmla="*/ 7057131 w 7057131"/>
              <a:gd name="connsiteY1" fmla="*/ 0 h 2371880"/>
              <a:gd name="connsiteX2" fmla="*/ 3296622 w 7057131"/>
              <a:gd name="connsiteY2" fmla="*/ 2371880 h 2371880"/>
              <a:gd name="connsiteX3" fmla="*/ 31289 w 7057131"/>
              <a:gd name="connsiteY3" fmla="*/ 495561 h 2371880"/>
              <a:gd name="connsiteX4" fmla="*/ 0 w 7057131"/>
              <a:gd name="connsiteY4" fmla="*/ 2363630 h 2371880"/>
              <a:gd name="connsiteX5" fmla="*/ 3301148 w 7057131"/>
              <a:gd name="connsiteY5" fmla="*/ 2360496 h 2371880"/>
              <a:gd name="connsiteX0" fmla="*/ 5721712 w 7057131"/>
              <a:gd name="connsiteY0" fmla="*/ 0 h 2618381"/>
              <a:gd name="connsiteX1" fmla="*/ 7057131 w 7057131"/>
              <a:gd name="connsiteY1" fmla="*/ 246501 h 2618381"/>
              <a:gd name="connsiteX2" fmla="*/ 3296622 w 7057131"/>
              <a:gd name="connsiteY2" fmla="*/ 2618381 h 2618381"/>
              <a:gd name="connsiteX3" fmla="*/ 31289 w 7057131"/>
              <a:gd name="connsiteY3" fmla="*/ 742062 h 2618381"/>
              <a:gd name="connsiteX4" fmla="*/ 0 w 7057131"/>
              <a:gd name="connsiteY4" fmla="*/ 2610131 h 2618381"/>
              <a:gd name="connsiteX5" fmla="*/ 3301148 w 7057131"/>
              <a:gd name="connsiteY5" fmla="*/ 2606997 h 2618381"/>
              <a:gd name="connsiteX0" fmla="*/ 5721712 w 7079564"/>
              <a:gd name="connsiteY0" fmla="*/ 0 h 2618381"/>
              <a:gd name="connsiteX1" fmla="*/ 7057131 w 7079564"/>
              <a:gd name="connsiteY1" fmla="*/ 246501 h 2618381"/>
              <a:gd name="connsiteX2" fmla="*/ 3296622 w 7079564"/>
              <a:gd name="connsiteY2" fmla="*/ 2618381 h 2618381"/>
              <a:gd name="connsiteX3" fmla="*/ 31289 w 7079564"/>
              <a:gd name="connsiteY3" fmla="*/ 742062 h 2618381"/>
              <a:gd name="connsiteX4" fmla="*/ 0 w 7079564"/>
              <a:gd name="connsiteY4" fmla="*/ 2610131 h 2618381"/>
              <a:gd name="connsiteX5" fmla="*/ 7079564 w 7079564"/>
              <a:gd name="connsiteY5" fmla="*/ 2433092 h 2618381"/>
              <a:gd name="connsiteX0" fmla="*/ 5721712 w 7083991"/>
              <a:gd name="connsiteY0" fmla="*/ 0 h 2610131"/>
              <a:gd name="connsiteX1" fmla="*/ 7057131 w 7083991"/>
              <a:gd name="connsiteY1" fmla="*/ 246501 h 2610131"/>
              <a:gd name="connsiteX2" fmla="*/ 7083991 w 7083991"/>
              <a:gd name="connsiteY2" fmla="*/ 2438867 h 2610131"/>
              <a:gd name="connsiteX3" fmla="*/ 31289 w 7083991"/>
              <a:gd name="connsiteY3" fmla="*/ 742062 h 2610131"/>
              <a:gd name="connsiteX4" fmla="*/ 0 w 7083991"/>
              <a:gd name="connsiteY4" fmla="*/ 2610131 h 2610131"/>
              <a:gd name="connsiteX5" fmla="*/ 7079564 w 7083991"/>
              <a:gd name="connsiteY5" fmla="*/ 2433092 h 2610131"/>
              <a:gd name="connsiteX0" fmla="*/ 5721712 w 7083991"/>
              <a:gd name="connsiteY0" fmla="*/ 0 h 2610131"/>
              <a:gd name="connsiteX1" fmla="*/ 6681080 w 7083991"/>
              <a:gd name="connsiteY1" fmla="*/ 482113 h 2610131"/>
              <a:gd name="connsiteX2" fmla="*/ 7083991 w 7083991"/>
              <a:gd name="connsiteY2" fmla="*/ 2438867 h 2610131"/>
              <a:gd name="connsiteX3" fmla="*/ 31289 w 7083991"/>
              <a:gd name="connsiteY3" fmla="*/ 742062 h 2610131"/>
              <a:gd name="connsiteX4" fmla="*/ 0 w 7083991"/>
              <a:gd name="connsiteY4" fmla="*/ 2610131 h 2610131"/>
              <a:gd name="connsiteX5" fmla="*/ 7079564 w 7083991"/>
              <a:gd name="connsiteY5" fmla="*/ 2433092 h 2610131"/>
              <a:gd name="connsiteX0" fmla="*/ 5721712 w 7083991"/>
              <a:gd name="connsiteY0" fmla="*/ 0 h 2610131"/>
              <a:gd name="connsiteX1" fmla="*/ 7075039 w 7083991"/>
              <a:gd name="connsiteY1" fmla="*/ 246501 h 2610131"/>
              <a:gd name="connsiteX2" fmla="*/ 7083991 w 7083991"/>
              <a:gd name="connsiteY2" fmla="*/ 2438867 h 2610131"/>
              <a:gd name="connsiteX3" fmla="*/ 31289 w 7083991"/>
              <a:gd name="connsiteY3" fmla="*/ 742062 h 2610131"/>
              <a:gd name="connsiteX4" fmla="*/ 0 w 7083991"/>
              <a:gd name="connsiteY4" fmla="*/ 2610131 h 2610131"/>
              <a:gd name="connsiteX5" fmla="*/ 7079564 w 7083991"/>
              <a:gd name="connsiteY5" fmla="*/ 2433092 h 2610131"/>
              <a:gd name="connsiteX0" fmla="*/ 5721712 w 7083991"/>
              <a:gd name="connsiteY0" fmla="*/ 0 h 2610131"/>
              <a:gd name="connsiteX1" fmla="*/ 7075039 w 7083991"/>
              <a:gd name="connsiteY1" fmla="*/ 246501 h 2610131"/>
              <a:gd name="connsiteX2" fmla="*/ 7083991 w 7083991"/>
              <a:gd name="connsiteY2" fmla="*/ 2438867 h 2610131"/>
              <a:gd name="connsiteX3" fmla="*/ 4624483 w 7083991"/>
              <a:gd name="connsiteY3" fmla="*/ 584987 h 2610131"/>
              <a:gd name="connsiteX4" fmla="*/ 0 w 7083991"/>
              <a:gd name="connsiteY4" fmla="*/ 2610131 h 2610131"/>
              <a:gd name="connsiteX5" fmla="*/ 7079564 w 7083991"/>
              <a:gd name="connsiteY5" fmla="*/ 2433092 h 2610131"/>
              <a:gd name="connsiteX0" fmla="*/ 5721712 w 7083991"/>
              <a:gd name="connsiteY0" fmla="*/ 0 h 2610131"/>
              <a:gd name="connsiteX1" fmla="*/ 7075039 w 7083991"/>
              <a:gd name="connsiteY1" fmla="*/ 246501 h 2610131"/>
              <a:gd name="connsiteX2" fmla="*/ 7083991 w 7083991"/>
              <a:gd name="connsiteY2" fmla="*/ 2438867 h 2610131"/>
              <a:gd name="connsiteX3" fmla="*/ 4624483 w 7083991"/>
              <a:gd name="connsiteY3" fmla="*/ 584987 h 2610131"/>
              <a:gd name="connsiteX4" fmla="*/ 0 w 7083991"/>
              <a:gd name="connsiteY4" fmla="*/ 2610131 h 2610131"/>
              <a:gd name="connsiteX5" fmla="*/ 7079564 w 7083991"/>
              <a:gd name="connsiteY5" fmla="*/ 2433092 h 2610131"/>
              <a:gd name="connsiteX0" fmla="*/ 5721712 w 7083991"/>
              <a:gd name="connsiteY0" fmla="*/ 15263 h 2625394"/>
              <a:gd name="connsiteX1" fmla="*/ 7075039 w 7083991"/>
              <a:gd name="connsiteY1" fmla="*/ 261764 h 2625394"/>
              <a:gd name="connsiteX2" fmla="*/ 7083991 w 7083991"/>
              <a:gd name="connsiteY2" fmla="*/ 2454130 h 2625394"/>
              <a:gd name="connsiteX3" fmla="*/ 5716822 w 7083991"/>
              <a:gd name="connsiteY3" fmla="*/ 0 h 2625394"/>
              <a:gd name="connsiteX4" fmla="*/ 0 w 7083991"/>
              <a:gd name="connsiteY4" fmla="*/ 2625394 h 2625394"/>
              <a:gd name="connsiteX5" fmla="*/ 7079564 w 7083991"/>
              <a:gd name="connsiteY5" fmla="*/ 2448355 h 2625394"/>
              <a:gd name="connsiteX0" fmla="*/ 9319 w 1371598"/>
              <a:gd name="connsiteY0" fmla="*/ 15263 h 2454130"/>
              <a:gd name="connsiteX1" fmla="*/ 1362646 w 1371598"/>
              <a:gd name="connsiteY1" fmla="*/ 261764 h 2454130"/>
              <a:gd name="connsiteX2" fmla="*/ 1371598 w 1371598"/>
              <a:gd name="connsiteY2" fmla="*/ 2454130 h 2454130"/>
              <a:gd name="connsiteX3" fmla="*/ 4429 w 1371598"/>
              <a:gd name="connsiteY3" fmla="*/ 0 h 2454130"/>
              <a:gd name="connsiteX4" fmla="*/ 0 w 1371598"/>
              <a:gd name="connsiteY4" fmla="*/ 2086852 h 2454130"/>
              <a:gd name="connsiteX5" fmla="*/ 1367171 w 1371598"/>
              <a:gd name="connsiteY5" fmla="*/ 2448355 h 245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1598" h="2454130">
                <a:moveTo>
                  <a:pt x="9319" y="15263"/>
                </a:moveTo>
                <a:lnTo>
                  <a:pt x="1362646" y="261764"/>
                </a:lnTo>
                <a:lnTo>
                  <a:pt x="1371598" y="2454130"/>
                </a:lnTo>
                <a:lnTo>
                  <a:pt x="4429" y="0"/>
                </a:lnTo>
                <a:cubicBezTo>
                  <a:pt x="2953" y="695617"/>
                  <a:pt x="1476" y="1391235"/>
                  <a:pt x="0" y="2086852"/>
                </a:cubicBezTo>
                <a:lnTo>
                  <a:pt x="1367171" y="2448355"/>
                </a:lnTo>
              </a:path>
            </a:pathLst>
          </a:custGeom>
          <a:noFill/>
          <a:ln w="38100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2133601" y="3227587"/>
            <a:ext cx="304800" cy="173674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Freeform 9"/>
          <p:cNvSpPr>
            <a:spLocks noChangeAspect="1"/>
          </p:cNvSpPr>
          <p:nvPr/>
        </p:nvSpPr>
        <p:spPr>
          <a:xfrm>
            <a:off x="4884488" y="2438400"/>
            <a:ext cx="1955700" cy="1963318"/>
          </a:xfrm>
          <a:custGeom>
            <a:avLst/>
            <a:gdLst>
              <a:gd name="connsiteX0" fmla="*/ 336176 w 1452282"/>
              <a:gd name="connsiteY0" fmla="*/ 0 h 2380129"/>
              <a:gd name="connsiteX1" fmla="*/ 1411941 w 1452282"/>
              <a:gd name="connsiteY1" fmla="*/ 268941 h 2380129"/>
              <a:gd name="connsiteX2" fmla="*/ 1411941 w 1452282"/>
              <a:gd name="connsiteY2" fmla="*/ 2057400 h 2380129"/>
              <a:gd name="connsiteX3" fmla="*/ 0 w 1452282"/>
              <a:gd name="connsiteY3" fmla="*/ 551329 h 2380129"/>
              <a:gd name="connsiteX4" fmla="*/ 40341 w 1452282"/>
              <a:gd name="connsiteY4" fmla="*/ 2380129 h 2380129"/>
              <a:gd name="connsiteX5" fmla="*/ 1452282 w 1452282"/>
              <a:gd name="connsiteY5" fmla="*/ 2191871 h 2380129"/>
              <a:gd name="connsiteX0" fmla="*/ 336176 w 5566407"/>
              <a:gd name="connsiteY0" fmla="*/ 151795 h 2531924"/>
              <a:gd name="connsiteX1" fmla="*/ 5566407 w 5566407"/>
              <a:gd name="connsiteY1" fmla="*/ 0 h 2531924"/>
              <a:gd name="connsiteX2" fmla="*/ 1411941 w 5566407"/>
              <a:gd name="connsiteY2" fmla="*/ 2209195 h 2531924"/>
              <a:gd name="connsiteX3" fmla="*/ 0 w 5566407"/>
              <a:gd name="connsiteY3" fmla="*/ 703124 h 2531924"/>
              <a:gd name="connsiteX4" fmla="*/ 40341 w 5566407"/>
              <a:gd name="connsiteY4" fmla="*/ 2531924 h 2531924"/>
              <a:gd name="connsiteX5" fmla="*/ 1452282 w 5566407"/>
              <a:gd name="connsiteY5" fmla="*/ 2343666 h 2531924"/>
              <a:gd name="connsiteX0" fmla="*/ 336176 w 5566407"/>
              <a:gd name="connsiteY0" fmla="*/ 151795 h 2531924"/>
              <a:gd name="connsiteX1" fmla="*/ 5566407 w 5566407"/>
              <a:gd name="connsiteY1" fmla="*/ 0 h 2531924"/>
              <a:gd name="connsiteX2" fmla="*/ 5566407 w 5566407"/>
              <a:gd name="connsiteY2" fmla="*/ 2080169 h 2531924"/>
              <a:gd name="connsiteX3" fmla="*/ 0 w 5566407"/>
              <a:gd name="connsiteY3" fmla="*/ 703124 h 2531924"/>
              <a:gd name="connsiteX4" fmla="*/ 40341 w 5566407"/>
              <a:gd name="connsiteY4" fmla="*/ 2531924 h 2531924"/>
              <a:gd name="connsiteX5" fmla="*/ 1452282 w 5566407"/>
              <a:gd name="connsiteY5" fmla="*/ 2343666 h 2531924"/>
              <a:gd name="connsiteX0" fmla="*/ 2270151 w 5566407"/>
              <a:gd name="connsiteY0" fmla="*/ 0 h 2537204"/>
              <a:gd name="connsiteX1" fmla="*/ 5566407 w 5566407"/>
              <a:gd name="connsiteY1" fmla="*/ 5280 h 2537204"/>
              <a:gd name="connsiteX2" fmla="*/ 5566407 w 5566407"/>
              <a:gd name="connsiteY2" fmla="*/ 2085449 h 2537204"/>
              <a:gd name="connsiteX3" fmla="*/ 0 w 5566407"/>
              <a:gd name="connsiteY3" fmla="*/ 708404 h 2537204"/>
              <a:gd name="connsiteX4" fmla="*/ 40341 w 5566407"/>
              <a:gd name="connsiteY4" fmla="*/ 2537204 h 2537204"/>
              <a:gd name="connsiteX5" fmla="*/ 1452282 w 5566407"/>
              <a:gd name="connsiteY5" fmla="*/ 2348946 h 2537204"/>
              <a:gd name="connsiteX0" fmla="*/ 2229811 w 5526067"/>
              <a:gd name="connsiteY0" fmla="*/ 0 h 2537204"/>
              <a:gd name="connsiteX1" fmla="*/ 5526067 w 5526067"/>
              <a:gd name="connsiteY1" fmla="*/ 5280 h 2537204"/>
              <a:gd name="connsiteX2" fmla="*/ 5526067 w 5526067"/>
              <a:gd name="connsiteY2" fmla="*/ 2085449 h 2537204"/>
              <a:gd name="connsiteX3" fmla="*/ 2242826 w 5526067"/>
              <a:gd name="connsiteY3" fmla="*/ 1567 h 2537204"/>
              <a:gd name="connsiteX4" fmla="*/ 1 w 5526067"/>
              <a:gd name="connsiteY4" fmla="*/ 2537204 h 2537204"/>
              <a:gd name="connsiteX5" fmla="*/ 1411942 w 5526067"/>
              <a:gd name="connsiteY5" fmla="*/ 2348946 h 2537204"/>
              <a:gd name="connsiteX0" fmla="*/ 2229809 w 5530592"/>
              <a:gd name="connsiteY0" fmla="*/ 0 h 2537204"/>
              <a:gd name="connsiteX1" fmla="*/ 5526065 w 5530592"/>
              <a:gd name="connsiteY1" fmla="*/ 5280 h 2537204"/>
              <a:gd name="connsiteX2" fmla="*/ 5526065 w 5530592"/>
              <a:gd name="connsiteY2" fmla="*/ 2085449 h 2537204"/>
              <a:gd name="connsiteX3" fmla="*/ 2242824 w 5530592"/>
              <a:gd name="connsiteY3" fmla="*/ 1567 h 2537204"/>
              <a:gd name="connsiteX4" fmla="*/ -1 w 5530592"/>
              <a:gd name="connsiteY4" fmla="*/ 2537204 h 2537204"/>
              <a:gd name="connsiteX5" fmla="*/ 5530591 w 5530592"/>
              <a:gd name="connsiteY5" fmla="*/ 2074065 h 2537204"/>
              <a:gd name="connsiteX0" fmla="*/ 366 w 3301148"/>
              <a:gd name="connsiteY0" fmla="*/ 0 h 2085449"/>
              <a:gd name="connsiteX1" fmla="*/ 3296622 w 3301148"/>
              <a:gd name="connsiteY1" fmla="*/ 5280 h 2085449"/>
              <a:gd name="connsiteX2" fmla="*/ 3296622 w 3301148"/>
              <a:gd name="connsiteY2" fmla="*/ 2085449 h 2085449"/>
              <a:gd name="connsiteX3" fmla="*/ 13381 w 3301148"/>
              <a:gd name="connsiteY3" fmla="*/ 1567 h 2085449"/>
              <a:gd name="connsiteX4" fmla="*/ 0 w 3301148"/>
              <a:gd name="connsiteY4" fmla="*/ 2077199 h 2085449"/>
              <a:gd name="connsiteX5" fmla="*/ 3301148 w 3301148"/>
              <a:gd name="connsiteY5" fmla="*/ 2074065 h 208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1148" h="2085449">
                <a:moveTo>
                  <a:pt x="366" y="0"/>
                </a:moveTo>
                <a:lnTo>
                  <a:pt x="3296622" y="5280"/>
                </a:lnTo>
                <a:lnTo>
                  <a:pt x="3296622" y="2085449"/>
                </a:lnTo>
                <a:lnTo>
                  <a:pt x="13381" y="1567"/>
                </a:lnTo>
                <a:cubicBezTo>
                  <a:pt x="8921" y="693444"/>
                  <a:pt x="4460" y="1385322"/>
                  <a:pt x="0" y="2077199"/>
                </a:cubicBezTo>
                <a:lnTo>
                  <a:pt x="3301148" y="2074065"/>
                </a:lnTo>
              </a:path>
            </a:pathLst>
          </a:custGeom>
          <a:solidFill>
            <a:srgbClr val="92D050">
              <a:alpha val="30196"/>
            </a:srgbClr>
          </a:solidFill>
          <a:ln w="38100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Rectangle 1"/>
          <p:cNvSpPr/>
          <p:nvPr/>
        </p:nvSpPr>
        <p:spPr>
          <a:xfrm>
            <a:off x="4848731" y="2742044"/>
            <a:ext cx="1115025" cy="168723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Теселация</a:t>
            </a:r>
            <a:r>
              <a:rPr lang="bg-BG" dirty="0"/>
              <a:t> на куб</a:t>
            </a:r>
            <a:endParaRPr lang="en-US" dirty="0"/>
          </a:p>
          <a:p>
            <a:pPr lvl="1"/>
            <a:r>
              <a:rPr lang="bg-BG" dirty="0"/>
              <a:t>64 възможности</a:t>
            </a:r>
          </a:p>
          <a:p>
            <a:pPr lvl="1"/>
            <a:r>
              <a:rPr lang="bg-BG" dirty="0"/>
              <a:t>Харесваме си една и я реализираме</a:t>
            </a:r>
          </a:p>
        </p:txBody>
      </p:sp>
      <p:sp>
        <p:nvSpPr>
          <p:cNvPr id="51" name="Freeform 50"/>
          <p:cNvSpPr/>
          <p:nvPr/>
        </p:nvSpPr>
        <p:spPr>
          <a:xfrm>
            <a:off x="3027710" y="5720900"/>
            <a:ext cx="2940716" cy="375100"/>
          </a:xfrm>
          <a:custGeom>
            <a:avLst/>
            <a:gdLst>
              <a:gd name="connsiteX0" fmla="*/ 336176 w 1452282"/>
              <a:gd name="connsiteY0" fmla="*/ 0 h 2380129"/>
              <a:gd name="connsiteX1" fmla="*/ 1411941 w 1452282"/>
              <a:gd name="connsiteY1" fmla="*/ 268941 h 2380129"/>
              <a:gd name="connsiteX2" fmla="*/ 1411941 w 1452282"/>
              <a:gd name="connsiteY2" fmla="*/ 2057400 h 2380129"/>
              <a:gd name="connsiteX3" fmla="*/ 0 w 1452282"/>
              <a:gd name="connsiteY3" fmla="*/ 551329 h 2380129"/>
              <a:gd name="connsiteX4" fmla="*/ 40341 w 1452282"/>
              <a:gd name="connsiteY4" fmla="*/ 2380129 h 2380129"/>
              <a:gd name="connsiteX5" fmla="*/ 1452282 w 1452282"/>
              <a:gd name="connsiteY5" fmla="*/ 2191871 h 2380129"/>
              <a:gd name="connsiteX0" fmla="*/ 336176 w 5566407"/>
              <a:gd name="connsiteY0" fmla="*/ 151795 h 2531924"/>
              <a:gd name="connsiteX1" fmla="*/ 5566407 w 5566407"/>
              <a:gd name="connsiteY1" fmla="*/ 0 h 2531924"/>
              <a:gd name="connsiteX2" fmla="*/ 1411941 w 5566407"/>
              <a:gd name="connsiteY2" fmla="*/ 2209195 h 2531924"/>
              <a:gd name="connsiteX3" fmla="*/ 0 w 5566407"/>
              <a:gd name="connsiteY3" fmla="*/ 703124 h 2531924"/>
              <a:gd name="connsiteX4" fmla="*/ 40341 w 5566407"/>
              <a:gd name="connsiteY4" fmla="*/ 2531924 h 2531924"/>
              <a:gd name="connsiteX5" fmla="*/ 1452282 w 5566407"/>
              <a:gd name="connsiteY5" fmla="*/ 2343666 h 2531924"/>
              <a:gd name="connsiteX0" fmla="*/ 336176 w 5566407"/>
              <a:gd name="connsiteY0" fmla="*/ 151795 h 2531924"/>
              <a:gd name="connsiteX1" fmla="*/ 5566407 w 5566407"/>
              <a:gd name="connsiteY1" fmla="*/ 0 h 2531924"/>
              <a:gd name="connsiteX2" fmla="*/ 5566407 w 5566407"/>
              <a:gd name="connsiteY2" fmla="*/ 2080169 h 2531924"/>
              <a:gd name="connsiteX3" fmla="*/ 0 w 5566407"/>
              <a:gd name="connsiteY3" fmla="*/ 703124 h 2531924"/>
              <a:gd name="connsiteX4" fmla="*/ 40341 w 5566407"/>
              <a:gd name="connsiteY4" fmla="*/ 2531924 h 2531924"/>
              <a:gd name="connsiteX5" fmla="*/ 1452282 w 5566407"/>
              <a:gd name="connsiteY5" fmla="*/ 2343666 h 2531924"/>
              <a:gd name="connsiteX0" fmla="*/ 2270151 w 5566407"/>
              <a:gd name="connsiteY0" fmla="*/ 0 h 2537204"/>
              <a:gd name="connsiteX1" fmla="*/ 5566407 w 5566407"/>
              <a:gd name="connsiteY1" fmla="*/ 5280 h 2537204"/>
              <a:gd name="connsiteX2" fmla="*/ 5566407 w 5566407"/>
              <a:gd name="connsiteY2" fmla="*/ 2085449 h 2537204"/>
              <a:gd name="connsiteX3" fmla="*/ 0 w 5566407"/>
              <a:gd name="connsiteY3" fmla="*/ 708404 h 2537204"/>
              <a:gd name="connsiteX4" fmla="*/ 40341 w 5566407"/>
              <a:gd name="connsiteY4" fmla="*/ 2537204 h 2537204"/>
              <a:gd name="connsiteX5" fmla="*/ 1452282 w 5566407"/>
              <a:gd name="connsiteY5" fmla="*/ 2348946 h 2537204"/>
              <a:gd name="connsiteX0" fmla="*/ 2229811 w 5526067"/>
              <a:gd name="connsiteY0" fmla="*/ 0 h 2537204"/>
              <a:gd name="connsiteX1" fmla="*/ 5526067 w 5526067"/>
              <a:gd name="connsiteY1" fmla="*/ 5280 h 2537204"/>
              <a:gd name="connsiteX2" fmla="*/ 5526067 w 5526067"/>
              <a:gd name="connsiteY2" fmla="*/ 2085449 h 2537204"/>
              <a:gd name="connsiteX3" fmla="*/ 2242826 w 5526067"/>
              <a:gd name="connsiteY3" fmla="*/ 1567 h 2537204"/>
              <a:gd name="connsiteX4" fmla="*/ 1 w 5526067"/>
              <a:gd name="connsiteY4" fmla="*/ 2537204 h 2537204"/>
              <a:gd name="connsiteX5" fmla="*/ 1411942 w 5526067"/>
              <a:gd name="connsiteY5" fmla="*/ 2348946 h 2537204"/>
              <a:gd name="connsiteX0" fmla="*/ 2229809 w 5530592"/>
              <a:gd name="connsiteY0" fmla="*/ 0 h 2537204"/>
              <a:gd name="connsiteX1" fmla="*/ 5526065 w 5530592"/>
              <a:gd name="connsiteY1" fmla="*/ 5280 h 2537204"/>
              <a:gd name="connsiteX2" fmla="*/ 5526065 w 5530592"/>
              <a:gd name="connsiteY2" fmla="*/ 2085449 h 2537204"/>
              <a:gd name="connsiteX3" fmla="*/ 2242824 w 5530592"/>
              <a:gd name="connsiteY3" fmla="*/ 1567 h 2537204"/>
              <a:gd name="connsiteX4" fmla="*/ -1 w 5530592"/>
              <a:gd name="connsiteY4" fmla="*/ 2537204 h 2537204"/>
              <a:gd name="connsiteX5" fmla="*/ 5530591 w 5530592"/>
              <a:gd name="connsiteY5" fmla="*/ 2074065 h 2537204"/>
              <a:gd name="connsiteX0" fmla="*/ 366 w 3301148"/>
              <a:gd name="connsiteY0" fmla="*/ 0 h 2085449"/>
              <a:gd name="connsiteX1" fmla="*/ 3296622 w 3301148"/>
              <a:gd name="connsiteY1" fmla="*/ 5280 h 2085449"/>
              <a:gd name="connsiteX2" fmla="*/ 3296622 w 3301148"/>
              <a:gd name="connsiteY2" fmla="*/ 2085449 h 2085449"/>
              <a:gd name="connsiteX3" fmla="*/ 13381 w 3301148"/>
              <a:gd name="connsiteY3" fmla="*/ 1567 h 2085449"/>
              <a:gd name="connsiteX4" fmla="*/ 0 w 3301148"/>
              <a:gd name="connsiteY4" fmla="*/ 2077199 h 2085449"/>
              <a:gd name="connsiteX5" fmla="*/ 3301148 w 3301148"/>
              <a:gd name="connsiteY5" fmla="*/ 2074065 h 2085449"/>
              <a:gd name="connsiteX0" fmla="*/ 366 w 3301148"/>
              <a:gd name="connsiteY0" fmla="*/ 0 h 2085449"/>
              <a:gd name="connsiteX1" fmla="*/ 3296622 w 3301148"/>
              <a:gd name="connsiteY1" fmla="*/ 5280 h 2085449"/>
              <a:gd name="connsiteX2" fmla="*/ 3296622 w 3301148"/>
              <a:gd name="connsiteY2" fmla="*/ 2085449 h 2085449"/>
              <a:gd name="connsiteX3" fmla="*/ 31289 w 3301148"/>
              <a:gd name="connsiteY3" fmla="*/ 209130 h 2085449"/>
              <a:gd name="connsiteX4" fmla="*/ 0 w 3301148"/>
              <a:gd name="connsiteY4" fmla="*/ 2077199 h 2085449"/>
              <a:gd name="connsiteX5" fmla="*/ 3301148 w 3301148"/>
              <a:gd name="connsiteY5" fmla="*/ 2074065 h 2085449"/>
              <a:gd name="connsiteX0" fmla="*/ 366 w 7057131"/>
              <a:gd name="connsiteY0" fmla="*/ 286431 h 2371880"/>
              <a:gd name="connsiteX1" fmla="*/ 7057131 w 7057131"/>
              <a:gd name="connsiteY1" fmla="*/ 0 h 2371880"/>
              <a:gd name="connsiteX2" fmla="*/ 3296622 w 7057131"/>
              <a:gd name="connsiteY2" fmla="*/ 2371880 h 2371880"/>
              <a:gd name="connsiteX3" fmla="*/ 31289 w 7057131"/>
              <a:gd name="connsiteY3" fmla="*/ 495561 h 2371880"/>
              <a:gd name="connsiteX4" fmla="*/ 0 w 7057131"/>
              <a:gd name="connsiteY4" fmla="*/ 2363630 h 2371880"/>
              <a:gd name="connsiteX5" fmla="*/ 3301148 w 7057131"/>
              <a:gd name="connsiteY5" fmla="*/ 2360496 h 2371880"/>
              <a:gd name="connsiteX0" fmla="*/ 5721712 w 7057131"/>
              <a:gd name="connsiteY0" fmla="*/ 0 h 2618381"/>
              <a:gd name="connsiteX1" fmla="*/ 7057131 w 7057131"/>
              <a:gd name="connsiteY1" fmla="*/ 246501 h 2618381"/>
              <a:gd name="connsiteX2" fmla="*/ 3296622 w 7057131"/>
              <a:gd name="connsiteY2" fmla="*/ 2618381 h 2618381"/>
              <a:gd name="connsiteX3" fmla="*/ 31289 w 7057131"/>
              <a:gd name="connsiteY3" fmla="*/ 742062 h 2618381"/>
              <a:gd name="connsiteX4" fmla="*/ 0 w 7057131"/>
              <a:gd name="connsiteY4" fmla="*/ 2610131 h 2618381"/>
              <a:gd name="connsiteX5" fmla="*/ 3301148 w 7057131"/>
              <a:gd name="connsiteY5" fmla="*/ 2606997 h 2618381"/>
              <a:gd name="connsiteX0" fmla="*/ 5721712 w 7079564"/>
              <a:gd name="connsiteY0" fmla="*/ 0 h 2618381"/>
              <a:gd name="connsiteX1" fmla="*/ 7057131 w 7079564"/>
              <a:gd name="connsiteY1" fmla="*/ 246501 h 2618381"/>
              <a:gd name="connsiteX2" fmla="*/ 3296622 w 7079564"/>
              <a:gd name="connsiteY2" fmla="*/ 2618381 h 2618381"/>
              <a:gd name="connsiteX3" fmla="*/ 31289 w 7079564"/>
              <a:gd name="connsiteY3" fmla="*/ 742062 h 2618381"/>
              <a:gd name="connsiteX4" fmla="*/ 0 w 7079564"/>
              <a:gd name="connsiteY4" fmla="*/ 2610131 h 2618381"/>
              <a:gd name="connsiteX5" fmla="*/ 7079564 w 7079564"/>
              <a:gd name="connsiteY5" fmla="*/ 2433092 h 2618381"/>
              <a:gd name="connsiteX0" fmla="*/ 5721712 w 7083991"/>
              <a:gd name="connsiteY0" fmla="*/ 0 h 2610131"/>
              <a:gd name="connsiteX1" fmla="*/ 7057131 w 7083991"/>
              <a:gd name="connsiteY1" fmla="*/ 246501 h 2610131"/>
              <a:gd name="connsiteX2" fmla="*/ 7083991 w 7083991"/>
              <a:gd name="connsiteY2" fmla="*/ 2438867 h 2610131"/>
              <a:gd name="connsiteX3" fmla="*/ 31289 w 7083991"/>
              <a:gd name="connsiteY3" fmla="*/ 742062 h 2610131"/>
              <a:gd name="connsiteX4" fmla="*/ 0 w 7083991"/>
              <a:gd name="connsiteY4" fmla="*/ 2610131 h 2610131"/>
              <a:gd name="connsiteX5" fmla="*/ 7079564 w 7083991"/>
              <a:gd name="connsiteY5" fmla="*/ 2433092 h 2610131"/>
              <a:gd name="connsiteX0" fmla="*/ 5721712 w 7083991"/>
              <a:gd name="connsiteY0" fmla="*/ 0 h 2610131"/>
              <a:gd name="connsiteX1" fmla="*/ 6681080 w 7083991"/>
              <a:gd name="connsiteY1" fmla="*/ 482113 h 2610131"/>
              <a:gd name="connsiteX2" fmla="*/ 7083991 w 7083991"/>
              <a:gd name="connsiteY2" fmla="*/ 2438867 h 2610131"/>
              <a:gd name="connsiteX3" fmla="*/ 31289 w 7083991"/>
              <a:gd name="connsiteY3" fmla="*/ 742062 h 2610131"/>
              <a:gd name="connsiteX4" fmla="*/ 0 w 7083991"/>
              <a:gd name="connsiteY4" fmla="*/ 2610131 h 2610131"/>
              <a:gd name="connsiteX5" fmla="*/ 7079564 w 7083991"/>
              <a:gd name="connsiteY5" fmla="*/ 2433092 h 2610131"/>
              <a:gd name="connsiteX0" fmla="*/ 5721712 w 7083991"/>
              <a:gd name="connsiteY0" fmla="*/ 0 h 2610131"/>
              <a:gd name="connsiteX1" fmla="*/ 7075039 w 7083991"/>
              <a:gd name="connsiteY1" fmla="*/ 246501 h 2610131"/>
              <a:gd name="connsiteX2" fmla="*/ 7083991 w 7083991"/>
              <a:gd name="connsiteY2" fmla="*/ 2438867 h 2610131"/>
              <a:gd name="connsiteX3" fmla="*/ 31289 w 7083991"/>
              <a:gd name="connsiteY3" fmla="*/ 742062 h 2610131"/>
              <a:gd name="connsiteX4" fmla="*/ 0 w 7083991"/>
              <a:gd name="connsiteY4" fmla="*/ 2610131 h 2610131"/>
              <a:gd name="connsiteX5" fmla="*/ 7079564 w 7083991"/>
              <a:gd name="connsiteY5" fmla="*/ 2433092 h 2610131"/>
              <a:gd name="connsiteX0" fmla="*/ 5721712 w 7083991"/>
              <a:gd name="connsiteY0" fmla="*/ 0 h 2610131"/>
              <a:gd name="connsiteX1" fmla="*/ 7075039 w 7083991"/>
              <a:gd name="connsiteY1" fmla="*/ 246501 h 2610131"/>
              <a:gd name="connsiteX2" fmla="*/ 7083991 w 7083991"/>
              <a:gd name="connsiteY2" fmla="*/ 2438867 h 2610131"/>
              <a:gd name="connsiteX3" fmla="*/ 4624483 w 7083991"/>
              <a:gd name="connsiteY3" fmla="*/ 584987 h 2610131"/>
              <a:gd name="connsiteX4" fmla="*/ 0 w 7083991"/>
              <a:gd name="connsiteY4" fmla="*/ 2610131 h 2610131"/>
              <a:gd name="connsiteX5" fmla="*/ 7079564 w 7083991"/>
              <a:gd name="connsiteY5" fmla="*/ 2433092 h 2610131"/>
              <a:gd name="connsiteX0" fmla="*/ 5721712 w 7083991"/>
              <a:gd name="connsiteY0" fmla="*/ 0 h 2610131"/>
              <a:gd name="connsiteX1" fmla="*/ 7075039 w 7083991"/>
              <a:gd name="connsiteY1" fmla="*/ 246501 h 2610131"/>
              <a:gd name="connsiteX2" fmla="*/ 7083991 w 7083991"/>
              <a:gd name="connsiteY2" fmla="*/ 2438867 h 2610131"/>
              <a:gd name="connsiteX3" fmla="*/ 4624483 w 7083991"/>
              <a:gd name="connsiteY3" fmla="*/ 584987 h 2610131"/>
              <a:gd name="connsiteX4" fmla="*/ 0 w 7083991"/>
              <a:gd name="connsiteY4" fmla="*/ 2610131 h 2610131"/>
              <a:gd name="connsiteX5" fmla="*/ 7079564 w 7083991"/>
              <a:gd name="connsiteY5" fmla="*/ 2433092 h 2610131"/>
              <a:gd name="connsiteX0" fmla="*/ 5721712 w 7083991"/>
              <a:gd name="connsiteY0" fmla="*/ 15263 h 2625394"/>
              <a:gd name="connsiteX1" fmla="*/ 7075039 w 7083991"/>
              <a:gd name="connsiteY1" fmla="*/ 261764 h 2625394"/>
              <a:gd name="connsiteX2" fmla="*/ 7083991 w 7083991"/>
              <a:gd name="connsiteY2" fmla="*/ 2454130 h 2625394"/>
              <a:gd name="connsiteX3" fmla="*/ 5716822 w 7083991"/>
              <a:gd name="connsiteY3" fmla="*/ 0 h 2625394"/>
              <a:gd name="connsiteX4" fmla="*/ 0 w 7083991"/>
              <a:gd name="connsiteY4" fmla="*/ 2625394 h 2625394"/>
              <a:gd name="connsiteX5" fmla="*/ 7079564 w 7083991"/>
              <a:gd name="connsiteY5" fmla="*/ 2448355 h 2625394"/>
              <a:gd name="connsiteX0" fmla="*/ 9319 w 1371598"/>
              <a:gd name="connsiteY0" fmla="*/ 15263 h 2454130"/>
              <a:gd name="connsiteX1" fmla="*/ 1362646 w 1371598"/>
              <a:gd name="connsiteY1" fmla="*/ 261764 h 2454130"/>
              <a:gd name="connsiteX2" fmla="*/ 1371598 w 1371598"/>
              <a:gd name="connsiteY2" fmla="*/ 2454130 h 2454130"/>
              <a:gd name="connsiteX3" fmla="*/ 4429 w 1371598"/>
              <a:gd name="connsiteY3" fmla="*/ 0 h 2454130"/>
              <a:gd name="connsiteX4" fmla="*/ 0 w 1371598"/>
              <a:gd name="connsiteY4" fmla="*/ 2086852 h 2454130"/>
              <a:gd name="connsiteX5" fmla="*/ 1367171 w 1371598"/>
              <a:gd name="connsiteY5" fmla="*/ 2448355 h 2454130"/>
              <a:gd name="connsiteX0" fmla="*/ 7488837 w 8851116"/>
              <a:gd name="connsiteY0" fmla="*/ 15263 h 2454130"/>
              <a:gd name="connsiteX1" fmla="*/ 8842164 w 8851116"/>
              <a:gd name="connsiteY1" fmla="*/ 261764 h 2454130"/>
              <a:gd name="connsiteX2" fmla="*/ 8851116 w 8851116"/>
              <a:gd name="connsiteY2" fmla="*/ 2454130 h 2454130"/>
              <a:gd name="connsiteX3" fmla="*/ 7483947 w 8851116"/>
              <a:gd name="connsiteY3" fmla="*/ 0 h 2454130"/>
              <a:gd name="connsiteX4" fmla="*/ 0 w 8851116"/>
              <a:gd name="connsiteY4" fmla="*/ 2279081 h 2454130"/>
              <a:gd name="connsiteX5" fmla="*/ 8846689 w 8851116"/>
              <a:gd name="connsiteY5" fmla="*/ 2448355 h 2454130"/>
              <a:gd name="connsiteX0" fmla="*/ 7488837 w 8851116"/>
              <a:gd name="connsiteY0" fmla="*/ 15263 h 2454130"/>
              <a:gd name="connsiteX1" fmla="*/ 8842164 w 8851116"/>
              <a:gd name="connsiteY1" fmla="*/ 261764 h 2454130"/>
              <a:gd name="connsiteX2" fmla="*/ 8851116 w 8851116"/>
              <a:gd name="connsiteY2" fmla="*/ 2454130 h 2454130"/>
              <a:gd name="connsiteX3" fmla="*/ 7483947 w 8851116"/>
              <a:gd name="connsiteY3" fmla="*/ 0 h 2454130"/>
              <a:gd name="connsiteX4" fmla="*/ 0 w 8851116"/>
              <a:gd name="connsiteY4" fmla="*/ 2279081 h 2454130"/>
              <a:gd name="connsiteX5" fmla="*/ 8846689 w 8851116"/>
              <a:gd name="connsiteY5" fmla="*/ 2448355 h 2454130"/>
              <a:gd name="connsiteX0" fmla="*/ 7488837 w 8851116"/>
              <a:gd name="connsiteY0" fmla="*/ 0 h 2438867"/>
              <a:gd name="connsiteX1" fmla="*/ 8842164 w 8851116"/>
              <a:gd name="connsiteY1" fmla="*/ 246501 h 2438867"/>
              <a:gd name="connsiteX2" fmla="*/ 8851116 w 8851116"/>
              <a:gd name="connsiteY2" fmla="*/ 2438867 h 2438867"/>
              <a:gd name="connsiteX3" fmla="*/ 1991993 w 8851116"/>
              <a:gd name="connsiteY3" fmla="*/ 1706431 h 2438867"/>
              <a:gd name="connsiteX4" fmla="*/ 0 w 8851116"/>
              <a:gd name="connsiteY4" fmla="*/ 2263818 h 2438867"/>
              <a:gd name="connsiteX5" fmla="*/ 8846689 w 8851116"/>
              <a:gd name="connsiteY5" fmla="*/ 2433092 h 2438867"/>
              <a:gd name="connsiteX0" fmla="*/ 7488837 w 8851116"/>
              <a:gd name="connsiteY0" fmla="*/ 0 h 2438867"/>
              <a:gd name="connsiteX1" fmla="*/ 8842164 w 8851116"/>
              <a:gd name="connsiteY1" fmla="*/ 246501 h 2438867"/>
              <a:gd name="connsiteX2" fmla="*/ 8851116 w 8851116"/>
              <a:gd name="connsiteY2" fmla="*/ 2438867 h 2438867"/>
              <a:gd name="connsiteX3" fmla="*/ 1991993 w 8851116"/>
              <a:gd name="connsiteY3" fmla="*/ 1706431 h 2438867"/>
              <a:gd name="connsiteX4" fmla="*/ 0 w 8851116"/>
              <a:gd name="connsiteY4" fmla="*/ 2263818 h 2438867"/>
              <a:gd name="connsiteX5" fmla="*/ 5120007 w 8851116"/>
              <a:gd name="connsiteY5" fmla="*/ 2257580 h 2438867"/>
              <a:gd name="connsiteX0" fmla="*/ 7488837 w 8842163"/>
              <a:gd name="connsiteY0" fmla="*/ 0 h 2263818"/>
              <a:gd name="connsiteX1" fmla="*/ 8842164 w 8842163"/>
              <a:gd name="connsiteY1" fmla="*/ 246501 h 2263818"/>
              <a:gd name="connsiteX2" fmla="*/ 5111355 w 8842163"/>
              <a:gd name="connsiteY2" fmla="*/ 2246639 h 2263818"/>
              <a:gd name="connsiteX3" fmla="*/ 1991993 w 8842163"/>
              <a:gd name="connsiteY3" fmla="*/ 1706431 h 2263818"/>
              <a:gd name="connsiteX4" fmla="*/ 0 w 8842163"/>
              <a:gd name="connsiteY4" fmla="*/ 2263818 h 2263818"/>
              <a:gd name="connsiteX5" fmla="*/ 5120007 w 8842163"/>
              <a:gd name="connsiteY5" fmla="*/ 2257580 h 2263818"/>
              <a:gd name="connsiteX0" fmla="*/ 7488837 w 7488837"/>
              <a:gd name="connsiteY0" fmla="*/ 0 h 2263818"/>
              <a:gd name="connsiteX1" fmla="*/ 6854601 w 7488837"/>
              <a:gd name="connsiteY1" fmla="*/ 1709105 h 2263818"/>
              <a:gd name="connsiteX2" fmla="*/ 5111355 w 7488837"/>
              <a:gd name="connsiteY2" fmla="*/ 2246639 h 2263818"/>
              <a:gd name="connsiteX3" fmla="*/ 1991993 w 7488837"/>
              <a:gd name="connsiteY3" fmla="*/ 1706431 h 2263818"/>
              <a:gd name="connsiteX4" fmla="*/ 0 w 7488837"/>
              <a:gd name="connsiteY4" fmla="*/ 2263818 h 2263818"/>
              <a:gd name="connsiteX5" fmla="*/ 5120007 w 7488837"/>
              <a:gd name="connsiteY5" fmla="*/ 2257580 h 2263818"/>
              <a:gd name="connsiteX0" fmla="*/ 1996881 w 6854601"/>
              <a:gd name="connsiteY0" fmla="*/ 0 h 558840"/>
              <a:gd name="connsiteX1" fmla="*/ 6854601 w 6854601"/>
              <a:gd name="connsiteY1" fmla="*/ 4127 h 558840"/>
              <a:gd name="connsiteX2" fmla="*/ 5111355 w 6854601"/>
              <a:gd name="connsiteY2" fmla="*/ 541661 h 558840"/>
              <a:gd name="connsiteX3" fmla="*/ 1991993 w 6854601"/>
              <a:gd name="connsiteY3" fmla="*/ 1453 h 558840"/>
              <a:gd name="connsiteX4" fmla="*/ 0 w 6854601"/>
              <a:gd name="connsiteY4" fmla="*/ 558840 h 558840"/>
              <a:gd name="connsiteX5" fmla="*/ 5120007 w 6854601"/>
              <a:gd name="connsiteY5" fmla="*/ 552602 h 55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4601" h="558840">
                <a:moveTo>
                  <a:pt x="1996881" y="0"/>
                </a:moveTo>
                <a:lnTo>
                  <a:pt x="6854601" y="4127"/>
                </a:lnTo>
                <a:lnTo>
                  <a:pt x="5111355" y="541661"/>
                </a:lnTo>
                <a:lnTo>
                  <a:pt x="1991993" y="1453"/>
                </a:lnTo>
                <a:lnTo>
                  <a:pt x="0" y="558840"/>
                </a:lnTo>
                <a:lnTo>
                  <a:pt x="5120007" y="552602"/>
                </a:lnTo>
              </a:path>
            </a:pathLst>
          </a:custGeom>
          <a:noFill/>
          <a:ln w="38100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Freeform 51"/>
          <p:cNvSpPr>
            <a:spLocks noChangeAspect="1"/>
          </p:cNvSpPr>
          <p:nvPr/>
        </p:nvSpPr>
        <p:spPr>
          <a:xfrm flipH="1">
            <a:off x="6665408" y="2729924"/>
            <a:ext cx="725992" cy="2451676"/>
          </a:xfrm>
          <a:custGeom>
            <a:avLst/>
            <a:gdLst>
              <a:gd name="connsiteX0" fmla="*/ 336176 w 1452282"/>
              <a:gd name="connsiteY0" fmla="*/ 0 h 2380129"/>
              <a:gd name="connsiteX1" fmla="*/ 1411941 w 1452282"/>
              <a:gd name="connsiteY1" fmla="*/ 268941 h 2380129"/>
              <a:gd name="connsiteX2" fmla="*/ 1411941 w 1452282"/>
              <a:gd name="connsiteY2" fmla="*/ 2057400 h 2380129"/>
              <a:gd name="connsiteX3" fmla="*/ 0 w 1452282"/>
              <a:gd name="connsiteY3" fmla="*/ 551329 h 2380129"/>
              <a:gd name="connsiteX4" fmla="*/ 40341 w 1452282"/>
              <a:gd name="connsiteY4" fmla="*/ 2380129 h 2380129"/>
              <a:gd name="connsiteX5" fmla="*/ 1452282 w 1452282"/>
              <a:gd name="connsiteY5" fmla="*/ 2191871 h 2380129"/>
              <a:gd name="connsiteX0" fmla="*/ 336176 w 5566407"/>
              <a:gd name="connsiteY0" fmla="*/ 151795 h 2531924"/>
              <a:gd name="connsiteX1" fmla="*/ 5566407 w 5566407"/>
              <a:gd name="connsiteY1" fmla="*/ 0 h 2531924"/>
              <a:gd name="connsiteX2" fmla="*/ 1411941 w 5566407"/>
              <a:gd name="connsiteY2" fmla="*/ 2209195 h 2531924"/>
              <a:gd name="connsiteX3" fmla="*/ 0 w 5566407"/>
              <a:gd name="connsiteY3" fmla="*/ 703124 h 2531924"/>
              <a:gd name="connsiteX4" fmla="*/ 40341 w 5566407"/>
              <a:gd name="connsiteY4" fmla="*/ 2531924 h 2531924"/>
              <a:gd name="connsiteX5" fmla="*/ 1452282 w 5566407"/>
              <a:gd name="connsiteY5" fmla="*/ 2343666 h 2531924"/>
              <a:gd name="connsiteX0" fmla="*/ 336176 w 5566407"/>
              <a:gd name="connsiteY0" fmla="*/ 151795 h 2531924"/>
              <a:gd name="connsiteX1" fmla="*/ 5566407 w 5566407"/>
              <a:gd name="connsiteY1" fmla="*/ 0 h 2531924"/>
              <a:gd name="connsiteX2" fmla="*/ 5566407 w 5566407"/>
              <a:gd name="connsiteY2" fmla="*/ 2080169 h 2531924"/>
              <a:gd name="connsiteX3" fmla="*/ 0 w 5566407"/>
              <a:gd name="connsiteY3" fmla="*/ 703124 h 2531924"/>
              <a:gd name="connsiteX4" fmla="*/ 40341 w 5566407"/>
              <a:gd name="connsiteY4" fmla="*/ 2531924 h 2531924"/>
              <a:gd name="connsiteX5" fmla="*/ 1452282 w 5566407"/>
              <a:gd name="connsiteY5" fmla="*/ 2343666 h 2531924"/>
              <a:gd name="connsiteX0" fmla="*/ 2270151 w 5566407"/>
              <a:gd name="connsiteY0" fmla="*/ 0 h 2537204"/>
              <a:gd name="connsiteX1" fmla="*/ 5566407 w 5566407"/>
              <a:gd name="connsiteY1" fmla="*/ 5280 h 2537204"/>
              <a:gd name="connsiteX2" fmla="*/ 5566407 w 5566407"/>
              <a:gd name="connsiteY2" fmla="*/ 2085449 h 2537204"/>
              <a:gd name="connsiteX3" fmla="*/ 0 w 5566407"/>
              <a:gd name="connsiteY3" fmla="*/ 708404 h 2537204"/>
              <a:gd name="connsiteX4" fmla="*/ 40341 w 5566407"/>
              <a:gd name="connsiteY4" fmla="*/ 2537204 h 2537204"/>
              <a:gd name="connsiteX5" fmla="*/ 1452282 w 5566407"/>
              <a:gd name="connsiteY5" fmla="*/ 2348946 h 2537204"/>
              <a:gd name="connsiteX0" fmla="*/ 2229811 w 5526067"/>
              <a:gd name="connsiteY0" fmla="*/ 0 h 2537204"/>
              <a:gd name="connsiteX1" fmla="*/ 5526067 w 5526067"/>
              <a:gd name="connsiteY1" fmla="*/ 5280 h 2537204"/>
              <a:gd name="connsiteX2" fmla="*/ 5526067 w 5526067"/>
              <a:gd name="connsiteY2" fmla="*/ 2085449 h 2537204"/>
              <a:gd name="connsiteX3" fmla="*/ 2242826 w 5526067"/>
              <a:gd name="connsiteY3" fmla="*/ 1567 h 2537204"/>
              <a:gd name="connsiteX4" fmla="*/ 1 w 5526067"/>
              <a:gd name="connsiteY4" fmla="*/ 2537204 h 2537204"/>
              <a:gd name="connsiteX5" fmla="*/ 1411942 w 5526067"/>
              <a:gd name="connsiteY5" fmla="*/ 2348946 h 2537204"/>
              <a:gd name="connsiteX0" fmla="*/ 2229809 w 5530592"/>
              <a:gd name="connsiteY0" fmla="*/ 0 h 2537204"/>
              <a:gd name="connsiteX1" fmla="*/ 5526065 w 5530592"/>
              <a:gd name="connsiteY1" fmla="*/ 5280 h 2537204"/>
              <a:gd name="connsiteX2" fmla="*/ 5526065 w 5530592"/>
              <a:gd name="connsiteY2" fmla="*/ 2085449 h 2537204"/>
              <a:gd name="connsiteX3" fmla="*/ 2242824 w 5530592"/>
              <a:gd name="connsiteY3" fmla="*/ 1567 h 2537204"/>
              <a:gd name="connsiteX4" fmla="*/ -1 w 5530592"/>
              <a:gd name="connsiteY4" fmla="*/ 2537204 h 2537204"/>
              <a:gd name="connsiteX5" fmla="*/ 5530591 w 5530592"/>
              <a:gd name="connsiteY5" fmla="*/ 2074065 h 2537204"/>
              <a:gd name="connsiteX0" fmla="*/ 366 w 3301148"/>
              <a:gd name="connsiteY0" fmla="*/ 0 h 2085449"/>
              <a:gd name="connsiteX1" fmla="*/ 3296622 w 3301148"/>
              <a:gd name="connsiteY1" fmla="*/ 5280 h 2085449"/>
              <a:gd name="connsiteX2" fmla="*/ 3296622 w 3301148"/>
              <a:gd name="connsiteY2" fmla="*/ 2085449 h 2085449"/>
              <a:gd name="connsiteX3" fmla="*/ 13381 w 3301148"/>
              <a:gd name="connsiteY3" fmla="*/ 1567 h 2085449"/>
              <a:gd name="connsiteX4" fmla="*/ 0 w 3301148"/>
              <a:gd name="connsiteY4" fmla="*/ 2077199 h 2085449"/>
              <a:gd name="connsiteX5" fmla="*/ 3301148 w 3301148"/>
              <a:gd name="connsiteY5" fmla="*/ 2074065 h 2085449"/>
              <a:gd name="connsiteX0" fmla="*/ 366 w 3301148"/>
              <a:gd name="connsiteY0" fmla="*/ 0 h 2085449"/>
              <a:gd name="connsiteX1" fmla="*/ 3296622 w 3301148"/>
              <a:gd name="connsiteY1" fmla="*/ 5280 h 2085449"/>
              <a:gd name="connsiteX2" fmla="*/ 3296622 w 3301148"/>
              <a:gd name="connsiteY2" fmla="*/ 2085449 h 2085449"/>
              <a:gd name="connsiteX3" fmla="*/ 31289 w 3301148"/>
              <a:gd name="connsiteY3" fmla="*/ 209130 h 2085449"/>
              <a:gd name="connsiteX4" fmla="*/ 0 w 3301148"/>
              <a:gd name="connsiteY4" fmla="*/ 2077199 h 2085449"/>
              <a:gd name="connsiteX5" fmla="*/ 3301148 w 3301148"/>
              <a:gd name="connsiteY5" fmla="*/ 2074065 h 2085449"/>
              <a:gd name="connsiteX0" fmla="*/ 366 w 7057131"/>
              <a:gd name="connsiteY0" fmla="*/ 286431 h 2371880"/>
              <a:gd name="connsiteX1" fmla="*/ 7057131 w 7057131"/>
              <a:gd name="connsiteY1" fmla="*/ 0 h 2371880"/>
              <a:gd name="connsiteX2" fmla="*/ 3296622 w 7057131"/>
              <a:gd name="connsiteY2" fmla="*/ 2371880 h 2371880"/>
              <a:gd name="connsiteX3" fmla="*/ 31289 w 7057131"/>
              <a:gd name="connsiteY3" fmla="*/ 495561 h 2371880"/>
              <a:gd name="connsiteX4" fmla="*/ 0 w 7057131"/>
              <a:gd name="connsiteY4" fmla="*/ 2363630 h 2371880"/>
              <a:gd name="connsiteX5" fmla="*/ 3301148 w 7057131"/>
              <a:gd name="connsiteY5" fmla="*/ 2360496 h 2371880"/>
              <a:gd name="connsiteX0" fmla="*/ 5721712 w 7057131"/>
              <a:gd name="connsiteY0" fmla="*/ 0 h 2618381"/>
              <a:gd name="connsiteX1" fmla="*/ 7057131 w 7057131"/>
              <a:gd name="connsiteY1" fmla="*/ 246501 h 2618381"/>
              <a:gd name="connsiteX2" fmla="*/ 3296622 w 7057131"/>
              <a:gd name="connsiteY2" fmla="*/ 2618381 h 2618381"/>
              <a:gd name="connsiteX3" fmla="*/ 31289 w 7057131"/>
              <a:gd name="connsiteY3" fmla="*/ 742062 h 2618381"/>
              <a:gd name="connsiteX4" fmla="*/ 0 w 7057131"/>
              <a:gd name="connsiteY4" fmla="*/ 2610131 h 2618381"/>
              <a:gd name="connsiteX5" fmla="*/ 3301148 w 7057131"/>
              <a:gd name="connsiteY5" fmla="*/ 2606997 h 2618381"/>
              <a:gd name="connsiteX0" fmla="*/ 5721712 w 7079564"/>
              <a:gd name="connsiteY0" fmla="*/ 0 h 2618381"/>
              <a:gd name="connsiteX1" fmla="*/ 7057131 w 7079564"/>
              <a:gd name="connsiteY1" fmla="*/ 246501 h 2618381"/>
              <a:gd name="connsiteX2" fmla="*/ 3296622 w 7079564"/>
              <a:gd name="connsiteY2" fmla="*/ 2618381 h 2618381"/>
              <a:gd name="connsiteX3" fmla="*/ 31289 w 7079564"/>
              <a:gd name="connsiteY3" fmla="*/ 742062 h 2618381"/>
              <a:gd name="connsiteX4" fmla="*/ 0 w 7079564"/>
              <a:gd name="connsiteY4" fmla="*/ 2610131 h 2618381"/>
              <a:gd name="connsiteX5" fmla="*/ 7079564 w 7079564"/>
              <a:gd name="connsiteY5" fmla="*/ 2433092 h 2618381"/>
              <a:gd name="connsiteX0" fmla="*/ 5721712 w 7083991"/>
              <a:gd name="connsiteY0" fmla="*/ 0 h 2610131"/>
              <a:gd name="connsiteX1" fmla="*/ 7057131 w 7083991"/>
              <a:gd name="connsiteY1" fmla="*/ 246501 h 2610131"/>
              <a:gd name="connsiteX2" fmla="*/ 7083991 w 7083991"/>
              <a:gd name="connsiteY2" fmla="*/ 2438867 h 2610131"/>
              <a:gd name="connsiteX3" fmla="*/ 31289 w 7083991"/>
              <a:gd name="connsiteY3" fmla="*/ 742062 h 2610131"/>
              <a:gd name="connsiteX4" fmla="*/ 0 w 7083991"/>
              <a:gd name="connsiteY4" fmla="*/ 2610131 h 2610131"/>
              <a:gd name="connsiteX5" fmla="*/ 7079564 w 7083991"/>
              <a:gd name="connsiteY5" fmla="*/ 2433092 h 2610131"/>
              <a:gd name="connsiteX0" fmla="*/ 5721712 w 7083991"/>
              <a:gd name="connsiteY0" fmla="*/ 0 h 2610131"/>
              <a:gd name="connsiteX1" fmla="*/ 6681080 w 7083991"/>
              <a:gd name="connsiteY1" fmla="*/ 482113 h 2610131"/>
              <a:gd name="connsiteX2" fmla="*/ 7083991 w 7083991"/>
              <a:gd name="connsiteY2" fmla="*/ 2438867 h 2610131"/>
              <a:gd name="connsiteX3" fmla="*/ 31289 w 7083991"/>
              <a:gd name="connsiteY3" fmla="*/ 742062 h 2610131"/>
              <a:gd name="connsiteX4" fmla="*/ 0 w 7083991"/>
              <a:gd name="connsiteY4" fmla="*/ 2610131 h 2610131"/>
              <a:gd name="connsiteX5" fmla="*/ 7079564 w 7083991"/>
              <a:gd name="connsiteY5" fmla="*/ 2433092 h 2610131"/>
              <a:gd name="connsiteX0" fmla="*/ 5721712 w 7083991"/>
              <a:gd name="connsiteY0" fmla="*/ 0 h 2610131"/>
              <a:gd name="connsiteX1" fmla="*/ 7075039 w 7083991"/>
              <a:gd name="connsiteY1" fmla="*/ 246501 h 2610131"/>
              <a:gd name="connsiteX2" fmla="*/ 7083991 w 7083991"/>
              <a:gd name="connsiteY2" fmla="*/ 2438867 h 2610131"/>
              <a:gd name="connsiteX3" fmla="*/ 31289 w 7083991"/>
              <a:gd name="connsiteY3" fmla="*/ 742062 h 2610131"/>
              <a:gd name="connsiteX4" fmla="*/ 0 w 7083991"/>
              <a:gd name="connsiteY4" fmla="*/ 2610131 h 2610131"/>
              <a:gd name="connsiteX5" fmla="*/ 7079564 w 7083991"/>
              <a:gd name="connsiteY5" fmla="*/ 2433092 h 2610131"/>
              <a:gd name="connsiteX0" fmla="*/ 5721712 w 7083991"/>
              <a:gd name="connsiteY0" fmla="*/ 0 h 2610131"/>
              <a:gd name="connsiteX1" fmla="*/ 7075039 w 7083991"/>
              <a:gd name="connsiteY1" fmla="*/ 246501 h 2610131"/>
              <a:gd name="connsiteX2" fmla="*/ 7083991 w 7083991"/>
              <a:gd name="connsiteY2" fmla="*/ 2438867 h 2610131"/>
              <a:gd name="connsiteX3" fmla="*/ 4624483 w 7083991"/>
              <a:gd name="connsiteY3" fmla="*/ 584987 h 2610131"/>
              <a:gd name="connsiteX4" fmla="*/ 0 w 7083991"/>
              <a:gd name="connsiteY4" fmla="*/ 2610131 h 2610131"/>
              <a:gd name="connsiteX5" fmla="*/ 7079564 w 7083991"/>
              <a:gd name="connsiteY5" fmla="*/ 2433092 h 2610131"/>
              <a:gd name="connsiteX0" fmla="*/ 5721712 w 7083991"/>
              <a:gd name="connsiteY0" fmla="*/ 0 h 2610131"/>
              <a:gd name="connsiteX1" fmla="*/ 7075039 w 7083991"/>
              <a:gd name="connsiteY1" fmla="*/ 246501 h 2610131"/>
              <a:gd name="connsiteX2" fmla="*/ 7083991 w 7083991"/>
              <a:gd name="connsiteY2" fmla="*/ 2438867 h 2610131"/>
              <a:gd name="connsiteX3" fmla="*/ 4624483 w 7083991"/>
              <a:gd name="connsiteY3" fmla="*/ 584987 h 2610131"/>
              <a:gd name="connsiteX4" fmla="*/ 0 w 7083991"/>
              <a:gd name="connsiteY4" fmla="*/ 2610131 h 2610131"/>
              <a:gd name="connsiteX5" fmla="*/ 7079564 w 7083991"/>
              <a:gd name="connsiteY5" fmla="*/ 2433092 h 2610131"/>
              <a:gd name="connsiteX0" fmla="*/ 5721712 w 7083991"/>
              <a:gd name="connsiteY0" fmla="*/ 15263 h 2625394"/>
              <a:gd name="connsiteX1" fmla="*/ 7075039 w 7083991"/>
              <a:gd name="connsiteY1" fmla="*/ 261764 h 2625394"/>
              <a:gd name="connsiteX2" fmla="*/ 7083991 w 7083991"/>
              <a:gd name="connsiteY2" fmla="*/ 2454130 h 2625394"/>
              <a:gd name="connsiteX3" fmla="*/ 5716822 w 7083991"/>
              <a:gd name="connsiteY3" fmla="*/ 0 h 2625394"/>
              <a:gd name="connsiteX4" fmla="*/ 0 w 7083991"/>
              <a:gd name="connsiteY4" fmla="*/ 2625394 h 2625394"/>
              <a:gd name="connsiteX5" fmla="*/ 7079564 w 7083991"/>
              <a:gd name="connsiteY5" fmla="*/ 2448355 h 2625394"/>
              <a:gd name="connsiteX0" fmla="*/ 9319 w 1371598"/>
              <a:gd name="connsiteY0" fmla="*/ 15263 h 2454130"/>
              <a:gd name="connsiteX1" fmla="*/ 1362646 w 1371598"/>
              <a:gd name="connsiteY1" fmla="*/ 261764 h 2454130"/>
              <a:gd name="connsiteX2" fmla="*/ 1371598 w 1371598"/>
              <a:gd name="connsiteY2" fmla="*/ 2454130 h 2454130"/>
              <a:gd name="connsiteX3" fmla="*/ 4429 w 1371598"/>
              <a:gd name="connsiteY3" fmla="*/ 0 h 2454130"/>
              <a:gd name="connsiteX4" fmla="*/ 0 w 1371598"/>
              <a:gd name="connsiteY4" fmla="*/ 2086852 h 2454130"/>
              <a:gd name="connsiteX5" fmla="*/ 1367171 w 1371598"/>
              <a:gd name="connsiteY5" fmla="*/ 2448355 h 245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1598" h="2454130">
                <a:moveTo>
                  <a:pt x="9319" y="15263"/>
                </a:moveTo>
                <a:lnTo>
                  <a:pt x="1362646" y="261764"/>
                </a:lnTo>
                <a:lnTo>
                  <a:pt x="1371598" y="2454130"/>
                </a:lnTo>
                <a:lnTo>
                  <a:pt x="4429" y="0"/>
                </a:lnTo>
                <a:cubicBezTo>
                  <a:pt x="2953" y="695617"/>
                  <a:pt x="1476" y="1391235"/>
                  <a:pt x="0" y="2086852"/>
                </a:cubicBezTo>
                <a:lnTo>
                  <a:pt x="1367171" y="2448355"/>
                </a:lnTo>
              </a:path>
            </a:pathLst>
          </a:custGeom>
          <a:noFill/>
          <a:ln w="38100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Freeform 52"/>
          <p:cNvSpPr>
            <a:spLocks noChangeAspect="1"/>
          </p:cNvSpPr>
          <p:nvPr/>
        </p:nvSpPr>
        <p:spPr>
          <a:xfrm>
            <a:off x="3048000" y="1981200"/>
            <a:ext cx="2934838" cy="266361"/>
          </a:xfrm>
          <a:custGeom>
            <a:avLst/>
            <a:gdLst>
              <a:gd name="connsiteX0" fmla="*/ 336176 w 1452282"/>
              <a:gd name="connsiteY0" fmla="*/ 0 h 2380129"/>
              <a:gd name="connsiteX1" fmla="*/ 1411941 w 1452282"/>
              <a:gd name="connsiteY1" fmla="*/ 268941 h 2380129"/>
              <a:gd name="connsiteX2" fmla="*/ 1411941 w 1452282"/>
              <a:gd name="connsiteY2" fmla="*/ 2057400 h 2380129"/>
              <a:gd name="connsiteX3" fmla="*/ 0 w 1452282"/>
              <a:gd name="connsiteY3" fmla="*/ 551329 h 2380129"/>
              <a:gd name="connsiteX4" fmla="*/ 40341 w 1452282"/>
              <a:gd name="connsiteY4" fmla="*/ 2380129 h 2380129"/>
              <a:gd name="connsiteX5" fmla="*/ 1452282 w 1452282"/>
              <a:gd name="connsiteY5" fmla="*/ 2191871 h 2380129"/>
              <a:gd name="connsiteX0" fmla="*/ 336176 w 5566407"/>
              <a:gd name="connsiteY0" fmla="*/ 151795 h 2531924"/>
              <a:gd name="connsiteX1" fmla="*/ 5566407 w 5566407"/>
              <a:gd name="connsiteY1" fmla="*/ 0 h 2531924"/>
              <a:gd name="connsiteX2" fmla="*/ 1411941 w 5566407"/>
              <a:gd name="connsiteY2" fmla="*/ 2209195 h 2531924"/>
              <a:gd name="connsiteX3" fmla="*/ 0 w 5566407"/>
              <a:gd name="connsiteY3" fmla="*/ 703124 h 2531924"/>
              <a:gd name="connsiteX4" fmla="*/ 40341 w 5566407"/>
              <a:gd name="connsiteY4" fmla="*/ 2531924 h 2531924"/>
              <a:gd name="connsiteX5" fmla="*/ 1452282 w 5566407"/>
              <a:gd name="connsiteY5" fmla="*/ 2343666 h 2531924"/>
              <a:gd name="connsiteX0" fmla="*/ 336176 w 5566407"/>
              <a:gd name="connsiteY0" fmla="*/ 151795 h 2531924"/>
              <a:gd name="connsiteX1" fmla="*/ 5566407 w 5566407"/>
              <a:gd name="connsiteY1" fmla="*/ 0 h 2531924"/>
              <a:gd name="connsiteX2" fmla="*/ 5566407 w 5566407"/>
              <a:gd name="connsiteY2" fmla="*/ 2080169 h 2531924"/>
              <a:gd name="connsiteX3" fmla="*/ 0 w 5566407"/>
              <a:gd name="connsiteY3" fmla="*/ 703124 h 2531924"/>
              <a:gd name="connsiteX4" fmla="*/ 40341 w 5566407"/>
              <a:gd name="connsiteY4" fmla="*/ 2531924 h 2531924"/>
              <a:gd name="connsiteX5" fmla="*/ 1452282 w 5566407"/>
              <a:gd name="connsiteY5" fmla="*/ 2343666 h 2531924"/>
              <a:gd name="connsiteX0" fmla="*/ 2270151 w 5566407"/>
              <a:gd name="connsiteY0" fmla="*/ 0 h 2537204"/>
              <a:gd name="connsiteX1" fmla="*/ 5566407 w 5566407"/>
              <a:gd name="connsiteY1" fmla="*/ 5280 h 2537204"/>
              <a:gd name="connsiteX2" fmla="*/ 5566407 w 5566407"/>
              <a:gd name="connsiteY2" fmla="*/ 2085449 h 2537204"/>
              <a:gd name="connsiteX3" fmla="*/ 0 w 5566407"/>
              <a:gd name="connsiteY3" fmla="*/ 708404 h 2537204"/>
              <a:gd name="connsiteX4" fmla="*/ 40341 w 5566407"/>
              <a:gd name="connsiteY4" fmla="*/ 2537204 h 2537204"/>
              <a:gd name="connsiteX5" fmla="*/ 1452282 w 5566407"/>
              <a:gd name="connsiteY5" fmla="*/ 2348946 h 2537204"/>
              <a:gd name="connsiteX0" fmla="*/ 2229811 w 5526067"/>
              <a:gd name="connsiteY0" fmla="*/ 0 h 2537204"/>
              <a:gd name="connsiteX1" fmla="*/ 5526067 w 5526067"/>
              <a:gd name="connsiteY1" fmla="*/ 5280 h 2537204"/>
              <a:gd name="connsiteX2" fmla="*/ 5526067 w 5526067"/>
              <a:gd name="connsiteY2" fmla="*/ 2085449 h 2537204"/>
              <a:gd name="connsiteX3" fmla="*/ 2242826 w 5526067"/>
              <a:gd name="connsiteY3" fmla="*/ 1567 h 2537204"/>
              <a:gd name="connsiteX4" fmla="*/ 1 w 5526067"/>
              <a:gd name="connsiteY4" fmla="*/ 2537204 h 2537204"/>
              <a:gd name="connsiteX5" fmla="*/ 1411942 w 5526067"/>
              <a:gd name="connsiteY5" fmla="*/ 2348946 h 2537204"/>
              <a:gd name="connsiteX0" fmla="*/ 2229809 w 5530592"/>
              <a:gd name="connsiteY0" fmla="*/ 0 h 2537204"/>
              <a:gd name="connsiteX1" fmla="*/ 5526065 w 5530592"/>
              <a:gd name="connsiteY1" fmla="*/ 5280 h 2537204"/>
              <a:gd name="connsiteX2" fmla="*/ 5526065 w 5530592"/>
              <a:gd name="connsiteY2" fmla="*/ 2085449 h 2537204"/>
              <a:gd name="connsiteX3" fmla="*/ 2242824 w 5530592"/>
              <a:gd name="connsiteY3" fmla="*/ 1567 h 2537204"/>
              <a:gd name="connsiteX4" fmla="*/ -1 w 5530592"/>
              <a:gd name="connsiteY4" fmla="*/ 2537204 h 2537204"/>
              <a:gd name="connsiteX5" fmla="*/ 5530591 w 5530592"/>
              <a:gd name="connsiteY5" fmla="*/ 2074065 h 2537204"/>
              <a:gd name="connsiteX0" fmla="*/ 366 w 3301148"/>
              <a:gd name="connsiteY0" fmla="*/ 0 h 2085449"/>
              <a:gd name="connsiteX1" fmla="*/ 3296622 w 3301148"/>
              <a:gd name="connsiteY1" fmla="*/ 5280 h 2085449"/>
              <a:gd name="connsiteX2" fmla="*/ 3296622 w 3301148"/>
              <a:gd name="connsiteY2" fmla="*/ 2085449 h 2085449"/>
              <a:gd name="connsiteX3" fmla="*/ 13381 w 3301148"/>
              <a:gd name="connsiteY3" fmla="*/ 1567 h 2085449"/>
              <a:gd name="connsiteX4" fmla="*/ 0 w 3301148"/>
              <a:gd name="connsiteY4" fmla="*/ 2077199 h 2085449"/>
              <a:gd name="connsiteX5" fmla="*/ 3301148 w 3301148"/>
              <a:gd name="connsiteY5" fmla="*/ 2074065 h 2085449"/>
              <a:gd name="connsiteX0" fmla="*/ 366 w 3301148"/>
              <a:gd name="connsiteY0" fmla="*/ 0 h 2085449"/>
              <a:gd name="connsiteX1" fmla="*/ 3296622 w 3301148"/>
              <a:gd name="connsiteY1" fmla="*/ 5280 h 2085449"/>
              <a:gd name="connsiteX2" fmla="*/ 3296622 w 3301148"/>
              <a:gd name="connsiteY2" fmla="*/ 2085449 h 2085449"/>
              <a:gd name="connsiteX3" fmla="*/ 31289 w 3301148"/>
              <a:gd name="connsiteY3" fmla="*/ 209130 h 2085449"/>
              <a:gd name="connsiteX4" fmla="*/ 0 w 3301148"/>
              <a:gd name="connsiteY4" fmla="*/ 2077199 h 2085449"/>
              <a:gd name="connsiteX5" fmla="*/ 3301148 w 3301148"/>
              <a:gd name="connsiteY5" fmla="*/ 2074065 h 2085449"/>
              <a:gd name="connsiteX0" fmla="*/ 366 w 7057131"/>
              <a:gd name="connsiteY0" fmla="*/ 286431 h 2371880"/>
              <a:gd name="connsiteX1" fmla="*/ 7057131 w 7057131"/>
              <a:gd name="connsiteY1" fmla="*/ 0 h 2371880"/>
              <a:gd name="connsiteX2" fmla="*/ 3296622 w 7057131"/>
              <a:gd name="connsiteY2" fmla="*/ 2371880 h 2371880"/>
              <a:gd name="connsiteX3" fmla="*/ 31289 w 7057131"/>
              <a:gd name="connsiteY3" fmla="*/ 495561 h 2371880"/>
              <a:gd name="connsiteX4" fmla="*/ 0 w 7057131"/>
              <a:gd name="connsiteY4" fmla="*/ 2363630 h 2371880"/>
              <a:gd name="connsiteX5" fmla="*/ 3301148 w 7057131"/>
              <a:gd name="connsiteY5" fmla="*/ 2360496 h 2371880"/>
              <a:gd name="connsiteX0" fmla="*/ 5721712 w 7057131"/>
              <a:gd name="connsiteY0" fmla="*/ 0 h 2618381"/>
              <a:gd name="connsiteX1" fmla="*/ 7057131 w 7057131"/>
              <a:gd name="connsiteY1" fmla="*/ 246501 h 2618381"/>
              <a:gd name="connsiteX2" fmla="*/ 3296622 w 7057131"/>
              <a:gd name="connsiteY2" fmla="*/ 2618381 h 2618381"/>
              <a:gd name="connsiteX3" fmla="*/ 31289 w 7057131"/>
              <a:gd name="connsiteY3" fmla="*/ 742062 h 2618381"/>
              <a:gd name="connsiteX4" fmla="*/ 0 w 7057131"/>
              <a:gd name="connsiteY4" fmla="*/ 2610131 h 2618381"/>
              <a:gd name="connsiteX5" fmla="*/ 3301148 w 7057131"/>
              <a:gd name="connsiteY5" fmla="*/ 2606997 h 2618381"/>
              <a:gd name="connsiteX0" fmla="*/ 5721712 w 7079564"/>
              <a:gd name="connsiteY0" fmla="*/ 0 h 2618381"/>
              <a:gd name="connsiteX1" fmla="*/ 7057131 w 7079564"/>
              <a:gd name="connsiteY1" fmla="*/ 246501 h 2618381"/>
              <a:gd name="connsiteX2" fmla="*/ 3296622 w 7079564"/>
              <a:gd name="connsiteY2" fmla="*/ 2618381 h 2618381"/>
              <a:gd name="connsiteX3" fmla="*/ 31289 w 7079564"/>
              <a:gd name="connsiteY3" fmla="*/ 742062 h 2618381"/>
              <a:gd name="connsiteX4" fmla="*/ 0 w 7079564"/>
              <a:gd name="connsiteY4" fmla="*/ 2610131 h 2618381"/>
              <a:gd name="connsiteX5" fmla="*/ 7079564 w 7079564"/>
              <a:gd name="connsiteY5" fmla="*/ 2433092 h 2618381"/>
              <a:gd name="connsiteX0" fmla="*/ 5721712 w 7083991"/>
              <a:gd name="connsiteY0" fmla="*/ 0 h 2610131"/>
              <a:gd name="connsiteX1" fmla="*/ 7057131 w 7083991"/>
              <a:gd name="connsiteY1" fmla="*/ 246501 h 2610131"/>
              <a:gd name="connsiteX2" fmla="*/ 7083991 w 7083991"/>
              <a:gd name="connsiteY2" fmla="*/ 2438867 h 2610131"/>
              <a:gd name="connsiteX3" fmla="*/ 31289 w 7083991"/>
              <a:gd name="connsiteY3" fmla="*/ 742062 h 2610131"/>
              <a:gd name="connsiteX4" fmla="*/ 0 w 7083991"/>
              <a:gd name="connsiteY4" fmla="*/ 2610131 h 2610131"/>
              <a:gd name="connsiteX5" fmla="*/ 7079564 w 7083991"/>
              <a:gd name="connsiteY5" fmla="*/ 2433092 h 2610131"/>
              <a:gd name="connsiteX0" fmla="*/ 5721712 w 7083991"/>
              <a:gd name="connsiteY0" fmla="*/ 0 h 2610131"/>
              <a:gd name="connsiteX1" fmla="*/ 6681080 w 7083991"/>
              <a:gd name="connsiteY1" fmla="*/ 482113 h 2610131"/>
              <a:gd name="connsiteX2" fmla="*/ 7083991 w 7083991"/>
              <a:gd name="connsiteY2" fmla="*/ 2438867 h 2610131"/>
              <a:gd name="connsiteX3" fmla="*/ 31289 w 7083991"/>
              <a:gd name="connsiteY3" fmla="*/ 742062 h 2610131"/>
              <a:gd name="connsiteX4" fmla="*/ 0 w 7083991"/>
              <a:gd name="connsiteY4" fmla="*/ 2610131 h 2610131"/>
              <a:gd name="connsiteX5" fmla="*/ 7079564 w 7083991"/>
              <a:gd name="connsiteY5" fmla="*/ 2433092 h 2610131"/>
              <a:gd name="connsiteX0" fmla="*/ 5721712 w 7083991"/>
              <a:gd name="connsiteY0" fmla="*/ 0 h 2610131"/>
              <a:gd name="connsiteX1" fmla="*/ 7075039 w 7083991"/>
              <a:gd name="connsiteY1" fmla="*/ 246501 h 2610131"/>
              <a:gd name="connsiteX2" fmla="*/ 7083991 w 7083991"/>
              <a:gd name="connsiteY2" fmla="*/ 2438867 h 2610131"/>
              <a:gd name="connsiteX3" fmla="*/ 31289 w 7083991"/>
              <a:gd name="connsiteY3" fmla="*/ 742062 h 2610131"/>
              <a:gd name="connsiteX4" fmla="*/ 0 w 7083991"/>
              <a:gd name="connsiteY4" fmla="*/ 2610131 h 2610131"/>
              <a:gd name="connsiteX5" fmla="*/ 7079564 w 7083991"/>
              <a:gd name="connsiteY5" fmla="*/ 2433092 h 2610131"/>
              <a:gd name="connsiteX0" fmla="*/ 5721712 w 7083991"/>
              <a:gd name="connsiteY0" fmla="*/ 0 h 2610131"/>
              <a:gd name="connsiteX1" fmla="*/ 7075039 w 7083991"/>
              <a:gd name="connsiteY1" fmla="*/ 246501 h 2610131"/>
              <a:gd name="connsiteX2" fmla="*/ 7083991 w 7083991"/>
              <a:gd name="connsiteY2" fmla="*/ 2438867 h 2610131"/>
              <a:gd name="connsiteX3" fmla="*/ 4624483 w 7083991"/>
              <a:gd name="connsiteY3" fmla="*/ 584987 h 2610131"/>
              <a:gd name="connsiteX4" fmla="*/ 0 w 7083991"/>
              <a:gd name="connsiteY4" fmla="*/ 2610131 h 2610131"/>
              <a:gd name="connsiteX5" fmla="*/ 7079564 w 7083991"/>
              <a:gd name="connsiteY5" fmla="*/ 2433092 h 2610131"/>
              <a:gd name="connsiteX0" fmla="*/ 5721712 w 7083991"/>
              <a:gd name="connsiteY0" fmla="*/ 0 h 2610131"/>
              <a:gd name="connsiteX1" fmla="*/ 7075039 w 7083991"/>
              <a:gd name="connsiteY1" fmla="*/ 246501 h 2610131"/>
              <a:gd name="connsiteX2" fmla="*/ 7083991 w 7083991"/>
              <a:gd name="connsiteY2" fmla="*/ 2438867 h 2610131"/>
              <a:gd name="connsiteX3" fmla="*/ 4624483 w 7083991"/>
              <a:gd name="connsiteY3" fmla="*/ 584987 h 2610131"/>
              <a:gd name="connsiteX4" fmla="*/ 0 w 7083991"/>
              <a:gd name="connsiteY4" fmla="*/ 2610131 h 2610131"/>
              <a:gd name="connsiteX5" fmla="*/ 7079564 w 7083991"/>
              <a:gd name="connsiteY5" fmla="*/ 2433092 h 2610131"/>
              <a:gd name="connsiteX0" fmla="*/ 5721712 w 7083991"/>
              <a:gd name="connsiteY0" fmla="*/ 15263 h 2625394"/>
              <a:gd name="connsiteX1" fmla="*/ 7075039 w 7083991"/>
              <a:gd name="connsiteY1" fmla="*/ 261764 h 2625394"/>
              <a:gd name="connsiteX2" fmla="*/ 7083991 w 7083991"/>
              <a:gd name="connsiteY2" fmla="*/ 2454130 h 2625394"/>
              <a:gd name="connsiteX3" fmla="*/ 5716822 w 7083991"/>
              <a:gd name="connsiteY3" fmla="*/ 0 h 2625394"/>
              <a:gd name="connsiteX4" fmla="*/ 0 w 7083991"/>
              <a:gd name="connsiteY4" fmla="*/ 2625394 h 2625394"/>
              <a:gd name="connsiteX5" fmla="*/ 7079564 w 7083991"/>
              <a:gd name="connsiteY5" fmla="*/ 2448355 h 2625394"/>
              <a:gd name="connsiteX0" fmla="*/ 9319 w 1371598"/>
              <a:gd name="connsiteY0" fmla="*/ 15263 h 2454130"/>
              <a:gd name="connsiteX1" fmla="*/ 1362646 w 1371598"/>
              <a:gd name="connsiteY1" fmla="*/ 261764 h 2454130"/>
              <a:gd name="connsiteX2" fmla="*/ 1371598 w 1371598"/>
              <a:gd name="connsiteY2" fmla="*/ 2454130 h 2454130"/>
              <a:gd name="connsiteX3" fmla="*/ 4429 w 1371598"/>
              <a:gd name="connsiteY3" fmla="*/ 0 h 2454130"/>
              <a:gd name="connsiteX4" fmla="*/ 0 w 1371598"/>
              <a:gd name="connsiteY4" fmla="*/ 2086852 h 2454130"/>
              <a:gd name="connsiteX5" fmla="*/ 1367171 w 1371598"/>
              <a:gd name="connsiteY5" fmla="*/ 2448355 h 2454130"/>
              <a:gd name="connsiteX0" fmla="*/ 7488837 w 8851116"/>
              <a:gd name="connsiteY0" fmla="*/ 15263 h 2454130"/>
              <a:gd name="connsiteX1" fmla="*/ 8842164 w 8851116"/>
              <a:gd name="connsiteY1" fmla="*/ 261764 h 2454130"/>
              <a:gd name="connsiteX2" fmla="*/ 8851116 w 8851116"/>
              <a:gd name="connsiteY2" fmla="*/ 2454130 h 2454130"/>
              <a:gd name="connsiteX3" fmla="*/ 7483947 w 8851116"/>
              <a:gd name="connsiteY3" fmla="*/ 0 h 2454130"/>
              <a:gd name="connsiteX4" fmla="*/ 0 w 8851116"/>
              <a:gd name="connsiteY4" fmla="*/ 2279081 h 2454130"/>
              <a:gd name="connsiteX5" fmla="*/ 8846689 w 8851116"/>
              <a:gd name="connsiteY5" fmla="*/ 2448355 h 2454130"/>
              <a:gd name="connsiteX0" fmla="*/ 7488837 w 8851116"/>
              <a:gd name="connsiteY0" fmla="*/ 15263 h 2454130"/>
              <a:gd name="connsiteX1" fmla="*/ 8842164 w 8851116"/>
              <a:gd name="connsiteY1" fmla="*/ 261764 h 2454130"/>
              <a:gd name="connsiteX2" fmla="*/ 8851116 w 8851116"/>
              <a:gd name="connsiteY2" fmla="*/ 2454130 h 2454130"/>
              <a:gd name="connsiteX3" fmla="*/ 7483947 w 8851116"/>
              <a:gd name="connsiteY3" fmla="*/ 0 h 2454130"/>
              <a:gd name="connsiteX4" fmla="*/ 0 w 8851116"/>
              <a:gd name="connsiteY4" fmla="*/ 2279081 h 2454130"/>
              <a:gd name="connsiteX5" fmla="*/ 8846689 w 8851116"/>
              <a:gd name="connsiteY5" fmla="*/ 2448355 h 2454130"/>
              <a:gd name="connsiteX0" fmla="*/ 7488837 w 8851116"/>
              <a:gd name="connsiteY0" fmla="*/ 0 h 2438867"/>
              <a:gd name="connsiteX1" fmla="*/ 8842164 w 8851116"/>
              <a:gd name="connsiteY1" fmla="*/ 246501 h 2438867"/>
              <a:gd name="connsiteX2" fmla="*/ 8851116 w 8851116"/>
              <a:gd name="connsiteY2" fmla="*/ 2438867 h 2438867"/>
              <a:gd name="connsiteX3" fmla="*/ 1991993 w 8851116"/>
              <a:gd name="connsiteY3" fmla="*/ 1706431 h 2438867"/>
              <a:gd name="connsiteX4" fmla="*/ 0 w 8851116"/>
              <a:gd name="connsiteY4" fmla="*/ 2263818 h 2438867"/>
              <a:gd name="connsiteX5" fmla="*/ 8846689 w 8851116"/>
              <a:gd name="connsiteY5" fmla="*/ 2433092 h 2438867"/>
              <a:gd name="connsiteX0" fmla="*/ 7488837 w 8851116"/>
              <a:gd name="connsiteY0" fmla="*/ 0 h 2438867"/>
              <a:gd name="connsiteX1" fmla="*/ 8842164 w 8851116"/>
              <a:gd name="connsiteY1" fmla="*/ 246501 h 2438867"/>
              <a:gd name="connsiteX2" fmla="*/ 8851116 w 8851116"/>
              <a:gd name="connsiteY2" fmla="*/ 2438867 h 2438867"/>
              <a:gd name="connsiteX3" fmla="*/ 1991993 w 8851116"/>
              <a:gd name="connsiteY3" fmla="*/ 1706431 h 2438867"/>
              <a:gd name="connsiteX4" fmla="*/ 0 w 8851116"/>
              <a:gd name="connsiteY4" fmla="*/ 2263818 h 2438867"/>
              <a:gd name="connsiteX5" fmla="*/ 5120007 w 8851116"/>
              <a:gd name="connsiteY5" fmla="*/ 2257580 h 2438867"/>
              <a:gd name="connsiteX0" fmla="*/ 7488837 w 8842163"/>
              <a:gd name="connsiteY0" fmla="*/ 0 h 2263818"/>
              <a:gd name="connsiteX1" fmla="*/ 8842164 w 8842163"/>
              <a:gd name="connsiteY1" fmla="*/ 246501 h 2263818"/>
              <a:gd name="connsiteX2" fmla="*/ 5111355 w 8842163"/>
              <a:gd name="connsiteY2" fmla="*/ 2246639 h 2263818"/>
              <a:gd name="connsiteX3" fmla="*/ 1991993 w 8842163"/>
              <a:gd name="connsiteY3" fmla="*/ 1706431 h 2263818"/>
              <a:gd name="connsiteX4" fmla="*/ 0 w 8842163"/>
              <a:gd name="connsiteY4" fmla="*/ 2263818 h 2263818"/>
              <a:gd name="connsiteX5" fmla="*/ 5120007 w 8842163"/>
              <a:gd name="connsiteY5" fmla="*/ 2257580 h 2263818"/>
              <a:gd name="connsiteX0" fmla="*/ 7488837 w 7488837"/>
              <a:gd name="connsiteY0" fmla="*/ 0 h 2263818"/>
              <a:gd name="connsiteX1" fmla="*/ 6854601 w 7488837"/>
              <a:gd name="connsiteY1" fmla="*/ 1709105 h 2263818"/>
              <a:gd name="connsiteX2" fmla="*/ 5111355 w 7488837"/>
              <a:gd name="connsiteY2" fmla="*/ 2246639 h 2263818"/>
              <a:gd name="connsiteX3" fmla="*/ 1991993 w 7488837"/>
              <a:gd name="connsiteY3" fmla="*/ 1706431 h 2263818"/>
              <a:gd name="connsiteX4" fmla="*/ 0 w 7488837"/>
              <a:gd name="connsiteY4" fmla="*/ 2263818 h 2263818"/>
              <a:gd name="connsiteX5" fmla="*/ 5120007 w 7488837"/>
              <a:gd name="connsiteY5" fmla="*/ 2257580 h 2263818"/>
              <a:gd name="connsiteX0" fmla="*/ 1996881 w 6854601"/>
              <a:gd name="connsiteY0" fmla="*/ 0 h 558840"/>
              <a:gd name="connsiteX1" fmla="*/ 6854601 w 6854601"/>
              <a:gd name="connsiteY1" fmla="*/ 4127 h 558840"/>
              <a:gd name="connsiteX2" fmla="*/ 5111355 w 6854601"/>
              <a:gd name="connsiteY2" fmla="*/ 541661 h 558840"/>
              <a:gd name="connsiteX3" fmla="*/ 1991993 w 6854601"/>
              <a:gd name="connsiteY3" fmla="*/ 1453 h 558840"/>
              <a:gd name="connsiteX4" fmla="*/ 0 w 6854601"/>
              <a:gd name="connsiteY4" fmla="*/ 558840 h 558840"/>
              <a:gd name="connsiteX5" fmla="*/ 5120007 w 6854601"/>
              <a:gd name="connsiteY5" fmla="*/ 552602 h 55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4601" h="558840">
                <a:moveTo>
                  <a:pt x="1996881" y="0"/>
                </a:moveTo>
                <a:lnTo>
                  <a:pt x="6854601" y="4127"/>
                </a:lnTo>
                <a:lnTo>
                  <a:pt x="5111355" y="541661"/>
                </a:lnTo>
                <a:lnTo>
                  <a:pt x="1991993" y="1453"/>
                </a:lnTo>
                <a:lnTo>
                  <a:pt x="0" y="558840"/>
                </a:lnTo>
                <a:lnTo>
                  <a:pt x="5120007" y="552602"/>
                </a:lnTo>
              </a:path>
            </a:pathLst>
          </a:custGeom>
          <a:noFill/>
          <a:ln w="38100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6" name="Straight Connector 55"/>
          <p:cNvCxnSpPr>
            <a:stCxn id="52" idx="1"/>
            <a:endCxn id="50" idx="1"/>
          </p:cNvCxnSpPr>
          <p:nvPr/>
        </p:nvCxnSpPr>
        <p:spPr>
          <a:xfrm flipH="1">
            <a:off x="1529603" y="2991426"/>
            <a:ext cx="51405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2" idx="0"/>
          </p:cNvCxnSpPr>
          <p:nvPr/>
        </p:nvCxnSpPr>
        <p:spPr>
          <a:xfrm flipH="1" flipV="1">
            <a:off x="2382507" y="2742044"/>
            <a:ext cx="5003960" cy="31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524000" y="5181600"/>
            <a:ext cx="51405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2397825" y="4812712"/>
            <a:ext cx="5003960" cy="31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3" idx="3"/>
            <a:endCxn id="51" idx="3"/>
          </p:cNvCxnSpPr>
          <p:nvPr/>
        </p:nvCxnSpPr>
        <p:spPr>
          <a:xfrm flipH="1">
            <a:off x="3882302" y="1981893"/>
            <a:ext cx="18582" cy="37399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1" idx="4"/>
            <a:endCxn id="53" idx="4"/>
          </p:cNvCxnSpPr>
          <p:nvPr/>
        </p:nvCxnSpPr>
        <p:spPr>
          <a:xfrm flipV="1">
            <a:off x="3027710" y="2247561"/>
            <a:ext cx="20290" cy="3848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956551" y="1983167"/>
            <a:ext cx="14412" cy="37405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3" idx="5"/>
            <a:endCxn id="51" idx="5"/>
          </p:cNvCxnSpPr>
          <p:nvPr/>
        </p:nvCxnSpPr>
        <p:spPr>
          <a:xfrm flipH="1">
            <a:off x="5224262" y="2244588"/>
            <a:ext cx="15899" cy="38472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3"/>
            <a:endCxn id="54" idx="3"/>
          </p:cNvCxnSpPr>
          <p:nvPr/>
        </p:nvCxnSpPr>
        <p:spPr>
          <a:xfrm flipH="1">
            <a:off x="2135362" y="2439875"/>
            <a:ext cx="2757053" cy="7877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0" idx="1"/>
            <a:endCxn id="54" idx="4"/>
          </p:cNvCxnSpPr>
          <p:nvPr/>
        </p:nvCxnSpPr>
        <p:spPr>
          <a:xfrm flipH="1">
            <a:off x="4467728" y="2443371"/>
            <a:ext cx="2369779" cy="77484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" idx="4"/>
            <a:endCxn id="54" idx="1"/>
          </p:cNvCxnSpPr>
          <p:nvPr/>
        </p:nvCxnSpPr>
        <p:spPr>
          <a:xfrm flipH="1">
            <a:off x="2139534" y="4393951"/>
            <a:ext cx="2744954" cy="11329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0" idx="2"/>
            <a:endCxn id="54" idx="2"/>
          </p:cNvCxnSpPr>
          <p:nvPr/>
        </p:nvCxnSpPr>
        <p:spPr>
          <a:xfrm flipH="1">
            <a:off x="4476998" y="4401718"/>
            <a:ext cx="2360509" cy="11252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036125" y="2743200"/>
            <a:ext cx="2926080" cy="2438400"/>
            <a:chOff x="2716306" y="3429000"/>
            <a:chExt cx="3657600" cy="3048000"/>
          </a:xfrm>
          <a:noFill/>
        </p:grpSpPr>
        <p:sp>
          <p:nvSpPr>
            <p:cNvPr id="34" name="Rectangle 33"/>
            <p:cNvSpPr/>
            <p:nvPr/>
          </p:nvSpPr>
          <p:spPr>
            <a:xfrm>
              <a:off x="3783106" y="3429000"/>
              <a:ext cx="2590800" cy="2590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soli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2716306" y="3429000"/>
              <a:ext cx="1066800" cy="3048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prstDash val="soli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716306" y="6019800"/>
              <a:ext cx="1066800" cy="4572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459506" y="6019800"/>
              <a:ext cx="914400" cy="4572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prstDash val="soli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459506" y="3429000"/>
              <a:ext cx="914400" cy="3048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prstDash val="soli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716306" y="3733800"/>
              <a:ext cx="2743200" cy="2743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prstDash val="solid"/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54" name="Freeform 53"/>
          <p:cNvSpPr>
            <a:spLocks noChangeAspect="1"/>
          </p:cNvSpPr>
          <p:nvPr/>
        </p:nvSpPr>
        <p:spPr>
          <a:xfrm rot="16200000" flipH="1">
            <a:off x="2149348" y="3202468"/>
            <a:ext cx="2311902" cy="2343397"/>
          </a:xfrm>
          <a:custGeom>
            <a:avLst/>
            <a:gdLst>
              <a:gd name="connsiteX0" fmla="*/ 336176 w 1452282"/>
              <a:gd name="connsiteY0" fmla="*/ 0 h 2380129"/>
              <a:gd name="connsiteX1" fmla="*/ 1411941 w 1452282"/>
              <a:gd name="connsiteY1" fmla="*/ 268941 h 2380129"/>
              <a:gd name="connsiteX2" fmla="*/ 1411941 w 1452282"/>
              <a:gd name="connsiteY2" fmla="*/ 2057400 h 2380129"/>
              <a:gd name="connsiteX3" fmla="*/ 0 w 1452282"/>
              <a:gd name="connsiteY3" fmla="*/ 551329 h 2380129"/>
              <a:gd name="connsiteX4" fmla="*/ 40341 w 1452282"/>
              <a:gd name="connsiteY4" fmla="*/ 2380129 h 2380129"/>
              <a:gd name="connsiteX5" fmla="*/ 1452282 w 1452282"/>
              <a:gd name="connsiteY5" fmla="*/ 2191871 h 2380129"/>
              <a:gd name="connsiteX0" fmla="*/ 336176 w 5566407"/>
              <a:gd name="connsiteY0" fmla="*/ 151795 h 2531924"/>
              <a:gd name="connsiteX1" fmla="*/ 5566407 w 5566407"/>
              <a:gd name="connsiteY1" fmla="*/ 0 h 2531924"/>
              <a:gd name="connsiteX2" fmla="*/ 1411941 w 5566407"/>
              <a:gd name="connsiteY2" fmla="*/ 2209195 h 2531924"/>
              <a:gd name="connsiteX3" fmla="*/ 0 w 5566407"/>
              <a:gd name="connsiteY3" fmla="*/ 703124 h 2531924"/>
              <a:gd name="connsiteX4" fmla="*/ 40341 w 5566407"/>
              <a:gd name="connsiteY4" fmla="*/ 2531924 h 2531924"/>
              <a:gd name="connsiteX5" fmla="*/ 1452282 w 5566407"/>
              <a:gd name="connsiteY5" fmla="*/ 2343666 h 2531924"/>
              <a:gd name="connsiteX0" fmla="*/ 336176 w 5566407"/>
              <a:gd name="connsiteY0" fmla="*/ 151795 h 2531924"/>
              <a:gd name="connsiteX1" fmla="*/ 5566407 w 5566407"/>
              <a:gd name="connsiteY1" fmla="*/ 0 h 2531924"/>
              <a:gd name="connsiteX2" fmla="*/ 5566407 w 5566407"/>
              <a:gd name="connsiteY2" fmla="*/ 2080169 h 2531924"/>
              <a:gd name="connsiteX3" fmla="*/ 0 w 5566407"/>
              <a:gd name="connsiteY3" fmla="*/ 703124 h 2531924"/>
              <a:gd name="connsiteX4" fmla="*/ 40341 w 5566407"/>
              <a:gd name="connsiteY4" fmla="*/ 2531924 h 2531924"/>
              <a:gd name="connsiteX5" fmla="*/ 1452282 w 5566407"/>
              <a:gd name="connsiteY5" fmla="*/ 2343666 h 2531924"/>
              <a:gd name="connsiteX0" fmla="*/ 2270151 w 5566407"/>
              <a:gd name="connsiteY0" fmla="*/ 0 h 2537204"/>
              <a:gd name="connsiteX1" fmla="*/ 5566407 w 5566407"/>
              <a:gd name="connsiteY1" fmla="*/ 5280 h 2537204"/>
              <a:gd name="connsiteX2" fmla="*/ 5566407 w 5566407"/>
              <a:gd name="connsiteY2" fmla="*/ 2085449 h 2537204"/>
              <a:gd name="connsiteX3" fmla="*/ 0 w 5566407"/>
              <a:gd name="connsiteY3" fmla="*/ 708404 h 2537204"/>
              <a:gd name="connsiteX4" fmla="*/ 40341 w 5566407"/>
              <a:gd name="connsiteY4" fmla="*/ 2537204 h 2537204"/>
              <a:gd name="connsiteX5" fmla="*/ 1452282 w 5566407"/>
              <a:gd name="connsiteY5" fmla="*/ 2348946 h 2537204"/>
              <a:gd name="connsiteX0" fmla="*/ 2229811 w 5526067"/>
              <a:gd name="connsiteY0" fmla="*/ 0 h 2537204"/>
              <a:gd name="connsiteX1" fmla="*/ 5526067 w 5526067"/>
              <a:gd name="connsiteY1" fmla="*/ 5280 h 2537204"/>
              <a:gd name="connsiteX2" fmla="*/ 5526067 w 5526067"/>
              <a:gd name="connsiteY2" fmla="*/ 2085449 h 2537204"/>
              <a:gd name="connsiteX3" fmla="*/ 2242826 w 5526067"/>
              <a:gd name="connsiteY3" fmla="*/ 1567 h 2537204"/>
              <a:gd name="connsiteX4" fmla="*/ 1 w 5526067"/>
              <a:gd name="connsiteY4" fmla="*/ 2537204 h 2537204"/>
              <a:gd name="connsiteX5" fmla="*/ 1411942 w 5526067"/>
              <a:gd name="connsiteY5" fmla="*/ 2348946 h 2537204"/>
              <a:gd name="connsiteX0" fmla="*/ 2229809 w 5530592"/>
              <a:gd name="connsiteY0" fmla="*/ 0 h 2537204"/>
              <a:gd name="connsiteX1" fmla="*/ 5526065 w 5530592"/>
              <a:gd name="connsiteY1" fmla="*/ 5280 h 2537204"/>
              <a:gd name="connsiteX2" fmla="*/ 5526065 w 5530592"/>
              <a:gd name="connsiteY2" fmla="*/ 2085449 h 2537204"/>
              <a:gd name="connsiteX3" fmla="*/ 2242824 w 5530592"/>
              <a:gd name="connsiteY3" fmla="*/ 1567 h 2537204"/>
              <a:gd name="connsiteX4" fmla="*/ -1 w 5530592"/>
              <a:gd name="connsiteY4" fmla="*/ 2537204 h 2537204"/>
              <a:gd name="connsiteX5" fmla="*/ 5530591 w 5530592"/>
              <a:gd name="connsiteY5" fmla="*/ 2074065 h 2537204"/>
              <a:gd name="connsiteX0" fmla="*/ 366 w 3301148"/>
              <a:gd name="connsiteY0" fmla="*/ 0 h 2085449"/>
              <a:gd name="connsiteX1" fmla="*/ 3296622 w 3301148"/>
              <a:gd name="connsiteY1" fmla="*/ 5280 h 2085449"/>
              <a:gd name="connsiteX2" fmla="*/ 3296622 w 3301148"/>
              <a:gd name="connsiteY2" fmla="*/ 2085449 h 2085449"/>
              <a:gd name="connsiteX3" fmla="*/ 13381 w 3301148"/>
              <a:gd name="connsiteY3" fmla="*/ 1567 h 2085449"/>
              <a:gd name="connsiteX4" fmla="*/ 0 w 3301148"/>
              <a:gd name="connsiteY4" fmla="*/ 2077199 h 2085449"/>
              <a:gd name="connsiteX5" fmla="*/ 3301148 w 3301148"/>
              <a:gd name="connsiteY5" fmla="*/ 2074065 h 208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1148" h="2085449">
                <a:moveTo>
                  <a:pt x="366" y="0"/>
                </a:moveTo>
                <a:lnTo>
                  <a:pt x="3296622" y="5280"/>
                </a:lnTo>
                <a:lnTo>
                  <a:pt x="3296622" y="2085449"/>
                </a:lnTo>
                <a:lnTo>
                  <a:pt x="13381" y="1567"/>
                </a:lnTo>
                <a:cubicBezTo>
                  <a:pt x="8921" y="693444"/>
                  <a:pt x="4460" y="1385322"/>
                  <a:pt x="0" y="2077199"/>
                </a:cubicBezTo>
                <a:lnTo>
                  <a:pt x="3301148" y="2074065"/>
                </a:lnTo>
              </a:path>
            </a:pathLst>
          </a:custGeom>
          <a:solidFill>
            <a:srgbClr val="92D050">
              <a:alpha val="30196"/>
            </a:srgbClr>
          </a:solidFill>
          <a:ln w="38100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09041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Въпроси и коментари</a:t>
            </a:r>
          </a:p>
        </p:txBody>
      </p:sp>
    </p:spTree>
    <p:extLst>
      <p:ext uri="{BB962C8B-B14F-4D97-AF65-F5344CB8AC3E}">
        <p14:creationId xmlns:p14="http://schemas.microsoft.com/office/powerpoint/2010/main" val="9049308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Координати на точките</a:t>
            </a:r>
          </a:p>
          <a:p>
            <a:pPr lvl="1">
              <a:tabLst>
                <a:tab pos="2863850" algn="l"/>
              </a:tabLst>
            </a:pPr>
            <a:r>
              <a:rPr lang="bg-BG" dirty="0"/>
              <a:t>Долната основа:	</a:t>
            </a:r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(</a:t>
            </a:r>
            <a:r>
              <a:rPr lang="en-US" dirty="0">
                <a:sym typeface="Symbol"/>
              </a:rPr>
              <a:t></a:t>
            </a:r>
            <a:r>
              <a:rPr lang="en-US" dirty="0"/>
              <a:t>,</a:t>
            </a:r>
            <a:r>
              <a:rPr lang="en-US" dirty="0">
                <a:sym typeface="Symbol"/>
              </a:rPr>
              <a:t></a:t>
            </a:r>
            <a:r>
              <a:rPr lang="en-US" dirty="0"/>
              <a:t>,</a:t>
            </a:r>
            <a:r>
              <a:rPr lang="en-US" dirty="0">
                <a:sym typeface="Symbol"/>
              </a:rPr>
              <a:t></a:t>
            </a:r>
            <a:r>
              <a:rPr lang="en-US" dirty="0"/>
              <a:t>)</a:t>
            </a:r>
            <a:r>
              <a:rPr lang="bg-BG" dirty="0"/>
              <a:t>, </a:t>
            </a:r>
            <a:r>
              <a:rPr lang="en-US" dirty="0"/>
              <a:t>p</a:t>
            </a:r>
            <a:r>
              <a:rPr lang="bg-BG" baseline="-25000" dirty="0"/>
              <a:t>1</a:t>
            </a:r>
            <a:r>
              <a:rPr lang="en-US" dirty="0"/>
              <a:t>(</a:t>
            </a:r>
            <a:r>
              <a:rPr lang="en-US" dirty="0">
                <a:sym typeface="Symbol"/>
              </a:rPr>
              <a:t></a:t>
            </a:r>
            <a:r>
              <a:rPr lang="en-US" dirty="0"/>
              <a:t>,</a:t>
            </a:r>
            <a:r>
              <a:rPr lang="en-US" dirty="0">
                <a:sym typeface="Symbol"/>
              </a:rPr>
              <a:t></a:t>
            </a:r>
            <a:r>
              <a:rPr lang="en-US" dirty="0"/>
              <a:t>,</a:t>
            </a:r>
            <a:r>
              <a:rPr lang="en-US" dirty="0">
                <a:sym typeface="Symbol"/>
              </a:rPr>
              <a:t></a:t>
            </a:r>
            <a:r>
              <a:rPr lang="en-US" dirty="0"/>
              <a:t>)</a:t>
            </a:r>
            <a:r>
              <a:rPr lang="bg-BG" dirty="0"/>
              <a:t>, </a:t>
            </a:r>
            <a:r>
              <a:rPr lang="en-US" dirty="0"/>
              <a:t>p</a:t>
            </a:r>
            <a:r>
              <a:rPr lang="bg-BG" baseline="-25000" dirty="0"/>
              <a:t>2</a:t>
            </a:r>
            <a:r>
              <a:rPr lang="en-US" dirty="0"/>
              <a:t>(</a:t>
            </a:r>
            <a:r>
              <a:rPr lang="en-US" dirty="0">
                <a:sym typeface="Symbol"/>
              </a:rPr>
              <a:t></a:t>
            </a:r>
            <a:r>
              <a:rPr lang="en-US" dirty="0"/>
              <a:t>,</a:t>
            </a:r>
            <a:r>
              <a:rPr lang="en-US" dirty="0">
                <a:sym typeface="Symbol"/>
              </a:rPr>
              <a:t></a:t>
            </a:r>
            <a:r>
              <a:rPr lang="en-US" dirty="0"/>
              <a:t>,</a:t>
            </a:r>
            <a:r>
              <a:rPr lang="en-US" dirty="0">
                <a:sym typeface="Symbol"/>
              </a:rPr>
              <a:t></a:t>
            </a:r>
            <a:r>
              <a:rPr lang="en-US" dirty="0"/>
              <a:t>)</a:t>
            </a:r>
            <a:r>
              <a:rPr lang="bg-BG" dirty="0"/>
              <a:t>, </a:t>
            </a:r>
            <a:r>
              <a:rPr lang="en-US" dirty="0"/>
              <a:t>p</a:t>
            </a:r>
            <a:r>
              <a:rPr lang="bg-BG" baseline="-25000" dirty="0"/>
              <a:t>3</a:t>
            </a:r>
            <a:r>
              <a:rPr lang="en-US" dirty="0"/>
              <a:t>(</a:t>
            </a:r>
            <a:r>
              <a:rPr lang="en-US" dirty="0">
                <a:sym typeface="Symbol"/>
              </a:rPr>
              <a:t></a:t>
            </a:r>
            <a:r>
              <a:rPr lang="en-US" dirty="0"/>
              <a:t>,</a:t>
            </a:r>
            <a:r>
              <a:rPr lang="en-US" dirty="0">
                <a:sym typeface="Symbol"/>
              </a:rPr>
              <a:t></a:t>
            </a:r>
            <a:r>
              <a:rPr lang="en-US" dirty="0"/>
              <a:t>,</a:t>
            </a:r>
            <a:r>
              <a:rPr lang="en-US" dirty="0">
                <a:sym typeface="Symbol"/>
              </a:rPr>
              <a:t></a:t>
            </a:r>
            <a:r>
              <a:rPr lang="en-US" dirty="0"/>
              <a:t>)</a:t>
            </a:r>
            <a:endParaRPr lang="bg-BG" dirty="0"/>
          </a:p>
          <a:p>
            <a:pPr lvl="1">
              <a:tabLst>
                <a:tab pos="2863850" algn="l"/>
              </a:tabLst>
            </a:pPr>
            <a:r>
              <a:rPr lang="bg-BG" dirty="0"/>
              <a:t>Горната основа:	</a:t>
            </a:r>
            <a:r>
              <a:rPr lang="en-US" dirty="0"/>
              <a:t>p</a:t>
            </a:r>
            <a:r>
              <a:rPr lang="bg-BG" baseline="-25000" dirty="0"/>
              <a:t>4</a:t>
            </a:r>
            <a:r>
              <a:rPr lang="en-US" dirty="0"/>
              <a:t>(</a:t>
            </a:r>
            <a:r>
              <a:rPr lang="en-US" dirty="0">
                <a:sym typeface="Symbol"/>
              </a:rPr>
              <a:t></a:t>
            </a:r>
            <a:r>
              <a:rPr lang="en-US" dirty="0"/>
              <a:t>,</a:t>
            </a:r>
            <a:r>
              <a:rPr lang="en-US" dirty="0">
                <a:sym typeface="Symbol"/>
              </a:rPr>
              <a:t></a:t>
            </a:r>
            <a:r>
              <a:rPr lang="en-US" dirty="0"/>
              <a:t>,</a:t>
            </a:r>
            <a:r>
              <a:rPr lang="en-US" dirty="0">
                <a:sym typeface="Symbol"/>
              </a:rPr>
              <a:t></a:t>
            </a:r>
            <a:r>
              <a:rPr lang="en-US" dirty="0"/>
              <a:t>)</a:t>
            </a:r>
            <a:r>
              <a:rPr lang="bg-BG" dirty="0"/>
              <a:t>, </a:t>
            </a:r>
            <a:r>
              <a:rPr lang="en-US" dirty="0"/>
              <a:t>p</a:t>
            </a:r>
            <a:r>
              <a:rPr lang="bg-BG" baseline="-25000" dirty="0"/>
              <a:t>5</a:t>
            </a:r>
            <a:r>
              <a:rPr lang="en-US" dirty="0"/>
              <a:t>(</a:t>
            </a:r>
            <a:r>
              <a:rPr lang="en-US" dirty="0">
                <a:sym typeface="Symbol"/>
              </a:rPr>
              <a:t></a:t>
            </a:r>
            <a:r>
              <a:rPr lang="en-US" dirty="0"/>
              <a:t>,</a:t>
            </a:r>
            <a:r>
              <a:rPr lang="en-US" dirty="0">
                <a:sym typeface="Symbol"/>
              </a:rPr>
              <a:t></a:t>
            </a:r>
            <a:r>
              <a:rPr lang="en-US" dirty="0"/>
              <a:t>,</a:t>
            </a:r>
            <a:r>
              <a:rPr lang="en-US" dirty="0">
                <a:sym typeface="Symbol"/>
              </a:rPr>
              <a:t></a:t>
            </a:r>
            <a:r>
              <a:rPr lang="en-US" dirty="0"/>
              <a:t>)</a:t>
            </a:r>
            <a:r>
              <a:rPr lang="bg-BG" dirty="0"/>
              <a:t>, </a:t>
            </a:r>
            <a:r>
              <a:rPr lang="en-US" dirty="0"/>
              <a:t>p</a:t>
            </a:r>
            <a:r>
              <a:rPr lang="bg-BG" baseline="-25000" dirty="0"/>
              <a:t>6</a:t>
            </a:r>
            <a:r>
              <a:rPr lang="en-US" dirty="0"/>
              <a:t>(</a:t>
            </a:r>
            <a:r>
              <a:rPr lang="en-US" dirty="0">
                <a:sym typeface="Symbol"/>
              </a:rPr>
              <a:t></a:t>
            </a:r>
            <a:r>
              <a:rPr lang="en-US" dirty="0"/>
              <a:t>,</a:t>
            </a:r>
            <a:r>
              <a:rPr lang="en-US" dirty="0">
                <a:sym typeface="Symbol"/>
              </a:rPr>
              <a:t></a:t>
            </a:r>
            <a:r>
              <a:rPr lang="en-US" dirty="0"/>
              <a:t>,</a:t>
            </a:r>
            <a:r>
              <a:rPr lang="en-US" dirty="0">
                <a:sym typeface="Symbol"/>
              </a:rPr>
              <a:t></a:t>
            </a:r>
            <a:r>
              <a:rPr lang="en-US" dirty="0"/>
              <a:t>)</a:t>
            </a:r>
            <a:r>
              <a:rPr lang="bg-BG" dirty="0"/>
              <a:t>, </a:t>
            </a:r>
            <a:r>
              <a:rPr lang="en-US" dirty="0"/>
              <a:t>p</a:t>
            </a:r>
            <a:r>
              <a:rPr lang="bg-BG" baseline="-25000" dirty="0"/>
              <a:t>7</a:t>
            </a:r>
            <a:r>
              <a:rPr lang="en-US" dirty="0"/>
              <a:t>(</a:t>
            </a:r>
            <a:r>
              <a:rPr lang="en-US" dirty="0">
                <a:sym typeface="Symbol"/>
              </a:rPr>
              <a:t></a:t>
            </a:r>
            <a:r>
              <a:rPr lang="en-US" dirty="0"/>
              <a:t>,</a:t>
            </a:r>
            <a:r>
              <a:rPr lang="en-US" dirty="0">
                <a:sym typeface="Symbol"/>
              </a:rPr>
              <a:t></a:t>
            </a:r>
            <a:r>
              <a:rPr lang="en-US" dirty="0"/>
              <a:t>,</a:t>
            </a:r>
            <a:r>
              <a:rPr lang="en-US" dirty="0">
                <a:sym typeface="Symbol"/>
              </a:rPr>
              <a:t></a:t>
            </a:r>
            <a:r>
              <a:rPr lang="en-US" dirty="0"/>
              <a:t>)</a:t>
            </a:r>
            <a:endParaRPr lang="bg-BG" dirty="0"/>
          </a:p>
          <a:p>
            <a:pPr lvl="1">
              <a:tabLst>
                <a:tab pos="2863850" algn="l"/>
              </a:tabLst>
            </a:pPr>
            <a:endParaRPr lang="bg-BG" dirty="0"/>
          </a:p>
          <a:p>
            <a:pPr>
              <a:tabLst>
                <a:tab pos="2863850" algn="l"/>
              </a:tabLst>
            </a:pPr>
            <a:r>
              <a:rPr lang="bg-BG" dirty="0"/>
              <a:t>Триъгълници </a:t>
            </a:r>
          </a:p>
          <a:p>
            <a:pPr lvl="1">
              <a:tabLst>
                <a:tab pos="2863850" algn="l"/>
              </a:tabLst>
            </a:pPr>
            <a:r>
              <a:rPr lang="bg-BG" dirty="0"/>
              <a:t>Предна и задна стена:	(0,1,4) (</a:t>
            </a:r>
            <a:r>
              <a:rPr lang="bg-BG" dirty="0" err="1"/>
              <a:t>4</a:t>
            </a:r>
            <a:r>
              <a:rPr lang="bg-BG" dirty="0"/>
              <a:t>,1,5) и (6,2,7) (</a:t>
            </a:r>
            <a:r>
              <a:rPr lang="bg-BG" dirty="0" err="1"/>
              <a:t>7</a:t>
            </a:r>
            <a:r>
              <a:rPr lang="bg-BG" dirty="0"/>
              <a:t>,2,3)</a:t>
            </a:r>
          </a:p>
          <a:p>
            <a:pPr lvl="1">
              <a:tabLst>
                <a:tab pos="2863850" algn="l"/>
              </a:tabLst>
            </a:pPr>
            <a:r>
              <a:rPr lang="bg-BG" dirty="0"/>
              <a:t>Дясна и лява и стена:	(5,1,6) (</a:t>
            </a:r>
            <a:r>
              <a:rPr lang="bg-BG" dirty="0" err="1"/>
              <a:t>6</a:t>
            </a:r>
            <a:r>
              <a:rPr lang="bg-BG" dirty="0"/>
              <a:t>,1,2) и</a:t>
            </a:r>
            <a:r>
              <a:rPr lang="en-US" dirty="0"/>
              <a:t> (</a:t>
            </a:r>
            <a:r>
              <a:rPr lang="bg-BG" dirty="0"/>
              <a:t>4,7,0) (</a:t>
            </a:r>
            <a:r>
              <a:rPr lang="bg-BG" dirty="0" err="1"/>
              <a:t>0</a:t>
            </a:r>
            <a:r>
              <a:rPr lang="bg-BG" dirty="0"/>
              <a:t>,7,3)</a:t>
            </a:r>
          </a:p>
          <a:p>
            <a:pPr lvl="1">
              <a:tabLst>
                <a:tab pos="2863850" algn="l"/>
              </a:tabLst>
            </a:pPr>
            <a:r>
              <a:rPr lang="bg-BG" dirty="0"/>
              <a:t>Горна и долна стена:	</a:t>
            </a:r>
            <a:r>
              <a:rPr lang="en-US" dirty="0"/>
              <a:t>(</a:t>
            </a:r>
            <a:r>
              <a:rPr lang="bg-BG" dirty="0"/>
              <a:t>4,5,7) (</a:t>
            </a:r>
            <a:r>
              <a:rPr lang="bg-BG" dirty="0" err="1"/>
              <a:t>7</a:t>
            </a:r>
            <a:r>
              <a:rPr lang="bg-BG" dirty="0"/>
              <a:t>,5,6) и (0,3,1) (</a:t>
            </a:r>
            <a:r>
              <a:rPr lang="bg-BG" dirty="0" err="1"/>
              <a:t>1</a:t>
            </a:r>
            <a:r>
              <a:rPr lang="bg-BG" dirty="0"/>
              <a:t>,3,2)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25787" y="3810000"/>
            <a:ext cx="4836417" cy="2695270"/>
            <a:chOff x="916852" y="3610455"/>
            <a:chExt cx="5552810" cy="3094508"/>
          </a:xfrm>
        </p:grpSpPr>
        <p:cxnSp>
          <p:nvCxnSpPr>
            <p:cNvPr id="18" name="Straight Connector 17"/>
            <p:cNvCxnSpPr/>
            <p:nvPr/>
          </p:nvCxnSpPr>
          <p:spPr>
            <a:xfrm flipH="1" flipV="1">
              <a:off x="3886200" y="4010526"/>
              <a:ext cx="2076005" cy="207167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3889567" y="6082200"/>
              <a:ext cx="1341118" cy="36576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036128" y="4006516"/>
              <a:ext cx="854083" cy="244144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1522801" y="5328496"/>
              <a:ext cx="51120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16763" y="4773126"/>
              <a:ext cx="0" cy="55479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036125" y="4009560"/>
              <a:ext cx="2926080" cy="2438400"/>
              <a:chOff x="2716306" y="3429000"/>
              <a:chExt cx="3657600" cy="3048000"/>
            </a:xfrm>
            <a:noFill/>
          </p:grpSpPr>
          <p:sp>
            <p:nvSpPr>
              <p:cNvPr id="4" name="Rectangle 3"/>
              <p:cNvSpPr/>
              <p:nvPr/>
            </p:nvSpPr>
            <p:spPr>
              <a:xfrm>
                <a:off x="3783106" y="3429000"/>
                <a:ext cx="2590800" cy="2590800"/>
              </a:xfrm>
              <a:prstGeom prst="rect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prstDash val="solid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 flipV="1">
                <a:off x="2716306" y="3429000"/>
                <a:ext cx="1066800" cy="304800"/>
              </a:xfrm>
              <a:prstGeom prst="line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prstDash val="solid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2716306" y="6019800"/>
                <a:ext cx="1066800" cy="457200"/>
              </a:xfrm>
              <a:prstGeom prst="line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5459506" y="6019800"/>
                <a:ext cx="914400" cy="457200"/>
              </a:xfrm>
              <a:prstGeom prst="line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prstDash val="solid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5459506" y="3429000"/>
                <a:ext cx="914400" cy="304800"/>
              </a:xfrm>
              <a:prstGeom prst="line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prstDash val="solid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716306" y="3733800"/>
                <a:ext cx="2743200" cy="2743200"/>
              </a:xfrm>
              <a:prstGeom prst="rect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prstDash val="solid"/>
              </a:ln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 flipH="1" flipV="1">
              <a:off x="3036125" y="4253400"/>
              <a:ext cx="2194560" cy="21945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889566" y="4009560"/>
              <a:ext cx="1341119" cy="24384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230685" y="4032915"/>
              <a:ext cx="731520" cy="24150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155815" y="5327927"/>
              <a:ext cx="357094" cy="17724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916852" y="5360198"/>
              <a:ext cx="228600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X</a:t>
              </a:r>
              <a:endPara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20322" y="5117266"/>
              <a:ext cx="228600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Y</a:t>
              </a:r>
              <a:endPara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12510" y="4397839"/>
              <a:ext cx="228600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rPr>
                <a:t>Z</a:t>
              </a:r>
              <a:endParaRPr lang="bg-BG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0800" y="6206940"/>
              <a:ext cx="47737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0</a:t>
              </a:r>
              <a:endParaRPr lang="bg-BG" sz="24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47426" y="6282503"/>
              <a:ext cx="47737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1</a:t>
              </a:r>
              <a:endParaRPr lang="bg-BG" sz="24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92291" y="5842620"/>
              <a:ext cx="47737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2</a:t>
              </a:r>
              <a:endParaRPr lang="bg-BG" sz="24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12840" y="5694480"/>
              <a:ext cx="47737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3</a:t>
              </a:r>
              <a:endParaRPr lang="bg-BG" sz="24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36342" y="4000915"/>
              <a:ext cx="47737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4</a:t>
              </a:r>
              <a:endParaRPr lang="bg-BG" sz="24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237704" y="4263180"/>
              <a:ext cx="47737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5</a:t>
              </a:r>
              <a:endParaRPr lang="bg-BG" sz="24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92290" y="3709020"/>
              <a:ext cx="47737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6</a:t>
              </a:r>
              <a:endParaRPr lang="bg-BG" sz="24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63169" y="3610455"/>
              <a:ext cx="477371" cy="422460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en-US" sz="24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7</a:t>
              </a:r>
              <a:endParaRPr lang="bg-BG" sz="24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3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Данни</a:t>
            </a:r>
            <a:r>
              <a:rPr lang="en-US" dirty="0"/>
              <a:t> </a:t>
            </a:r>
            <a:r>
              <a:rPr lang="bg-BG" dirty="0"/>
              <a:t>за триъгълниците</a:t>
            </a:r>
            <a:endParaRPr lang="en-US" dirty="0"/>
          </a:p>
          <a:p>
            <a:pPr lvl="1"/>
            <a:r>
              <a:rPr lang="bg-BG" dirty="0"/>
              <a:t>Върховете описваме еднократно в масив</a:t>
            </a:r>
            <a:endParaRPr lang="bg-BG" b="1" dirty="0"/>
          </a:p>
          <a:p>
            <a:pPr lvl="1"/>
            <a:r>
              <a:rPr lang="bg-BG" dirty="0"/>
              <a:t>Композираме реалния масив от координати с </a:t>
            </a:r>
            <a:r>
              <a:rPr lang="en-US" b="1" dirty="0" err="1"/>
              <a:t>concat</a:t>
            </a:r>
            <a:endParaRPr lang="bg-BG" b="1" dirty="0"/>
          </a:p>
          <a:p>
            <a:pPr lvl="1"/>
            <a:r>
              <a:rPr lang="bg-BG" dirty="0"/>
              <a:t>Не е най-икономичният начин, но е визуално кратък</a:t>
            </a:r>
            <a:endParaRPr lang="en-US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Рисуване на триъгълниците</a:t>
            </a:r>
          </a:p>
          <a:p>
            <a:pPr lvl="1"/>
            <a:r>
              <a:rPr lang="bg-BG" dirty="0"/>
              <a:t>Подаваме 36 върха за 12 триъгълника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2133600"/>
            <a:ext cx="8534400" cy="2514600"/>
          </a:xfrm>
          <a:prstGeom prst="snip2DiagRect">
            <a:avLst>
              <a:gd name="adj1" fmla="val 0"/>
              <a:gd name="adj2" fmla="val 970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= [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[+0.5,-0.5,-0.5,]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[+0.5,+0.5,-0.5,],</a:t>
            </a:r>
          </a:p>
          <a:p>
            <a:pPr marL="577850" lvl="1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[-0.5,+0.5,-0.5,], [-0.5,-0.5,-0.5,],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[+0.5,-0.5,+0.5,], [+0.5,+0.5,+0.5,],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[-0.5,+0.5,+0.5,], [-0.5,-0.5,+0.5,] ];</a:t>
            </a:r>
          </a:p>
          <a:p>
            <a:pPr marL="120650">
              <a:tabLst>
                <a:tab pos="457200" algn="l"/>
                <a:tab pos="1206500" algn="l"/>
              </a:tabLst>
            </a:pP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 = [].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120650">
              <a:tabLst>
                <a:tab pos="4572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v[0]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,v[1],v[4], v[4],v[1],v[5], v[6],v[2],v[7], v[7],v[2],v[3],</a:t>
            </a:r>
          </a:p>
          <a:p>
            <a:pPr marL="120650">
              <a:tabLst>
                <a:tab pos="4572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v[5],v[1],v[6], v[6],v[1],v[2],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v[4],v[7],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v[0]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v[0]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,v[7],v[3], 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v[4],v[5],v[7], v[7],v[5],v[6],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v[0]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,v[3],v[1], v[1],v[3],v[2] );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304800" y="5867400"/>
            <a:ext cx="8534400" cy="685800"/>
          </a:xfrm>
          <a:prstGeom prst="snip2DiagRect">
            <a:avLst>
              <a:gd name="adj1" fmla="val 0"/>
              <a:gd name="adj2" fmla="val 3801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gl.TRIANGLES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2220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593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18073</TotalTime>
  <Words>3201</Words>
  <Application>Microsoft Office PowerPoint</Application>
  <PresentationFormat>On-screen Show (4:3)</PresentationFormat>
  <Paragraphs>535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Arial Black</vt:lpstr>
      <vt:lpstr>Calibri</vt:lpstr>
      <vt:lpstr>Cambria Math</vt:lpstr>
      <vt:lpstr>Century Gothic</vt:lpstr>
      <vt:lpstr>Consolas</vt:lpstr>
      <vt:lpstr>Symbol</vt:lpstr>
      <vt:lpstr>Times New Roman</vt:lpstr>
      <vt:lpstr>Webdings</vt:lpstr>
      <vt:lpstr>Wingdings 2</vt:lpstr>
      <vt:lpstr>Austin</vt:lpstr>
      <vt:lpstr>Осветяване</vt:lpstr>
      <vt:lpstr>В тази лекция</vt:lpstr>
      <vt:lpstr>PowerPoint Presentation</vt:lpstr>
      <vt:lpstr>Плътни обекти</vt:lpstr>
      <vt:lpstr>Плътен куб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Модел на осветяването</vt:lpstr>
      <vt:lpstr>Видове светлини</vt:lpstr>
      <vt:lpstr>Видове осветявания</vt:lpstr>
      <vt:lpstr>Процес</vt:lpstr>
      <vt:lpstr>PowerPoint Presentation</vt:lpstr>
      <vt:lpstr>Околна светлина</vt:lpstr>
      <vt:lpstr>PowerPoint Presentation</vt:lpstr>
      <vt:lpstr>Реализация</vt:lpstr>
      <vt:lpstr>PowerPoint Presentation</vt:lpstr>
      <vt:lpstr>PowerPoint Presentation</vt:lpstr>
      <vt:lpstr>PowerPoint Presentation</vt:lpstr>
      <vt:lpstr>Разсейване на светлината</vt:lpstr>
      <vt:lpstr>PowerPoint Presentation</vt:lpstr>
      <vt:lpstr>PowerPoint Presentation</vt:lpstr>
      <vt:lpstr>Нормални вектори</vt:lpstr>
      <vt:lpstr>Реализация</vt:lpstr>
      <vt:lpstr>PowerPoint Presentation</vt:lpstr>
      <vt:lpstr>PowerPoint Presentation</vt:lpstr>
      <vt:lpstr>Грешно рисуване</vt:lpstr>
      <vt:lpstr>PowerPoint Presentation</vt:lpstr>
      <vt:lpstr>PowerPoint Presentation</vt:lpstr>
      <vt:lpstr>PowerPoint Presentation</vt:lpstr>
      <vt:lpstr>Фасетно осветяване</vt:lpstr>
      <vt:lpstr>Пример</vt:lpstr>
      <vt:lpstr>PowerPoint Presentation</vt:lpstr>
      <vt:lpstr>PowerPoint Presentation</vt:lpstr>
      <vt:lpstr>PowerPoint Presentation</vt:lpstr>
      <vt:lpstr>Недостатък на фасетите</vt:lpstr>
      <vt:lpstr>Осветяване на Гурò</vt:lpstr>
      <vt:lpstr>PowerPoint Presentation</vt:lpstr>
      <vt:lpstr>PowerPoint Presentation</vt:lpstr>
      <vt:lpstr>PowerPoint Presentation</vt:lpstr>
      <vt:lpstr>Огледално отражение</vt:lpstr>
      <vt:lpstr>PowerPoint Presentation</vt:lpstr>
      <vt:lpstr>PowerPoint Presentation</vt:lpstr>
      <vt:lpstr>PowerPoint Presentation</vt:lpstr>
      <vt:lpstr>Реализация</vt:lpstr>
      <vt:lpstr>PowerPoint Presentation</vt:lpstr>
      <vt:lpstr>Видим проблем</vt:lpstr>
      <vt:lpstr>PowerPoint Presentation</vt:lpstr>
      <vt:lpstr>PowerPoint Presentation</vt:lpstr>
      <vt:lpstr>Осветяване на Фонг</vt:lpstr>
      <vt:lpstr>PowerPoint Presentation</vt:lpstr>
      <vt:lpstr>PowerPoint Presentation</vt:lpstr>
      <vt:lpstr>Ленти на Мах (Mach bands)</vt:lpstr>
      <vt:lpstr>PowerPoint Presentation</vt:lpstr>
      <vt:lpstr>PowerPoint Presentation</vt:lpstr>
      <vt:lpstr>PowerPoint Presentation</vt:lpstr>
      <vt:lpstr>Речник на новите неща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WebGL-08. Lighting</dc:title>
  <dc:creator>Pavel Boytchev</dc:creator>
  <cp:lastModifiedBy>Pavel Boytchev</cp:lastModifiedBy>
  <cp:revision>911</cp:revision>
  <dcterms:created xsi:type="dcterms:W3CDTF">2013-12-13T09:03:57Z</dcterms:created>
  <dcterms:modified xsi:type="dcterms:W3CDTF">2021-10-10T11:28:06Z</dcterms:modified>
</cp:coreProperties>
</file>