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sldIdLst>
    <p:sldId id="256" r:id="rId2"/>
    <p:sldId id="299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510"/>
    <a:srgbClr val="008000"/>
    <a:srgbClr val="339933"/>
    <a:srgbClr val="FDCD03"/>
    <a:srgbClr val="006600"/>
    <a:srgbClr val="A1BD63"/>
    <a:srgbClr val="336600"/>
    <a:srgbClr val="BBD979"/>
    <a:srgbClr val="003300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9" autoAdjust="0"/>
    <p:restoredTop sz="94590" autoAdjust="0"/>
  </p:normalViewPr>
  <p:slideViewPr>
    <p:cSldViewPr>
      <p:cViewPr varScale="1">
        <p:scale>
          <a:sx n="80" d="100"/>
          <a:sy n="80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364661" y="4478669"/>
            <a:ext cx="605717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algn="ctr" rotWithShape="0">
                    <a:schemeClr val="accent5">
                      <a:lumMod val="40000"/>
                      <a:lumOff val="60000"/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62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olution%206%20-%20Spinning%20r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olution%207%20-%20Shredder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hiny%20fractal%20of%20cube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olution%209%20-%20Shiny%20fractal%20of%20cube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Solution%201%20-%20Edge%20cub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olution%202%20-%20Spinning%20edge%20cub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olution%203%20-%20Rolling%20cub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olution%204%20-%20The%20c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olution%205%20-%20The%20shadow%20cit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Анимация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Решения на </a:t>
            </a:r>
            <a:r>
              <a:rPr lang="en-US" dirty="0"/>
              <a:t>S0</a:t>
            </a:r>
            <a:r>
              <a:rPr lang="bg-BG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Две ротации</a:t>
            </a:r>
          </a:p>
          <a:p>
            <a:pPr lvl="1"/>
            <a:r>
              <a:rPr lang="bg-BG" dirty="0"/>
              <a:t>За завъртане на плочка на нейното мястото по пръстена</a:t>
            </a:r>
          </a:p>
          <a:p>
            <a:pPr lvl="1"/>
            <a:r>
              <a:rPr lang="bg-BG" dirty="0"/>
              <a:t>За завъртане на плочката около нейната ос</a:t>
            </a:r>
          </a:p>
          <a:p>
            <a:pPr lvl="1"/>
            <a:endParaRPr lang="bg-BG" dirty="0"/>
          </a:p>
          <a:p>
            <a:r>
              <a:rPr lang="bg-BG" dirty="0"/>
              <a:t>Ред на операциите за точка </a:t>
            </a:r>
            <a:r>
              <a:rPr lang="en-US" dirty="0" err="1"/>
              <a:t>i</a:t>
            </a:r>
            <a:endParaRPr lang="bg-BG" dirty="0"/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Започваме с единичната матрица</a:t>
            </a:r>
            <a:endParaRPr lang="en-GB" dirty="0"/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Въртим около </a:t>
            </a:r>
            <a:r>
              <a:rPr lang="en-US" dirty="0"/>
              <a:t>Z </a:t>
            </a:r>
            <a:r>
              <a:rPr lang="bg-BG" dirty="0"/>
              <a:t>на </a:t>
            </a:r>
            <a:r>
              <a:rPr lang="en-GB" dirty="0" err="1"/>
              <a:t>i</a:t>
            </a:r>
            <a:r>
              <a:rPr lang="en-GB" dirty="0"/>
              <a:t>/N*360</a:t>
            </a:r>
            <a:r>
              <a:rPr lang="en-GB" dirty="0">
                <a:sym typeface="Symbol"/>
              </a:rPr>
              <a:t></a:t>
            </a:r>
            <a:r>
              <a:rPr lang="bg-BG" dirty="0"/>
              <a:t>, за да я сложим по пръстена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Отместваме по </a:t>
            </a:r>
            <a:r>
              <a:rPr lang="en-US" dirty="0"/>
              <a:t>Y</a:t>
            </a:r>
            <a:r>
              <a:rPr lang="bg-BG" dirty="0"/>
              <a:t> с </a:t>
            </a:r>
            <a:r>
              <a:rPr lang="en-GB" dirty="0"/>
              <a:t>10</a:t>
            </a:r>
            <a:r>
              <a:rPr lang="bg-BG" dirty="0"/>
              <a:t>, за да отдалечим от центъра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Въртим около</a:t>
            </a:r>
            <a:r>
              <a:rPr lang="en-US" dirty="0"/>
              <a:t> X</a:t>
            </a:r>
            <a:r>
              <a:rPr lang="bg-BG" dirty="0"/>
              <a:t> за анимацията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Мащабираме по </a:t>
            </a:r>
            <a:r>
              <a:rPr lang="en-GB" dirty="0"/>
              <a:t>[1,5,5]</a:t>
            </a:r>
            <a:r>
              <a:rPr lang="bg-BG" dirty="0"/>
              <a:t>, за да получим от куб плочка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/>
              <a:t>Рисуване на единичен куб</a:t>
            </a:r>
            <a:endParaRPr lang="en-GB" dirty="0"/>
          </a:p>
          <a:p>
            <a:endParaRPr lang="bg-BG" dirty="0"/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215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Обръщане на посоката</a:t>
            </a:r>
          </a:p>
          <a:p>
            <a:pPr lvl="1"/>
            <a:r>
              <a:rPr lang="bg-BG" dirty="0"/>
              <a:t>Обръщане на посоката става със смяна на знака</a:t>
            </a:r>
          </a:p>
          <a:p>
            <a:pPr lvl="1"/>
            <a:endParaRPr lang="en-US" dirty="0"/>
          </a:p>
          <a:p>
            <a:r>
              <a:rPr lang="bg-BG" dirty="0"/>
              <a:t>Вариант №1</a:t>
            </a:r>
            <a:endParaRPr lang="en-US" dirty="0"/>
          </a:p>
          <a:p>
            <a:pPr lvl="1"/>
            <a:r>
              <a:rPr lang="bg-BG" dirty="0"/>
              <a:t>Умножаваме ъгъла с флаг с първоначална стойност 1</a:t>
            </a:r>
          </a:p>
          <a:p>
            <a:pPr lvl="1"/>
            <a:r>
              <a:rPr lang="bg-BG" dirty="0"/>
              <a:t>На всеки резец сменяме знака на флага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*(-1)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Вариант №2</a:t>
            </a:r>
          </a:p>
          <a:p>
            <a:pPr lvl="1"/>
            <a:r>
              <a:rPr lang="bg-BG" dirty="0"/>
              <a:t>Ако </a:t>
            </a:r>
            <a:r>
              <a:rPr lang="en-US" dirty="0" err="1"/>
              <a:t>i</a:t>
            </a:r>
            <a:r>
              <a:rPr lang="bg-BG" dirty="0"/>
              <a:t> е поредния номер на резеца, то посоката на въртене може да е </a:t>
            </a:r>
            <a:r>
              <a:rPr lang="en-US" dirty="0"/>
              <a:t>2*(i%2-0.5)</a:t>
            </a:r>
            <a:endParaRPr lang="bg-BG" dirty="0"/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07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рекурсия</a:t>
            </a:r>
          </a:p>
          <a:p>
            <a:pPr lvl="1"/>
            <a:r>
              <a:rPr lang="bg-BG" dirty="0"/>
              <a:t>Рисуваме централен куб</a:t>
            </a:r>
          </a:p>
          <a:p>
            <a:pPr lvl="1"/>
            <a:r>
              <a:rPr lang="bg-BG" dirty="0"/>
              <a:t>Рисуваме рекурсивно 6 малки куба</a:t>
            </a:r>
          </a:p>
          <a:p>
            <a:pPr lvl="1"/>
            <a:r>
              <a:rPr lang="bg-BG" dirty="0"/>
              <a:t>Броим нивата и при достигане на дъното на рекурсията спираме да рисуваме малки кубове</a:t>
            </a:r>
          </a:p>
          <a:p>
            <a:pPr lvl="1"/>
            <a:endParaRPr lang="bg-BG" dirty="0"/>
          </a:p>
          <a:p>
            <a:r>
              <a:rPr lang="bg-BG" dirty="0"/>
              <a:t>Позициониране на малките кубове</a:t>
            </a:r>
          </a:p>
          <a:p>
            <a:pPr lvl="1"/>
            <a:r>
              <a:rPr lang="bg-BG" dirty="0"/>
              <a:t>Може чрез ротация като в задача №1</a:t>
            </a:r>
          </a:p>
          <a:p>
            <a:pPr lvl="1"/>
            <a:r>
              <a:rPr lang="bg-BG" dirty="0"/>
              <a:t>Може и чрез транслация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375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Видимост на кубове</a:t>
            </a:r>
          </a:p>
          <a:p>
            <a:pPr lvl="1"/>
            <a:r>
              <a:rPr lang="bg-BG" dirty="0"/>
              <a:t>Не може лесно да се определи, затова лъскавост се прави на всички кубове</a:t>
            </a:r>
          </a:p>
          <a:p>
            <a:pPr lvl="1"/>
            <a:endParaRPr lang="bg-BG" dirty="0"/>
          </a:p>
          <a:p>
            <a:r>
              <a:rPr lang="bg-BG" dirty="0"/>
              <a:t>Лъскавост</a:t>
            </a:r>
          </a:p>
          <a:p>
            <a:pPr lvl="1"/>
            <a:r>
              <a:rPr lang="bg-BG" dirty="0"/>
              <a:t>Пресмятаме отразения лъч и ъгъла спрямо посоката на гледане за всеки фрагмент в </a:t>
            </a:r>
            <a:r>
              <a:rPr lang="bg-BG" dirty="0" err="1"/>
              <a:t>шейдъра</a:t>
            </a:r>
            <a:r>
              <a:rPr lang="bg-BG" dirty="0"/>
              <a:t> за фрагменти</a:t>
            </a:r>
          </a:p>
          <a:p>
            <a:pPr lvl="1"/>
            <a:r>
              <a:rPr lang="bg-BG" dirty="0"/>
              <a:t>Цветът на отразената светлина </a:t>
            </a:r>
            <a:r>
              <a:rPr lang="en-GB" dirty="0" err="1"/>
              <a:t>uSpecularColor</a:t>
            </a:r>
            <a:r>
              <a:rPr lang="bg-BG" dirty="0"/>
              <a:t> се умножава по косинуса на ъгъла (на съответната степен) и се добавя към цвета на куба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536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Анимации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0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Почистване</a:t>
            </a:r>
          </a:p>
          <a:p>
            <a:pPr lvl="1"/>
            <a:r>
              <a:rPr lang="bg-BG" dirty="0"/>
              <a:t>Функциите </a:t>
            </a:r>
            <a:r>
              <a:rPr lang="en-US" b="1" dirty="0" err="1"/>
              <a:t>lookAt</a:t>
            </a:r>
            <a:r>
              <a:rPr lang="bg-BG" dirty="0"/>
              <a:t> и </a:t>
            </a:r>
            <a:r>
              <a:rPr lang="en-US" b="1" dirty="0"/>
              <a:t>perspective</a:t>
            </a:r>
            <a:r>
              <a:rPr lang="en-US" dirty="0"/>
              <a:t> </a:t>
            </a:r>
            <a:r>
              <a:rPr lang="bg-BG" dirty="0"/>
              <a:t>използват </a:t>
            </a:r>
            <a:r>
              <a:rPr lang="en-GB" b="1" dirty="0" err="1"/>
              <a:t>viewMatrix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GB" b="1" dirty="0" err="1"/>
              <a:t>perspMatrix</a:t>
            </a:r>
            <a:r>
              <a:rPr lang="en-US" dirty="0"/>
              <a:t> </a:t>
            </a:r>
            <a:r>
              <a:rPr lang="bg-BG" dirty="0"/>
              <a:t>за генериране на матрицата, а </a:t>
            </a:r>
            <a:r>
              <a:rPr lang="en-GB" b="1" dirty="0"/>
              <a:t>uniformMatrix4fv</a:t>
            </a:r>
            <a:r>
              <a:rPr lang="en-US" dirty="0"/>
              <a:t> </a:t>
            </a:r>
            <a:r>
              <a:rPr lang="bg-BG" dirty="0"/>
              <a:t>за нейното прехвърлянето към </a:t>
            </a:r>
            <a:r>
              <a:rPr lang="bg-BG" dirty="0" err="1"/>
              <a:t>шейдъра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Малките кубчета</a:t>
            </a:r>
          </a:p>
          <a:p>
            <a:pPr lvl="1"/>
            <a:r>
              <a:rPr lang="bg-BG" dirty="0"/>
              <a:t>Рисуват се по четворки</a:t>
            </a:r>
          </a:p>
          <a:p>
            <a:pPr lvl="1"/>
            <a:r>
              <a:rPr lang="bg-BG" dirty="0"/>
              <a:t>Във всяка четворка се рисува едно кубче, после се завърта на 90</a:t>
            </a:r>
            <a:r>
              <a:rPr lang="bg-BG" dirty="0">
                <a:sym typeface="Symbol"/>
              </a:rPr>
              <a:t> около </a:t>
            </a:r>
            <a:r>
              <a:rPr lang="en-US" dirty="0">
                <a:sym typeface="Symbol"/>
              </a:rPr>
              <a:t>OZ</a:t>
            </a:r>
            <a:r>
              <a:rPr lang="bg-BG" dirty="0">
                <a:sym typeface="Symbol"/>
              </a:rPr>
              <a:t> и се рисува второто и т.н. четири пъти</a:t>
            </a:r>
          </a:p>
          <a:p>
            <a:pPr lvl="1"/>
            <a:r>
              <a:rPr lang="bg-BG" dirty="0">
                <a:sym typeface="Symbol"/>
              </a:rPr>
              <a:t>Едната четворка са кубчетата по вертикалните ръбове</a:t>
            </a:r>
          </a:p>
          <a:p>
            <a:pPr lvl="1"/>
            <a:r>
              <a:rPr lang="bg-BG" dirty="0">
                <a:sym typeface="Symbol"/>
              </a:rPr>
              <a:t>Втората </a:t>
            </a:r>
            <a:r>
              <a:rPr lang="bg-BG">
                <a:sym typeface="Symbol"/>
              </a:rPr>
              <a:t>четворка са </a:t>
            </a:r>
            <a:r>
              <a:rPr lang="bg-BG" dirty="0">
                <a:sym typeface="Symbol"/>
              </a:rPr>
              <a:t>по горните ръбове</a:t>
            </a:r>
          </a:p>
          <a:p>
            <a:pPr lvl="1"/>
            <a:r>
              <a:rPr lang="bg-BG" dirty="0">
                <a:sym typeface="Symbol"/>
              </a:rPr>
              <a:t>Третата четворка са по долните ръбове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2132076" y="2452116"/>
            <a:ext cx="4255008" cy="1600200"/>
          </a:xfrm>
          <a:prstGeom prst="arc">
            <a:avLst>
              <a:gd name="adj1" fmla="val 11810113"/>
              <a:gd name="adj2" fmla="val 19126436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>
            <a:off x="2286000" y="2470404"/>
            <a:ext cx="4157664" cy="1905308"/>
          </a:xfrm>
          <a:prstGeom prst="arc">
            <a:avLst>
              <a:gd name="adj1" fmla="val 18998753"/>
              <a:gd name="adj2" fmla="val 21537058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46429" y="1235211"/>
            <a:ext cx="4119864" cy="4239486"/>
            <a:chOff x="4966227" y="5075006"/>
            <a:chExt cx="1124553" cy="740545"/>
          </a:xfrm>
        </p:grpSpPr>
        <p:sp>
          <p:nvSpPr>
            <p:cNvPr id="28" name="Freeform 27"/>
            <p:cNvSpPr/>
            <p:nvPr/>
          </p:nvSpPr>
          <p:spPr>
            <a:xfrm>
              <a:off x="4966227" y="5075006"/>
              <a:ext cx="757892" cy="489729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2648568"/>
                <a:gd name="connsiteY0" fmla="*/ 22629 h 1373035"/>
                <a:gd name="connsiteX1" fmla="*/ 2648568 w 2648568"/>
                <a:gd name="connsiteY1" fmla="*/ 37479 h 1373035"/>
                <a:gd name="connsiteX2" fmla="*/ 1282954 w 2648568"/>
                <a:gd name="connsiteY2" fmla="*/ 1373035 h 1373035"/>
                <a:gd name="connsiteX3" fmla="*/ 537 w 2648568"/>
                <a:gd name="connsiteY3" fmla="*/ 932745 h 1373035"/>
                <a:gd name="connsiteX4" fmla="*/ 0 w 2648568"/>
                <a:gd name="connsiteY4" fmla="*/ 22629 h 1373035"/>
                <a:gd name="connsiteX0" fmla="*/ 0 w 2648568"/>
                <a:gd name="connsiteY0" fmla="*/ 22629 h 1373035"/>
                <a:gd name="connsiteX1" fmla="*/ 2648568 w 2648568"/>
                <a:gd name="connsiteY1" fmla="*/ 37479 h 1373035"/>
                <a:gd name="connsiteX2" fmla="*/ 1282954 w 2648568"/>
                <a:gd name="connsiteY2" fmla="*/ 1373035 h 1373035"/>
                <a:gd name="connsiteX3" fmla="*/ 537 w 2648568"/>
                <a:gd name="connsiteY3" fmla="*/ 932745 h 1373035"/>
                <a:gd name="connsiteX4" fmla="*/ 0 w 2648568"/>
                <a:gd name="connsiteY4" fmla="*/ 22629 h 1373035"/>
                <a:gd name="connsiteX0" fmla="*/ 0 w 2648568"/>
                <a:gd name="connsiteY0" fmla="*/ 0 h 1350406"/>
                <a:gd name="connsiteX1" fmla="*/ 2648568 w 2648568"/>
                <a:gd name="connsiteY1" fmla="*/ 14850 h 1350406"/>
                <a:gd name="connsiteX2" fmla="*/ 1282954 w 2648568"/>
                <a:gd name="connsiteY2" fmla="*/ 1350406 h 1350406"/>
                <a:gd name="connsiteX3" fmla="*/ 537 w 2648568"/>
                <a:gd name="connsiteY3" fmla="*/ 910116 h 1350406"/>
                <a:gd name="connsiteX4" fmla="*/ 0 w 2648568"/>
                <a:gd name="connsiteY4" fmla="*/ 0 h 1350406"/>
                <a:gd name="connsiteX0" fmla="*/ 0 w 2648568"/>
                <a:gd name="connsiteY0" fmla="*/ 0 h 910116"/>
                <a:gd name="connsiteX1" fmla="*/ 2648568 w 2648568"/>
                <a:gd name="connsiteY1" fmla="*/ 14850 h 910116"/>
                <a:gd name="connsiteX2" fmla="*/ 2602529 w 2648568"/>
                <a:gd name="connsiteY2" fmla="*/ 865934 h 910116"/>
                <a:gd name="connsiteX3" fmla="*/ 537 w 2648568"/>
                <a:gd name="connsiteY3" fmla="*/ 910116 h 910116"/>
                <a:gd name="connsiteX4" fmla="*/ 0 w 2648568"/>
                <a:gd name="connsiteY4" fmla="*/ 0 h 910116"/>
                <a:gd name="connsiteX0" fmla="*/ 0 w 2648568"/>
                <a:gd name="connsiteY0" fmla="*/ 0 h 954608"/>
                <a:gd name="connsiteX1" fmla="*/ 2648568 w 2648568"/>
                <a:gd name="connsiteY1" fmla="*/ 14850 h 954608"/>
                <a:gd name="connsiteX2" fmla="*/ 2602529 w 2648568"/>
                <a:gd name="connsiteY2" fmla="*/ 865934 h 954608"/>
                <a:gd name="connsiteX3" fmla="*/ 1320112 w 2648568"/>
                <a:gd name="connsiteY3" fmla="*/ 954608 h 954608"/>
                <a:gd name="connsiteX4" fmla="*/ 0 w 2648568"/>
                <a:gd name="connsiteY4" fmla="*/ 0 h 954608"/>
                <a:gd name="connsiteX0" fmla="*/ 0 w 2648568"/>
                <a:gd name="connsiteY0" fmla="*/ 0 h 954608"/>
                <a:gd name="connsiteX1" fmla="*/ 2648568 w 2648568"/>
                <a:gd name="connsiteY1" fmla="*/ 14850 h 954608"/>
                <a:gd name="connsiteX2" fmla="*/ 2602529 w 2648568"/>
                <a:gd name="connsiteY2" fmla="*/ 865934 h 954608"/>
                <a:gd name="connsiteX3" fmla="*/ 1320112 w 2648568"/>
                <a:gd name="connsiteY3" fmla="*/ 954608 h 954608"/>
                <a:gd name="connsiteX4" fmla="*/ 0 w 2648568"/>
                <a:gd name="connsiteY4" fmla="*/ 0 h 954608"/>
                <a:gd name="connsiteX0" fmla="*/ 0 w 1403546"/>
                <a:gd name="connsiteY0" fmla="*/ 29642 h 939758"/>
                <a:gd name="connsiteX1" fmla="*/ 1403546 w 1403546"/>
                <a:gd name="connsiteY1" fmla="*/ 0 h 939758"/>
                <a:gd name="connsiteX2" fmla="*/ 1357507 w 1403546"/>
                <a:gd name="connsiteY2" fmla="*/ 851084 h 939758"/>
                <a:gd name="connsiteX3" fmla="*/ 75090 w 1403546"/>
                <a:gd name="connsiteY3" fmla="*/ 939758 h 939758"/>
                <a:gd name="connsiteX4" fmla="*/ 0 w 1403546"/>
                <a:gd name="connsiteY4" fmla="*/ 29642 h 9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3546" h="939758">
                  <a:moveTo>
                    <a:pt x="0" y="29642"/>
                  </a:moveTo>
                  <a:lnTo>
                    <a:pt x="1403546" y="0"/>
                  </a:lnTo>
                  <a:lnTo>
                    <a:pt x="1357507" y="851084"/>
                  </a:lnTo>
                  <a:lnTo>
                    <a:pt x="75090" y="939758"/>
                  </a:lnTo>
                  <a:lnTo>
                    <a:pt x="0" y="29642"/>
                  </a:ln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29" name="Straight Connector 28"/>
            <p:cNvCxnSpPr>
              <a:stCxn id="33" idx="3"/>
              <a:endCxn id="28" idx="3"/>
            </p:cNvCxnSpPr>
            <p:nvPr/>
          </p:nvCxnSpPr>
          <p:spPr>
            <a:xfrm flipH="1" flipV="1">
              <a:off x="5006775" y="5564735"/>
              <a:ext cx="121457" cy="25081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stCxn id="33" idx="0"/>
              <a:endCxn id="28" idx="0"/>
            </p:cNvCxnSpPr>
            <p:nvPr/>
          </p:nvCxnSpPr>
          <p:spPr>
            <a:xfrm flipH="1" flipV="1">
              <a:off x="4966227" y="5090453"/>
              <a:ext cx="124365" cy="105088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>
              <a:stCxn id="33" idx="1"/>
              <a:endCxn id="28" idx="1"/>
            </p:cNvCxnSpPr>
            <p:nvPr/>
          </p:nvCxnSpPr>
          <p:spPr>
            <a:xfrm flipH="1" flipV="1">
              <a:off x="5724119" y="5075006"/>
              <a:ext cx="366661" cy="84969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>
              <a:stCxn id="33" idx="2"/>
              <a:endCxn id="28" idx="2"/>
            </p:cNvCxnSpPr>
            <p:nvPr/>
          </p:nvCxnSpPr>
          <p:spPr>
            <a:xfrm flipH="1" flipV="1">
              <a:off x="5699259" y="5518525"/>
              <a:ext cx="324386" cy="21011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Freeform 32"/>
            <p:cNvSpPr/>
            <p:nvPr/>
          </p:nvSpPr>
          <p:spPr>
            <a:xfrm>
              <a:off x="5090592" y="5159975"/>
              <a:ext cx="1000188" cy="655576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5022 w 4898468"/>
                <a:gd name="connsiteY0" fmla="*/ 58363 h 1536157"/>
                <a:gd name="connsiteX1" fmla="*/ 4898468 w 4898468"/>
                <a:gd name="connsiteY1" fmla="*/ 0 h 1536157"/>
                <a:gd name="connsiteX2" fmla="*/ 1370614 w 4898468"/>
                <a:gd name="connsiteY2" fmla="*/ 1536157 h 1536157"/>
                <a:gd name="connsiteX3" fmla="*/ 0 w 4898468"/>
                <a:gd name="connsiteY3" fmla="*/ 1030604 h 1536157"/>
                <a:gd name="connsiteX4" fmla="*/ 5022 w 4898468"/>
                <a:gd name="connsiteY4" fmla="*/ 58363 h 1536157"/>
                <a:gd name="connsiteX0" fmla="*/ 5022 w 4898468"/>
                <a:gd name="connsiteY0" fmla="*/ 58363 h 1091233"/>
                <a:gd name="connsiteX1" fmla="*/ 4898468 w 4898468"/>
                <a:gd name="connsiteY1" fmla="*/ 0 h 1091233"/>
                <a:gd name="connsiteX2" fmla="*/ 4769640 w 4898468"/>
                <a:gd name="connsiteY2" fmla="*/ 1091233 h 1091233"/>
                <a:gd name="connsiteX3" fmla="*/ 0 w 4898468"/>
                <a:gd name="connsiteY3" fmla="*/ 1030604 h 1091233"/>
                <a:gd name="connsiteX4" fmla="*/ 5022 w 4898468"/>
                <a:gd name="connsiteY4" fmla="*/ 58363 h 1091233"/>
                <a:gd name="connsiteX0" fmla="*/ 1 w 4893447"/>
                <a:gd name="connsiteY0" fmla="*/ 58363 h 1258010"/>
                <a:gd name="connsiteX1" fmla="*/ 4893447 w 4893447"/>
                <a:gd name="connsiteY1" fmla="*/ 0 h 1258010"/>
                <a:gd name="connsiteX2" fmla="*/ 4764619 w 4893447"/>
                <a:gd name="connsiteY2" fmla="*/ 1091233 h 1258010"/>
                <a:gd name="connsiteX3" fmla="*/ 3046378 w 4893447"/>
                <a:gd name="connsiteY3" fmla="*/ 1258010 h 1258010"/>
                <a:gd name="connsiteX4" fmla="*/ 1 w 4893447"/>
                <a:gd name="connsiteY4" fmla="*/ 58363 h 1258010"/>
                <a:gd name="connsiteX0" fmla="*/ 0 w 4893446"/>
                <a:gd name="connsiteY0" fmla="*/ 58363 h 1258010"/>
                <a:gd name="connsiteX1" fmla="*/ 4893446 w 4893446"/>
                <a:gd name="connsiteY1" fmla="*/ 0 h 1258010"/>
                <a:gd name="connsiteX2" fmla="*/ 4764618 w 4893446"/>
                <a:gd name="connsiteY2" fmla="*/ 1091233 h 1258010"/>
                <a:gd name="connsiteX3" fmla="*/ 3046377 w 4893446"/>
                <a:gd name="connsiteY3" fmla="*/ 1258010 h 1258010"/>
                <a:gd name="connsiteX4" fmla="*/ 0 w 4893446"/>
                <a:gd name="connsiteY4" fmla="*/ 58363 h 1258010"/>
                <a:gd name="connsiteX0" fmla="*/ 0 w 1919297"/>
                <a:gd name="connsiteY0" fmla="*/ 68250 h 1258010"/>
                <a:gd name="connsiteX1" fmla="*/ 1919297 w 1919297"/>
                <a:gd name="connsiteY1" fmla="*/ 0 h 1258010"/>
                <a:gd name="connsiteX2" fmla="*/ 1790469 w 1919297"/>
                <a:gd name="connsiteY2" fmla="*/ 1091233 h 1258010"/>
                <a:gd name="connsiteX3" fmla="*/ 72228 w 1919297"/>
                <a:gd name="connsiteY3" fmla="*/ 1258010 h 1258010"/>
                <a:gd name="connsiteX4" fmla="*/ 0 w 1919297"/>
                <a:gd name="connsiteY4" fmla="*/ 68250 h 12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297" h="1258010">
                  <a:moveTo>
                    <a:pt x="0" y="68250"/>
                  </a:moveTo>
                  <a:lnTo>
                    <a:pt x="1919297" y="0"/>
                  </a:lnTo>
                  <a:lnTo>
                    <a:pt x="1790469" y="1091233"/>
                  </a:lnTo>
                  <a:lnTo>
                    <a:pt x="72228" y="1258010"/>
                  </a:lnTo>
                  <a:lnTo>
                    <a:pt x="0" y="68250"/>
                  </a:ln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sp>
        <p:nvSpPr>
          <p:cNvPr id="9" name="Arc 8"/>
          <p:cNvSpPr/>
          <p:nvPr/>
        </p:nvSpPr>
        <p:spPr>
          <a:xfrm>
            <a:off x="2308860" y="2308860"/>
            <a:ext cx="3962400" cy="1752600"/>
          </a:xfrm>
          <a:prstGeom prst="arc">
            <a:avLst>
              <a:gd name="adj1" fmla="val 9333090"/>
              <a:gd name="adj2" fmla="val 11445535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2290572" y="2470404"/>
            <a:ext cx="4229100" cy="1600200"/>
          </a:xfrm>
          <a:prstGeom prst="arc">
            <a:avLst>
              <a:gd name="adj1" fmla="val 500557"/>
              <a:gd name="adj2" fmla="val 9297380"/>
            </a:avLst>
          </a:prstGeom>
          <a:noFill/>
          <a:ln w="57150">
            <a:solidFill>
              <a:srgbClr val="FF0000"/>
            </a:solidFill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05288" y="457200"/>
            <a:ext cx="76200" cy="533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28316" y="2784348"/>
            <a:ext cx="3915348" cy="70180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80944" y="2557464"/>
            <a:ext cx="2205420" cy="129673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877056" y="3905565"/>
            <a:ext cx="750700" cy="132807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54808" y="1444752"/>
            <a:ext cx="3150108" cy="173736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869472" y="1266443"/>
            <a:ext cx="749808" cy="56235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817541" y="4397298"/>
            <a:ext cx="2936488" cy="364273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oval" w="lg" len="lg"/>
            <a:tailEnd type="oval" w="lg" len="lg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3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Малките кубчета</a:t>
            </a:r>
          </a:p>
          <a:p>
            <a:pPr lvl="1"/>
            <a:r>
              <a:rPr lang="bg-BG" dirty="0"/>
              <a:t>Рисуват се по четворки</a:t>
            </a:r>
          </a:p>
          <a:p>
            <a:pPr lvl="1"/>
            <a:r>
              <a:rPr lang="bg-BG" dirty="0"/>
              <a:t>Първата четворка върти кубчета по вертикалните ръбове</a:t>
            </a:r>
          </a:p>
          <a:p>
            <a:pPr lvl="1"/>
            <a:r>
              <a:rPr lang="bg-BG" dirty="0"/>
              <a:t>Другите четворки се получават от първата чрез въртене около </a:t>
            </a:r>
            <a:r>
              <a:rPr lang="en-US" dirty="0"/>
              <a:t>OX</a:t>
            </a:r>
            <a:r>
              <a:rPr lang="bg-BG" dirty="0"/>
              <a:t> и </a:t>
            </a:r>
            <a:r>
              <a:rPr lang="en-US" dirty="0" err="1"/>
              <a:t>OY</a:t>
            </a:r>
            <a:r>
              <a:rPr lang="bg-BG" dirty="0"/>
              <a:t> на 90</a:t>
            </a:r>
            <a:r>
              <a:rPr lang="bg-BG" dirty="0">
                <a:sym typeface="Symbol"/>
              </a:rPr>
              <a:t></a:t>
            </a:r>
          </a:p>
          <a:p>
            <a:pPr lvl="1"/>
            <a:r>
              <a:rPr lang="bg-BG" dirty="0">
                <a:sym typeface="Symbol"/>
              </a:rPr>
              <a:t>Въртенето около ръб става с предварително отместване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6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Вариант №1</a:t>
            </a:r>
          </a:p>
          <a:p>
            <a:pPr lvl="1"/>
            <a:r>
              <a:rPr lang="bg-BG" dirty="0"/>
              <a:t>Всеки път подменяме</a:t>
            </a:r>
            <a:br>
              <a:rPr lang="bg-BG" dirty="0"/>
            </a:br>
            <a:r>
              <a:rPr lang="bg-BG" dirty="0"/>
              <a:t>оста на въртене</a:t>
            </a:r>
          </a:p>
          <a:p>
            <a:pPr lvl="1"/>
            <a:endParaRPr lang="bg-BG" dirty="0"/>
          </a:p>
          <a:p>
            <a:r>
              <a:rPr lang="bg-BG" dirty="0">
                <a:sym typeface="Symbol"/>
              </a:rPr>
              <a:t>Вариант 2</a:t>
            </a:r>
          </a:p>
          <a:p>
            <a:pPr lvl="1"/>
            <a:r>
              <a:rPr lang="bg-BG" dirty="0">
                <a:sym typeface="Symbol"/>
              </a:rPr>
              <a:t>Въртим само около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един ръб</a:t>
            </a:r>
          </a:p>
          <a:p>
            <a:pPr lvl="1"/>
            <a:r>
              <a:rPr lang="bg-BG" dirty="0">
                <a:sym typeface="Symbol"/>
              </a:rPr>
              <a:t>След изминаване на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90, почваме въртенето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от начало, но с друга</a:t>
            </a:r>
            <a:br>
              <a:rPr lang="bg-BG" dirty="0">
                <a:sym typeface="Symbol"/>
              </a:rPr>
            </a:br>
            <a:r>
              <a:rPr lang="bg-BG" dirty="0">
                <a:sym typeface="Symbol"/>
              </a:rPr>
              <a:t>позиция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32159" y="873060"/>
            <a:ext cx="2462784" cy="2436876"/>
            <a:chOff x="2420112" y="3945636"/>
            <a:chExt cx="2462784" cy="2436876"/>
          </a:xfrm>
        </p:grpSpPr>
        <p:sp>
          <p:nvSpPr>
            <p:cNvPr id="6" name="Arc 5"/>
            <p:cNvSpPr/>
            <p:nvPr/>
          </p:nvSpPr>
          <p:spPr>
            <a:xfrm flipH="1">
              <a:off x="2420112" y="3945636"/>
              <a:ext cx="2462784" cy="2436876"/>
            </a:xfrm>
            <a:prstGeom prst="arc">
              <a:avLst>
                <a:gd name="adj1" fmla="val 13418038"/>
                <a:gd name="adj2" fmla="val 19126367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4343400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900000">
              <a:off x="2881906" y="4240647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 rot="1800000">
              <a:off x="3033053" y="4172894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4343401"/>
              <a:ext cx="914400" cy="9144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2696856" y="4302253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Oval 11"/>
            <p:cNvSpPr/>
            <p:nvPr/>
          </p:nvSpPr>
          <p:spPr>
            <a:xfrm>
              <a:off x="2971800" y="4087601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Oval 12"/>
            <p:cNvSpPr/>
            <p:nvPr/>
          </p:nvSpPr>
          <p:spPr>
            <a:xfrm>
              <a:off x="3284242" y="3950208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Oval 13"/>
            <p:cNvSpPr/>
            <p:nvPr/>
          </p:nvSpPr>
          <p:spPr>
            <a:xfrm>
              <a:off x="4530852" y="4302252"/>
              <a:ext cx="82296" cy="82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46408" y="2749484"/>
            <a:ext cx="2462784" cy="2436876"/>
            <a:chOff x="2420112" y="3945636"/>
            <a:chExt cx="2462784" cy="2436876"/>
          </a:xfrm>
        </p:grpSpPr>
        <p:sp>
          <p:nvSpPr>
            <p:cNvPr id="16" name="Arc 15"/>
            <p:cNvSpPr/>
            <p:nvPr/>
          </p:nvSpPr>
          <p:spPr>
            <a:xfrm flipH="1">
              <a:off x="2420112" y="3945636"/>
              <a:ext cx="2462784" cy="2436876"/>
            </a:xfrm>
            <a:prstGeom prst="arc">
              <a:avLst>
                <a:gd name="adj1" fmla="val 13418038"/>
                <a:gd name="adj2" fmla="val 19126367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200" y="4343400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 rot="900000">
              <a:off x="2881906" y="4240647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/>
          </p:nvSpPr>
          <p:spPr>
            <a:xfrm rot="1800000">
              <a:off x="3033053" y="4172894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600" y="4343401"/>
              <a:ext cx="914400" cy="9144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Oval 20"/>
            <p:cNvSpPr/>
            <p:nvPr/>
          </p:nvSpPr>
          <p:spPr>
            <a:xfrm>
              <a:off x="2696856" y="4302253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Oval 21"/>
            <p:cNvSpPr/>
            <p:nvPr/>
          </p:nvSpPr>
          <p:spPr>
            <a:xfrm>
              <a:off x="2971800" y="4087601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Oval 22"/>
            <p:cNvSpPr/>
            <p:nvPr/>
          </p:nvSpPr>
          <p:spPr>
            <a:xfrm>
              <a:off x="3284242" y="3950208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Oval 23"/>
            <p:cNvSpPr/>
            <p:nvPr/>
          </p:nvSpPr>
          <p:spPr>
            <a:xfrm>
              <a:off x="4530852" y="4302252"/>
              <a:ext cx="82296" cy="82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66904" y="4649724"/>
            <a:ext cx="2462784" cy="2436876"/>
            <a:chOff x="2420112" y="3945636"/>
            <a:chExt cx="2462784" cy="2436876"/>
          </a:xfrm>
        </p:grpSpPr>
        <p:sp>
          <p:nvSpPr>
            <p:cNvPr id="26" name="Arc 25"/>
            <p:cNvSpPr/>
            <p:nvPr/>
          </p:nvSpPr>
          <p:spPr>
            <a:xfrm flipH="1">
              <a:off x="2420112" y="3945636"/>
              <a:ext cx="2462784" cy="2436876"/>
            </a:xfrm>
            <a:prstGeom prst="arc">
              <a:avLst>
                <a:gd name="adj1" fmla="val 13418038"/>
                <a:gd name="adj2" fmla="val 19126367"/>
              </a:avLst>
            </a:prstGeom>
            <a:noFill/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l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3200" y="4343400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Rectangle 27"/>
            <p:cNvSpPr/>
            <p:nvPr/>
          </p:nvSpPr>
          <p:spPr>
            <a:xfrm rot="900000">
              <a:off x="2881906" y="4240647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 rot="1800000">
              <a:off x="3033053" y="4172894"/>
              <a:ext cx="914400" cy="914400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57600" y="4343401"/>
              <a:ext cx="914400" cy="914400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Oval 30"/>
            <p:cNvSpPr/>
            <p:nvPr/>
          </p:nvSpPr>
          <p:spPr>
            <a:xfrm>
              <a:off x="2696856" y="4302253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Oval 31"/>
            <p:cNvSpPr/>
            <p:nvPr/>
          </p:nvSpPr>
          <p:spPr>
            <a:xfrm>
              <a:off x="2971800" y="4087601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Oval 32"/>
            <p:cNvSpPr/>
            <p:nvPr/>
          </p:nvSpPr>
          <p:spPr>
            <a:xfrm>
              <a:off x="3284242" y="3950208"/>
              <a:ext cx="82296" cy="82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" name="Oval 33"/>
            <p:cNvSpPr/>
            <p:nvPr/>
          </p:nvSpPr>
          <p:spPr>
            <a:xfrm>
              <a:off x="4530852" y="4302252"/>
              <a:ext cx="82296" cy="82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cxnSp>
        <p:nvCxnSpPr>
          <p:cNvPr id="35" name="Straight Arrow Connector 34"/>
          <p:cNvCxnSpPr>
            <a:stCxn id="21" idx="0"/>
          </p:cNvCxnSpPr>
          <p:nvPr/>
        </p:nvCxnSpPr>
        <p:spPr>
          <a:xfrm flipV="1">
            <a:off x="5864300" y="2185225"/>
            <a:ext cx="0" cy="920876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83896" y="2182065"/>
            <a:ext cx="900" cy="949297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779449" y="4061649"/>
            <a:ext cx="0" cy="920876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99045" y="4058489"/>
            <a:ext cx="900" cy="949297"/>
          </a:xfrm>
          <a:prstGeom prst="straightConnector1">
            <a:avLst/>
          </a:prstGeom>
          <a:noFill/>
          <a:ln w="12700">
            <a:solidFill>
              <a:srgbClr val="FF0000"/>
            </a:solidFill>
            <a:prstDash val="dash"/>
            <a:headEnd type="triangle" w="med" len="med"/>
            <a:tailEnd type="none" w="med" len="me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/>
          <p:cNvSpPr/>
          <p:nvPr/>
        </p:nvSpPr>
        <p:spPr>
          <a:xfrm>
            <a:off x="4403538" y="2199106"/>
            <a:ext cx="4503992" cy="51624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0">
                <a:schemeClr val="tx1">
                  <a:alpha val="0"/>
                </a:schemeClr>
              </a:gs>
              <a:gs pos="9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/>
          <p:cNvSpPr/>
          <p:nvPr/>
        </p:nvSpPr>
        <p:spPr>
          <a:xfrm>
            <a:off x="4403538" y="4073870"/>
            <a:ext cx="4503992" cy="51624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0">
                <a:schemeClr val="tx1">
                  <a:alpha val="0"/>
                </a:schemeClr>
              </a:gs>
              <a:gs pos="9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/>
          <p:cNvSpPr/>
          <p:nvPr/>
        </p:nvSpPr>
        <p:spPr>
          <a:xfrm>
            <a:off x="4403538" y="5971677"/>
            <a:ext cx="4503992" cy="51624"/>
          </a:xfrm>
          <a:prstGeom prst="rect">
            <a:avLst/>
          </a:prstGeom>
          <a:gradFill flip="none" rotWithShape="1">
            <a:gsLst>
              <a:gs pos="10000">
                <a:schemeClr val="tx1"/>
              </a:gs>
              <a:gs pos="0">
                <a:schemeClr val="tx1">
                  <a:alpha val="0"/>
                </a:schemeClr>
              </a:gs>
              <a:gs pos="9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94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Корекция на цвета</a:t>
            </a:r>
          </a:p>
          <a:p>
            <a:pPr lvl="1"/>
            <a:r>
              <a:rPr lang="bg-BG" dirty="0"/>
              <a:t>Въпреки че нормалните вектори са дефинирани, в началния файл те не се подават към </a:t>
            </a:r>
            <a:r>
              <a:rPr lang="bg-BG" dirty="0" err="1"/>
              <a:t>шейдъра</a:t>
            </a:r>
            <a:r>
              <a:rPr lang="bg-BG" dirty="0"/>
              <a:t>, затова се рисува само черен куб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Височина на сграда</a:t>
            </a:r>
          </a:p>
          <a:p>
            <a:pPr lvl="1"/>
            <a:r>
              <a:rPr lang="bg-BG" dirty="0"/>
              <a:t>Ще бъде по формулата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r>
              <a:rPr lang="bg-BG" dirty="0"/>
              <a:t>където:</a:t>
            </a:r>
          </a:p>
          <a:p>
            <a:pPr marL="971550" lvl="2"/>
            <a:r>
              <a:rPr lang="en-US" b="1" dirty="0"/>
              <a:t>height</a:t>
            </a:r>
            <a:r>
              <a:rPr lang="bg-BG" dirty="0"/>
              <a:t>	</a:t>
            </a:r>
            <a:r>
              <a:rPr lang="en-US" dirty="0"/>
              <a:t>–</a:t>
            </a:r>
            <a:r>
              <a:rPr lang="bg-BG" dirty="0"/>
              <a:t> определя максималната височина</a:t>
            </a:r>
          </a:p>
          <a:p>
            <a:pPr marL="971550" lvl="2"/>
            <a:r>
              <a:rPr lang="en-US" b="1" dirty="0"/>
              <a:t>speed</a:t>
            </a:r>
            <a:r>
              <a:rPr lang="bg-BG" dirty="0"/>
              <a:t>	</a:t>
            </a:r>
            <a:r>
              <a:rPr lang="en-US" dirty="0"/>
              <a:t>– </a:t>
            </a:r>
            <a:r>
              <a:rPr lang="bg-BG" dirty="0"/>
              <a:t>определя скоростта на промяна</a:t>
            </a:r>
          </a:p>
          <a:p>
            <a:pPr marL="971550" lvl="2"/>
            <a:r>
              <a:rPr lang="en-US" b="1" dirty="0"/>
              <a:t>offset</a:t>
            </a:r>
            <a:r>
              <a:rPr lang="bg-BG" dirty="0"/>
              <a:t>	</a:t>
            </a:r>
            <a:r>
              <a:rPr lang="en-US" dirty="0"/>
              <a:t>– </a:t>
            </a:r>
            <a:r>
              <a:rPr lang="bg-BG" dirty="0"/>
              <a:t>определя отместване във времето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120763" y="4095690"/>
                <a:ext cx="56610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h𝑒𝑖𝑔h𝑡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0.5+0.4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𝑜𝑓𝑓𝑠𝑒𝑡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𝑠𝑝𝑒𝑒𝑑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𝑓𝑟𝑎𝑚𝑒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63" y="4095690"/>
                <a:ext cx="566103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38" b="-1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Данни за всички сгради</a:t>
            </a:r>
          </a:p>
          <a:p>
            <a:pPr lvl="1"/>
            <a:r>
              <a:rPr lang="bg-BG" dirty="0"/>
              <a:t>Записани в двумерен масив </a:t>
            </a:r>
            <a:r>
              <a:rPr lang="en-US" b="1" dirty="0"/>
              <a:t>building</a:t>
            </a:r>
            <a:r>
              <a:rPr lang="en-US" dirty="0"/>
              <a:t>[</a:t>
            </a:r>
            <a:r>
              <a:rPr lang="en-US" b="1" dirty="0"/>
              <a:t>N</a:t>
            </a:r>
            <a:r>
              <a:rPr lang="en-US" dirty="0"/>
              <a:t>][</a:t>
            </a:r>
            <a:r>
              <a:rPr lang="en-US" b="1" dirty="0"/>
              <a:t>N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Всеки елемент е обект с данните за една сграда:</a:t>
            </a:r>
            <a:br>
              <a:rPr lang="bg-BG" dirty="0"/>
            </a:br>
            <a:r>
              <a:rPr lang="en-US" dirty="0"/>
              <a:t>{</a:t>
            </a:r>
            <a:r>
              <a:rPr lang="en-US" b="1" dirty="0"/>
              <a:t>height</a:t>
            </a:r>
            <a:r>
              <a:rPr lang="en-US" dirty="0"/>
              <a:t>, </a:t>
            </a:r>
            <a:r>
              <a:rPr lang="en-US" b="1" dirty="0"/>
              <a:t>speed</a:t>
            </a:r>
            <a:r>
              <a:rPr lang="en-US" dirty="0"/>
              <a:t>, </a:t>
            </a:r>
            <a:r>
              <a:rPr lang="en-US" b="1" dirty="0"/>
              <a:t>offset</a:t>
            </a:r>
            <a:r>
              <a:rPr lang="en-US" dirty="0"/>
              <a:t>}</a:t>
            </a:r>
          </a:p>
          <a:p>
            <a:pPr lvl="1"/>
            <a:endParaRPr lang="en-US" dirty="0"/>
          </a:p>
          <a:p>
            <a:r>
              <a:rPr lang="bg-BG" dirty="0"/>
              <a:t>Положение на сграда</a:t>
            </a:r>
          </a:p>
          <a:p>
            <a:pPr lvl="1"/>
            <a:r>
              <a:rPr lang="bg-BG" dirty="0"/>
              <a:t>Индексите определят хоризонталното положение, т.е. сграда </a:t>
            </a:r>
            <a:r>
              <a:rPr lang="en-US" b="1" dirty="0"/>
              <a:t>building[x][y]</a:t>
            </a:r>
            <a:r>
              <a:rPr lang="bg-BG" dirty="0"/>
              <a:t> се рисува в </a:t>
            </a:r>
            <a:r>
              <a:rPr lang="bg-BG" b="1" dirty="0"/>
              <a:t>(</a:t>
            </a:r>
            <a:r>
              <a:rPr lang="en-US" b="1" dirty="0"/>
              <a:t>x-N/2,y-N/2)</a:t>
            </a:r>
            <a:r>
              <a:rPr lang="bg-BG" dirty="0"/>
              <a:t>, за да е центриран града</a:t>
            </a:r>
          </a:p>
          <a:p>
            <a:pPr lvl="1"/>
            <a:r>
              <a:rPr lang="bg-BG" dirty="0"/>
              <a:t>Вертикалното положение се определя от височината, защото център на сграда не е в основата</a:t>
            </a:r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11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ще променяме цвета на всеки връх според това колко високо се намира</a:t>
            </a:r>
          </a:p>
          <a:p>
            <a:pPr lvl="1"/>
            <a:r>
              <a:rPr lang="bg-BG" dirty="0"/>
              <a:t>В неговите си координати, височината е или 0</a:t>
            </a:r>
            <a:r>
              <a:rPr lang="en-US" dirty="0"/>
              <a:t>,</a:t>
            </a:r>
            <a:r>
              <a:rPr lang="bg-BG" dirty="0"/>
              <a:t> или 1</a:t>
            </a:r>
          </a:p>
          <a:p>
            <a:pPr lvl="1"/>
            <a:r>
              <a:rPr lang="bg-BG" dirty="0"/>
              <a:t>След мащабиране с матрицата на модела получаваме реалната височина</a:t>
            </a:r>
          </a:p>
          <a:p>
            <a:pPr lvl="1"/>
            <a:endParaRPr lang="en-US" dirty="0"/>
          </a:p>
          <a:p>
            <a:r>
              <a:rPr lang="bg-BG" dirty="0"/>
              <a:t>Потъмняваме цвета с коефициент </a:t>
            </a:r>
            <a:r>
              <a:rPr lang="en-US" b="1" dirty="0"/>
              <a:t>z/10</a:t>
            </a:r>
            <a:endParaRPr lang="bg-BG" dirty="0"/>
          </a:p>
          <a:p>
            <a:pPr lvl="1"/>
            <a:r>
              <a:rPr lang="bg-BG" dirty="0"/>
              <a:t>Връх на 10 единици височина си запазва цвета </a:t>
            </a:r>
          </a:p>
          <a:p>
            <a:pPr lvl="1"/>
            <a:r>
              <a:rPr lang="bg-BG" dirty="0"/>
              <a:t>Връх в основата става черен</a:t>
            </a:r>
          </a:p>
        </p:txBody>
      </p:sp>
      <p:sp>
        <p:nvSpPr>
          <p:cNvPr id="5" name="Rectangle 4">
            <a:hlinkClick r:id="rId2" action="ppaction://hlinkfile"/>
          </p:cNvPr>
          <p:cNvSpPr/>
          <p:nvPr/>
        </p:nvSpPr>
        <p:spPr>
          <a:xfrm>
            <a:off x="3962400" y="62484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600" dirty="0"/>
              <a:t>Решение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04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622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Century Gothic</vt:lpstr>
      <vt:lpstr>Symbol</vt:lpstr>
      <vt:lpstr>Times New Roman</vt:lpstr>
      <vt:lpstr>Wingdings 2</vt:lpstr>
      <vt:lpstr>Austin</vt:lpstr>
      <vt:lpstr>Анимация</vt:lpstr>
      <vt:lpstr>PowerPoint Presentation</vt:lpstr>
      <vt:lpstr>Решение №1</vt:lpstr>
      <vt:lpstr>PowerPoint Presentation</vt:lpstr>
      <vt:lpstr>Решение №2</vt:lpstr>
      <vt:lpstr>Решение №3</vt:lpstr>
      <vt:lpstr>Решение №4</vt:lpstr>
      <vt:lpstr>PowerPoint Presentation</vt:lpstr>
      <vt:lpstr>Решение №5</vt:lpstr>
      <vt:lpstr>Решение №6</vt:lpstr>
      <vt:lpstr>Решение №7</vt:lpstr>
      <vt:lpstr>Решение №8</vt:lpstr>
      <vt:lpstr>Решение №9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WebGL-Solutions-04</dc:title>
  <dc:creator>Pavel Boytchev</dc:creator>
  <cp:lastModifiedBy>Pavel Boytchev</cp:lastModifiedBy>
  <cp:revision>446</cp:revision>
  <dcterms:created xsi:type="dcterms:W3CDTF">2013-12-13T09:03:57Z</dcterms:created>
  <dcterms:modified xsi:type="dcterms:W3CDTF">2021-10-10T11:42:43Z</dcterms:modified>
</cp:coreProperties>
</file>