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4"/>
  </p:notesMasterIdLst>
  <p:sldIdLst>
    <p:sldId id="256" r:id="rId2"/>
    <p:sldId id="295" r:id="rId3"/>
    <p:sldId id="297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29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A1BD63"/>
    <a:srgbClr val="336600"/>
    <a:srgbClr val="BBD979"/>
    <a:srgbClr val="003300"/>
    <a:srgbClr val="339933"/>
    <a:srgbClr val="CAF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43" autoAdjust="0"/>
    <p:restoredTop sz="94660" autoAdjust="0"/>
  </p:normalViewPr>
  <p:slideViewPr>
    <p:cSldViewPr>
      <p:cViewPr varScale="1">
        <p:scale>
          <a:sx n="84" d="100"/>
          <a:sy n="84" d="100"/>
        </p:scale>
        <p:origin x="136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13.10.2021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schemeClr val="accent6">
                      <a:lumMod val="75000"/>
                      <a:alpha val="40000"/>
                    </a:schemeClr>
                  </a:outerShdw>
                </a:effectLst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2288461" y="4478669"/>
            <a:ext cx="6133373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pPr algn="r"/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проф. П. Бойчев </a:t>
            </a:r>
            <a:r>
              <a:rPr lang="bg-BG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КИТ </a:t>
            </a:r>
            <a:r>
              <a:rPr lang="bg-BG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ФМИ </a:t>
            </a:r>
            <a:r>
              <a:rPr lang="bg-BG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СУ </a:t>
            </a:r>
            <a:r>
              <a:rPr lang="bg-BG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20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21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/>
            </a:gs>
            <a:gs pos="62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810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chemeClr val="accent3">
                <a:lumMod val="50000"/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chemeClr val="accent6">
              <a:lumMod val="50000"/>
            </a:schemeClr>
          </a:solidFill>
          <a:effectLst>
            <a:outerShdw blurRad="63500" algn="ctr" rotWithShape="0">
              <a:schemeClr val="accent6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Problem%204%20-%20House" TargetMode="External"/><Relationship Id="rId2" Type="http://schemas.openxmlformats.org/officeDocument/2006/relationships/hyperlink" Target="../Solutions/Solution%204%20-%20House/Solution%200504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Problem%205%20-%20Honeycomb" TargetMode="External"/><Relationship Id="rId2" Type="http://schemas.openxmlformats.org/officeDocument/2006/relationships/hyperlink" Target="../Solutions/Solution%205%20-%20Honeycomb/Solution%200505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Problem%206%20-%20Watch%20gear" TargetMode="External"/><Relationship Id="rId2" Type="http://schemas.openxmlformats.org/officeDocument/2006/relationships/hyperlink" Target="../Solutions/Solution%206%20-%20Watch%20gear/Solution%200506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Problem%207%20-%20Metal%20spikes" TargetMode="External"/><Relationship Id="rId2" Type="http://schemas.openxmlformats.org/officeDocument/2006/relationships/hyperlink" Target="../Solutions/Solution%207%20-%20Metal%20spikes/Solution%200507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Problem%208%20-%20Golden%20planet" TargetMode="External"/><Relationship Id="rId2" Type="http://schemas.openxmlformats.org/officeDocument/2006/relationships/hyperlink" Target="../Solutions/Solution%208%20-%20Golden%20planet/Solution%200508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Problem%209%20-%20Stairs" TargetMode="External"/><Relationship Id="rId2" Type="http://schemas.openxmlformats.org/officeDocument/2006/relationships/hyperlink" Target="../Solutions/Solution%209%20-%20Stairs/Solution%200509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Problem%201%20-%20Grid%20of%20squares" TargetMode="External"/><Relationship Id="rId2" Type="http://schemas.openxmlformats.org/officeDocument/2006/relationships/hyperlink" Target="../Solutions/Solution%201%20-%20Grid%20of%20squares/Solution%20050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Problem%202%20-%20Square%20of%20fans" TargetMode="External"/><Relationship Id="rId2" Type="http://schemas.openxmlformats.org/officeDocument/2006/relationships/hyperlink" Target="../Solutions/Solution%202%20-%20Square%20of%20fans/Solution%200502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Problem%203%20-%20RGB%20cube" TargetMode="External"/><Relationship Id="rId7" Type="http://schemas.openxmlformats.org/officeDocument/2006/relationships/image" Target="../media/image7.png"/><Relationship Id="rId2" Type="http://schemas.openxmlformats.org/officeDocument/2006/relationships/hyperlink" Target="../Solutions/Solution%203%20-%20RGB%20cube/Solution%200503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Върхове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Задачи към </a:t>
            </a:r>
            <a:r>
              <a:rPr lang="en-US" dirty="0"/>
              <a:t>S05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Къщичка</a:t>
            </a:r>
          </a:p>
          <a:p>
            <a:pPr lvl="1"/>
            <a:r>
              <a:rPr lang="bg-BG" dirty="0"/>
              <a:t>Извлечете от примерите на лекция №10 обектите</a:t>
            </a:r>
            <a:br>
              <a:rPr lang="bg-BG" dirty="0"/>
            </a:br>
            <a:r>
              <a:rPr lang="bg-BG" dirty="0"/>
              <a:t>(куб, </a:t>
            </a:r>
            <a:r>
              <a:rPr lang="bg-BG" dirty="0" err="1"/>
              <a:t>кубоид</a:t>
            </a:r>
            <a:r>
              <a:rPr lang="bg-BG" dirty="0"/>
              <a:t>, пирамида, конус, призма и цилиндър)</a:t>
            </a:r>
          </a:p>
          <a:p>
            <a:pPr lvl="1"/>
            <a:r>
              <a:rPr lang="bg-BG" dirty="0"/>
              <a:t>Сложете ги в </a:t>
            </a:r>
            <a:r>
              <a:rPr lang="en-US" b="1" dirty="0"/>
              <a:t>webgl-fmi.js</a:t>
            </a:r>
          </a:p>
          <a:p>
            <a:pPr lvl="1"/>
            <a:r>
              <a:rPr lang="bg-BG" dirty="0"/>
              <a:t>Изпробвайте със създаването на къщичка с </a:t>
            </a:r>
            <a:r>
              <a:rPr lang="bg-BG" dirty="0" err="1"/>
              <a:t>покривче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583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11</a:t>
            </a:fld>
            <a:endParaRPr lang="bg-BG" dirty="0"/>
          </a:p>
        </p:txBody>
      </p:sp>
      <p:sp>
        <p:nvSpPr>
          <p:cNvPr id="8" name="Rectangle 7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457200"/>
            <a:ext cx="605790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9770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Пчелна пита</a:t>
            </a:r>
          </a:p>
          <a:p>
            <a:pPr lvl="1"/>
            <a:r>
              <a:rPr lang="bg-BG" dirty="0"/>
              <a:t>Нарисувайте плочка от </a:t>
            </a:r>
            <a:r>
              <a:rPr lang="en-US" b="1" dirty="0" err="1"/>
              <a:t>NxM</a:t>
            </a:r>
            <a:r>
              <a:rPr lang="bg-BG" dirty="0"/>
              <a:t> пчелни клетки</a:t>
            </a:r>
          </a:p>
          <a:p>
            <a:pPr lvl="1"/>
            <a:r>
              <a:rPr lang="bg-BG" dirty="0"/>
              <a:t>Всяка клетка е шестоъгълна</a:t>
            </a:r>
          </a:p>
          <a:p>
            <a:pPr lvl="1"/>
            <a:r>
              <a:rPr lang="bg-BG" dirty="0"/>
              <a:t>Между съседни клетки има малък, но равномерен, процеп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849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13</a:t>
            </a:fld>
            <a:endParaRPr lang="bg-BG" dirty="0"/>
          </a:p>
        </p:txBody>
      </p:sp>
      <p:sp>
        <p:nvSpPr>
          <p:cNvPr id="8" name="Rectangle 7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457200"/>
            <a:ext cx="605790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7744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en-US" dirty="0"/>
              <a:t>6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Часовникарско зъбно колелце</a:t>
            </a:r>
          </a:p>
          <a:p>
            <a:pPr lvl="1"/>
            <a:r>
              <a:rPr lang="bg-BG" dirty="0"/>
              <a:t>Нарисувайте колелце като в ръчен часовник</a:t>
            </a:r>
          </a:p>
          <a:p>
            <a:pPr lvl="1"/>
            <a:r>
              <a:rPr lang="bg-BG" dirty="0"/>
              <a:t>Да е с много на брой ситни зъбци по периферията</a:t>
            </a:r>
          </a:p>
          <a:p>
            <a:pPr lvl="1"/>
            <a:r>
              <a:rPr lang="bg-BG" dirty="0"/>
              <a:t>Да има малък пръстен, свързан със зъбците с 5 сегмента</a:t>
            </a:r>
          </a:p>
          <a:p>
            <a:pPr lvl="1"/>
            <a:r>
              <a:rPr lang="bg-BG" dirty="0"/>
              <a:t>И съответно 5 нита</a:t>
            </a:r>
          </a:p>
          <a:p>
            <a:pPr lvl="1"/>
            <a:endParaRPr lang="bg-BG" dirty="0"/>
          </a:p>
          <a:p>
            <a:r>
              <a:rPr lang="bg-BG" dirty="0"/>
              <a:t>Като</a:t>
            </a:r>
            <a:r>
              <a:rPr lang="en-US" dirty="0"/>
              <a:t> </a:t>
            </a:r>
            <a:r>
              <a:rPr lang="bg-BG" dirty="0"/>
              <a:t>се ползват</a:t>
            </a:r>
          </a:p>
          <a:p>
            <a:pPr lvl="1"/>
            <a:r>
              <a:rPr lang="bg-BG" dirty="0"/>
              <a:t>Само наличните обекти във </a:t>
            </a:r>
            <a:r>
              <a:rPr lang="en-US" b="1" dirty="0"/>
              <a:t>webgl-fmi.js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866126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15</a:t>
            </a:fld>
            <a:endParaRPr lang="bg-BG" dirty="0"/>
          </a:p>
        </p:txBody>
      </p:sp>
      <p:sp>
        <p:nvSpPr>
          <p:cNvPr id="8" name="Rectangle 7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457200"/>
            <a:ext cx="605790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5770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en-US" dirty="0"/>
              <a:t>7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Шипове</a:t>
            </a:r>
          </a:p>
          <a:p>
            <a:pPr lvl="1"/>
            <a:r>
              <a:rPr lang="bg-BG" dirty="0"/>
              <a:t>Нарисувайте кожен ръкав</a:t>
            </a:r>
          </a:p>
          <a:p>
            <a:pPr lvl="1"/>
            <a:r>
              <a:rPr lang="bg-BG" dirty="0"/>
              <a:t>И много на брой шахматно разположени шипове</a:t>
            </a:r>
          </a:p>
          <a:p>
            <a:pPr lvl="1"/>
            <a:r>
              <a:rPr lang="bg-BG" dirty="0"/>
              <a:t>Шиповете да са </a:t>
            </a:r>
            <a:r>
              <a:rPr lang="bg-BG"/>
              <a:t>метални и </a:t>
            </a:r>
            <a:r>
              <a:rPr lang="bg-BG" dirty="0"/>
              <a:t>да са лъскави</a:t>
            </a:r>
          </a:p>
        </p:txBody>
      </p:sp>
    </p:spTree>
    <p:extLst>
      <p:ext uri="{BB962C8B-B14F-4D97-AF65-F5344CB8AC3E}">
        <p14:creationId xmlns:p14="http://schemas.microsoft.com/office/powerpoint/2010/main" val="828483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17</a:t>
            </a:fld>
            <a:endParaRPr lang="bg-BG" dirty="0"/>
          </a:p>
        </p:txBody>
      </p:sp>
      <p:sp>
        <p:nvSpPr>
          <p:cNvPr id="8" name="Rectangle 7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457200"/>
            <a:ext cx="605790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2523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Златна планета</a:t>
            </a:r>
          </a:p>
          <a:p>
            <a:pPr lvl="1"/>
            <a:r>
              <a:rPr lang="bg-BG" dirty="0"/>
              <a:t>Нарисувайте златна, но ръбеста планета</a:t>
            </a:r>
          </a:p>
          <a:p>
            <a:pPr lvl="1"/>
            <a:r>
              <a:rPr lang="bg-BG" dirty="0"/>
              <a:t>Плочките по повърхността да са пръснати случайно</a:t>
            </a:r>
          </a:p>
          <a:p>
            <a:pPr lvl="1"/>
            <a:r>
              <a:rPr lang="bg-BG" dirty="0"/>
              <a:t>Докато се върти, те да не се сменят</a:t>
            </a:r>
          </a:p>
          <a:p>
            <a:pPr lvl="1"/>
            <a:r>
              <a:rPr lang="bg-BG" dirty="0"/>
              <a:t>Използвайте само един графичен обект</a:t>
            </a:r>
          </a:p>
        </p:txBody>
      </p:sp>
    </p:spTree>
    <p:extLst>
      <p:ext uri="{BB962C8B-B14F-4D97-AF65-F5344CB8AC3E}">
        <p14:creationId xmlns:p14="http://schemas.microsoft.com/office/powerpoint/2010/main" val="2195521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19</a:t>
            </a:fld>
            <a:endParaRPr lang="bg-BG" dirty="0"/>
          </a:p>
        </p:txBody>
      </p:sp>
      <p:sp>
        <p:nvSpPr>
          <p:cNvPr id="8" name="Rectangle 7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457200"/>
            <a:ext cx="605790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391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Върхове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9167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Стълбища</a:t>
            </a:r>
          </a:p>
          <a:p>
            <a:pPr lvl="1"/>
            <a:r>
              <a:rPr lang="bg-BG" dirty="0"/>
              <a:t>Направете </a:t>
            </a:r>
            <a:r>
              <a:rPr lang="en-US" b="1" dirty="0" err="1"/>
              <a:t>NxN</a:t>
            </a:r>
            <a:r>
              <a:rPr lang="bg-BG" dirty="0"/>
              <a:t> платформи с различна височина и цвят</a:t>
            </a:r>
          </a:p>
          <a:p>
            <a:pPr lvl="1"/>
            <a:r>
              <a:rPr lang="bg-BG" dirty="0"/>
              <a:t>Между всеки две съседни платформи направете стълбище, което да прелива между съответните цветове</a:t>
            </a:r>
          </a:p>
        </p:txBody>
      </p:sp>
    </p:spTree>
    <p:extLst>
      <p:ext uri="{BB962C8B-B14F-4D97-AF65-F5344CB8AC3E}">
        <p14:creationId xmlns:p14="http://schemas.microsoft.com/office/powerpoint/2010/main" val="1254141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21</a:t>
            </a:fld>
            <a:endParaRPr lang="bg-BG" dirty="0"/>
          </a:p>
        </p:txBody>
      </p:sp>
      <p:sp>
        <p:nvSpPr>
          <p:cNvPr id="8" name="Rectangle 7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457200"/>
            <a:ext cx="605790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6316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Край</a:t>
            </a:r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Мрежа от квадрати</a:t>
            </a:r>
            <a:endParaRPr lang="en-US" dirty="0"/>
          </a:p>
          <a:p>
            <a:pPr lvl="1"/>
            <a:r>
              <a:rPr lang="bg-BG" dirty="0"/>
              <a:t>Нарисувайте мрежа от шахматно разположени квадрати</a:t>
            </a:r>
          </a:p>
          <a:p>
            <a:pPr lvl="1"/>
            <a:r>
              <a:rPr lang="bg-BG" dirty="0"/>
              <a:t>По периферията на мрежата да има </a:t>
            </a:r>
            <a:r>
              <a:rPr lang="en-US" b="1" dirty="0" err="1"/>
              <a:t>NxM</a:t>
            </a:r>
            <a:r>
              <a:rPr lang="bg-BG" dirty="0"/>
              <a:t> квадрата</a:t>
            </a:r>
          </a:p>
          <a:p>
            <a:pPr lvl="1"/>
            <a:r>
              <a:rPr lang="bg-BG" dirty="0"/>
              <a:t>Да се рисува с едно извикване на </a:t>
            </a:r>
            <a:r>
              <a:rPr lang="en-US" b="1" dirty="0" err="1"/>
              <a:t>drawArrays</a:t>
            </a:r>
            <a:endParaRPr lang="bg-BG" b="1" dirty="0"/>
          </a:p>
          <a:p>
            <a:pPr lvl="1"/>
            <a:r>
              <a:rPr lang="bg-BG" dirty="0"/>
              <a:t>Средно на квадрат да се отделят </a:t>
            </a:r>
            <a:r>
              <a:rPr lang="bg-BG" b="1" dirty="0"/>
              <a:t>по-малко от 48 байта</a:t>
            </a:r>
          </a:p>
        </p:txBody>
      </p:sp>
    </p:spTree>
    <p:extLst>
      <p:ext uri="{BB962C8B-B14F-4D97-AF65-F5344CB8AC3E}">
        <p14:creationId xmlns:p14="http://schemas.microsoft.com/office/powerpoint/2010/main" val="88114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4</a:t>
            </a:fld>
            <a:endParaRPr lang="bg-BG" dirty="0"/>
          </a:p>
        </p:txBody>
      </p:sp>
      <p:sp>
        <p:nvSpPr>
          <p:cNvPr id="8" name="Rectangle 7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457200"/>
            <a:ext cx="610552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044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Квадрат от ветрила</a:t>
            </a:r>
            <a:endParaRPr lang="en-US" dirty="0"/>
          </a:p>
          <a:p>
            <a:pPr lvl="1"/>
            <a:r>
              <a:rPr lang="bg-BG" dirty="0"/>
              <a:t>Нарисувайте квадрат от </a:t>
            </a:r>
            <a:r>
              <a:rPr lang="en-US" b="1" dirty="0" err="1"/>
              <a:t>NxN</a:t>
            </a:r>
            <a:r>
              <a:rPr lang="bg-BG" dirty="0"/>
              <a:t> по-малки квадрата</a:t>
            </a:r>
            <a:r>
              <a:rPr lang="en-US" dirty="0"/>
              <a:t> (</a:t>
            </a:r>
            <a:r>
              <a:rPr lang="en-US" b="1" dirty="0"/>
              <a:t>N</a:t>
            </a:r>
            <a:r>
              <a:rPr lang="bg-BG" dirty="0"/>
              <a:t> е четно)</a:t>
            </a:r>
          </a:p>
          <a:p>
            <a:pPr lvl="1"/>
            <a:r>
              <a:rPr lang="bg-BG" dirty="0"/>
              <a:t>Всеки от по-малките квадрати е от два триъгълника</a:t>
            </a:r>
          </a:p>
          <a:p>
            <a:pPr lvl="1"/>
            <a:r>
              <a:rPr lang="bg-BG" dirty="0"/>
              <a:t>Да се рисува само с ветрила (</a:t>
            </a:r>
            <a:r>
              <a:rPr lang="en-US" b="1" dirty="0" err="1"/>
              <a:t>TRIANGLE_FAN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Да се нарисуват и контурите</a:t>
            </a:r>
            <a:r>
              <a:rPr lang="en-US" dirty="0"/>
              <a:t>,</a:t>
            </a:r>
            <a:r>
              <a:rPr lang="bg-BG" dirty="0"/>
              <a:t> и центъра на всяко ветрило</a:t>
            </a:r>
          </a:p>
        </p:txBody>
      </p:sp>
      <p:sp>
        <p:nvSpPr>
          <p:cNvPr id="5" name="Rectangle 4"/>
          <p:cNvSpPr/>
          <p:nvPr/>
        </p:nvSpPr>
        <p:spPr>
          <a:xfrm>
            <a:off x="4581292" y="5423826"/>
            <a:ext cx="665018" cy="665018"/>
          </a:xfrm>
          <a:prstGeom prst="rect">
            <a:avLst/>
          </a:prstGeom>
          <a:solidFill>
            <a:srgbClr val="F4FCE4">
              <a:alpha val="60000"/>
            </a:srgbClr>
          </a:solidFill>
          <a:ln w="9525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600"/>
          </a:p>
        </p:txBody>
      </p:sp>
      <p:sp>
        <p:nvSpPr>
          <p:cNvPr id="8" name="Rectangle 7"/>
          <p:cNvSpPr/>
          <p:nvPr/>
        </p:nvSpPr>
        <p:spPr>
          <a:xfrm rot="5400000">
            <a:off x="5246311" y="5423826"/>
            <a:ext cx="665018" cy="665018"/>
          </a:xfrm>
          <a:prstGeom prst="rect">
            <a:avLst/>
          </a:prstGeom>
          <a:solidFill>
            <a:srgbClr val="F4FCE4">
              <a:alpha val="60000"/>
            </a:srgbClr>
          </a:solidFill>
          <a:ln w="9525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600"/>
          </a:p>
        </p:txBody>
      </p:sp>
      <p:sp>
        <p:nvSpPr>
          <p:cNvPr id="11" name="Rectangle 10"/>
          <p:cNvSpPr/>
          <p:nvPr/>
        </p:nvSpPr>
        <p:spPr>
          <a:xfrm rot="5400000">
            <a:off x="4581292" y="4759036"/>
            <a:ext cx="665018" cy="665018"/>
          </a:xfrm>
          <a:prstGeom prst="rect">
            <a:avLst/>
          </a:prstGeom>
          <a:solidFill>
            <a:srgbClr val="F4FCE4">
              <a:alpha val="60000"/>
            </a:srgbClr>
          </a:solidFill>
          <a:ln w="9525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600"/>
          </a:p>
        </p:txBody>
      </p:sp>
      <p:sp>
        <p:nvSpPr>
          <p:cNvPr id="14" name="Rectangle 13"/>
          <p:cNvSpPr/>
          <p:nvPr/>
        </p:nvSpPr>
        <p:spPr>
          <a:xfrm>
            <a:off x="5246311" y="4759036"/>
            <a:ext cx="665018" cy="665018"/>
          </a:xfrm>
          <a:prstGeom prst="rect">
            <a:avLst/>
          </a:prstGeom>
          <a:solidFill>
            <a:srgbClr val="F4FCE4">
              <a:alpha val="60000"/>
            </a:srgbClr>
          </a:solidFill>
          <a:ln w="9525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600"/>
          </a:p>
        </p:txBody>
      </p:sp>
      <p:sp>
        <p:nvSpPr>
          <p:cNvPr id="20" name="Rectangle 19"/>
          <p:cNvSpPr/>
          <p:nvPr/>
        </p:nvSpPr>
        <p:spPr>
          <a:xfrm>
            <a:off x="3249706" y="4094018"/>
            <a:ext cx="665018" cy="665018"/>
          </a:xfrm>
          <a:prstGeom prst="rect">
            <a:avLst/>
          </a:prstGeom>
          <a:solidFill>
            <a:srgbClr val="F4FCE4">
              <a:alpha val="60000"/>
            </a:srgbClr>
          </a:solidFill>
          <a:ln w="9525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600"/>
          </a:p>
        </p:txBody>
      </p:sp>
      <p:sp>
        <p:nvSpPr>
          <p:cNvPr id="23" name="Rectangle 22"/>
          <p:cNvSpPr/>
          <p:nvPr/>
        </p:nvSpPr>
        <p:spPr>
          <a:xfrm rot="5400000">
            <a:off x="3916274" y="4094018"/>
            <a:ext cx="665018" cy="665018"/>
          </a:xfrm>
          <a:prstGeom prst="rect">
            <a:avLst/>
          </a:prstGeom>
          <a:solidFill>
            <a:srgbClr val="F4FCE4">
              <a:alpha val="60000"/>
            </a:srgbClr>
          </a:solidFill>
          <a:ln w="9525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600"/>
          </a:p>
        </p:txBody>
      </p:sp>
      <p:sp>
        <p:nvSpPr>
          <p:cNvPr id="26" name="Rectangle 25"/>
          <p:cNvSpPr/>
          <p:nvPr/>
        </p:nvSpPr>
        <p:spPr>
          <a:xfrm>
            <a:off x="4581292" y="4094018"/>
            <a:ext cx="665018" cy="665018"/>
          </a:xfrm>
          <a:prstGeom prst="rect">
            <a:avLst/>
          </a:prstGeom>
          <a:solidFill>
            <a:srgbClr val="F4FCE4">
              <a:alpha val="60000"/>
            </a:srgbClr>
          </a:solidFill>
          <a:ln w="9525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600"/>
          </a:p>
        </p:txBody>
      </p:sp>
      <p:sp>
        <p:nvSpPr>
          <p:cNvPr id="29" name="Rectangle 28"/>
          <p:cNvSpPr/>
          <p:nvPr/>
        </p:nvSpPr>
        <p:spPr>
          <a:xfrm rot="5400000">
            <a:off x="5246311" y="4094018"/>
            <a:ext cx="665018" cy="665018"/>
          </a:xfrm>
          <a:prstGeom prst="rect">
            <a:avLst/>
          </a:prstGeom>
          <a:solidFill>
            <a:srgbClr val="F4FCE4">
              <a:alpha val="60000"/>
            </a:srgbClr>
          </a:solidFill>
          <a:ln w="9525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600"/>
          </a:p>
        </p:txBody>
      </p:sp>
      <p:sp>
        <p:nvSpPr>
          <p:cNvPr id="32" name="Rectangle 31"/>
          <p:cNvSpPr/>
          <p:nvPr/>
        </p:nvSpPr>
        <p:spPr>
          <a:xfrm rot="5400000">
            <a:off x="3249706" y="3429000"/>
            <a:ext cx="665018" cy="665018"/>
          </a:xfrm>
          <a:prstGeom prst="rect">
            <a:avLst/>
          </a:prstGeom>
          <a:solidFill>
            <a:srgbClr val="F4FCE4">
              <a:alpha val="60000"/>
            </a:srgbClr>
          </a:solidFill>
          <a:ln w="9525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600"/>
          </a:p>
        </p:txBody>
      </p:sp>
      <p:sp>
        <p:nvSpPr>
          <p:cNvPr id="35" name="Rectangle 34"/>
          <p:cNvSpPr/>
          <p:nvPr/>
        </p:nvSpPr>
        <p:spPr>
          <a:xfrm>
            <a:off x="3916274" y="3429000"/>
            <a:ext cx="665018" cy="665018"/>
          </a:xfrm>
          <a:prstGeom prst="rect">
            <a:avLst/>
          </a:prstGeom>
          <a:solidFill>
            <a:srgbClr val="F4FCE4">
              <a:alpha val="60000"/>
            </a:srgbClr>
          </a:solidFill>
          <a:ln w="9525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600"/>
          </a:p>
        </p:txBody>
      </p:sp>
      <p:sp>
        <p:nvSpPr>
          <p:cNvPr id="38" name="Rectangle 37"/>
          <p:cNvSpPr/>
          <p:nvPr/>
        </p:nvSpPr>
        <p:spPr>
          <a:xfrm rot="5400000">
            <a:off x="4581292" y="3429000"/>
            <a:ext cx="665018" cy="665018"/>
          </a:xfrm>
          <a:prstGeom prst="rect">
            <a:avLst/>
          </a:prstGeom>
          <a:solidFill>
            <a:srgbClr val="F4FCE4">
              <a:alpha val="60000"/>
            </a:srgbClr>
          </a:solidFill>
          <a:ln w="9525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600"/>
          </a:p>
        </p:txBody>
      </p:sp>
      <p:sp>
        <p:nvSpPr>
          <p:cNvPr id="41" name="Rectangle 40"/>
          <p:cNvSpPr/>
          <p:nvPr/>
        </p:nvSpPr>
        <p:spPr>
          <a:xfrm>
            <a:off x="5246311" y="3429000"/>
            <a:ext cx="665018" cy="665018"/>
          </a:xfrm>
          <a:prstGeom prst="rect">
            <a:avLst/>
          </a:prstGeom>
          <a:solidFill>
            <a:srgbClr val="F4FCE4">
              <a:alpha val="60000"/>
            </a:srgbClr>
          </a:solidFill>
          <a:ln w="9525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600"/>
          </a:p>
        </p:txBody>
      </p:sp>
      <p:sp>
        <p:nvSpPr>
          <p:cNvPr id="43" name="Right Brace 42"/>
          <p:cNvSpPr/>
          <p:nvPr/>
        </p:nvSpPr>
        <p:spPr>
          <a:xfrm>
            <a:off x="6000866" y="3463733"/>
            <a:ext cx="144285" cy="2625111"/>
          </a:xfrm>
          <a:prstGeom prst="rightBrace">
            <a:avLst>
              <a:gd name="adj1" fmla="val 46381"/>
              <a:gd name="adj2" fmla="val 50000"/>
            </a:avLst>
          </a:prstGeom>
          <a:noFill/>
          <a:ln w="9525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Rectangle 43"/>
          <p:cNvSpPr/>
          <p:nvPr/>
        </p:nvSpPr>
        <p:spPr>
          <a:xfrm>
            <a:off x="6082452" y="4572000"/>
            <a:ext cx="447331" cy="394952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N</a:t>
            </a:r>
            <a:endParaRPr lang="bg-BG" sz="2400" b="1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ight Brace 44"/>
          <p:cNvSpPr/>
          <p:nvPr/>
        </p:nvSpPr>
        <p:spPr>
          <a:xfrm rot="5400000">
            <a:off x="4476857" y="4952379"/>
            <a:ext cx="210797" cy="2658146"/>
          </a:xfrm>
          <a:prstGeom prst="rightBrace">
            <a:avLst>
              <a:gd name="adj1" fmla="val 46381"/>
              <a:gd name="adj2" fmla="val 50000"/>
            </a:avLst>
          </a:prstGeom>
          <a:noFill/>
          <a:ln w="9525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Rectangle 45"/>
          <p:cNvSpPr/>
          <p:nvPr/>
        </p:nvSpPr>
        <p:spPr>
          <a:xfrm>
            <a:off x="4362847" y="6386848"/>
            <a:ext cx="447331" cy="394952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N</a:t>
            </a:r>
            <a:endParaRPr lang="bg-BG" sz="2400" b="1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249706" y="5423826"/>
            <a:ext cx="665018" cy="665018"/>
          </a:xfrm>
          <a:prstGeom prst="rect">
            <a:avLst/>
          </a:prstGeom>
          <a:solidFill>
            <a:srgbClr val="F4FCE4">
              <a:alpha val="60000"/>
            </a:srgbClr>
          </a:solidFill>
          <a:ln w="9525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600"/>
          </a:p>
        </p:txBody>
      </p:sp>
      <p:sp>
        <p:nvSpPr>
          <p:cNvPr id="51" name="Rectangle 50"/>
          <p:cNvSpPr/>
          <p:nvPr/>
        </p:nvSpPr>
        <p:spPr>
          <a:xfrm rot="5400000">
            <a:off x="3916274" y="5423826"/>
            <a:ext cx="665018" cy="665018"/>
          </a:xfrm>
          <a:prstGeom prst="rect">
            <a:avLst/>
          </a:prstGeom>
          <a:solidFill>
            <a:srgbClr val="F4FCE4">
              <a:alpha val="60000"/>
            </a:srgbClr>
          </a:solidFill>
          <a:ln w="9525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600"/>
          </a:p>
        </p:txBody>
      </p:sp>
      <p:sp>
        <p:nvSpPr>
          <p:cNvPr id="54" name="Rectangle 53"/>
          <p:cNvSpPr/>
          <p:nvPr/>
        </p:nvSpPr>
        <p:spPr>
          <a:xfrm rot="5400000">
            <a:off x="3249706" y="4759036"/>
            <a:ext cx="665018" cy="665018"/>
          </a:xfrm>
          <a:prstGeom prst="rect">
            <a:avLst/>
          </a:prstGeom>
          <a:solidFill>
            <a:srgbClr val="F4FCE4">
              <a:alpha val="60000"/>
            </a:srgbClr>
          </a:solidFill>
          <a:ln w="9525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600"/>
          </a:p>
        </p:txBody>
      </p:sp>
      <p:sp>
        <p:nvSpPr>
          <p:cNvPr id="57" name="Rectangle 56"/>
          <p:cNvSpPr/>
          <p:nvPr/>
        </p:nvSpPr>
        <p:spPr>
          <a:xfrm>
            <a:off x="3916274" y="4759036"/>
            <a:ext cx="665018" cy="665018"/>
          </a:xfrm>
          <a:prstGeom prst="rect">
            <a:avLst/>
          </a:prstGeom>
          <a:solidFill>
            <a:srgbClr val="F4FCE4">
              <a:alpha val="60000"/>
            </a:srgbClr>
          </a:solidFill>
          <a:ln w="9525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600"/>
          </a:p>
        </p:txBody>
      </p:sp>
    </p:spTree>
    <p:extLst>
      <p:ext uri="{BB962C8B-B14F-4D97-AF65-F5344CB8AC3E}">
        <p14:creationId xmlns:p14="http://schemas.microsoft.com/office/powerpoint/2010/main" val="84246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6</a:t>
            </a:fld>
            <a:endParaRPr lang="bg-BG" dirty="0"/>
          </a:p>
        </p:txBody>
      </p:sp>
      <p:sp>
        <p:nvSpPr>
          <p:cNvPr id="8" name="Rectangle 7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457200"/>
            <a:ext cx="610552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6669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RGB</a:t>
            </a:r>
            <a:r>
              <a:rPr lang="en-US" dirty="0"/>
              <a:t> </a:t>
            </a:r>
            <a:r>
              <a:rPr lang="bg-BG" dirty="0"/>
              <a:t>куб</a:t>
            </a:r>
            <a:endParaRPr lang="en-US" dirty="0"/>
          </a:p>
          <a:p>
            <a:pPr lvl="1"/>
            <a:r>
              <a:rPr lang="bg-BG" dirty="0"/>
              <a:t>Нарисувайте </a:t>
            </a:r>
            <a:r>
              <a:rPr lang="en-US" dirty="0" err="1"/>
              <a:t>RGB</a:t>
            </a:r>
            <a:r>
              <a:rPr lang="bg-BG" dirty="0"/>
              <a:t> куб</a:t>
            </a:r>
          </a:p>
          <a:p>
            <a:pPr lvl="1"/>
            <a:r>
              <a:rPr lang="bg-BG" dirty="0"/>
              <a:t>Всеки връх да е с един от цветовете (</a:t>
            </a:r>
            <a:r>
              <a:rPr lang="en-US" dirty="0"/>
              <a:t>{0,1}, {0,1}, {0,1})</a:t>
            </a:r>
          </a:p>
          <a:p>
            <a:pPr lvl="1"/>
            <a:r>
              <a:rPr lang="bg-BG" dirty="0"/>
              <a:t>Рисуването да става през индекси на върховете</a:t>
            </a:r>
          </a:p>
        </p:txBody>
      </p:sp>
    </p:spTree>
    <p:extLst>
      <p:ext uri="{BB962C8B-B14F-4D97-AF65-F5344CB8AC3E}">
        <p14:creationId xmlns:p14="http://schemas.microsoft.com/office/powerpoint/2010/main" val="2342112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8</a:t>
            </a:fld>
            <a:endParaRPr lang="bg-BG" dirty="0"/>
          </a:p>
        </p:txBody>
      </p:sp>
      <p:sp>
        <p:nvSpPr>
          <p:cNvPr id="8" name="Rectangle 7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57200"/>
            <a:ext cx="3017520" cy="267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680" y="3269730"/>
            <a:ext cx="3017520" cy="267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680" y="457200"/>
            <a:ext cx="3017520" cy="267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69730"/>
            <a:ext cx="3017520" cy="267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8587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Тела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6531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6690</TotalTime>
  <Words>345</Words>
  <Application>Microsoft Office PowerPoint</Application>
  <PresentationFormat>On-screen Show (4:3)</PresentationFormat>
  <Paragraphs>85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Black</vt:lpstr>
      <vt:lpstr>Calibri</vt:lpstr>
      <vt:lpstr>Century Gothic</vt:lpstr>
      <vt:lpstr>Times New Roman</vt:lpstr>
      <vt:lpstr>Wingdings 2</vt:lpstr>
      <vt:lpstr>Austin</vt:lpstr>
      <vt:lpstr>Върхове</vt:lpstr>
      <vt:lpstr>PowerPoint Presentation</vt:lpstr>
      <vt:lpstr>Задача №1</vt:lpstr>
      <vt:lpstr>PowerPoint Presentation</vt:lpstr>
      <vt:lpstr>Задача №2</vt:lpstr>
      <vt:lpstr>PowerPoint Presentation</vt:lpstr>
      <vt:lpstr>Задача №3</vt:lpstr>
      <vt:lpstr>PowerPoint Presentation</vt:lpstr>
      <vt:lpstr>PowerPoint Presentation</vt:lpstr>
      <vt:lpstr>Задача №4</vt:lpstr>
      <vt:lpstr>PowerPoint Presentation</vt:lpstr>
      <vt:lpstr>Задача №5</vt:lpstr>
      <vt:lpstr>PowerPoint Presentation</vt:lpstr>
      <vt:lpstr>Задача №6</vt:lpstr>
      <vt:lpstr>PowerPoint Presentation</vt:lpstr>
      <vt:lpstr>Задача №7</vt:lpstr>
      <vt:lpstr>PowerPoint Presentation</vt:lpstr>
      <vt:lpstr>Задача №8</vt:lpstr>
      <vt:lpstr>PowerPoint Presentation</vt:lpstr>
      <vt:lpstr>Задача №9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WebGL-Problems-05</dc:title>
  <dc:creator>Pavel Boytchev</dc:creator>
  <cp:lastModifiedBy>Pavel Boytchev</cp:lastModifiedBy>
  <cp:revision>481</cp:revision>
  <dcterms:created xsi:type="dcterms:W3CDTF">2013-12-13T09:03:57Z</dcterms:created>
  <dcterms:modified xsi:type="dcterms:W3CDTF">2021-10-13T10:30:00Z</dcterms:modified>
</cp:coreProperties>
</file>