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3"/>
  </p:notesMasterIdLst>
  <p:sldIdLst>
    <p:sldId id="256" r:id="rId2"/>
    <p:sldId id="297" r:id="rId3"/>
    <p:sldId id="681" r:id="rId4"/>
    <p:sldId id="682" r:id="rId5"/>
    <p:sldId id="668" r:id="rId6"/>
    <p:sldId id="665" r:id="rId7"/>
    <p:sldId id="684" r:id="rId8"/>
    <p:sldId id="685" r:id="rId9"/>
    <p:sldId id="683" r:id="rId10"/>
    <p:sldId id="670" r:id="rId11"/>
    <p:sldId id="672" r:id="rId12"/>
    <p:sldId id="673" r:id="rId13"/>
    <p:sldId id="674" r:id="rId14"/>
    <p:sldId id="676" r:id="rId15"/>
    <p:sldId id="677" r:id="rId16"/>
    <p:sldId id="678" r:id="rId17"/>
    <p:sldId id="679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729" r:id="rId26"/>
    <p:sldId id="693" r:id="rId27"/>
    <p:sldId id="694" r:id="rId28"/>
    <p:sldId id="695" r:id="rId29"/>
    <p:sldId id="696" r:id="rId30"/>
    <p:sldId id="697" r:id="rId31"/>
    <p:sldId id="698" r:id="rId32"/>
    <p:sldId id="703" r:id="rId33"/>
    <p:sldId id="699" r:id="rId34"/>
    <p:sldId id="700" r:id="rId35"/>
    <p:sldId id="701" r:id="rId36"/>
    <p:sldId id="702" r:id="rId37"/>
    <p:sldId id="704" r:id="rId38"/>
    <p:sldId id="705" r:id="rId39"/>
    <p:sldId id="706" r:id="rId40"/>
    <p:sldId id="707" r:id="rId41"/>
    <p:sldId id="708" r:id="rId42"/>
    <p:sldId id="709" r:id="rId43"/>
    <p:sldId id="710" r:id="rId44"/>
    <p:sldId id="711" r:id="rId45"/>
    <p:sldId id="712" r:id="rId46"/>
    <p:sldId id="713" r:id="rId47"/>
    <p:sldId id="714" r:id="rId48"/>
    <p:sldId id="717" r:id="rId49"/>
    <p:sldId id="715" r:id="rId50"/>
    <p:sldId id="716" r:id="rId51"/>
    <p:sldId id="718" r:id="rId52"/>
    <p:sldId id="719" r:id="rId53"/>
    <p:sldId id="720" r:id="rId54"/>
    <p:sldId id="725" r:id="rId55"/>
    <p:sldId id="726" r:id="rId56"/>
    <p:sldId id="727" r:id="rId57"/>
    <p:sldId id="728" r:id="rId58"/>
    <p:sldId id="266" r:id="rId59"/>
    <p:sldId id="267" r:id="rId60"/>
    <p:sldId id="289" r:id="rId61"/>
    <p:sldId id="290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C0C0"/>
    <a:srgbClr val="000000"/>
    <a:srgbClr val="0070C0"/>
    <a:srgbClr val="00B050"/>
    <a:srgbClr val="969696"/>
    <a:srgbClr val="C9E890"/>
    <a:srgbClr val="D4F395"/>
    <a:srgbClr val="CAF278"/>
    <a:srgbClr val="94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9825" autoAdjust="0"/>
  </p:normalViewPr>
  <p:slideViewPr>
    <p:cSldViewPr>
      <p:cViewPr varScale="1">
        <p:scale>
          <a:sx n="84" d="100"/>
          <a:sy n="84" d="100"/>
        </p:scale>
        <p:origin x="126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20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13.10.2021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buClr>
                <a:schemeClr val="accent1">
                  <a:lumMod val="75000"/>
                </a:schemeClr>
              </a:buCl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bg2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257579" y="4478669"/>
            <a:ext cx="6164255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7332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ample%201%20-%20JS%20Classes" TargetMode="External"/><Relationship Id="rId2" Type="http://schemas.openxmlformats.org/officeDocument/2006/relationships/hyperlink" Target="Example%201%20-%20JS%20Classes/Example%2010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Example%202%20-%20Canonical%20cube" TargetMode="External"/><Relationship Id="rId2" Type="http://schemas.openxmlformats.org/officeDocument/2006/relationships/hyperlink" Target="Example%202%20-%20Canonical%20cube/Example%2010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Example%203%20-%20Cube" TargetMode="External"/><Relationship Id="rId2" Type="http://schemas.openxmlformats.org/officeDocument/2006/relationships/hyperlink" Target="Example%203%20-%20Cube/Example%2010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Example%204%20-%20Cubes" TargetMode="External"/><Relationship Id="rId2" Type="http://schemas.openxmlformats.org/officeDocument/2006/relationships/hyperlink" Target="Example%204%20-%20Cubes/Example%2010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Example%205%20-%20Cuboid" TargetMode="External"/><Relationship Id="rId2" Type="http://schemas.openxmlformats.org/officeDocument/2006/relationships/hyperlink" Target="Example%205%20-%20Cuboid/Example%2010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Example%206%20-%20Pyramid" TargetMode="External"/><Relationship Id="rId2" Type="http://schemas.openxmlformats.org/officeDocument/2006/relationships/hyperlink" Target="Example%206%20-%20Pyramid/Example%2010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Example%207%20-%20Bad%20normals" TargetMode="External"/><Relationship Id="rId2" Type="http://schemas.openxmlformats.org/officeDocument/2006/relationships/hyperlink" Target="Example%207%20-%20Bad%20normals/Example%2010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Example%208%20-%20Fake%20normals" TargetMode="External"/><Relationship Id="rId2" Type="http://schemas.openxmlformats.org/officeDocument/2006/relationships/hyperlink" Target="Example%208%20-%20Fake%20normals/Example%2010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Example%209%20-%20Striped%20cone" TargetMode="External"/><Relationship Id="rId2" Type="http://schemas.openxmlformats.org/officeDocument/2006/relationships/hyperlink" Target="Example%209%20-%20Striped%20cone/Example%2010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hyperlink" Target="Example%209%20-%20Striped%20cone/Example%20100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microsoft.com/office/2007/relationships/hdphoto" Target="../media/hdphoto3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Example%2010%20-%20Cone%20and%20Gouraud" TargetMode="External"/><Relationship Id="rId2" Type="http://schemas.openxmlformats.org/officeDocument/2006/relationships/hyperlink" Target="Example%2010%20-%20Cone%20and%20Gouraud/Example%201010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Example%2011%20-%20Prism" TargetMode="External"/><Relationship Id="rId2" Type="http://schemas.openxmlformats.org/officeDocument/2006/relationships/hyperlink" Target="Example%2011%20-%20Prism/Example%20101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Example%2012%20-%20Cylinder" TargetMode="External"/><Relationship Id="rId2" Type="http://schemas.openxmlformats.org/officeDocument/2006/relationships/hyperlink" Target="Example%2012%20-%20Cylinder/Example%20101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Тела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Тема №</a:t>
            </a:r>
            <a:r>
              <a:rPr lang="en-US" dirty="0"/>
              <a:t>10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Куб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716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 на куб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Желана функционалност</a:t>
            </a:r>
          </a:p>
          <a:p>
            <a:pPr lvl="1"/>
            <a:r>
              <a:rPr lang="bg-BG" dirty="0"/>
              <a:t>Произволно положение и размер в 3</a:t>
            </a:r>
            <a:r>
              <a:rPr lang="en-US" dirty="0"/>
              <a:t>D</a:t>
            </a:r>
            <a:endParaRPr lang="bg-BG" dirty="0"/>
          </a:p>
          <a:p>
            <a:pPr lvl="1"/>
            <a:r>
              <a:rPr lang="bg-BG" dirty="0"/>
              <a:t>Произволен цвят и правилна осветеност на стените</a:t>
            </a:r>
          </a:p>
          <a:p>
            <a:pPr lvl="1"/>
            <a:r>
              <a:rPr lang="bg-BG" dirty="0"/>
              <a:t>Опъване и свиване до паралелепипед </a:t>
            </a:r>
          </a:p>
          <a:p>
            <a:pPr lvl="1"/>
            <a:r>
              <a:rPr lang="bg-BG" dirty="0"/>
              <a:t>Само един буфер, без значение от броя на кубовете</a:t>
            </a:r>
          </a:p>
          <a:p>
            <a:pPr lvl="1"/>
            <a:endParaRPr lang="bg-BG" dirty="0"/>
          </a:p>
          <a:p>
            <a:r>
              <a:rPr lang="bg-BG" dirty="0"/>
              <a:t>Няма да искаме</a:t>
            </a:r>
          </a:p>
          <a:p>
            <a:pPr lvl="1"/>
            <a:r>
              <a:rPr lang="bg-BG" dirty="0"/>
              <a:t>Всеки връх и/или стена да е със собствен цвят</a:t>
            </a:r>
          </a:p>
          <a:p>
            <a:pPr lvl="1"/>
            <a:r>
              <a:rPr lang="bg-BG" dirty="0"/>
              <a:t>Да има шарки вместо еднообразен цвят</a:t>
            </a:r>
          </a:p>
        </p:txBody>
      </p:sp>
    </p:spTree>
    <p:extLst>
      <p:ext uri="{BB962C8B-B14F-4D97-AF65-F5344CB8AC3E}">
        <p14:creationId xmlns:p14="http://schemas.microsoft.com/office/powerpoint/2010/main" val="344042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Идея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Каноничен куб</a:t>
            </a:r>
          </a:p>
          <a:p>
            <a:pPr lvl="1"/>
            <a:r>
              <a:rPr lang="bg-BG" dirty="0"/>
              <a:t>Куб с размери 1</a:t>
            </a:r>
            <a:r>
              <a:rPr lang="bg-BG" dirty="0">
                <a:sym typeface="Symbol"/>
              </a:rPr>
              <a:t></a:t>
            </a:r>
            <a:r>
              <a:rPr lang="bg-BG" dirty="0" err="1"/>
              <a:t>1</a:t>
            </a:r>
            <a:r>
              <a:rPr lang="bg-BG" dirty="0">
                <a:sym typeface="Symbol"/>
              </a:rPr>
              <a:t></a:t>
            </a:r>
            <a:r>
              <a:rPr lang="bg-BG" dirty="0" err="1"/>
              <a:t>1</a:t>
            </a:r>
            <a:endParaRPr lang="bg-BG" dirty="0"/>
          </a:p>
          <a:p>
            <a:pPr lvl="1"/>
            <a:r>
              <a:rPr lang="bg-BG" dirty="0"/>
              <a:t>Център в (0,</a:t>
            </a:r>
            <a:r>
              <a:rPr lang="bg-BG" dirty="0" err="1"/>
              <a:t>0</a:t>
            </a:r>
            <a:r>
              <a:rPr lang="bg-BG" dirty="0"/>
              <a:t>,</a:t>
            </a:r>
            <a:r>
              <a:rPr lang="bg-BG" dirty="0" err="1"/>
              <a:t>0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Ръбове успоредни на осите</a:t>
            </a:r>
          </a:p>
          <a:p>
            <a:pPr lvl="1"/>
            <a:r>
              <a:rPr lang="bg-BG" dirty="0"/>
              <a:t>Без дефиниран цвят</a:t>
            </a:r>
          </a:p>
          <a:p>
            <a:pPr lvl="1"/>
            <a:endParaRPr lang="bg-BG" dirty="0"/>
          </a:p>
          <a:p>
            <a:r>
              <a:rPr lang="bg-BG" dirty="0"/>
              <a:t>Модификации</a:t>
            </a:r>
          </a:p>
          <a:p>
            <a:pPr lvl="1"/>
            <a:r>
              <a:rPr lang="bg-BG" dirty="0"/>
              <a:t>Промяна на положението и размера става с матрица</a:t>
            </a:r>
          </a:p>
          <a:p>
            <a:pPr lvl="1"/>
            <a:r>
              <a:rPr lang="bg-BG" dirty="0"/>
              <a:t>Получаването на паралелепипед пак с матрица</a:t>
            </a:r>
          </a:p>
          <a:p>
            <a:pPr lvl="1"/>
            <a:r>
              <a:rPr lang="bg-BG" dirty="0"/>
              <a:t>Цветът се определя еднократно за целия куб</a:t>
            </a:r>
          </a:p>
        </p:txBody>
      </p:sp>
    </p:spTree>
    <p:extLst>
      <p:ext uri="{BB962C8B-B14F-4D97-AF65-F5344CB8AC3E}">
        <p14:creationId xmlns:p14="http://schemas.microsoft.com/office/powerpoint/2010/main" val="40789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Каноничен куб</a:t>
            </a:r>
          </a:p>
          <a:p>
            <a:pPr lvl="1"/>
            <a:r>
              <a:rPr lang="bg-BG" dirty="0"/>
              <a:t>Съдържа буфер с върхове и нормални вектори</a:t>
            </a:r>
          </a:p>
          <a:p>
            <a:pPr lvl="1"/>
            <a:r>
              <a:rPr lang="bg-BG" dirty="0"/>
              <a:t>Буферът се създава от конструктора</a:t>
            </a:r>
          </a:p>
          <a:p>
            <a:pPr lvl="1"/>
            <a:r>
              <a:rPr lang="bg-BG" dirty="0"/>
              <a:t>Метод </a:t>
            </a:r>
            <a:r>
              <a:rPr lang="en-US" b="1" dirty="0"/>
              <a:t>draw</a:t>
            </a:r>
            <a:r>
              <a:rPr lang="bg-BG" dirty="0"/>
              <a:t> за рисуване на каноничния куб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2743200" y="3733800"/>
            <a:ext cx="3657600" cy="1981200"/>
          </a:xfrm>
          <a:prstGeom prst="snip2DiagRect">
            <a:avLst>
              <a:gd name="adj1" fmla="val 0"/>
              <a:gd name="adj2" fmla="val 14421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400" b="1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Каноничен куб</a:t>
            </a:r>
          </a:p>
        </p:txBody>
      </p:sp>
      <p:sp>
        <p:nvSpPr>
          <p:cNvPr id="7" name="Snip Diagonal Corner Rectangle 6"/>
          <p:cNvSpPr/>
          <p:nvPr/>
        </p:nvSpPr>
        <p:spPr>
          <a:xfrm>
            <a:off x="4419600" y="4585447"/>
            <a:ext cx="1828800" cy="420521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constructor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2895600" y="4495800"/>
            <a:ext cx="1143002" cy="1066800"/>
          </a:xfrm>
          <a:prstGeom prst="snip2Diag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Буфер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4038601" y="4646975"/>
            <a:ext cx="380999" cy="301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ight Arrow 9"/>
          <p:cNvSpPr/>
          <p:nvPr/>
        </p:nvSpPr>
        <p:spPr>
          <a:xfrm>
            <a:off x="4038600" y="5166928"/>
            <a:ext cx="380999" cy="301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Snip Diagonal Corner Rectangle 10"/>
          <p:cNvSpPr/>
          <p:nvPr/>
        </p:nvSpPr>
        <p:spPr>
          <a:xfrm>
            <a:off x="4419600" y="5121284"/>
            <a:ext cx="1828800" cy="420521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draw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34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Произволен куб</a:t>
            </a:r>
          </a:p>
          <a:p>
            <a:pPr lvl="1"/>
            <a:r>
              <a:rPr lang="bg-BG" dirty="0"/>
              <a:t>Съдържа параметрите на куба</a:t>
            </a:r>
          </a:p>
          <a:p>
            <a:pPr lvl="1"/>
            <a:r>
              <a:rPr lang="bg-BG" dirty="0"/>
              <a:t>При създаване на инстанция на куб се създава инстанция на каноничен куб, но само една</a:t>
            </a:r>
          </a:p>
          <a:p>
            <a:pPr lvl="1"/>
            <a:r>
              <a:rPr lang="bg-BG" dirty="0"/>
              <a:t>Има метод </a:t>
            </a:r>
            <a:r>
              <a:rPr lang="en-US" b="1" dirty="0"/>
              <a:t>draw</a:t>
            </a:r>
            <a:r>
              <a:rPr lang="en-US" dirty="0"/>
              <a:t>,</a:t>
            </a:r>
            <a:r>
              <a:rPr lang="bg-BG" dirty="0"/>
              <a:t> който използва </a:t>
            </a:r>
            <a:r>
              <a:rPr lang="en-US" b="1" dirty="0"/>
              <a:t>draw</a:t>
            </a:r>
            <a:r>
              <a:rPr lang="bg-BG" dirty="0"/>
              <a:t> на каноничния куб</a:t>
            </a:r>
          </a:p>
          <a:p>
            <a:pPr lvl="1"/>
            <a:r>
              <a:rPr lang="bg-BG" dirty="0"/>
              <a:t>Има свойства за центъра, размера и цвета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762000" y="3429000"/>
            <a:ext cx="3657600" cy="1981200"/>
          </a:xfrm>
          <a:prstGeom prst="snip2DiagRect">
            <a:avLst>
              <a:gd name="adj1" fmla="val 0"/>
              <a:gd name="adj2" fmla="val 14421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400" b="1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Каноничен куб</a:t>
            </a:r>
          </a:p>
        </p:txBody>
      </p:sp>
      <p:sp>
        <p:nvSpPr>
          <p:cNvPr id="7" name="Snip Diagonal Corner Rectangle 6"/>
          <p:cNvSpPr/>
          <p:nvPr/>
        </p:nvSpPr>
        <p:spPr>
          <a:xfrm>
            <a:off x="2438400" y="4280647"/>
            <a:ext cx="1828800" cy="420521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constructor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914400" y="4191000"/>
            <a:ext cx="1143002" cy="1066800"/>
          </a:xfrm>
          <a:prstGeom prst="snip2Diag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Буфер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2057401" y="4342175"/>
            <a:ext cx="380999" cy="301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ight Arrow 9"/>
          <p:cNvSpPr/>
          <p:nvPr/>
        </p:nvSpPr>
        <p:spPr>
          <a:xfrm>
            <a:off x="2057400" y="4862128"/>
            <a:ext cx="380999" cy="301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Snip Diagonal Corner Rectangle 10"/>
          <p:cNvSpPr/>
          <p:nvPr/>
        </p:nvSpPr>
        <p:spPr>
          <a:xfrm>
            <a:off x="2438400" y="4816484"/>
            <a:ext cx="1828800" cy="420521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draw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4724400" y="3433481"/>
            <a:ext cx="3657600" cy="1976719"/>
          </a:xfrm>
          <a:prstGeom prst="snip2DiagRect">
            <a:avLst>
              <a:gd name="adj1" fmla="val 0"/>
              <a:gd name="adj2" fmla="val 7634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400" b="1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Куб</a:t>
            </a:r>
          </a:p>
        </p:txBody>
      </p:sp>
      <p:sp>
        <p:nvSpPr>
          <p:cNvPr id="25" name="Snip Diagonal Corner Rectangle 24"/>
          <p:cNvSpPr/>
          <p:nvPr/>
        </p:nvSpPr>
        <p:spPr>
          <a:xfrm>
            <a:off x="7086599" y="4280646"/>
            <a:ext cx="1143002" cy="956359"/>
          </a:xfrm>
          <a:prstGeom prst="snip2Diag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Център, размер и цвят</a:t>
            </a:r>
          </a:p>
        </p:txBody>
      </p:sp>
      <p:sp>
        <p:nvSpPr>
          <p:cNvPr id="34" name="Snip Diagonal Corner Rectangle 33"/>
          <p:cNvSpPr/>
          <p:nvPr/>
        </p:nvSpPr>
        <p:spPr>
          <a:xfrm>
            <a:off x="4876800" y="4267200"/>
            <a:ext cx="1828800" cy="420521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constructor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Snip Diagonal Corner Rectangle 34"/>
          <p:cNvSpPr/>
          <p:nvPr/>
        </p:nvSpPr>
        <p:spPr>
          <a:xfrm>
            <a:off x="4876800" y="4803037"/>
            <a:ext cx="1828800" cy="420521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draw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6705600" y="4339931"/>
            <a:ext cx="380999" cy="301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ight Arrow 36"/>
          <p:cNvSpPr/>
          <p:nvPr/>
        </p:nvSpPr>
        <p:spPr>
          <a:xfrm rot="10800000">
            <a:off x="6705600" y="4875768"/>
            <a:ext cx="380999" cy="301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ight Arrow 40"/>
          <p:cNvSpPr/>
          <p:nvPr/>
        </p:nvSpPr>
        <p:spPr>
          <a:xfrm rot="10800000">
            <a:off x="4267200" y="4326483"/>
            <a:ext cx="609600" cy="301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ight Arrow 41"/>
          <p:cNvSpPr/>
          <p:nvPr/>
        </p:nvSpPr>
        <p:spPr>
          <a:xfrm rot="10800000">
            <a:off x="4267200" y="4862320"/>
            <a:ext cx="609600" cy="301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245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Използване на каноничния куб</a:t>
            </a:r>
          </a:p>
          <a:p>
            <a:pPr lvl="1"/>
            <a:r>
              <a:rPr lang="bg-BG" dirty="0"/>
              <a:t>Каноничният куб е единствен</a:t>
            </a:r>
          </a:p>
          <a:p>
            <a:pPr lvl="1"/>
            <a:r>
              <a:rPr lang="bg-BG" dirty="0"/>
              <a:t>Всички модификации на кубове ползват каноничния куб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657599" y="4502246"/>
            <a:ext cx="1828801" cy="910931"/>
          </a:xfrm>
          <a:prstGeom prst="snip2DiagRect">
            <a:avLst>
              <a:gd name="adj1" fmla="val 0"/>
              <a:gd name="adj2" fmla="val 14421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Каноничен</a:t>
            </a:r>
          </a:p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куб</a:t>
            </a:r>
          </a:p>
        </p:txBody>
      </p:sp>
      <p:sp>
        <p:nvSpPr>
          <p:cNvPr id="34" name="Snip Diagonal Corner Rectangle 33"/>
          <p:cNvSpPr/>
          <p:nvPr/>
        </p:nvSpPr>
        <p:spPr>
          <a:xfrm>
            <a:off x="1981200" y="2669977"/>
            <a:ext cx="9144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Куб 1</a:t>
            </a:r>
          </a:p>
        </p:txBody>
      </p:sp>
      <p:sp>
        <p:nvSpPr>
          <p:cNvPr id="41" name="Right Arrow 40"/>
          <p:cNvSpPr/>
          <p:nvPr/>
        </p:nvSpPr>
        <p:spPr>
          <a:xfrm rot="5400000">
            <a:off x="3960665" y="3739936"/>
            <a:ext cx="1222668" cy="301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Snip Diagonal Corner Rectangle 16"/>
          <p:cNvSpPr/>
          <p:nvPr/>
        </p:nvSpPr>
        <p:spPr>
          <a:xfrm>
            <a:off x="3048000" y="2669977"/>
            <a:ext cx="9144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Куб 2</a:t>
            </a:r>
          </a:p>
        </p:txBody>
      </p:sp>
      <p:sp>
        <p:nvSpPr>
          <p:cNvPr id="18" name="Snip Diagonal Corner Rectangle 17"/>
          <p:cNvSpPr/>
          <p:nvPr/>
        </p:nvSpPr>
        <p:spPr>
          <a:xfrm>
            <a:off x="4114800" y="2669977"/>
            <a:ext cx="9144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Куб 3</a:t>
            </a:r>
          </a:p>
        </p:txBody>
      </p:sp>
      <p:sp>
        <p:nvSpPr>
          <p:cNvPr id="19" name="Snip Diagonal Corner Rectangle 18"/>
          <p:cNvSpPr/>
          <p:nvPr/>
        </p:nvSpPr>
        <p:spPr>
          <a:xfrm>
            <a:off x="5181600" y="2669977"/>
            <a:ext cx="9144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Куб 4</a:t>
            </a:r>
          </a:p>
        </p:txBody>
      </p:sp>
      <p:sp>
        <p:nvSpPr>
          <p:cNvPr id="20" name="Snip Diagonal Corner Rectangle 19"/>
          <p:cNvSpPr/>
          <p:nvPr/>
        </p:nvSpPr>
        <p:spPr>
          <a:xfrm>
            <a:off x="6248400" y="2669977"/>
            <a:ext cx="9144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Куб 5</a:t>
            </a:r>
          </a:p>
        </p:txBody>
      </p:sp>
      <p:sp>
        <p:nvSpPr>
          <p:cNvPr id="21" name="Snip Diagonal Corner Rectangle 20"/>
          <p:cNvSpPr/>
          <p:nvPr/>
        </p:nvSpPr>
        <p:spPr>
          <a:xfrm>
            <a:off x="7315200" y="2669977"/>
            <a:ext cx="9144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Куб 6</a:t>
            </a:r>
          </a:p>
        </p:txBody>
      </p:sp>
      <p:sp>
        <p:nvSpPr>
          <p:cNvPr id="22" name="Snip Diagonal Corner Rectangle 21"/>
          <p:cNvSpPr/>
          <p:nvPr/>
        </p:nvSpPr>
        <p:spPr>
          <a:xfrm>
            <a:off x="914400" y="2669977"/>
            <a:ext cx="9144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Куб 0</a:t>
            </a:r>
          </a:p>
        </p:txBody>
      </p:sp>
      <p:sp>
        <p:nvSpPr>
          <p:cNvPr id="23" name="Right Arrow 22"/>
          <p:cNvSpPr/>
          <p:nvPr/>
        </p:nvSpPr>
        <p:spPr>
          <a:xfrm rot="5400000">
            <a:off x="5333133" y="3434269"/>
            <a:ext cx="611332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ight Arrow 23"/>
          <p:cNvSpPr/>
          <p:nvPr/>
        </p:nvSpPr>
        <p:spPr>
          <a:xfrm rot="5400000">
            <a:off x="6399933" y="3434270"/>
            <a:ext cx="611332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ight Arrow 25"/>
          <p:cNvSpPr/>
          <p:nvPr/>
        </p:nvSpPr>
        <p:spPr>
          <a:xfrm rot="5400000">
            <a:off x="7466733" y="3434271"/>
            <a:ext cx="611332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ight Arrow 26"/>
          <p:cNvSpPr/>
          <p:nvPr/>
        </p:nvSpPr>
        <p:spPr>
          <a:xfrm rot="5400000">
            <a:off x="3199533" y="3434267"/>
            <a:ext cx="611332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ight Arrow 27"/>
          <p:cNvSpPr/>
          <p:nvPr/>
        </p:nvSpPr>
        <p:spPr>
          <a:xfrm rot="5400000">
            <a:off x="2132733" y="3434272"/>
            <a:ext cx="611332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ight Arrow 28"/>
          <p:cNvSpPr/>
          <p:nvPr/>
        </p:nvSpPr>
        <p:spPr>
          <a:xfrm rot="5400000">
            <a:off x="1065933" y="3434267"/>
            <a:ext cx="611332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ight Arrow 29"/>
          <p:cNvSpPr/>
          <p:nvPr/>
        </p:nvSpPr>
        <p:spPr>
          <a:xfrm>
            <a:off x="1295400" y="3739933"/>
            <a:ext cx="6553200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TextBox 30"/>
          <p:cNvSpPr txBox="1"/>
          <p:nvPr/>
        </p:nvSpPr>
        <p:spPr>
          <a:xfrm>
            <a:off x="3048000" y="5499557"/>
            <a:ext cx="3047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Всички кубове ползват един и същ буфер с координати и нормални вектори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" y="2209800"/>
            <a:ext cx="731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Кубове с различни размери, цветове и положения в пространството</a:t>
            </a:r>
          </a:p>
        </p:txBody>
      </p:sp>
    </p:spTree>
    <p:extLst>
      <p:ext uri="{BB962C8B-B14F-4D97-AF65-F5344CB8AC3E}">
        <p14:creationId xmlns:p14="http://schemas.microsoft.com/office/powerpoint/2010/main" val="86380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 в </a:t>
            </a:r>
            <a:r>
              <a:rPr lang="en-US" dirty="0" err="1"/>
              <a:t>JS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Прототипно ООП</a:t>
            </a:r>
          </a:p>
          <a:p>
            <a:pPr lvl="1"/>
            <a:r>
              <a:rPr lang="bg-BG" dirty="0"/>
              <a:t>Позволява различни начини за реализация на ООП</a:t>
            </a:r>
          </a:p>
          <a:p>
            <a:pPr lvl="1"/>
            <a:endParaRPr lang="bg-BG" dirty="0"/>
          </a:p>
          <a:p>
            <a:r>
              <a:rPr lang="bg-BG" dirty="0"/>
              <a:t>Анонимни функции</a:t>
            </a:r>
          </a:p>
          <a:p>
            <a:pPr lvl="1"/>
            <a:r>
              <a:rPr lang="bg-BG" dirty="0"/>
              <a:t>Нямат име, но имат тяло </a:t>
            </a:r>
            <a:r>
              <a:rPr lang="bg-BG"/>
              <a:t>и евентуално </a:t>
            </a:r>
            <a:r>
              <a:rPr lang="bg-BG" dirty="0"/>
              <a:t>параметри</a:t>
            </a:r>
          </a:p>
          <a:p>
            <a:pPr lvl="1"/>
            <a:r>
              <a:rPr lang="bg-BG" dirty="0"/>
              <a:t>Могат да се присвояват на променливи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4038600"/>
            <a:ext cx="8534400" cy="2514600"/>
          </a:xfrm>
          <a:prstGeom prst="snip2DiagRect">
            <a:avLst>
              <a:gd name="adj1" fmla="val 0"/>
              <a:gd name="adj2" fmla="val 947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bg-BG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имна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функция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tabLst>
                <a:tab pos="45720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function()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анонимна функция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...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10269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Класове</a:t>
            </a:r>
          </a:p>
          <a:p>
            <a:pPr lvl="1"/>
            <a:r>
              <a:rPr lang="bg-BG" dirty="0"/>
              <a:t>Всяка функция е конструктор на клас</a:t>
            </a:r>
            <a:endParaRPr lang="en-US" dirty="0"/>
          </a:p>
          <a:p>
            <a:pPr lvl="1"/>
            <a:r>
              <a:rPr lang="bg-BG" dirty="0"/>
              <a:t>Създаване на метод в прототипа на класа (функцията)</a:t>
            </a:r>
          </a:p>
          <a:p>
            <a:pPr lvl="1"/>
            <a:r>
              <a:rPr lang="bg-BG" dirty="0"/>
              <a:t>Променливите на инстанцията са достъпни с </a:t>
            </a:r>
            <a:r>
              <a:rPr lang="en-US" b="1" dirty="0"/>
              <a:t>this</a:t>
            </a:r>
            <a:endParaRPr lang="bg-BG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  <a:p>
            <a:r>
              <a:rPr lang="bg-BG" dirty="0"/>
              <a:t>Инстанции</a:t>
            </a:r>
            <a:endParaRPr lang="en-US" dirty="0"/>
          </a:p>
          <a:p>
            <a:pPr lvl="1"/>
            <a:r>
              <a:rPr lang="bg-BG" dirty="0"/>
              <a:t>Създаване с </a:t>
            </a:r>
            <a:r>
              <a:rPr lang="en-US" b="1" dirty="0"/>
              <a:t>new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4876800"/>
            <a:ext cx="8534400" cy="914400"/>
          </a:xfrm>
          <a:prstGeom prst="snip2DiagRect">
            <a:avLst>
              <a:gd name="adj1" fmla="val 0"/>
              <a:gd name="adj2" fmla="val 1977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new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new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2133600"/>
            <a:ext cx="8534400" cy="1447800"/>
          </a:xfrm>
          <a:prstGeom prst="snip2DiagRect">
            <a:avLst>
              <a:gd name="adj1" fmla="val 0"/>
              <a:gd name="adj2" fmla="val 947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.myMethod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120650"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5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Проба с ООП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Класове за каноничен и общ куб</a:t>
            </a:r>
          </a:p>
          <a:p>
            <a:pPr lvl="1"/>
            <a:r>
              <a:rPr lang="bg-BG" dirty="0"/>
              <a:t>Инстанцията на каноничния куб се създава автоматично</a:t>
            </a:r>
          </a:p>
          <a:p>
            <a:pPr lvl="1"/>
            <a:r>
              <a:rPr lang="bg-BG"/>
              <a:t>Празен метод </a:t>
            </a:r>
            <a:r>
              <a:rPr lang="en-US" b="1" dirty="0"/>
              <a:t>draw</a:t>
            </a:r>
            <a:r>
              <a:rPr lang="bg-BG" dirty="0"/>
              <a:t> и параметър </a:t>
            </a:r>
            <a:r>
              <a:rPr lang="en-US" b="1" dirty="0"/>
              <a:t>a</a:t>
            </a:r>
            <a:endParaRPr lang="bg-BG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2667000"/>
            <a:ext cx="8534400" cy="3886200"/>
          </a:xfrm>
          <a:prstGeom prst="snip2DiagRect">
            <a:avLst>
              <a:gd name="adj1" fmla="val 0"/>
              <a:gd name="adj2" fmla="val 670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canonicalCube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undefined;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CanonicalCube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 {...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CanonicalCube.prototype.draw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 {...}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Cube = function(a)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canonicalCube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canonicalCube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CanonicalCube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this.a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Cube.prototype.draw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 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canonicalCube.draw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98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457200"/>
            <a:ext cx="60293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39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тази лекция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Тела</a:t>
            </a:r>
            <a:endParaRPr lang="en-US" dirty="0"/>
          </a:p>
          <a:p>
            <a:pPr lvl="1"/>
            <a:r>
              <a:rPr lang="bg-BG" dirty="0"/>
              <a:t>Генериране на обекти</a:t>
            </a:r>
          </a:p>
          <a:p>
            <a:pPr lvl="1"/>
            <a:r>
              <a:rPr lang="bg-BG" dirty="0"/>
              <a:t>ООП и 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bg-BG" dirty="0"/>
              <a:t>Куб и </a:t>
            </a:r>
            <a:r>
              <a:rPr lang="bg-BG" dirty="0" err="1"/>
              <a:t>паралелепилед</a:t>
            </a:r>
            <a:endParaRPr lang="bg-BG" dirty="0"/>
          </a:p>
          <a:p>
            <a:pPr lvl="1"/>
            <a:r>
              <a:rPr lang="bg-BG" dirty="0"/>
              <a:t>Пирамида и конус</a:t>
            </a:r>
          </a:p>
          <a:p>
            <a:pPr lvl="1"/>
            <a:r>
              <a:rPr lang="bg-BG" dirty="0"/>
              <a:t>Призма и цилиндър</a:t>
            </a:r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Каноничен куб като обект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конструктора</a:t>
            </a:r>
          </a:p>
          <a:p>
            <a:pPr lvl="1"/>
            <a:r>
              <a:rPr lang="bg-BG" dirty="0"/>
              <a:t>Създаваме </a:t>
            </a:r>
            <a:r>
              <a:rPr lang="en-US" dirty="0"/>
              <a:t>WebGL </a:t>
            </a:r>
            <a:r>
              <a:rPr lang="bg-BG" dirty="0"/>
              <a:t>буфер с върховете и </a:t>
            </a:r>
            <a:r>
              <a:rPr lang="bg-BG" dirty="0" err="1"/>
              <a:t>нормалите</a:t>
            </a:r>
            <a:endParaRPr lang="bg-BG" dirty="0"/>
          </a:p>
          <a:p>
            <a:pPr lvl="1"/>
            <a:r>
              <a:rPr lang="bg-BG" dirty="0"/>
              <a:t>Запомняме го в променлива на инстанцията</a:t>
            </a:r>
          </a:p>
          <a:p>
            <a:pPr lvl="1"/>
            <a:endParaRPr lang="bg-BG" dirty="0"/>
          </a:p>
          <a:p>
            <a:r>
              <a:rPr lang="bg-BG" dirty="0"/>
              <a:t>В метода </a:t>
            </a:r>
            <a:r>
              <a:rPr lang="en-US" dirty="0"/>
              <a:t>draw</a:t>
            </a:r>
          </a:p>
          <a:p>
            <a:pPr lvl="1"/>
            <a:r>
              <a:rPr lang="bg-BG" dirty="0"/>
              <a:t>Активираме буфера</a:t>
            </a:r>
          </a:p>
          <a:p>
            <a:pPr lvl="1"/>
            <a:r>
              <a:rPr lang="bg-BG" dirty="0"/>
              <a:t>Указваме къде из него са върховете и </a:t>
            </a:r>
            <a:r>
              <a:rPr lang="bg-BG" dirty="0" err="1"/>
              <a:t>нормалите</a:t>
            </a:r>
            <a:endParaRPr lang="bg-BG" dirty="0"/>
          </a:p>
          <a:p>
            <a:pPr lvl="1"/>
            <a:r>
              <a:rPr lang="bg-BG" dirty="0"/>
              <a:t>Рисуваме</a:t>
            </a:r>
          </a:p>
          <a:p>
            <a:pPr lvl="1"/>
            <a:endParaRPr lang="bg-BG" dirty="0"/>
          </a:p>
          <a:p>
            <a:r>
              <a:rPr lang="bg-BG" dirty="0"/>
              <a:t>Инстанцията</a:t>
            </a:r>
          </a:p>
          <a:p>
            <a:pPr lvl="1"/>
            <a:r>
              <a:rPr lang="bg-BG" dirty="0"/>
              <a:t>Създаваме я едва след като имаме контекст, понеже се ползва от конструктора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50474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457200"/>
            <a:ext cx="6010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93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Куб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Желани параметри</a:t>
            </a:r>
          </a:p>
          <a:p>
            <a:pPr lvl="1"/>
            <a:r>
              <a:rPr lang="bg-BG" dirty="0"/>
              <a:t>Център на куба – </a:t>
            </a:r>
            <a:r>
              <a:rPr lang="en-US" dirty="0"/>
              <a:t>3D </a:t>
            </a:r>
            <a:r>
              <a:rPr lang="bg-BG" dirty="0"/>
              <a:t>точка (масив от 3 числа)</a:t>
            </a:r>
          </a:p>
          <a:p>
            <a:pPr lvl="1"/>
            <a:r>
              <a:rPr lang="bg-BG" dirty="0"/>
              <a:t>Размер на куба – число</a:t>
            </a:r>
          </a:p>
          <a:p>
            <a:pPr lvl="1"/>
            <a:r>
              <a:rPr lang="bg-BG" dirty="0"/>
              <a:t>Цвят на куба – три компоненти (не през конструктора)</a:t>
            </a:r>
          </a:p>
          <a:p>
            <a:pPr lvl="1"/>
            <a:endParaRPr lang="bg-BG" dirty="0"/>
          </a:p>
          <a:p>
            <a:r>
              <a:rPr lang="bg-BG" dirty="0"/>
              <a:t>Желани действия</a:t>
            </a:r>
          </a:p>
          <a:p>
            <a:pPr lvl="1"/>
            <a:r>
              <a:rPr lang="bg-BG" dirty="0"/>
              <a:t>Да имаме достъп отвън до параметрите на куба</a:t>
            </a:r>
          </a:p>
          <a:p>
            <a:pPr lvl="1"/>
            <a:r>
              <a:rPr lang="bg-BG" dirty="0"/>
              <a:t>Те да са „вградени“ във всеки куб</a:t>
            </a:r>
          </a:p>
        </p:txBody>
      </p:sp>
    </p:spTree>
    <p:extLst>
      <p:ext uri="{BB962C8B-B14F-4D97-AF65-F5344CB8AC3E}">
        <p14:creationId xmlns:p14="http://schemas.microsoft.com/office/powerpoint/2010/main" val="3053440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Конструктор</a:t>
            </a:r>
          </a:p>
          <a:p>
            <a:pPr lvl="1"/>
            <a:r>
              <a:rPr lang="bg-BG" dirty="0"/>
              <a:t>Копира параметрите в локални променливи</a:t>
            </a:r>
          </a:p>
          <a:p>
            <a:pPr lvl="1"/>
            <a:r>
              <a:rPr lang="bg-BG" dirty="0"/>
              <a:t>Създава цвят по подразбиране</a:t>
            </a:r>
          </a:p>
          <a:p>
            <a:pPr lvl="1"/>
            <a:r>
              <a:rPr lang="bg-BG" dirty="0"/>
              <a:t>Създава инстанция на каноничен куб, ако не съществува</a:t>
            </a:r>
          </a:p>
          <a:p>
            <a:pPr lvl="1"/>
            <a:endParaRPr lang="bg-BG" dirty="0"/>
          </a:p>
          <a:p>
            <a:r>
              <a:rPr lang="bg-BG" dirty="0"/>
              <a:t>Коментар</a:t>
            </a:r>
          </a:p>
          <a:p>
            <a:pPr lvl="1"/>
            <a:r>
              <a:rPr lang="bg-BG" dirty="0"/>
              <a:t>Ако параметрите не са копирани в </a:t>
            </a:r>
            <a:r>
              <a:rPr lang="en-US" b="1" dirty="0"/>
              <a:t>this</a:t>
            </a:r>
            <a:r>
              <a:rPr lang="en-US" dirty="0"/>
              <a:t>, </a:t>
            </a:r>
            <a:r>
              <a:rPr lang="bg-BG" dirty="0"/>
              <a:t>ще са достъпни единствено в конструктора</a:t>
            </a:r>
          </a:p>
          <a:p>
            <a:pPr lvl="1"/>
            <a:r>
              <a:rPr lang="bg-BG" dirty="0"/>
              <a:t>Няма да проверяваме дали параметрите са допустими</a:t>
            </a:r>
          </a:p>
          <a:p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038600"/>
            <a:ext cx="8534400" cy="2514600"/>
          </a:xfrm>
          <a:prstGeom prst="snip2DiagRect">
            <a:avLst>
              <a:gd name="adj1" fmla="val 0"/>
              <a:gd name="adj2" fmla="val 884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Cube = function(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center,size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this.center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center;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size;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[1,0.75,0];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canonicalCube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60425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canonicalCube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CanonicalCube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9447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/>
              <a:t>draw</a:t>
            </a:r>
          </a:p>
          <a:p>
            <a:pPr lvl="1"/>
            <a:r>
              <a:rPr lang="bg-BG" dirty="0"/>
              <a:t>Запомня и възстановява матрицата</a:t>
            </a:r>
          </a:p>
          <a:p>
            <a:pPr lvl="1"/>
            <a:r>
              <a:rPr lang="bg-BG" dirty="0"/>
              <a:t>Премества куба на желаното място с транслация</a:t>
            </a:r>
          </a:p>
          <a:p>
            <a:pPr lvl="1"/>
            <a:r>
              <a:rPr lang="bg-BG" dirty="0"/>
              <a:t>Оразмерява го с мащабиране, като подава един и същ мащаб по трите оси</a:t>
            </a:r>
          </a:p>
          <a:p>
            <a:pPr lvl="1"/>
            <a:r>
              <a:rPr lang="bg-BG" dirty="0"/>
              <a:t>Цветът се записва директно в атрибутна променлива и се използва за всички върхове</a:t>
            </a:r>
          </a:p>
          <a:p>
            <a:pPr lvl="1"/>
            <a:r>
              <a:rPr lang="bg-BG" dirty="0"/>
              <a:t>За рисуване се вика рисуването на каноничния куб</a:t>
            </a:r>
          </a:p>
          <a:p>
            <a:pPr lvl="1"/>
            <a:endParaRPr lang="bg-BG" dirty="0"/>
          </a:p>
          <a:p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886200"/>
            <a:ext cx="8534400" cy="2667000"/>
          </a:xfrm>
          <a:prstGeom prst="snip2DiagRect">
            <a:avLst>
              <a:gd name="adj1" fmla="val 0"/>
              <a:gd name="adj2" fmla="val 884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Cube.prototype.draw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gl.vertexAttrib3fv(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aColor,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this.center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scale([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canonicalCube.draw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382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457200"/>
            <a:ext cx="6010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86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Проба</a:t>
            </a:r>
          </a:p>
          <a:p>
            <a:pPr lvl="1"/>
            <a:r>
              <a:rPr lang="bg-BG" dirty="0"/>
              <a:t>Създаваме цветни кубове във върховете на голям куб</a:t>
            </a:r>
          </a:p>
          <a:p>
            <a:pPr lvl="1"/>
            <a:r>
              <a:rPr lang="bg-BG" dirty="0"/>
              <a:t>Създаваме по-малки кубове с междинни цветове между съответните големи кубове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057400"/>
            <a:ext cx="8534400" cy="4495800"/>
          </a:xfrm>
          <a:prstGeom prst="snip2DiagRect">
            <a:avLst>
              <a:gd name="adj1" fmla="val 0"/>
              <a:gd name="adj2" fmla="val 637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c000 =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Cube([-1,-1,-1],1); 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c000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.color=[0,0,0];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c001 = new Cube([-1,-1,+1],1); c001.color=[0,0,1];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c011 = new Cube([-1,+1,+1],1); c011.color=[0,1,1];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c010 = new Cube([-1,+1,-1],1); c010.color=[0,1,0];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c000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.draw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c001.draw();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c011.draw();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c010.draw();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requestAnimationFrame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2958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457200"/>
            <a:ext cx="6010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476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Паралелепипед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28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Рисуване на паралелепипед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Желани параметри</a:t>
            </a:r>
          </a:p>
          <a:p>
            <a:pPr lvl="1"/>
            <a:r>
              <a:rPr lang="bg-BG" dirty="0"/>
              <a:t>Същите като на куба</a:t>
            </a:r>
          </a:p>
          <a:p>
            <a:pPr lvl="1"/>
            <a:r>
              <a:rPr lang="bg-BG" dirty="0"/>
              <a:t>Размерите са три – по един за всяка ос</a:t>
            </a:r>
          </a:p>
          <a:p>
            <a:pPr lvl="1"/>
            <a:endParaRPr lang="bg-BG" dirty="0"/>
          </a:p>
          <a:p>
            <a:r>
              <a:rPr lang="bg-BG" dirty="0"/>
              <a:t>Желани действия</a:t>
            </a:r>
          </a:p>
          <a:p>
            <a:pPr lvl="1"/>
            <a:r>
              <a:rPr lang="bg-BG" dirty="0"/>
              <a:t>Същите като на куба</a:t>
            </a:r>
          </a:p>
          <a:p>
            <a:pPr lvl="1"/>
            <a:endParaRPr lang="bg-BG" dirty="0"/>
          </a:p>
          <a:p>
            <a:r>
              <a:rPr lang="bg-BG" dirty="0"/>
              <a:t>Забележка</a:t>
            </a:r>
          </a:p>
          <a:p>
            <a:pPr lvl="1"/>
            <a:r>
              <a:rPr lang="bg-BG" dirty="0"/>
              <a:t>Паралелепипедът е 3</a:t>
            </a:r>
            <a:r>
              <a:rPr lang="en-US" dirty="0"/>
              <a:t>D</a:t>
            </a:r>
            <a:r>
              <a:rPr lang="bg-BG" dirty="0"/>
              <a:t> успоредник</a:t>
            </a:r>
          </a:p>
          <a:p>
            <a:pPr lvl="1"/>
            <a:r>
              <a:rPr lang="bg-BG" dirty="0"/>
              <a:t>Точното име е </a:t>
            </a:r>
            <a:r>
              <a:rPr lang="bg-BG" b="1" dirty="0"/>
              <a:t>правоъгълен паралелепипед</a:t>
            </a:r>
          </a:p>
          <a:p>
            <a:pPr lvl="1"/>
            <a:r>
              <a:rPr lang="bg-BG" dirty="0"/>
              <a:t>Добива популярност по-краткото </a:t>
            </a:r>
            <a:r>
              <a:rPr lang="bg-BG" b="1" dirty="0" err="1"/>
              <a:t>кубоид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30247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Генериране на обекти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895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Аналогичен на куба</a:t>
            </a:r>
          </a:p>
          <a:p>
            <a:pPr lvl="1"/>
            <a:r>
              <a:rPr lang="bg-BG" dirty="0"/>
              <a:t>Дотолкова, че има същия конструктор</a:t>
            </a:r>
          </a:p>
          <a:p>
            <a:pPr lvl="1"/>
            <a:r>
              <a:rPr lang="bg-BG" dirty="0"/>
              <a:t>Размерът е вектор от три коефициента на мащабиране</a:t>
            </a:r>
          </a:p>
          <a:p>
            <a:pPr lvl="1"/>
            <a:r>
              <a:rPr lang="bg-BG" dirty="0"/>
              <a:t>За рисуване използва каноничния куб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429000"/>
            <a:ext cx="8534400" cy="3124200"/>
          </a:xfrm>
          <a:prstGeom prst="snip2DiagRect">
            <a:avLst>
              <a:gd name="adj1" fmla="val 0"/>
              <a:gd name="adj2" fmla="val 809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Cuboid = Cube;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Cuboid.prototype.draw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gl.vertexAttrib3fv(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aColor,this.color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this.center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useMatrix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canonicalCube.draw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059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457200"/>
            <a:ext cx="6010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899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наблюдателните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Възможност за сливане</a:t>
            </a:r>
          </a:p>
          <a:p>
            <a:pPr lvl="1"/>
            <a:r>
              <a:rPr lang="bg-BG" dirty="0"/>
              <a:t>Кубът и </a:t>
            </a:r>
            <a:r>
              <a:rPr lang="bg-BG" dirty="0" err="1"/>
              <a:t>кубоидът</a:t>
            </a:r>
            <a:r>
              <a:rPr lang="bg-BG" dirty="0"/>
              <a:t> могат да са един и същ клас</a:t>
            </a:r>
          </a:p>
          <a:p>
            <a:pPr lvl="1"/>
            <a:r>
              <a:rPr lang="bg-BG" dirty="0"/>
              <a:t>Размерът е или число или вектор</a:t>
            </a:r>
          </a:p>
          <a:p>
            <a:pPr lvl="1"/>
            <a:r>
              <a:rPr lang="bg-BG" dirty="0"/>
              <a:t>При рисуване се проверява кое от двете е и се ползва съответното мащабиране</a:t>
            </a:r>
          </a:p>
        </p:txBody>
      </p:sp>
    </p:spTree>
    <p:extLst>
      <p:ext uri="{BB962C8B-B14F-4D97-AF65-F5344CB8AC3E}">
        <p14:creationId xmlns:p14="http://schemas.microsoft.com/office/powerpoint/2010/main" val="2614349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Пирамида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8090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 на пирамида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Желана функционалност</a:t>
            </a:r>
          </a:p>
          <a:p>
            <a:pPr lvl="1"/>
            <a:r>
              <a:rPr lang="bg-BG" dirty="0"/>
              <a:t>Произволно положение и размер</a:t>
            </a:r>
          </a:p>
          <a:p>
            <a:pPr lvl="1"/>
            <a:r>
              <a:rPr lang="bg-BG" dirty="0"/>
              <a:t>Брой стени като параметър</a:t>
            </a:r>
          </a:p>
          <a:p>
            <a:pPr lvl="1"/>
            <a:endParaRPr lang="bg-BG" dirty="0"/>
          </a:p>
          <a:p>
            <a:r>
              <a:rPr lang="bg-BG" dirty="0"/>
              <a:t>Ограничения</a:t>
            </a:r>
          </a:p>
          <a:p>
            <a:pPr lvl="1"/>
            <a:r>
              <a:rPr lang="bg-BG" dirty="0"/>
              <a:t>Основата е правилен многоъгълник</a:t>
            </a:r>
          </a:p>
          <a:p>
            <a:pPr lvl="1"/>
            <a:r>
              <a:rPr lang="bg-BG" dirty="0"/>
              <a:t>Върхът е над центъра на основата</a:t>
            </a:r>
          </a:p>
        </p:txBody>
      </p:sp>
    </p:spTree>
    <p:extLst>
      <p:ext uri="{BB962C8B-B14F-4D97-AF65-F5344CB8AC3E}">
        <p14:creationId xmlns:p14="http://schemas.microsoft.com/office/powerpoint/2010/main" val="1469363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Идея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Канонична пирамида</a:t>
            </a:r>
          </a:p>
          <a:p>
            <a:pPr lvl="1"/>
            <a:r>
              <a:rPr lang="bg-BG" dirty="0"/>
              <a:t>Радиус на основата = 1 и височина = 1</a:t>
            </a:r>
          </a:p>
          <a:p>
            <a:pPr lvl="1"/>
            <a:r>
              <a:rPr lang="bg-BG" dirty="0"/>
              <a:t>За всеки брой стени трябва отделна пирамида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2895600" y="4741026"/>
            <a:ext cx="3352800" cy="1365154"/>
          </a:xfrm>
          <a:prstGeom prst="snip2DiagRect">
            <a:avLst>
              <a:gd name="adj1" fmla="val 0"/>
              <a:gd name="adj2" fmla="val 14421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/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Канонични пирамиди</a:t>
            </a:r>
          </a:p>
        </p:txBody>
      </p:sp>
      <p:sp>
        <p:nvSpPr>
          <p:cNvPr id="6" name="Right Arrow 5"/>
          <p:cNvSpPr/>
          <p:nvPr/>
        </p:nvSpPr>
        <p:spPr>
          <a:xfrm rot="5400000">
            <a:off x="4266331" y="4284382"/>
            <a:ext cx="611336" cy="301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Snip Diagonal Corner Rectangle 6"/>
          <p:cNvSpPr/>
          <p:nvPr/>
        </p:nvSpPr>
        <p:spPr>
          <a:xfrm>
            <a:off x="2667000" y="2908757"/>
            <a:ext cx="16764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Пирамида 1</a:t>
            </a:r>
          </a:p>
        </p:txBody>
      </p:sp>
      <p:sp>
        <p:nvSpPr>
          <p:cNvPr id="10" name="Snip Diagonal Corner Rectangle 9"/>
          <p:cNvSpPr/>
          <p:nvPr/>
        </p:nvSpPr>
        <p:spPr>
          <a:xfrm>
            <a:off x="4800600" y="2908757"/>
            <a:ext cx="16764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Пирамида 2</a:t>
            </a:r>
          </a:p>
        </p:txBody>
      </p:sp>
      <p:sp>
        <p:nvSpPr>
          <p:cNvPr id="12" name="Snip Diagonal Corner Rectangle 11"/>
          <p:cNvSpPr/>
          <p:nvPr/>
        </p:nvSpPr>
        <p:spPr>
          <a:xfrm>
            <a:off x="6934200" y="2908757"/>
            <a:ext cx="16764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Пирамида 3</a:t>
            </a:r>
          </a:p>
        </p:txBody>
      </p:sp>
      <p:sp>
        <p:nvSpPr>
          <p:cNvPr id="13" name="Snip Diagonal Corner Rectangle 12"/>
          <p:cNvSpPr/>
          <p:nvPr/>
        </p:nvSpPr>
        <p:spPr>
          <a:xfrm>
            <a:off x="533400" y="2908757"/>
            <a:ext cx="16764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prstDash val="solid"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Пирамида 0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5333133" y="3673049"/>
            <a:ext cx="611332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ight Arrow 15"/>
          <p:cNvSpPr/>
          <p:nvPr/>
        </p:nvSpPr>
        <p:spPr>
          <a:xfrm rot="5400000">
            <a:off x="7466733" y="3673051"/>
            <a:ext cx="611332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ight Arrow 16"/>
          <p:cNvSpPr/>
          <p:nvPr/>
        </p:nvSpPr>
        <p:spPr>
          <a:xfrm rot="5400000">
            <a:off x="3199533" y="3673047"/>
            <a:ext cx="611332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ight Arrow 18"/>
          <p:cNvSpPr/>
          <p:nvPr/>
        </p:nvSpPr>
        <p:spPr>
          <a:xfrm rot="5400000">
            <a:off x="1065933" y="3673047"/>
            <a:ext cx="611332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ight Arrow 19"/>
          <p:cNvSpPr/>
          <p:nvPr/>
        </p:nvSpPr>
        <p:spPr>
          <a:xfrm>
            <a:off x="1295400" y="3978713"/>
            <a:ext cx="6553200" cy="30195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Snip Diagonal Corner Rectangle 22"/>
          <p:cNvSpPr/>
          <p:nvPr/>
        </p:nvSpPr>
        <p:spPr>
          <a:xfrm>
            <a:off x="3047999" y="5337223"/>
            <a:ext cx="914400" cy="606377"/>
          </a:xfrm>
          <a:prstGeom prst="snip2Diag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</a:p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стени</a:t>
            </a:r>
          </a:p>
        </p:txBody>
      </p:sp>
      <p:sp>
        <p:nvSpPr>
          <p:cNvPr id="24" name="Snip Diagonal Corner Rectangle 23"/>
          <p:cNvSpPr/>
          <p:nvPr/>
        </p:nvSpPr>
        <p:spPr>
          <a:xfrm>
            <a:off x="4114799" y="5337223"/>
            <a:ext cx="914400" cy="606377"/>
          </a:xfrm>
          <a:prstGeom prst="snip2Diag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</a:p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стени</a:t>
            </a:r>
          </a:p>
        </p:txBody>
      </p:sp>
      <p:sp>
        <p:nvSpPr>
          <p:cNvPr id="25" name="Snip Diagonal Corner Rectangle 24"/>
          <p:cNvSpPr/>
          <p:nvPr/>
        </p:nvSpPr>
        <p:spPr>
          <a:xfrm>
            <a:off x="5168152" y="5337223"/>
            <a:ext cx="914400" cy="606377"/>
          </a:xfrm>
          <a:prstGeom prst="snip2DiagRect">
            <a:avLst/>
          </a:prstGeom>
          <a:solidFill>
            <a:schemeClr val="bg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</a:p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стени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38399" y="6106180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N-</a:t>
            </a: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стенни канонични пирамиди</a:t>
            </a: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се създават</a:t>
            </a:r>
            <a:b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само при нужда от конкретно </a:t>
            </a:r>
            <a:r>
              <a:rPr lang="en-US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endParaRPr lang="bg-BG" sz="14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254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Върхове</a:t>
            </a:r>
          </a:p>
          <a:p>
            <a:pPr lvl="1"/>
            <a:r>
              <a:rPr lang="bg-BG" dirty="0"/>
              <a:t>Основата е правилен </a:t>
            </a:r>
            <a:r>
              <a:rPr lang="en-US" dirty="0"/>
              <a:t>N-</a:t>
            </a:r>
            <a:r>
              <a:rPr lang="bg-BG" dirty="0"/>
              <a:t>ъгълник</a:t>
            </a:r>
          </a:p>
          <a:p>
            <a:pPr lvl="1"/>
            <a:r>
              <a:rPr lang="bg-BG" dirty="0"/>
              <a:t>Удобни са полярни координати</a:t>
            </a:r>
          </a:p>
          <a:p>
            <a:pPr lvl="1"/>
            <a:r>
              <a:rPr lang="bg-BG" dirty="0"/>
              <a:t>Върхът на пирамидата е фиксирана точка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Сметки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990600" y="3172496"/>
            <a:ext cx="5492001" cy="4943536"/>
            <a:chOff x="990600" y="3172496"/>
            <a:chExt cx="5492001" cy="4943536"/>
          </a:xfrm>
        </p:grpSpPr>
        <p:sp>
          <p:nvSpPr>
            <p:cNvPr id="5" name="Hexagon 4"/>
            <p:cNvSpPr/>
            <p:nvPr/>
          </p:nvSpPr>
          <p:spPr>
            <a:xfrm>
              <a:off x="2972338" y="3429000"/>
              <a:ext cx="3172968" cy="2735317"/>
            </a:xfrm>
            <a:prstGeom prst="hexagon">
              <a:avLst/>
            </a:prstGeom>
            <a:solidFill>
              <a:srgbClr val="C9E890">
                <a:alpha val="50196"/>
              </a:srgbClr>
            </a:solidFill>
            <a:ln w="38100">
              <a:solidFill>
                <a:schemeClr val="accent1">
                  <a:lumMod val="75000"/>
                </a:schemeClr>
              </a:solidFill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16" name="Straight Connector 15"/>
            <p:cNvCxnSpPr>
              <a:endCxn id="5" idx="5"/>
            </p:cNvCxnSpPr>
            <p:nvPr/>
          </p:nvCxnSpPr>
          <p:spPr>
            <a:xfrm flipV="1">
              <a:off x="4558822" y="3429001"/>
              <a:ext cx="902655" cy="1367658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>
              <a:stCxn id="5" idx="4"/>
              <a:endCxn id="5" idx="1"/>
            </p:cNvCxnSpPr>
            <p:nvPr/>
          </p:nvCxnSpPr>
          <p:spPr>
            <a:xfrm>
              <a:off x="3656167" y="3429001"/>
              <a:ext cx="1805310" cy="2735315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>
              <a:endCxn id="5" idx="0"/>
            </p:cNvCxnSpPr>
            <p:nvPr/>
          </p:nvCxnSpPr>
          <p:spPr>
            <a:xfrm>
              <a:off x="3124200" y="4796659"/>
              <a:ext cx="3021106" cy="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990600" y="3429000"/>
              <a:ext cx="4687032" cy="4687032"/>
            </a:xfrm>
            <a:prstGeom prst="ellipse">
              <a:avLst/>
            </a:prstGeom>
            <a:gradFill flip="none" rotWithShape="1">
              <a:gsLst>
                <a:gs pos="41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92757" y="4668406"/>
              <a:ext cx="289844" cy="256504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bg-BG" sz="20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62600" y="3172496"/>
              <a:ext cx="289844" cy="256504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bg-BG" sz="20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0" y="3172496"/>
              <a:ext cx="289844" cy="256504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bg-BG" sz="20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62600" y="6164317"/>
              <a:ext cx="582706" cy="256504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2000" b="1" baseline="-25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n-1</a:t>
              </a:r>
              <a:endParaRPr lang="bg-BG" sz="20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Arc 25"/>
            <p:cNvSpPr/>
            <p:nvPr/>
          </p:nvSpPr>
          <p:spPr>
            <a:xfrm rot="5400000" flipV="1">
              <a:off x="4209852" y="4438685"/>
              <a:ext cx="719350" cy="719350"/>
            </a:xfrm>
            <a:prstGeom prst="arc">
              <a:avLst>
                <a:gd name="adj1" fmla="val 5376632"/>
                <a:gd name="adj2" fmla="val 8895138"/>
              </a:avLst>
            </a:prstGeom>
            <a:ln w="28575">
              <a:solidFill>
                <a:srgbClr val="FF0000"/>
              </a:solidFill>
              <a:headEnd type="none" w="med" len="med"/>
              <a:tailEnd type="triangle" w="med" len="sm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69047" y="4356342"/>
              <a:ext cx="745953" cy="394952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2</a:t>
              </a:r>
              <a:r>
                <a:rPr lang="el-GR" sz="1600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  <a:sym typeface="Symbol"/>
                </a:rPr>
                <a:t></a:t>
              </a:r>
              <a:r>
                <a:rPr lang="en-US" sz="1600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/n</a:t>
              </a:r>
              <a:endParaRPr lang="bg-BG" sz="1600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83868" y="4831473"/>
              <a:ext cx="775320" cy="256504"/>
            </a:xfrm>
            <a:prstGeom prst="rect">
              <a:avLst/>
            </a:prstGeom>
            <a:noFill/>
            <a:ln>
              <a:noFill/>
            </a:ln>
            <a:effectLst>
              <a:outerShdw blurRad="127000" dir="2700000" algn="tl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r>
                <a:rPr lang="en-US" sz="2000" b="1">
                  <a:solidFill>
                    <a:schemeClr val="accent1">
                      <a:lumMod val="50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rPr>
                <a:t>O</a:t>
              </a:r>
              <a:endParaRPr lang="bg-BG" sz="20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971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3"/>
          <p:cNvSpPr/>
          <p:nvPr/>
        </p:nvSpPr>
        <p:spPr>
          <a:xfrm>
            <a:off x="4572001" y="4162754"/>
            <a:ext cx="1059410" cy="1575663"/>
          </a:xfrm>
          <a:custGeom>
            <a:avLst/>
            <a:gdLst>
              <a:gd name="connsiteX0" fmla="*/ 0 w 3172968"/>
              <a:gd name="connsiteY0" fmla="*/ 2735317 h 2735317"/>
              <a:gd name="connsiteX1" fmla="*/ 2231929 w 3172968"/>
              <a:gd name="connsiteY1" fmla="*/ 0 h 2735317"/>
              <a:gd name="connsiteX2" fmla="*/ 3172968 w 3172968"/>
              <a:gd name="connsiteY2" fmla="*/ 2735317 h 2735317"/>
              <a:gd name="connsiteX3" fmla="*/ 0 w 3172968"/>
              <a:gd name="connsiteY3" fmla="*/ 2735317 h 2735317"/>
              <a:gd name="connsiteX0" fmla="*/ 0 w 3226756"/>
              <a:gd name="connsiteY0" fmla="*/ 2735317 h 2735317"/>
              <a:gd name="connsiteX1" fmla="*/ 2231929 w 3226756"/>
              <a:gd name="connsiteY1" fmla="*/ 0 h 2735317"/>
              <a:gd name="connsiteX2" fmla="*/ 3226756 w 3226756"/>
              <a:gd name="connsiteY2" fmla="*/ 1242694 h 2735317"/>
              <a:gd name="connsiteX3" fmla="*/ 0 w 3226756"/>
              <a:gd name="connsiteY3" fmla="*/ 2735317 h 2735317"/>
              <a:gd name="connsiteX0" fmla="*/ 0 w 1317274"/>
              <a:gd name="connsiteY0" fmla="*/ 2264670 h 2264670"/>
              <a:gd name="connsiteX1" fmla="*/ 322447 w 1317274"/>
              <a:gd name="connsiteY1" fmla="*/ 0 h 2264670"/>
              <a:gd name="connsiteX2" fmla="*/ 1317274 w 1317274"/>
              <a:gd name="connsiteY2" fmla="*/ 1242694 h 2264670"/>
              <a:gd name="connsiteX3" fmla="*/ 0 w 1317274"/>
              <a:gd name="connsiteY3" fmla="*/ 2264670 h 2264670"/>
              <a:gd name="connsiteX0" fmla="*/ 860894 w 2178168"/>
              <a:gd name="connsiteY0" fmla="*/ 3192517 h 3192517"/>
              <a:gd name="connsiteX1" fmla="*/ 0 w 2178168"/>
              <a:gd name="connsiteY1" fmla="*/ 0 h 3192517"/>
              <a:gd name="connsiteX2" fmla="*/ 2178168 w 2178168"/>
              <a:gd name="connsiteY2" fmla="*/ 2170541 h 3192517"/>
              <a:gd name="connsiteX3" fmla="*/ 860894 w 2178168"/>
              <a:gd name="connsiteY3" fmla="*/ 3192517 h 3192517"/>
              <a:gd name="connsiteX0" fmla="*/ 349906 w 1667180"/>
              <a:gd name="connsiteY0" fmla="*/ 3192517 h 3192517"/>
              <a:gd name="connsiteX1" fmla="*/ 0 w 1667180"/>
              <a:gd name="connsiteY1" fmla="*/ 0 h 3192517"/>
              <a:gd name="connsiteX2" fmla="*/ 1667180 w 1667180"/>
              <a:gd name="connsiteY2" fmla="*/ 2170541 h 3192517"/>
              <a:gd name="connsiteX3" fmla="*/ 349906 w 1667180"/>
              <a:gd name="connsiteY3" fmla="*/ 3192517 h 3192517"/>
              <a:gd name="connsiteX0" fmla="*/ 632295 w 1667180"/>
              <a:gd name="connsiteY0" fmla="*/ 2977364 h 2977364"/>
              <a:gd name="connsiteX1" fmla="*/ 0 w 1667180"/>
              <a:gd name="connsiteY1" fmla="*/ 0 h 2977364"/>
              <a:gd name="connsiteX2" fmla="*/ 1667180 w 1667180"/>
              <a:gd name="connsiteY2" fmla="*/ 2170541 h 2977364"/>
              <a:gd name="connsiteX3" fmla="*/ 632295 w 1667180"/>
              <a:gd name="connsiteY3" fmla="*/ 2977364 h 2977364"/>
              <a:gd name="connsiteX0" fmla="*/ 632295 w 1667180"/>
              <a:gd name="connsiteY0" fmla="*/ 2237776 h 2237776"/>
              <a:gd name="connsiteX1" fmla="*/ 0 w 1667180"/>
              <a:gd name="connsiteY1" fmla="*/ 0 h 2237776"/>
              <a:gd name="connsiteX2" fmla="*/ 1667180 w 1667180"/>
              <a:gd name="connsiteY2" fmla="*/ 1430953 h 2237776"/>
              <a:gd name="connsiteX3" fmla="*/ 632295 w 1667180"/>
              <a:gd name="connsiteY3" fmla="*/ 2237776 h 2237776"/>
              <a:gd name="connsiteX0" fmla="*/ 0 w 4208391"/>
              <a:gd name="connsiteY0" fmla="*/ 1915047 h 1915047"/>
              <a:gd name="connsiteX1" fmla="*/ 2541211 w 4208391"/>
              <a:gd name="connsiteY1" fmla="*/ 0 h 1915047"/>
              <a:gd name="connsiteX2" fmla="*/ 4208391 w 4208391"/>
              <a:gd name="connsiteY2" fmla="*/ 1430953 h 1915047"/>
              <a:gd name="connsiteX3" fmla="*/ 0 w 4208391"/>
              <a:gd name="connsiteY3" fmla="*/ 1915047 h 1915047"/>
              <a:gd name="connsiteX0" fmla="*/ 0 w 2541211"/>
              <a:gd name="connsiteY0" fmla="*/ 1915047 h 2197435"/>
              <a:gd name="connsiteX1" fmla="*/ 2541211 w 2541211"/>
              <a:gd name="connsiteY1" fmla="*/ 0 h 2197435"/>
              <a:gd name="connsiteX2" fmla="*/ 1142461 w 2541211"/>
              <a:gd name="connsiteY2" fmla="*/ 2197435 h 2197435"/>
              <a:gd name="connsiteX3" fmla="*/ 0 w 2541211"/>
              <a:gd name="connsiteY3" fmla="*/ 1915047 h 2197435"/>
              <a:gd name="connsiteX0" fmla="*/ 27177 w 1169638"/>
              <a:gd name="connsiteY0" fmla="*/ 1511636 h 1794024"/>
              <a:gd name="connsiteX1" fmla="*/ 0 w 1169638"/>
              <a:gd name="connsiteY1" fmla="*/ 0 h 1794024"/>
              <a:gd name="connsiteX2" fmla="*/ 1169638 w 1169638"/>
              <a:gd name="connsiteY2" fmla="*/ 1794024 h 1794024"/>
              <a:gd name="connsiteX3" fmla="*/ 27177 w 1169638"/>
              <a:gd name="connsiteY3" fmla="*/ 1511636 h 1794024"/>
              <a:gd name="connsiteX0" fmla="*/ 0 w 1201897"/>
              <a:gd name="connsiteY0" fmla="*/ 1507064 h 1794024"/>
              <a:gd name="connsiteX1" fmla="*/ 32259 w 1201897"/>
              <a:gd name="connsiteY1" fmla="*/ 0 h 1794024"/>
              <a:gd name="connsiteX2" fmla="*/ 1201897 w 1201897"/>
              <a:gd name="connsiteY2" fmla="*/ 1794024 h 1794024"/>
              <a:gd name="connsiteX3" fmla="*/ 0 w 1201897"/>
              <a:gd name="connsiteY3" fmla="*/ 1507064 h 1794024"/>
              <a:gd name="connsiteX0" fmla="*/ 0 w 1201897"/>
              <a:gd name="connsiteY0" fmla="*/ 1543640 h 1830600"/>
              <a:gd name="connsiteX1" fmla="*/ 4827 w 1201897"/>
              <a:gd name="connsiteY1" fmla="*/ 0 h 1830600"/>
              <a:gd name="connsiteX2" fmla="*/ 1201897 w 1201897"/>
              <a:gd name="connsiteY2" fmla="*/ 1830600 h 1830600"/>
              <a:gd name="connsiteX3" fmla="*/ 0 w 1201897"/>
              <a:gd name="connsiteY3" fmla="*/ 1543640 h 1830600"/>
              <a:gd name="connsiteX0" fmla="*/ 0 w 1165321"/>
              <a:gd name="connsiteY0" fmla="*/ 1543640 h 1807740"/>
              <a:gd name="connsiteX1" fmla="*/ 4827 w 1165321"/>
              <a:gd name="connsiteY1" fmla="*/ 0 h 1807740"/>
              <a:gd name="connsiteX2" fmla="*/ 1165321 w 1165321"/>
              <a:gd name="connsiteY2" fmla="*/ 1807740 h 1807740"/>
              <a:gd name="connsiteX3" fmla="*/ 0 w 1165321"/>
              <a:gd name="connsiteY3" fmla="*/ 1543640 h 1807740"/>
              <a:gd name="connsiteX0" fmla="*/ 100329 w 1160494"/>
              <a:gd name="connsiteY0" fmla="*/ 1497920 h 1807740"/>
              <a:gd name="connsiteX1" fmla="*/ 0 w 1160494"/>
              <a:gd name="connsiteY1" fmla="*/ 0 h 1807740"/>
              <a:gd name="connsiteX2" fmla="*/ 1160494 w 1160494"/>
              <a:gd name="connsiteY2" fmla="*/ 1807740 h 1807740"/>
              <a:gd name="connsiteX3" fmla="*/ 100329 w 1160494"/>
              <a:gd name="connsiteY3" fmla="*/ 1497920 h 1807740"/>
              <a:gd name="connsiteX0" fmla="*/ 0 w 1160749"/>
              <a:gd name="connsiteY0" fmla="*/ 1539068 h 1807740"/>
              <a:gd name="connsiteX1" fmla="*/ 255 w 1160749"/>
              <a:gd name="connsiteY1" fmla="*/ 0 h 1807740"/>
              <a:gd name="connsiteX2" fmla="*/ 1160749 w 1160749"/>
              <a:gd name="connsiteY2" fmla="*/ 1807740 h 1807740"/>
              <a:gd name="connsiteX3" fmla="*/ 0 w 1160749"/>
              <a:gd name="connsiteY3" fmla="*/ 1539068 h 1807740"/>
              <a:gd name="connsiteX0" fmla="*/ 0 w 972490"/>
              <a:gd name="connsiteY0" fmla="*/ 1539068 h 1579140"/>
              <a:gd name="connsiteX1" fmla="*/ 255 w 972490"/>
              <a:gd name="connsiteY1" fmla="*/ 0 h 1579140"/>
              <a:gd name="connsiteX2" fmla="*/ 972490 w 972490"/>
              <a:gd name="connsiteY2" fmla="*/ 1579140 h 1579140"/>
              <a:gd name="connsiteX3" fmla="*/ 0 w 972490"/>
              <a:gd name="connsiteY3" fmla="*/ 1539068 h 1579140"/>
              <a:gd name="connsiteX0" fmla="*/ 0 w 972490"/>
              <a:gd name="connsiteY0" fmla="*/ 1573836 h 1579140"/>
              <a:gd name="connsiteX1" fmla="*/ 255 w 972490"/>
              <a:gd name="connsiteY1" fmla="*/ 0 h 1579140"/>
              <a:gd name="connsiteX2" fmla="*/ 972490 w 972490"/>
              <a:gd name="connsiteY2" fmla="*/ 1579140 h 1579140"/>
              <a:gd name="connsiteX3" fmla="*/ 0 w 972490"/>
              <a:gd name="connsiteY3" fmla="*/ 1573836 h 1579140"/>
              <a:gd name="connsiteX0" fmla="*/ 0 w 1014211"/>
              <a:gd name="connsiteY0" fmla="*/ 1573836 h 1573836"/>
              <a:gd name="connsiteX1" fmla="*/ 255 w 1014211"/>
              <a:gd name="connsiteY1" fmla="*/ 0 h 1573836"/>
              <a:gd name="connsiteX2" fmla="*/ 1014211 w 1014211"/>
              <a:gd name="connsiteY2" fmla="*/ 1374008 h 1573836"/>
              <a:gd name="connsiteX3" fmla="*/ 0 w 1014211"/>
              <a:gd name="connsiteY3" fmla="*/ 1573836 h 1573836"/>
              <a:gd name="connsiteX0" fmla="*/ 0 w 1059410"/>
              <a:gd name="connsiteY0" fmla="*/ 1573836 h 1575663"/>
              <a:gd name="connsiteX1" fmla="*/ 255 w 1059410"/>
              <a:gd name="connsiteY1" fmla="*/ 0 h 1575663"/>
              <a:gd name="connsiteX2" fmla="*/ 1059410 w 1059410"/>
              <a:gd name="connsiteY2" fmla="*/ 1575663 h 1575663"/>
              <a:gd name="connsiteX3" fmla="*/ 0 w 1059410"/>
              <a:gd name="connsiteY3" fmla="*/ 1573836 h 157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9410" h="1575663">
                <a:moveTo>
                  <a:pt x="0" y="1573836"/>
                </a:moveTo>
                <a:lnTo>
                  <a:pt x="255" y="0"/>
                </a:lnTo>
                <a:lnTo>
                  <a:pt x="1059410" y="1575663"/>
                </a:lnTo>
                <a:lnTo>
                  <a:pt x="0" y="1573836"/>
                </a:lnTo>
                <a:close/>
              </a:path>
            </a:pathLst>
          </a:custGeom>
          <a:solidFill>
            <a:srgbClr val="C9E890">
              <a:alpha val="50196"/>
            </a:srgb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56" name="Isosceles Triangle 3"/>
          <p:cNvSpPr/>
          <p:nvPr/>
        </p:nvSpPr>
        <p:spPr>
          <a:xfrm rot="5400000">
            <a:off x="5889537" y="4420881"/>
            <a:ext cx="1059410" cy="1575663"/>
          </a:xfrm>
          <a:custGeom>
            <a:avLst/>
            <a:gdLst>
              <a:gd name="connsiteX0" fmla="*/ 0 w 3172968"/>
              <a:gd name="connsiteY0" fmla="*/ 2735317 h 2735317"/>
              <a:gd name="connsiteX1" fmla="*/ 2231929 w 3172968"/>
              <a:gd name="connsiteY1" fmla="*/ 0 h 2735317"/>
              <a:gd name="connsiteX2" fmla="*/ 3172968 w 3172968"/>
              <a:gd name="connsiteY2" fmla="*/ 2735317 h 2735317"/>
              <a:gd name="connsiteX3" fmla="*/ 0 w 3172968"/>
              <a:gd name="connsiteY3" fmla="*/ 2735317 h 2735317"/>
              <a:gd name="connsiteX0" fmla="*/ 0 w 3226756"/>
              <a:gd name="connsiteY0" fmla="*/ 2735317 h 2735317"/>
              <a:gd name="connsiteX1" fmla="*/ 2231929 w 3226756"/>
              <a:gd name="connsiteY1" fmla="*/ 0 h 2735317"/>
              <a:gd name="connsiteX2" fmla="*/ 3226756 w 3226756"/>
              <a:gd name="connsiteY2" fmla="*/ 1242694 h 2735317"/>
              <a:gd name="connsiteX3" fmla="*/ 0 w 3226756"/>
              <a:gd name="connsiteY3" fmla="*/ 2735317 h 2735317"/>
              <a:gd name="connsiteX0" fmla="*/ 0 w 1317274"/>
              <a:gd name="connsiteY0" fmla="*/ 2264670 h 2264670"/>
              <a:gd name="connsiteX1" fmla="*/ 322447 w 1317274"/>
              <a:gd name="connsiteY1" fmla="*/ 0 h 2264670"/>
              <a:gd name="connsiteX2" fmla="*/ 1317274 w 1317274"/>
              <a:gd name="connsiteY2" fmla="*/ 1242694 h 2264670"/>
              <a:gd name="connsiteX3" fmla="*/ 0 w 1317274"/>
              <a:gd name="connsiteY3" fmla="*/ 2264670 h 2264670"/>
              <a:gd name="connsiteX0" fmla="*/ 860894 w 2178168"/>
              <a:gd name="connsiteY0" fmla="*/ 3192517 h 3192517"/>
              <a:gd name="connsiteX1" fmla="*/ 0 w 2178168"/>
              <a:gd name="connsiteY1" fmla="*/ 0 h 3192517"/>
              <a:gd name="connsiteX2" fmla="*/ 2178168 w 2178168"/>
              <a:gd name="connsiteY2" fmla="*/ 2170541 h 3192517"/>
              <a:gd name="connsiteX3" fmla="*/ 860894 w 2178168"/>
              <a:gd name="connsiteY3" fmla="*/ 3192517 h 3192517"/>
              <a:gd name="connsiteX0" fmla="*/ 349906 w 1667180"/>
              <a:gd name="connsiteY0" fmla="*/ 3192517 h 3192517"/>
              <a:gd name="connsiteX1" fmla="*/ 0 w 1667180"/>
              <a:gd name="connsiteY1" fmla="*/ 0 h 3192517"/>
              <a:gd name="connsiteX2" fmla="*/ 1667180 w 1667180"/>
              <a:gd name="connsiteY2" fmla="*/ 2170541 h 3192517"/>
              <a:gd name="connsiteX3" fmla="*/ 349906 w 1667180"/>
              <a:gd name="connsiteY3" fmla="*/ 3192517 h 3192517"/>
              <a:gd name="connsiteX0" fmla="*/ 632295 w 1667180"/>
              <a:gd name="connsiteY0" fmla="*/ 2977364 h 2977364"/>
              <a:gd name="connsiteX1" fmla="*/ 0 w 1667180"/>
              <a:gd name="connsiteY1" fmla="*/ 0 h 2977364"/>
              <a:gd name="connsiteX2" fmla="*/ 1667180 w 1667180"/>
              <a:gd name="connsiteY2" fmla="*/ 2170541 h 2977364"/>
              <a:gd name="connsiteX3" fmla="*/ 632295 w 1667180"/>
              <a:gd name="connsiteY3" fmla="*/ 2977364 h 2977364"/>
              <a:gd name="connsiteX0" fmla="*/ 632295 w 1667180"/>
              <a:gd name="connsiteY0" fmla="*/ 2237776 h 2237776"/>
              <a:gd name="connsiteX1" fmla="*/ 0 w 1667180"/>
              <a:gd name="connsiteY1" fmla="*/ 0 h 2237776"/>
              <a:gd name="connsiteX2" fmla="*/ 1667180 w 1667180"/>
              <a:gd name="connsiteY2" fmla="*/ 1430953 h 2237776"/>
              <a:gd name="connsiteX3" fmla="*/ 632295 w 1667180"/>
              <a:gd name="connsiteY3" fmla="*/ 2237776 h 2237776"/>
              <a:gd name="connsiteX0" fmla="*/ 0 w 4208391"/>
              <a:gd name="connsiteY0" fmla="*/ 1915047 h 1915047"/>
              <a:gd name="connsiteX1" fmla="*/ 2541211 w 4208391"/>
              <a:gd name="connsiteY1" fmla="*/ 0 h 1915047"/>
              <a:gd name="connsiteX2" fmla="*/ 4208391 w 4208391"/>
              <a:gd name="connsiteY2" fmla="*/ 1430953 h 1915047"/>
              <a:gd name="connsiteX3" fmla="*/ 0 w 4208391"/>
              <a:gd name="connsiteY3" fmla="*/ 1915047 h 1915047"/>
              <a:gd name="connsiteX0" fmla="*/ 0 w 2541211"/>
              <a:gd name="connsiteY0" fmla="*/ 1915047 h 2197435"/>
              <a:gd name="connsiteX1" fmla="*/ 2541211 w 2541211"/>
              <a:gd name="connsiteY1" fmla="*/ 0 h 2197435"/>
              <a:gd name="connsiteX2" fmla="*/ 1142461 w 2541211"/>
              <a:gd name="connsiteY2" fmla="*/ 2197435 h 2197435"/>
              <a:gd name="connsiteX3" fmla="*/ 0 w 2541211"/>
              <a:gd name="connsiteY3" fmla="*/ 1915047 h 2197435"/>
              <a:gd name="connsiteX0" fmla="*/ 27177 w 1169638"/>
              <a:gd name="connsiteY0" fmla="*/ 1511636 h 1794024"/>
              <a:gd name="connsiteX1" fmla="*/ 0 w 1169638"/>
              <a:gd name="connsiteY1" fmla="*/ 0 h 1794024"/>
              <a:gd name="connsiteX2" fmla="*/ 1169638 w 1169638"/>
              <a:gd name="connsiteY2" fmla="*/ 1794024 h 1794024"/>
              <a:gd name="connsiteX3" fmla="*/ 27177 w 1169638"/>
              <a:gd name="connsiteY3" fmla="*/ 1511636 h 1794024"/>
              <a:gd name="connsiteX0" fmla="*/ 0 w 1201897"/>
              <a:gd name="connsiteY0" fmla="*/ 1507064 h 1794024"/>
              <a:gd name="connsiteX1" fmla="*/ 32259 w 1201897"/>
              <a:gd name="connsiteY1" fmla="*/ 0 h 1794024"/>
              <a:gd name="connsiteX2" fmla="*/ 1201897 w 1201897"/>
              <a:gd name="connsiteY2" fmla="*/ 1794024 h 1794024"/>
              <a:gd name="connsiteX3" fmla="*/ 0 w 1201897"/>
              <a:gd name="connsiteY3" fmla="*/ 1507064 h 1794024"/>
              <a:gd name="connsiteX0" fmla="*/ 0 w 1201897"/>
              <a:gd name="connsiteY0" fmla="*/ 1543640 h 1830600"/>
              <a:gd name="connsiteX1" fmla="*/ 4827 w 1201897"/>
              <a:gd name="connsiteY1" fmla="*/ 0 h 1830600"/>
              <a:gd name="connsiteX2" fmla="*/ 1201897 w 1201897"/>
              <a:gd name="connsiteY2" fmla="*/ 1830600 h 1830600"/>
              <a:gd name="connsiteX3" fmla="*/ 0 w 1201897"/>
              <a:gd name="connsiteY3" fmla="*/ 1543640 h 1830600"/>
              <a:gd name="connsiteX0" fmla="*/ 0 w 1165321"/>
              <a:gd name="connsiteY0" fmla="*/ 1543640 h 1807740"/>
              <a:gd name="connsiteX1" fmla="*/ 4827 w 1165321"/>
              <a:gd name="connsiteY1" fmla="*/ 0 h 1807740"/>
              <a:gd name="connsiteX2" fmla="*/ 1165321 w 1165321"/>
              <a:gd name="connsiteY2" fmla="*/ 1807740 h 1807740"/>
              <a:gd name="connsiteX3" fmla="*/ 0 w 1165321"/>
              <a:gd name="connsiteY3" fmla="*/ 1543640 h 1807740"/>
              <a:gd name="connsiteX0" fmla="*/ 100329 w 1160494"/>
              <a:gd name="connsiteY0" fmla="*/ 1497920 h 1807740"/>
              <a:gd name="connsiteX1" fmla="*/ 0 w 1160494"/>
              <a:gd name="connsiteY1" fmla="*/ 0 h 1807740"/>
              <a:gd name="connsiteX2" fmla="*/ 1160494 w 1160494"/>
              <a:gd name="connsiteY2" fmla="*/ 1807740 h 1807740"/>
              <a:gd name="connsiteX3" fmla="*/ 100329 w 1160494"/>
              <a:gd name="connsiteY3" fmla="*/ 1497920 h 1807740"/>
              <a:gd name="connsiteX0" fmla="*/ 0 w 1160749"/>
              <a:gd name="connsiteY0" fmla="*/ 1539068 h 1807740"/>
              <a:gd name="connsiteX1" fmla="*/ 255 w 1160749"/>
              <a:gd name="connsiteY1" fmla="*/ 0 h 1807740"/>
              <a:gd name="connsiteX2" fmla="*/ 1160749 w 1160749"/>
              <a:gd name="connsiteY2" fmla="*/ 1807740 h 1807740"/>
              <a:gd name="connsiteX3" fmla="*/ 0 w 1160749"/>
              <a:gd name="connsiteY3" fmla="*/ 1539068 h 1807740"/>
              <a:gd name="connsiteX0" fmla="*/ 0 w 972490"/>
              <a:gd name="connsiteY0" fmla="*/ 1539068 h 1579140"/>
              <a:gd name="connsiteX1" fmla="*/ 255 w 972490"/>
              <a:gd name="connsiteY1" fmla="*/ 0 h 1579140"/>
              <a:gd name="connsiteX2" fmla="*/ 972490 w 972490"/>
              <a:gd name="connsiteY2" fmla="*/ 1579140 h 1579140"/>
              <a:gd name="connsiteX3" fmla="*/ 0 w 972490"/>
              <a:gd name="connsiteY3" fmla="*/ 1539068 h 1579140"/>
              <a:gd name="connsiteX0" fmla="*/ 0 w 972490"/>
              <a:gd name="connsiteY0" fmla="*/ 1573836 h 1579140"/>
              <a:gd name="connsiteX1" fmla="*/ 255 w 972490"/>
              <a:gd name="connsiteY1" fmla="*/ 0 h 1579140"/>
              <a:gd name="connsiteX2" fmla="*/ 972490 w 972490"/>
              <a:gd name="connsiteY2" fmla="*/ 1579140 h 1579140"/>
              <a:gd name="connsiteX3" fmla="*/ 0 w 972490"/>
              <a:gd name="connsiteY3" fmla="*/ 1573836 h 1579140"/>
              <a:gd name="connsiteX0" fmla="*/ 0 w 1014211"/>
              <a:gd name="connsiteY0" fmla="*/ 1573836 h 1573836"/>
              <a:gd name="connsiteX1" fmla="*/ 255 w 1014211"/>
              <a:gd name="connsiteY1" fmla="*/ 0 h 1573836"/>
              <a:gd name="connsiteX2" fmla="*/ 1014211 w 1014211"/>
              <a:gd name="connsiteY2" fmla="*/ 1374008 h 1573836"/>
              <a:gd name="connsiteX3" fmla="*/ 0 w 1014211"/>
              <a:gd name="connsiteY3" fmla="*/ 1573836 h 1573836"/>
              <a:gd name="connsiteX0" fmla="*/ 0 w 1059410"/>
              <a:gd name="connsiteY0" fmla="*/ 1573836 h 1575663"/>
              <a:gd name="connsiteX1" fmla="*/ 255 w 1059410"/>
              <a:gd name="connsiteY1" fmla="*/ 0 h 1575663"/>
              <a:gd name="connsiteX2" fmla="*/ 1059410 w 1059410"/>
              <a:gd name="connsiteY2" fmla="*/ 1575663 h 1575663"/>
              <a:gd name="connsiteX3" fmla="*/ 0 w 1059410"/>
              <a:gd name="connsiteY3" fmla="*/ 1573836 h 157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9410" h="1575663">
                <a:moveTo>
                  <a:pt x="0" y="1573836"/>
                </a:moveTo>
                <a:lnTo>
                  <a:pt x="255" y="0"/>
                </a:lnTo>
                <a:lnTo>
                  <a:pt x="1059410" y="1575663"/>
                </a:lnTo>
                <a:lnTo>
                  <a:pt x="0" y="1573836"/>
                </a:lnTo>
                <a:close/>
              </a:path>
            </a:pathLst>
          </a:custGeom>
          <a:solidFill>
            <a:srgbClr val="C9E890">
              <a:alpha val="50196"/>
            </a:srgb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7212345" y="4679263"/>
            <a:ext cx="0" cy="1059154"/>
          </a:xfrm>
          <a:prstGeom prst="line">
            <a:avLst/>
          </a:prstGeom>
          <a:solidFill>
            <a:srgbClr val="F4FCE4">
              <a:alpha val="60000"/>
            </a:srgbClr>
          </a:solidFill>
          <a:ln w="9525">
            <a:solidFill>
              <a:srgbClr val="FF0000"/>
            </a:solidFill>
            <a:prstDash val="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604517" y="5738417"/>
            <a:ext cx="1607828" cy="1"/>
          </a:xfrm>
          <a:prstGeom prst="line">
            <a:avLst/>
          </a:prstGeom>
          <a:solidFill>
            <a:srgbClr val="F4FCE4">
              <a:alpha val="60000"/>
            </a:srgbClr>
          </a:solidFill>
          <a:ln w="9525">
            <a:solidFill>
              <a:srgbClr val="FF0000"/>
            </a:solidFill>
            <a:prstDash val="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>
            <a:endCxn id="4" idx="2"/>
          </p:cNvCxnSpPr>
          <p:nvPr/>
        </p:nvCxnSpPr>
        <p:spPr>
          <a:xfrm flipV="1">
            <a:off x="1824700" y="5370941"/>
            <a:ext cx="1667180" cy="119943"/>
          </a:xfrm>
          <a:prstGeom prst="line">
            <a:avLst/>
          </a:prstGeom>
          <a:solidFill>
            <a:srgbClr val="F4FCE4">
              <a:alpha val="60000"/>
            </a:srgbClr>
          </a:solidFill>
          <a:ln w="9525">
            <a:solidFill>
              <a:schemeClr val="tx1"/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Стени</a:t>
            </a:r>
          </a:p>
          <a:p>
            <a:pPr lvl="1"/>
            <a:r>
              <a:rPr lang="bg-BG" dirty="0"/>
              <a:t>Основата е ветрило с център центъра на основата</a:t>
            </a:r>
          </a:p>
          <a:p>
            <a:pPr lvl="1"/>
            <a:r>
              <a:rPr lang="bg-BG" dirty="0"/>
              <a:t>Околните стени няма да са ветрило (заради </a:t>
            </a:r>
            <a:r>
              <a:rPr lang="bg-BG" dirty="0" err="1"/>
              <a:t>нормалите</a:t>
            </a:r>
            <a:r>
              <a:rPr lang="bg-BG" dirty="0"/>
              <a:t>)</a:t>
            </a:r>
          </a:p>
          <a:p>
            <a:pPr lvl="1"/>
            <a:endParaRPr lang="bg-BG" dirty="0"/>
          </a:p>
          <a:p>
            <a:r>
              <a:rPr lang="bg-BG" dirty="0"/>
              <a:t>Нормални вектори</a:t>
            </a:r>
            <a:endParaRPr lang="en-US" dirty="0"/>
          </a:p>
          <a:p>
            <a:pPr lvl="1"/>
            <a:r>
              <a:rPr lang="bg-BG" dirty="0"/>
              <a:t>Пресмятаме един вектор, после само го въртим</a:t>
            </a:r>
          </a:p>
          <a:p>
            <a:pPr lvl="1"/>
            <a:r>
              <a:rPr lang="bg-BG" dirty="0"/>
              <a:t>Хоризонтална компонента 1, вертикална </a:t>
            </a:r>
            <a:r>
              <a:rPr lang="en-US" dirty="0"/>
              <a:t>cos(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/n)</a:t>
            </a:r>
            <a:endParaRPr lang="bg-BG" dirty="0"/>
          </a:p>
        </p:txBody>
      </p:sp>
      <p:cxnSp>
        <p:nvCxnSpPr>
          <p:cNvPr id="7" name="Straight Connector 6"/>
          <p:cNvCxnSpPr>
            <a:endCxn id="4" idx="1"/>
          </p:cNvCxnSpPr>
          <p:nvPr/>
        </p:nvCxnSpPr>
        <p:spPr>
          <a:xfrm flipV="1">
            <a:off x="1824700" y="3939988"/>
            <a:ext cx="0" cy="1546412"/>
          </a:xfrm>
          <a:prstGeom prst="line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endCxn id="4" idx="0"/>
          </p:cNvCxnSpPr>
          <p:nvPr/>
        </p:nvCxnSpPr>
        <p:spPr>
          <a:xfrm>
            <a:off x="1824700" y="5486400"/>
            <a:ext cx="632295" cy="691364"/>
          </a:xfrm>
          <a:prstGeom prst="line">
            <a:avLst/>
          </a:prstGeom>
          <a:solidFill>
            <a:srgbClr val="F4FCE4">
              <a:alpha val="60000"/>
            </a:srgbClr>
          </a:solidFill>
          <a:ln w="9525">
            <a:solidFill>
              <a:schemeClr val="tx1"/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2456995" y="6207945"/>
            <a:ext cx="289844" cy="256504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P</a:t>
            </a:r>
            <a:r>
              <a:rPr lang="en-US" sz="2000" b="1" baseline="-25000" dirty="0" err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k</a:t>
            </a:r>
            <a:endParaRPr lang="bg-BG" sz="20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91880" y="5058843"/>
            <a:ext cx="775320" cy="256504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P</a:t>
            </a:r>
            <a:r>
              <a:rPr lang="en-US" sz="2000" b="1" baseline="-25000" dirty="0" err="1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k</a:t>
            </a:r>
            <a:r>
              <a:rPr lang="bg-BG" sz="20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+1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25833" y="3581400"/>
            <a:ext cx="775320" cy="256504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Q</a:t>
            </a:r>
            <a:endParaRPr lang="bg-BG" sz="20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Arc 20"/>
          <p:cNvSpPr/>
          <p:nvPr/>
        </p:nvSpPr>
        <p:spPr>
          <a:xfrm rot="16200000" flipH="1" flipV="1">
            <a:off x="5181600" y="5284694"/>
            <a:ext cx="914400" cy="914400"/>
          </a:xfrm>
          <a:prstGeom prst="arc">
            <a:avLst>
              <a:gd name="adj1" fmla="val 5231799"/>
              <a:gd name="adj2" fmla="val 10889936"/>
            </a:avLst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sm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10680" y="5358148"/>
            <a:ext cx="387660" cy="256504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O</a:t>
            </a:r>
            <a:endParaRPr lang="bg-BG" sz="20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Straight Arrow Connector 47"/>
          <p:cNvCxnSpPr>
            <a:endCxn id="56" idx="1"/>
          </p:cNvCxnSpPr>
          <p:nvPr/>
        </p:nvCxnSpPr>
        <p:spPr>
          <a:xfrm flipV="1">
            <a:off x="5631410" y="4679263"/>
            <a:ext cx="1575664" cy="10591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Isosceles Triangle 3"/>
          <p:cNvSpPr/>
          <p:nvPr/>
        </p:nvSpPr>
        <p:spPr>
          <a:xfrm>
            <a:off x="1823779" y="3948235"/>
            <a:ext cx="1160494" cy="1807740"/>
          </a:xfrm>
          <a:custGeom>
            <a:avLst/>
            <a:gdLst>
              <a:gd name="connsiteX0" fmla="*/ 0 w 3172968"/>
              <a:gd name="connsiteY0" fmla="*/ 2735317 h 2735317"/>
              <a:gd name="connsiteX1" fmla="*/ 2231929 w 3172968"/>
              <a:gd name="connsiteY1" fmla="*/ 0 h 2735317"/>
              <a:gd name="connsiteX2" fmla="*/ 3172968 w 3172968"/>
              <a:gd name="connsiteY2" fmla="*/ 2735317 h 2735317"/>
              <a:gd name="connsiteX3" fmla="*/ 0 w 3172968"/>
              <a:gd name="connsiteY3" fmla="*/ 2735317 h 2735317"/>
              <a:gd name="connsiteX0" fmla="*/ 0 w 3226756"/>
              <a:gd name="connsiteY0" fmla="*/ 2735317 h 2735317"/>
              <a:gd name="connsiteX1" fmla="*/ 2231929 w 3226756"/>
              <a:gd name="connsiteY1" fmla="*/ 0 h 2735317"/>
              <a:gd name="connsiteX2" fmla="*/ 3226756 w 3226756"/>
              <a:gd name="connsiteY2" fmla="*/ 1242694 h 2735317"/>
              <a:gd name="connsiteX3" fmla="*/ 0 w 3226756"/>
              <a:gd name="connsiteY3" fmla="*/ 2735317 h 2735317"/>
              <a:gd name="connsiteX0" fmla="*/ 0 w 1317274"/>
              <a:gd name="connsiteY0" fmla="*/ 2264670 h 2264670"/>
              <a:gd name="connsiteX1" fmla="*/ 322447 w 1317274"/>
              <a:gd name="connsiteY1" fmla="*/ 0 h 2264670"/>
              <a:gd name="connsiteX2" fmla="*/ 1317274 w 1317274"/>
              <a:gd name="connsiteY2" fmla="*/ 1242694 h 2264670"/>
              <a:gd name="connsiteX3" fmla="*/ 0 w 1317274"/>
              <a:gd name="connsiteY3" fmla="*/ 2264670 h 2264670"/>
              <a:gd name="connsiteX0" fmla="*/ 860894 w 2178168"/>
              <a:gd name="connsiteY0" fmla="*/ 3192517 h 3192517"/>
              <a:gd name="connsiteX1" fmla="*/ 0 w 2178168"/>
              <a:gd name="connsiteY1" fmla="*/ 0 h 3192517"/>
              <a:gd name="connsiteX2" fmla="*/ 2178168 w 2178168"/>
              <a:gd name="connsiteY2" fmla="*/ 2170541 h 3192517"/>
              <a:gd name="connsiteX3" fmla="*/ 860894 w 2178168"/>
              <a:gd name="connsiteY3" fmla="*/ 3192517 h 3192517"/>
              <a:gd name="connsiteX0" fmla="*/ 349906 w 1667180"/>
              <a:gd name="connsiteY0" fmla="*/ 3192517 h 3192517"/>
              <a:gd name="connsiteX1" fmla="*/ 0 w 1667180"/>
              <a:gd name="connsiteY1" fmla="*/ 0 h 3192517"/>
              <a:gd name="connsiteX2" fmla="*/ 1667180 w 1667180"/>
              <a:gd name="connsiteY2" fmla="*/ 2170541 h 3192517"/>
              <a:gd name="connsiteX3" fmla="*/ 349906 w 1667180"/>
              <a:gd name="connsiteY3" fmla="*/ 3192517 h 3192517"/>
              <a:gd name="connsiteX0" fmla="*/ 632295 w 1667180"/>
              <a:gd name="connsiteY0" fmla="*/ 2977364 h 2977364"/>
              <a:gd name="connsiteX1" fmla="*/ 0 w 1667180"/>
              <a:gd name="connsiteY1" fmla="*/ 0 h 2977364"/>
              <a:gd name="connsiteX2" fmla="*/ 1667180 w 1667180"/>
              <a:gd name="connsiteY2" fmla="*/ 2170541 h 2977364"/>
              <a:gd name="connsiteX3" fmla="*/ 632295 w 1667180"/>
              <a:gd name="connsiteY3" fmla="*/ 2977364 h 2977364"/>
              <a:gd name="connsiteX0" fmla="*/ 632295 w 1667180"/>
              <a:gd name="connsiteY0" fmla="*/ 2237776 h 2237776"/>
              <a:gd name="connsiteX1" fmla="*/ 0 w 1667180"/>
              <a:gd name="connsiteY1" fmla="*/ 0 h 2237776"/>
              <a:gd name="connsiteX2" fmla="*/ 1667180 w 1667180"/>
              <a:gd name="connsiteY2" fmla="*/ 1430953 h 2237776"/>
              <a:gd name="connsiteX3" fmla="*/ 632295 w 1667180"/>
              <a:gd name="connsiteY3" fmla="*/ 2237776 h 2237776"/>
              <a:gd name="connsiteX0" fmla="*/ 0 w 4208391"/>
              <a:gd name="connsiteY0" fmla="*/ 1915047 h 1915047"/>
              <a:gd name="connsiteX1" fmla="*/ 2541211 w 4208391"/>
              <a:gd name="connsiteY1" fmla="*/ 0 h 1915047"/>
              <a:gd name="connsiteX2" fmla="*/ 4208391 w 4208391"/>
              <a:gd name="connsiteY2" fmla="*/ 1430953 h 1915047"/>
              <a:gd name="connsiteX3" fmla="*/ 0 w 4208391"/>
              <a:gd name="connsiteY3" fmla="*/ 1915047 h 1915047"/>
              <a:gd name="connsiteX0" fmla="*/ 0 w 2541211"/>
              <a:gd name="connsiteY0" fmla="*/ 1915047 h 2197435"/>
              <a:gd name="connsiteX1" fmla="*/ 2541211 w 2541211"/>
              <a:gd name="connsiteY1" fmla="*/ 0 h 2197435"/>
              <a:gd name="connsiteX2" fmla="*/ 1142461 w 2541211"/>
              <a:gd name="connsiteY2" fmla="*/ 2197435 h 2197435"/>
              <a:gd name="connsiteX3" fmla="*/ 0 w 2541211"/>
              <a:gd name="connsiteY3" fmla="*/ 1915047 h 2197435"/>
              <a:gd name="connsiteX0" fmla="*/ 27177 w 1169638"/>
              <a:gd name="connsiteY0" fmla="*/ 1511636 h 1794024"/>
              <a:gd name="connsiteX1" fmla="*/ 0 w 1169638"/>
              <a:gd name="connsiteY1" fmla="*/ 0 h 1794024"/>
              <a:gd name="connsiteX2" fmla="*/ 1169638 w 1169638"/>
              <a:gd name="connsiteY2" fmla="*/ 1794024 h 1794024"/>
              <a:gd name="connsiteX3" fmla="*/ 27177 w 1169638"/>
              <a:gd name="connsiteY3" fmla="*/ 1511636 h 1794024"/>
              <a:gd name="connsiteX0" fmla="*/ 0 w 1201897"/>
              <a:gd name="connsiteY0" fmla="*/ 1507064 h 1794024"/>
              <a:gd name="connsiteX1" fmla="*/ 32259 w 1201897"/>
              <a:gd name="connsiteY1" fmla="*/ 0 h 1794024"/>
              <a:gd name="connsiteX2" fmla="*/ 1201897 w 1201897"/>
              <a:gd name="connsiteY2" fmla="*/ 1794024 h 1794024"/>
              <a:gd name="connsiteX3" fmla="*/ 0 w 1201897"/>
              <a:gd name="connsiteY3" fmla="*/ 1507064 h 1794024"/>
              <a:gd name="connsiteX0" fmla="*/ 0 w 1201897"/>
              <a:gd name="connsiteY0" fmla="*/ 1543640 h 1830600"/>
              <a:gd name="connsiteX1" fmla="*/ 4827 w 1201897"/>
              <a:gd name="connsiteY1" fmla="*/ 0 h 1830600"/>
              <a:gd name="connsiteX2" fmla="*/ 1201897 w 1201897"/>
              <a:gd name="connsiteY2" fmla="*/ 1830600 h 1830600"/>
              <a:gd name="connsiteX3" fmla="*/ 0 w 1201897"/>
              <a:gd name="connsiteY3" fmla="*/ 1543640 h 1830600"/>
              <a:gd name="connsiteX0" fmla="*/ 0 w 1165321"/>
              <a:gd name="connsiteY0" fmla="*/ 1543640 h 1807740"/>
              <a:gd name="connsiteX1" fmla="*/ 4827 w 1165321"/>
              <a:gd name="connsiteY1" fmla="*/ 0 h 1807740"/>
              <a:gd name="connsiteX2" fmla="*/ 1165321 w 1165321"/>
              <a:gd name="connsiteY2" fmla="*/ 1807740 h 1807740"/>
              <a:gd name="connsiteX3" fmla="*/ 0 w 1165321"/>
              <a:gd name="connsiteY3" fmla="*/ 1543640 h 1807740"/>
              <a:gd name="connsiteX0" fmla="*/ 100329 w 1160494"/>
              <a:gd name="connsiteY0" fmla="*/ 1497920 h 1807740"/>
              <a:gd name="connsiteX1" fmla="*/ 0 w 1160494"/>
              <a:gd name="connsiteY1" fmla="*/ 0 h 1807740"/>
              <a:gd name="connsiteX2" fmla="*/ 1160494 w 1160494"/>
              <a:gd name="connsiteY2" fmla="*/ 1807740 h 1807740"/>
              <a:gd name="connsiteX3" fmla="*/ 100329 w 1160494"/>
              <a:gd name="connsiteY3" fmla="*/ 1497920 h 1807740"/>
              <a:gd name="connsiteX0" fmla="*/ 0 w 1160749"/>
              <a:gd name="connsiteY0" fmla="*/ 1539068 h 1807740"/>
              <a:gd name="connsiteX1" fmla="*/ 255 w 1160749"/>
              <a:gd name="connsiteY1" fmla="*/ 0 h 1807740"/>
              <a:gd name="connsiteX2" fmla="*/ 1160749 w 1160749"/>
              <a:gd name="connsiteY2" fmla="*/ 1807740 h 1807740"/>
              <a:gd name="connsiteX3" fmla="*/ 0 w 1160749"/>
              <a:gd name="connsiteY3" fmla="*/ 1539068 h 1807740"/>
              <a:gd name="connsiteX0" fmla="*/ 8623 w 1160494"/>
              <a:gd name="connsiteY0" fmla="*/ 1539068 h 1807740"/>
              <a:gd name="connsiteX1" fmla="*/ 0 w 1160494"/>
              <a:gd name="connsiteY1" fmla="*/ 0 h 1807740"/>
              <a:gd name="connsiteX2" fmla="*/ 1160494 w 1160494"/>
              <a:gd name="connsiteY2" fmla="*/ 1807740 h 1807740"/>
              <a:gd name="connsiteX3" fmla="*/ 8623 w 1160494"/>
              <a:gd name="connsiteY3" fmla="*/ 1539068 h 18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494" h="1807740">
                <a:moveTo>
                  <a:pt x="8623" y="1539068"/>
                </a:moveTo>
                <a:cubicBezTo>
                  <a:pt x="5749" y="1026045"/>
                  <a:pt x="2874" y="513023"/>
                  <a:pt x="0" y="0"/>
                </a:cubicBezTo>
                <a:lnTo>
                  <a:pt x="1160494" y="1807740"/>
                </a:lnTo>
                <a:lnTo>
                  <a:pt x="8623" y="1539068"/>
                </a:lnTo>
                <a:close/>
              </a:path>
            </a:pathLst>
          </a:custGeom>
          <a:solidFill>
            <a:srgbClr val="C9E890">
              <a:alpha val="50196"/>
            </a:srgb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4" name="Isosceles Triangle 3"/>
          <p:cNvSpPr/>
          <p:nvPr/>
        </p:nvSpPr>
        <p:spPr>
          <a:xfrm>
            <a:off x="1824700" y="3939988"/>
            <a:ext cx="1667180" cy="2237776"/>
          </a:xfrm>
          <a:custGeom>
            <a:avLst/>
            <a:gdLst>
              <a:gd name="connsiteX0" fmla="*/ 0 w 3172968"/>
              <a:gd name="connsiteY0" fmla="*/ 2735317 h 2735317"/>
              <a:gd name="connsiteX1" fmla="*/ 2231929 w 3172968"/>
              <a:gd name="connsiteY1" fmla="*/ 0 h 2735317"/>
              <a:gd name="connsiteX2" fmla="*/ 3172968 w 3172968"/>
              <a:gd name="connsiteY2" fmla="*/ 2735317 h 2735317"/>
              <a:gd name="connsiteX3" fmla="*/ 0 w 3172968"/>
              <a:gd name="connsiteY3" fmla="*/ 2735317 h 2735317"/>
              <a:gd name="connsiteX0" fmla="*/ 0 w 3226756"/>
              <a:gd name="connsiteY0" fmla="*/ 2735317 h 2735317"/>
              <a:gd name="connsiteX1" fmla="*/ 2231929 w 3226756"/>
              <a:gd name="connsiteY1" fmla="*/ 0 h 2735317"/>
              <a:gd name="connsiteX2" fmla="*/ 3226756 w 3226756"/>
              <a:gd name="connsiteY2" fmla="*/ 1242694 h 2735317"/>
              <a:gd name="connsiteX3" fmla="*/ 0 w 3226756"/>
              <a:gd name="connsiteY3" fmla="*/ 2735317 h 2735317"/>
              <a:gd name="connsiteX0" fmla="*/ 0 w 1317274"/>
              <a:gd name="connsiteY0" fmla="*/ 2264670 h 2264670"/>
              <a:gd name="connsiteX1" fmla="*/ 322447 w 1317274"/>
              <a:gd name="connsiteY1" fmla="*/ 0 h 2264670"/>
              <a:gd name="connsiteX2" fmla="*/ 1317274 w 1317274"/>
              <a:gd name="connsiteY2" fmla="*/ 1242694 h 2264670"/>
              <a:gd name="connsiteX3" fmla="*/ 0 w 1317274"/>
              <a:gd name="connsiteY3" fmla="*/ 2264670 h 2264670"/>
              <a:gd name="connsiteX0" fmla="*/ 860894 w 2178168"/>
              <a:gd name="connsiteY0" fmla="*/ 3192517 h 3192517"/>
              <a:gd name="connsiteX1" fmla="*/ 0 w 2178168"/>
              <a:gd name="connsiteY1" fmla="*/ 0 h 3192517"/>
              <a:gd name="connsiteX2" fmla="*/ 2178168 w 2178168"/>
              <a:gd name="connsiteY2" fmla="*/ 2170541 h 3192517"/>
              <a:gd name="connsiteX3" fmla="*/ 860894 w 2178168"/>
              <a:gd name="connsiteY3" fmla="*/ 3192517 h 3192517"/>
              <a:gd name="connsiteX0" fmla="*/ 349906 w 1667180"/>
              <a:gd name="connsiteY0" fmla="*/ 3192517 h 3192517"/>
              <a:gd name="connsiteX1" fmla="*/ 0 w 1667180"/>
              <a:gd name="connsiteY1" fmla="*/ 0 h 3192517"/>
              <a:gd name="connsiteX2" fmla="*/ 1667180 w 1667180"/>
              <a:gd name="connsiteY2" fmla="*/ 2170541 h 3192517"/>
              <a:gd name="connsiteX3" fmla="*/ 349906 w 1667180"/>
              <a:gd name="connsiteY3" fmla="*/ 3192517 h 3192517"/>
              <a:gd name="connsiteX0" fmla="*/ 632295 w 1667180"/>
              <a:gd name="connsiteY0" fmla="*/ 2977364 h 2977364"/>
              <a:gd name="connsiteX1" fmla="*/ 0 w 1667180"/>
              <a:gd name="connsiteY1" fmla="*/ 0 h 2977364"/>
              <a:gd name="connsiteX2" fmla="*/ 1667180 w 1667180"/>
              <a:gd name="connsiteY2" fmla="*/ 2170541 h 2977364"/>
              <a:gd name="connsiteX3" fmla="*/ 632295 w 1667180"/>
              <a:gd name="connsiteY3" fmla="*/ 2977364 h 2977364"/>
              <a:gd name="connsiteX0" fmla="*/ 632295 w 1667180"/>
              <a:gd name="connsiteY0" fmla="*/ 2237776 h 2237776"/>
              <a:gd name="connsiteX1" fmla="*/ 0 w 1667180"/>
              <a:gd name="connsiteY1" fmla="*/ 0 h 2237776"/>
              <a:gd name="connsiteX2" fmla="*/ 1667180 w 1667180"/>
              <a:gd name="connsiteY2" fmla="*/ 1430953 h 2237776"/>
              <a:gd name="connsiteX3" fmla="*/ 632295 w 1667180"/>
              <a:gd name="connsiteY3" fmla="*/ 2237776 h 223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180" h="2237776">
                <a:moveTo>
                  <a:pt x="632295" y="2237776"/>
                </a:moveTo>
                <a:lnTo>
                  <a:pt x="0" y="0"/>
                </a:lnTo>
                <a:lnTo>
                  <a:pt x="1667180" y="1430953"/>
                </a:lnTo>
                <a:lnTo>
                  <a:pt x="632295" y="2237776"/>
                </a:lnTo>
                <a:close/>
              </a:path>
            </a:pathLst>
          </a:custGeom>
          <a:solidFill>
            <a:srgbClr val="969696">
              <a:alpha val="20000"/>
            </a:srgbClr>
          </a:solidFill>
          <a:ln w="12700">
            <a:solidFill>
              <a:schemeClr val="tx1"/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51" name="Rectangle 50"/>
          <p:cNvSpPr/>
          <p:nvPr/>
        </p:nvSpPr>
        <p:spPr>
          <a:xfrm>
            <a:off x="1669740" y="4500286"/>
            <a:ext cx="387660" cy="43912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bg-BG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898340" y="5755975"/>
            <a:ext cx="387660" cy="256504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bg-BG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16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336740" y="4834762"/>
            <a:ext cx="387660" cy="43912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bg-BG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03076" y="5683768"/>
            <a:ext cx="883324" cy="43912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cos(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Symbol"/>
              </a:rPr>
              <a:t>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/n)</a:t>
            </a:r>
            <a:endParaRPr lang="bg-BG" sz="16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94140" y="5679141"/>
            <a:ext cx="387660" cy="43912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bg-BG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842389" y="4226931"/>
            <a:ext cx="518634" cy="32339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212345" y="5054325"/>
            <a:ext cx="883324" cy="43912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cos(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Symbol"/>
              </a:rPr>
              <a:t>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/n)</a:t>
            </a:r>
            <a:endParaRPr lang="bg-BG" sz="16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87434" y="5613641"/>
            <a:ext cx="387660" cy="256504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O</a:t>
            </a:r>
            <a:endParaRPr lang="bg-BG" sz="20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94094" y="4038600"/>
            <a:ext cx="775320" cy="256504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Q</a:t>
            </a:r>
            <a:endParaRPr lang="bg-BG" sz="20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526741" y="4383741"/>
            <a:ext cx="387660" cy="256504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O'</a:t>
            </a:r>
            <a:endParaRPr lang="bg-BG" sz="20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086600" y="4370294"/>
            <a:ext cx="775320" cy="256504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Q'</a:t>
            </a:r>
            <a:endParaRPr lang="bg-BG" sz="20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1340" y="5715000"/>
            <a:ext cx="387660" cy="256504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R</a:t>
            </a:r>
            <a:endParaRPr lang="bg-BG" sz="20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72051" y="5746378"/>
            <a:ext cx="387660" cy="256504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R</a:t>
            </a:r>
            <a:endParaRPr lang="bg-BG" sz="20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907876" y="5123474"/>
            <a:ext cx="883324" cy="43912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sym typeface="Symbol"/>
              </a:rPr>
              <a:t>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/</a:t>
            </a:r>
            <a:r>
              <a:rPr lang="bg-BG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50053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Конструктор</a:t>
            </a:r>
          </a:p>
          <a:p>
            <a:pPr lvl="1"/>
            <a:r>
              <a:rPr lang="bg-BG" dirty="0"/>
              <a:t>Помним броя стени (ще се ползва при рисуването)</a:t>
            </a:r>
          </a:p>
          <a:p>
            <a:pPr lvl="1"/>
            <a:endParaRPr lang="bg-BG" sz="1800" dirty="0"/>
          </a:p>
          <a:p>
            <a:pPr lvl="1"/>
            <a:endParaRPr lang="bg-BG" sz="1800" dirty="0"/>
          </a:p>
          <a:p>
            <a:pPr lvl="1"/>
            <a:endParaRPr lang="bg-BG" sz="1800" dirty="0"/>
          </a:p>
          <a:p>
            <a:pPr lvl="1"/>
            <a:endParaRPr lang="bg-BG" sz="1800" dirty="0"/>
          </a:p>
          <a:p>
            <a:pPr lvl="1"/>
            <a:endParaRPr lang="bg-BG" dirty="0"/>
          </a:p>
          <a:p>
            <a:pPr lvl="1"/>
            <a:r>
              <a:rPr lang="bg-BG" dirty="0"/>
              <a:t>Генерираме околните стени с върхове по окръжност и нормални вектори с краища също по окръжност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2362200"/>
            <a:ext cx="8534400" cy="1371600"/>
          </a:xfrm>
          <a:prstGeom prst="snip2DiagRect">
            <a:avLst>
              <a:gd name="adj1" fmla="val 0"/>
              <a:gd name="adj2" fmla="val 1691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CanonicalPyramid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function(n)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4648200"/>
            <a:ext cx="8534400" cy="1905000"/>
          </a:xfrm>
          <a:prstGeom prst="snip2DiagRect">
            <a:avLst>
              <a:gd name="adj1" fmla="val 0"/>
              <a:gd name="adj2" fmla="val 1494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nZ = Math.cos(Math.PI/n);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endParaRPr lang="pt-BR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N = [Math.</a:t>
            </a: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cos(a+dA/2)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,Math.</a:t>
            </a: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sin(a+dA/2)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,nZ];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data.push(0,0,1,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N[0],N[1],N[2]);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data.push(Math.</a:t>
            </a: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cos(a)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</a:t>
            </a: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sin(a)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N[0],N[1],N[2]);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data.push(Math.</a:t>
            </a: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cos(a+dA)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,Math.</a:t>
            </a: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sin(a+dA)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N[0],N[1],N[2]);</a:t>
            </a:r>
          </a:p>
        </p:txBody>
      </p:sp>
    </p:spTree>
    <p:extLst>
      <p:ext uri="{BB962C8B-B14F-4D97-AF65-F5344CB8AC3E}">
        <p14:creationId xmlns:p14="http://schemas.microsoft.com/office/powerpoint/2010/main" val="1883454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457200"/>
            <a:ext cx="60293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38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Тела в КГ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Различни начини</a:t>
            </a:r>
          </a:p>
          <a:p>
            <a:pPr lvl="1"/>
            <a:r>
              <a:rPr lang="bg-BG" dirty="0"/>
              <a:t>Сканиране на 3</a:t>
            </a:r>
            <a:r>
              <a:rPr lang="en-US" dirty="0"/>
              <a:t>D</a:t>
            </a:r>
            <a:r>
              <a:rPr lang="bg-BG" dirty="0"/>
              <a:t> модел или движение</a:t>
            </a:r>
          </a:p>
          <a:p>
            <a:pPr lvl="1"/>
            <a:r>
              <a:rPr lang="bg-BG" dirty="0"/>
              <a:t>Използване на ръчно описани координати</a:t>
            </a:r>
          </a:p>
          <a:p>
            <a:pPr lvl="1"/>
            <a:r>
              <a:rPr lang="bg-BG" dirty="0"/>
              <a:t>Изчисляване на координатите</a:t>
            </a:r>
          </a:p>
          <a:p>
            <a:pPr lvl="1"/>
            <a:r>
              <a:rPr lang="bg-BG" dirty="0"/>
              <a:t>Вземане на готов модел от някъде</a:t>
            </a:r>
          </a:p>
          <a:p>
            <a:pPr lvl="1"/>
            <a:endParaRPr lang="bg-BG" dirty="0"/>
          </a:p>
          <a:p>
            <a:r>
              <a:rPr lang="bg-BG" dirty="0"/>
              <a:t>Примитивни (базисни) обекти</a:t>
            </a:r>
          </a:p>
          <a:p>
            <a:pPr lvl="1"/>
            <a:r>
              <a:rPr lang="bg-BG" dirty="0"/>
              <a:t>Удобно е да се ползват малък брой базисни обекти</a:t>
            </a:r>
          </a:p>
          <a:p>
            <a:pPr lvl="1"/>
            <a:r>
              <a:rPr lang="bg-BG" dirty="0"/>
              <a:t>На тяхна база се генерират други обекти</a:t>
            </a:r>
          </a:p>
        </p:txBody>
      </p:sp>
    </p:spTree>
    <p:extLst>
      <p:ext uri="{BB962C8B-B14F-4D97-AF65-F5344CB8AC3E}">
        <p14:creationId xmlns:p14="http://schemas.microsoft.com/office/powerpoint/2010/main" val="480369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Проблем с осветяването</a:t>
            </a:r>
          </a:p>
          <a:p>
            <a:pPr lvl="1"/>
            <a:r>
              <a:rPr lang="bg-BG" dirty="0"/>
              <a:t>От някои гледни точки осветяването е грешно</a:t>
            </a:r>
          </a:p>
          <a:p>
            <a:pPr lvl="1"/>
            <a:r>
              <a:rPr lang="bg-BG" dirty="0"/>
              <a:t>При мащабиране нормалният вектор вече не е нормален, ако мащабите по осите са различни</a:t>
            </a:r>
          </a:p>
        </p:txBody>
      </p:sp>
      <p:sp>
        <p:nvSpPr>
          <p:cNvPr id="5" name="Isosceles Triangle 3"/>
          <p:cNvSpPr/>
          <p:nvPr/>
        </p:nvSpPr>
        <p:spPr>
          <a:xfrm>
            <a:off x="2133599" y="4734580"/>
            <a:ext cx="1828800" cy="914400"/>
          </a:xfrm>
          <a:prstGeom prst="triangle">
            <a:avLst/>
          </a:prstGeom>
          <a:solidFill>
            <a:srgbClr val="C9E890">
              <a:alpha val="50196"/>
            </a:srgb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505199" y="4734580"/>
            <a:ext cx="457200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564898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Канонична пирамида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81600" y="3429000"/>
            <a:ext cx="1828800" cy="2206533"/>
            <a:chOff x="5181600" y="4721133"/>
            <a:chExt cx="1828800" cy="914400"/>
          </a:xfrm>
        </p:grpSpPr>
        <p:sp>
          <p:nvSpPr>
            <p:cNvPr id="12" name="Isosceles Triangle 3"/>
            <p:cNvSpPr/>
            <p:nvPr/>
          </p:nvSpPr>
          <p:spPr>
            <a:xfrm>
              <a:off x="5181600" y="4721133"/>
              <a:ext cx="1828800" cy="914400"/>
            </a:xfrm>
            <a:prstGeom prst="triangle">
              <a:avLst/>
            </a:prstGeom>
            <a:solidFill>
              <a:srgbClr val="C9E890">
                <a:alpha val="50196"/>
              </a:srgb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6553200" y="4721133"/>
              <a:ext cx="4572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181601" y="563553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Неканонична пирамида</a:t>
            </a:r>
          </a:p>
        </p:txBody>
      </p:sp>
      <p:sp>
        <p:nvSpPr>
          <p:cNvPr id="16" name="Arc 15"/>
          <p:cNvSpPr/>
          <p:nvPr/>
        </p:nvSpPr>
        <p:spPr>
          <a:xfrm rot="5400000" flipV="1">
            <a:off x="3238498" y="4925079"/>
            <a:ext cx="533401" cy="533401"/>
          </a:xfrm>
          <a:prstGeom prst="arc">
            <a:avLst>
              <a:gd name="adj1" fmla="val 2697682"/>
              <a:gd name="adj2" fmla="val 7956107"/>
            </a:avLst>
          </a:prstGeom>
          <a:ln w="12700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0" y="4994304"/>
            <a:ext cx="745953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l-GR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</a:t>
            </a:r>
            <a:r>
              <a:rPr lang="en-US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</a:t>
            </a:r>
            <a:r>
              <a:rPr lang="bg-BG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  <a:endParaRPr lang="bg-BG" sz="16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6699935" y="4167489"/>
            <a:ext cx="216037" cy="51937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5400000" flipV="1">
            <a:off x="6285550" y="4267199"/>
            <a:ext cx="533401" cy="533401"/>
          </a:xfrm>
          <a:prstGeom prst="arc">
            <a:avLst>
              <a:gd name="adj1" fmla="val 1508499"/>
              <a:gd name="adj2" fmla="val 6748959"/>
            </a:avLst>
          </a:prstGeom>
          <a:ln w="12700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1202" y="4458055"/>
            <a:ext cx="745953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l-GR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</a:t>
            </a:r>
            <a:r>
              <a:rPr lang="en-US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</a:t>
            </a:r>
            <a:r>
              <a:rPr lang="bg-BG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  <a:endParaRPr lang="bg-BG" sz="16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2224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 rot="17581031">
            <a:off x="5375350" y="1558656"/>
            <a:ext cx="1638298" cy="3657600"/>
            <a:chOff x="7315199" y="685800"/>
            <a:chExt cx="1638298" cy="36576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315199" y="685800"/>
              <a:ext cx="0" cy="365760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315202" y="2514600"/>
              <a:ext cx="1638295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18896460">
            <a:off x="2070685" y="1923039"/>
            <a:ext cx="998277" cy="3657600"/>
            <a:chOff x="7315199" y="685800"/>
            <a:chExt cx="1638298" cy="36576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315199" y="685800"/>
              <a:ext cx="0" cy="365760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315202" y="2514600"/>
              <a:ext cx="1638295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Зона на добра видимост</a:t>
            </a:r>
          </a:p>
          <a:p>
            <a:pPr lvl="1"/>
            <a:r>
              <a:rPr lang="bg-BG" dirty="0"/>
              <a:t>Тя е на 90</a:t>
            </a:r>
            <a:r>
              <a:rPr lang="bg-BG" dirty="0">
                <a:sym typeface="Symbol"/>
              </a:rPr>
              <a:t> около всеки нормален вектор</a:t>
            </a:r>
          </a:p>
          <a:p>
            <a:pPr lvl="1"/>
            <a:r>
              <a:rPr lang="bg-BG" dirty="0">
                <a:sym typeface="Symbol"/>
              </a:rPr>
              <a:t>Извън тази зона стената е неосветена</a:t>
            </a:r>
            <a:endParaRPr lang="bg-BG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2209802" y="3642956"/>
            <a:ext cx="45720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544368" y="3357587"/>
            <a:ext cx="1103267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3"/>
          <p:cNvSpPr/>
          <p:nvPr/>
        </p:nvSpPr>
        <p:spPr>
          <a:xfrm>
            <a:off x="838200" y="3642955"/>
            <a:ext cx="1828800" cy="914400"/>
          </a:xfrm>
          <a:prstGeom prst="triangle">
            <a:avLst/>
          </a:prstGeom>
          <a:solidFill>
            <a:srgbClr val="C9E890">
              <a:alpha val="50196"/>
            </a:srgb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7" name="Isosceles Triangle 3"/>
          <p:cNvSpPr/>
          <p:nvPr/>
        </p:nvSpPr>
        <p:spPr>
          <a:xfrm>
            <a:off x="4495799" y="3034553"/>
            <a:ext cx="1828800" cy="2206533"/>
          </a:xfrm>
          <a:prstGeom prst="triangle">
            <a:avLst/>
          </a:prstGeom>
          <a:solidFill>
            <a:srgbClr val="C9E890">
              <a:alpha val="50196"/>
            </a:srgb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31" name="Arc 30"/>
          <p:cNvSpPr/>
          <p:nvPr/>
        </p:nvSpPr>
        <p:spPr>
          <a:xfrm>
            <a:off x="945167" y="2946975"/>
            <a:ext cx="2514600" cy="2514600"/>
          </a:xfrm>
          <a:prstGeom prst="arc">
            <a:avLst>
              <a:gd name="adj1" fmla="val 13688380"/>
              <a:gd name="adj2" fmla="val 2445263"/>
            </a:avLst>
          </a:prstGeom>
          <a:ln w="76200">
            <a:solidFill>
              <a:schemeClr val="bg2">
                <a:lumMod val="50000"/>
              </a:schemeClr>
            </a:solidFill>
            <a:headEnd type="triangle"/>
            <a:tailEnd type="triangle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TextBox 40"/>
          <p:cNvSpPr txBox="1"/>
          <p:nvPr/>
        </p:nvSpPr>
        <p:spPr>
          <a:xfrm>
            <a:off x="995692" y="2209800"/>
            <a:ext cx="2738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50000"/>
                      <a:alpha val="40000"/>
                    </a:schemeClr>
                  </a:outerShdw>
                </a:effectLst>
              </a:rPr>
              <a:t>Зона на добра видимост</a:t>
            </a:r>
          </a:p>
        </p:txBody>
      </p:sp>
      <p:sp>
        <p:nvSpPr>
          <p:cNvPr id="42" name="Arc 41"/>
          <p:cNvSpPr/>
          <p:nvPr/>
        </p:nvSpPr>
        <p:spPr>
          <a:xfrm>
            <a:off x="4495800" y="2743200"/>
            <a:ext cx="2743200" cy="2743200"/>
          </a:xfrm>
          <a:prstGeom prst="arc">
            <a:avLst>
              <a:gd name="adj1" fmla="val 14757157"/>
              <a:gd name="adj2" fmla="val 1410289"/>
            </a:avLst>
          </a:prstGeom>
          <a:ln w="76200">
            <a:solidFill>
              <a:schemeClr val="bg2">
                <a:lumMod val="50000"/>
              </a:schemeClr>
            </a:solidFill>
            <a:headEnd type="triangle"/>
            <a:tailEnd type="triangle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TextBox 42"/>
          <p:cNvSpPr txBox="1"/>
          <p:nvPr/>
        </p:nvSpPr>
        <p:spPr>
          <a:xfrm>
            <a:off x="4974758" y="1919283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50000"/>
                      <a:alpha val="40000"/>
                    </a:schemeClr>
                  </a:outerShdw>
                </a:effectLst>
              </a:rPr>
              <a:t>Зона на добра видимост</a:t>
            </a:r>
          </a:p>
        </p:txBody>
      </p:sp>
      <p:grpSp>
        <p:nvGrpSpPr>
          <p:cNvPr id="44" name="Group 43"/>
          <p:cNvGrpSpPr/>
          <p:nvPr/>
        </p:nvGrpSpPr>
        <p:grpSpPr>
          <a:xfrm rot="20225169">
            <a:off x="5815553" y="2003425"/>
            <a:ext cx="1638298" cy="3657600"/>
            <a:chOff x="7315199" y="685800"/>
            <a:chExt cx="1638298" cy="36576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315199" y="685800"/>
              <a:ext cx="0" cy="365760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315202" y="2514600"/>
              <a:ext cx="1638295" cy="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Arc 47"/>
          <p:cNvSpPr/>
          <p:nvPr/>
        </p:nvSpPr>
        <p:spPr>
          <a:xfrm>
            <a:off x="4482839" y="2756647"/>
            <a:ext cx="2742714" cy="2742714"/>
          </a:xfrm>
          <a:prstGeom prst="arc">
            <a:avLst>
              <a:gd name="adj1" fmla="val 1388528"/>
              <a:gd name="adj2" fmla="val 4021889"/>
            </a:avLst>
          </a:prstGeom>
          <a:ln w="76200">
            <a:solidFill>
              <a:srgbClr val="FF0000"/>
            </a:solidFill>
            <a:headEnd type="triangle"/>
            <a:tailEnd type="triangle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TextBox 50"/>
          <p:cNvSpPr txBox="1"/>
          <p:nvPr/>
        </p:nvSpPr>
        <p:spPr>
          <a:xfrm>
            <a:off x="6215449" y="5257800"/>
            <a:ext cx="269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Зона на лоша видимост поради липса на осветеност</a:t>
            </a:r>
          </a:p>
        </p:txBody>
      </p:sp>
    </p:spTree>
    <p:extLst>
      <p:ext uri="{BB962C8B-B14F-4D97-AF65-F5344CB8AC3E}">
        <p14:creationId xmlns:p14="http://schemas.microsoft.com/office/powerpoint/2010/main" val="3012532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616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Правилно решение</a:t>
            </a:r>
          </a:p>
          <a:p>
            <a:pPr lvl="1"/>
            <a:r>
              <a:rPr lang="bg-BG" dirty="0"/>
              <a:t>Допълнителна матрица специално за нормалните вектори</a:t>
            </a:r>
          </a:p>
          <a:p>
            <a:pPr lvl="1"/>
            <a:r>
              <a:rPr lang="bg-BG" dirty="0"/>
              <a:t>Не сега, друг път</a:t>
            </a:r>
          </a:p>
          <a:p>
            <a:pPr lvl="1"/>
            <a:endParaRPr lang="bg-BG" dirty="0"/>
          </a:p>
          <a:p>
            <a:r>
              <a:rPr lang="bg-BG" dirty="0"/>
              <a:t>Временно решение с фалшиви </a:t>
            </a:r>
            <a:r>
              <a:rPr lang="bg-BG" dirty="0" err="1"/>
              <a:t>нормали</a:t>
            </a:r>
            <a:endParaRPr lang="bg-BG" dirty="0"/>
          </a:p>
          <a:p>
            <a:pPr lvl="1"/>
            <a:r>
              <a:rPr lang="bg-BG" dirty="0"/>
              <a:t>При мащабиране се запазва посоката</a:t>
            </a:r>
          </a:p>
          <a:p>
            <a:pPr lvl="1"/>
            <a:r>
              <a:rPr lang="bg-BG" dirty="0"/>
              <a:t>Запазваме </a:t>
            </a:r>
            <a:r>
              <a:rPr lang="bg-BG" dirty="0" err="1"/>
              <a:t>нормалата</a:t>
            </a:r>
            <a:r>
              <a:rPr lang="bg-BG" dirty="0"/>
              <a:t> на върха на пирамидата</a:t>
            </a:r>
          </a:p>
          <a:p>
            <a:pPr lvl="1"/>
            <a:r>
              <a:rPr lang="bg-BG" dirty="0" err="1"/>
              <a:t>Нормалите</a:t>
            </a:r>
            <a:r>
              <a:rPr lang="bg-BG" dirty="0"/>
              <a:t> на околните върхове сочат встрани</a:t>
            </a:r>
          </a:p>
          <a:p>
            <a:pPr lvl="1"/>
            <a:endParaRPr lang="bg-BG" dirty="0"/>
          </a:p>
        </p:txBody>
      </p:sp>
      <p:sp>
        <p:nvSpPr>
          <p:cNvPr id="4" name="Isosceles Triangle 3"/>
          <p:cNvSpPr/>
          <p:nvPr/>
        </p:nvSpPr>
        <p:spPr>
          <a:xfrm>
            <a:off x="3828047" y="4114800"/>
            <a:ext cx="1461012" cy="1762780"/>
          </a:xfrm>
          <a:prstGeom prst="triangle">
            <a:avLst/>
          </a:prstGeom>
          <a:solidFill>
            <a:srgbClr val="C9E890">
              <a:alpha val="50196"/>
            </a:srgb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978257" y="4126614"/>
            <a:ext cx="431943" cy="9787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5551276" y="5615363"/>
            <a:ext cx="3" cy="5244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3565827" y="5615359"/>
            <a:ext cx="3" cy="5244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84344" y="5877580"/>
            <a:ext cx="3" cy="5244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841144" y="5877583"/>
            <a:ext cx="3" cy="5244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5400000" flipV="1">
            <a:off x="5021960" y="5616996"/>
            <a:ext cx="533401" cy="533401"/>
          </a:xfrm>
          <a:prstGeom prst="arc">
            <a:avLst>
              <a:gd name="adj1" fmla="val 21503372"/>
              <a:gd name="adj2" fmla="val 5495242"/>
            </a:avLst>
          </a:prstGeom>
          <a:ln w="12700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87612" y="5821299"/>
            <a:ext cx="745953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l-GR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</a:t>
            </a:r>
            <a:r>
              <a:rPr lang="en-US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</a:t>
            </a:r>
            <a:r>
              <a:rPr lang="bg-BG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  <a:endParaRPr lang="bg-BG" sz="1600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720353" y="4114800"/>
            <a:ext cx="431943" cy="9787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90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457200"/>
            <a:ext cx="6010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963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Конус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76409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 на конус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Конусът е пирамида с достатъчно много стени</a:t>
            </a:r>
          </a:p>
          <a:p>
            <a:pPr lvl="1"/>
            <a:r>
              <a:rPr lang="bg-BG" dirty="0"/>
              <a:t>Използва канонична пирамида</a:t>
            </a:r>
            <a:endParaRPr lang="en-US" dirty="0"/>
          </a:p>
          <a:p>
            <a:pPr lvl="1"/>
            <a:r>
              <a:rPr lang="bg-BG" dirty="0"/>
              <a:t>Не знаем колко „достатъчно много“ е достатъчно, затова с </a:t>
            </a:r>
            <a:r>
              <a:rPr lang="en-US" b="1" dirty="0" err="1"/>
              <a:t>CONE_SIDES</a:t>
            </a:r>
            <a:r>
              <a:rPr lang="en-US" dirty="0"/>
              <a:t> </a:t>
            </a:r>
            <a:r>
              <a:rPr lang="bg-BG" dirty="0"/>
              <a:t>ще пробваме с 10, 50 и 100 стени</a:t>
            </a:r>
            <a:endParaRPr lang="bg-BG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3657600"/>
            <a:ext cx="8534400" cy="2895600"/>
          </a:xfrm>
          <a:prstGeom prst="snip2DiagRect">
            <a:avLst>
              <a:gd name="adj1" fmla="val 0"/>
              <a:gd name="adj2" fmla="val 906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Cone = function(center,size,height)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this.center = center;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this.size = size;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this.height = height;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 =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CONE_SIDES</a:t>
            </a: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this.color = [1,0.75,0];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(!canonicalPyramid[this.n])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canonicalPyramid[this.n] = new CanonicalPyramid(this.n);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9488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457200"/>
            <a:ext cx="6010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066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 при 100 ленти те се виждат като ленти</a:t>
            </a:r>
          </a:p>
          <a:p>
            <a:pPr lvl="1"/>
            <a:r>
              <a:rPr lang="bg-BG" dirty="0"/>
              <a:t>Да ги увеличим до 200? Или до 500?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24800" y="2461565"/>
            <a:ext cx="381000" cy="185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1" name="Group 10"/>
          <p:cNvGrpSpPr/>
          <p:nvPr/>
        </p:nvGrpSpPr>
        <p:grpSpPr>
          <a:xfrm>
            <a:off x="2105891" y="3771324"/>
            <a:ext cx="5029200" cy="2705676"/>
            <a:chOff x="2105891" y="2406651"/>
            <a:chExt cx="5029200" cy="2705676"/>
          </a:xfrm>
        </p:grpSpPr>
        <p:pic>
          <p:nvPicPr>
            <p:cNvPr id="13" name="Picture 4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4" t="35974" r="7689" b="14108"/>
            <a:stretch/>
          </p:blipFill>
          <p:spPr bwMode="auto">
            <a:xfrm>
              <a:off x="2105891" y="2406651"/>
              <a:ext cx="5029200" cy="2705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438400" y="4441788"/>
              <a:ext cx="45720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73830" y="4446270"/>
              <a:ext cx="45720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51170" y="4446270"/>
              <a:ext cx="457200" cy="457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8413"/>
            <a:ext cx="2532957" cy="24801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  <a:miter lim="800000"/>
            <a:headEnd/>
            <a:tailEnd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22" y="1558413"/>
            <a:ext cx="2532957" cy="24801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  <a:miter lim="800000"/>
            <a:headEnd/>
            <a:tailEnd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843" y="1558413"/>
            <a:ext cx="2532957" cy="2480187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  <a:miter lim="800000"/>
            <a:headEnd/>
            <a:tailEnd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Curved Connector 5"/>
          <p:cNvCxnSpPr>
            <a:stCxn id="17" idx="3"/>
            <a:endCxn id="3078" idx="2"/>
          </p:cNvCxnSpPr>
          <p:nvPr/>
        </p:nvCxnSpPr>
        <p:spPr>
          <a:xfrm flipV="1">
            <a:off x="6008370" y="4038600"/>
            <a:ext cx="1411952" cy="2000943"/>
          </a:xfrm>
          <a:prstGeom prst="curvedConnector2">
            <a:avLst/>
          </a:prstGeom>
          <a:noFill/>
          <a:ln w="28575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" idx="1"/>
            <a:endCxn id="3076" idx="2"/>
          </p:cNvCxnSpPr>
          <p:nvPr/>
        </p:nvCxnSpPr>
        <p:spPr>
          <a:xfrm rot="10800000">
            <a:off x="1723680" y="4038601"/>
            <a:ext cx="714721" cy="1996461"/>
          </a:xfrm>
          <a:prstGeom prst="curvedConnector2">
            <a:avLst/>
          </a:prstGeom>
          <a:noFill/>
          <a:ln w="28575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6" idx="0"/>
            <a:endCxn id="3077" idx="2"/>
          </p:cNvCxnSpPr>
          <p:nvPr/>
        </p:nvCxnSpPr>
        <p:spPr>
          <a:xfrm flipV="1">
            <a:off x="4202430" y="4038600"/>
            <a:ext cx="369571" cy="1772343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57199" y="1600200"/>
            <a:ext cx="2532957" cy="30480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0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10 ленти</a:t>
            </a:r>
            <a:endParaRPr lang="bg-BG" sz="20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05522" y="1600200"/>
            <a:ext cx="2532957" cy="30480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0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50 ленти</a:t>
            </a:r>
            <a:endParaRPr lang="bg-BG" sz="20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53842" y="1600200"/>
            <a:ext cx="2532957" cy="30480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sz="2000" b="1" dirty="0">
                <a:solidFill>
                  <a:sysClr val="windowText" lastClr="000000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100 ленти</a:t>
            </a:r>
            <a:endParaRPr lang="bg-BG" sz="2000" b="1" baseline="-25000" dirty="0">
              <a:solidFill>
                <a:sysClr val="windowText" lastClr="000000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1209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Гладък конус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Конус до момента – 100 ленти не стигат</a:t>
            </a:r>
          </a:p>
          <a:p>
            <a:pPr lvl="1"/>
            <a:r>
              <a:rPr lang="bg-BG" dirty="0"/>
              <a:t>Големият брой стени тежи</a:t>
            </a:r>
          </a:p>
          <a:p>
            <a:pPr lvl="1"/>
            <a:endParaRPr lang="bg-BG" dirty="0"/>
          </a:p>
          <a:p>
            <a:r>
              <a:rPr lang="bg-BG" dirty="0"/>
              <a:t>Идея</a:t>
            </a:r>
          </a:p>
          <a:p>
            <a:pPr lvl="1"/>
            <a:r>
              <a:rPr lang="bg-BG" dirty="0" err="1"/>
              <a:t>Нормалите</a:t>
            </a:r>
            <a:r>
              <a:rPr lang="bg-BG" dirty="0"/>
              <a:t> да са към върховете, а не към стените</a:t>
            </a:r>
          </a:p>
          <a:p>
            <a:pPr lvl="1"/>
            <a:r>
              <a:rPr lang="bg-BG" dirty="0"/>
              <a:t>Осветяване на </a:t>
            </a:r>
            <a:r>
              <a:rPr lang="bg-BG" dirty="0" err="1"/>
              <a:t>Гур</a:t>
            </a:r>
            <a:r>
              <a:rPr lang="en-GB" dirty="0"/>
              <a:t>ò</a:t>
            </a:r>
            <a:r>
              <a:rPr lang="bg-BG" dirty="0"/>
              <a:t> – интерполация на осветеността</a:t>
            </a:r>
          </a:p>
          <a:p>
            <a:pPr lvl="1"/>
            <a:r>
              <a:rPr lang="bg-BG" dirty="0"/>
              <a:t>С каноничен конус, пирамидата не важи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057400" y="4404621"/>
            <a:ext cx="2208879" cy="2155591"/>
            <a:chOff x="1423822" y="4404621"/>
            <a:chExt cx="2208879" cy="2155591"/>
          </a:xfrm>
        </p:grpSpPr>
        <p:grpSp>
          <p:nvGrpSpPr>
            <p:cNvPr id="32" name="Group 31"/>
            <p:cNvGrpSpPr/>
            <p:nvPr/>
          </p:nvGrpSpPr>
          <p:grpSpPr>
            <a:xfrm>
              <a:off x="2531362" y="4404621"/>
              <a:ext cx="2" cy="2155591"/>
              <a:chOff x="2531362" y="4404621"/>
              <a:chExt cx="2" cy="2155591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V="1">
                <a:off x="2531363" y="4404621"/>
                <a:ext cx="1" cy="4673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531362" y="6092829"/>
                <a:ext cx="1" cy="4673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 rot="3600000">
              <a:off x="2520126" y="4388188"/>
              <a:ext cx="27185" cy="2197964"/>
              <a:chOff x="2523029" y="4390821"/>
              <a:chExt cx="27185" cy="2197964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2550213" y="4390821"/>
                <a:ext cx="1" cy="4673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2523029" y="6121402"/>
                <a:ext cx="1" cy="4673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 rot="18000000" flipH="1">
              <a:off x="2511568" y="4400141"/>
              <a:ext cx="20744" cy="2196236"/>
              <a:chOff x="2527744" y="4384384"/>
              <a:chExt cx="20744" cy="2196236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V="1">
                <a:off x="2548487" y="4384384"/>
                <a:ext cx="1" cy="4673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527744" y="6113237"/>
                <a:ext cx="1" cy="4673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Hexagon 15"/>
          <p:cNvSpPr/>
          <p:nvPr/>
        </p:nvSpPr>
        <p:spPr>
          <a:xfrm>
            <a:off x="2462378" y="4876800"/>
            <a:ext cx="1405128" cy="1211317"/>
          </a:xfrm>
          <a:prstGeom prst="hexagon">
            <a:avLst/>
          </a:prstGeom>
          <a:solidFill>
            <a:srgbClr val="C9E890">
              <a:alpha val="50196"/>
            </a:srgbClr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grpSp>
        <p:nvGrpSpPr>
          <p:cNvPr id="40" name="Group 39"/>
          <p:cNvGrpSpPr/>
          <p:nvPr/>
        </p:nvGrpSpPr>
        <p:grpSpPr>
          <a:xfrm rot="1800000">
            <a:off x="4652217" y="4231207"/>
            <a:ext cx="2509849" cy="2508123"/>
            <a:chOff x="1411451" y="4369844"/>
            <a:chExt cx="2209023" cy="2207508"/>
          </a:xfrm>
        </p:grpSpPr>
        <p:grpSp>
          <p:nvGrpSpPr>
            <p:cNvPr id="41" name="Group 40"/>
            <p:cNvGrpSpPr/>
            <p:nvPr/>
          </p:nvGrpSpPr>
          <p:grpSpPr>
            <a:xfrm>
              <a:off x="2476921" y="4369844"/>
              <a:ext cx="81446" cy="2207508"/>
              <a:chOff x="2476921" y="4369844"/>
              <a:chExt cx="81446" cy="2207508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V="1">
                <a:off x="2558366" y="4369844"/>
                <a:ext cx="1" cy="4673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2476921" y="6109969"/>
                <a:ext cx="1" cy="4673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 rot="3600000">
              <a:off x="2513329" y="4390556"/>
              <a:ext cx="3774" cy="2169358"/>
              <a:chOff x="2515146" y="4415178"/>
              <a:chExt cx="3774" cy="2169358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2518919" y="4415178"/>
                <a:ext cx="1" cy="4673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2515146" y="6117153"/>
                <a:ext cx="1" cy="4673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 rot="18000000" flipH="1">
              <a:off x="2478073" y="4369293"/>
              <a:ext cx="75780" cy="2209023"/>
              <a:chOff x="2482035" y="4360588"/>
              <a:chExt cx="75780" cy="2209023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2557814" y="4360588"/>
                <a:ext cx="1" cy="4673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2482035" y="6102228"/>
                <a:ext cx="1" cy="46738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Hexagon 27"/>
          <p:cNvSpPr/>
          <p:nvPr/>
        </p:nvSpPr>
        <p:spPr>
          <a:xfrm>
            <a:off x="5205578" y="4876799"/>
            <a:ext cx="1405128" cy="1211317"/>
          </a:xfrm>
          <a:prstGeom prst="hexagon">
            <a:avLst/>
          </a:prstGeom>
          <a:solidFill>
            <a:srgbClr val="C9E890">
              <a:alpha val="50196"/>
            </a:srgbClr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</p:spTree>
    <p:extLst>
      <p:ext uri="{BB962C8B-B14F-4D97-AF65-F5344CB8AC3E}">
        <p14:creationId xmlns:p14="http://schemas.microsoft.com/office/powerpoint/2010/main" val="328467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Подходи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Готови библиотеки</a:t>
            </a:r>
          </a:p>
          <a:p>
            <a:pPr lvl="1"/>
            <a:r>
              <a:rPr lang="bg-BG" dirty="0"/>
              <a:t>Често се прави</a:t>
            </a:r>
          </a:p>
          <a:p>
            <a:pPr lvl="1"/>
            <a:r>
              <a:rPr lang="bg-BG" dirty="0"/>
              <a:t>Ползват се готови обекти</a:t>
            </a:r>
          </a:p>
          <a:p>
            <a:pPr lvl="1"/>
            <a:r>
              <a:rPr lang="bg-BG" dirty="0"/>
              <a:t>Бързо създаване на сцени</a:t>
            </a:r>
          </a:p>
          <a:p>
            <a:pPr lvl="1"/>
            <a:r>
              <a:rPr lang="bg-BG" dirty="0"/>
              <a:t>Фиксиран стил и инструменти</a:t>
            </a:r>
            <a:endParaRPr lang="en-US" dirty="0"/>
          </a:p>
          <a:p>
            <a:pPr lvl="1"/>
            <a:endParaRPr lang="en-US" dirty="0"/>
          </a:p>
          <a:p>
            <a:pPr marL="0" indent="-502920"/>
            <a:r>
              <a:rPr lang="bg-BG" dirty="0"/>
              <a:t>Ръчно създадени обекти</a:t>
            </a:r>
          </a:p>
          <a:p>
            <a:pPr lvl="1"/>
            <a:r>
              <a:rPr lang="bg-BG" dirty="0"/>
              <a:t>Най-труден вариант</a:t>
            </a:r>
          </a:p>
          <a:p>
            <a:pPr lvl="1"/>
            <a:r>
              <a:rPr lang="bg-BG" dirty="0"/>
              <a:t>Удобен за малки сцени</a:t>
            </a:r>
          </a:p>
          <a:p>
            <a:pPr lvl="1"/>
            <a:r>
              <a:rPr lang="bg-BG" dirty="0"/>
              <a:t>Пълен контрол над възможностите</a:t>
            </a:r>
          </a:p>
        </p:txBody>
      </p:sp>
    </p:spTree>
    <p:extLst>
      <p:ext uri="{BB962C8B-B14F-4D97-AF65-F5344CB8AC3E}">
        <p14:creationId xmlns:p14="http://schemas.microsoft.com/office/powerpoint/2010/main" val="860260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924800" y="2762390"/>
            <a:ext cx="381000" cy="185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457200"/>
            <a:ext cx="6010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555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Резултати</a:t>
            </a:r>
          </a:p>
          <a:p>
            <a:pPr lvl="1"/>
            <a:r>
              <a:rPr lang="bg-BG" dirty="0"/>
              <a:t>Видимо по-добро заглаждане</a:t>
            </a:r>
          </a:p>
          <a:p>
            <a:pPr lvl="1"/>
            <a:r>
              <a:rPr lang="bg-BG" dirty="0"/>
              <a:t>При 50 стени те се сливат напълно</a:t>
            </a:r>
          </a:p>
          <a:p>
            <a:pPr lvl="1"/>
            <a:r>
              <a:rPr lang="bg-BG" dirty="0"/>
              <a:t>При 20 стени е търпимо, но се виждат ленти на </a:t>
            </a:r>
            <a:r>
              <a:rPr lang="bg-BG" dirty="0" err="1"/>
              <a:t>Мах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2723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Призма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2380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 на призма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Желана функционалност</a:t>
            </a:r>
          </a:p>
          <a:p>
            <a:pPr lvl="1"/>
            <a:r>
              <a:rPr lang="bg-BG" dirty="0"/>
              <a:t>Също като при пирамидата</a:t>
            </a:r>
          </a:p>
          <a:p>
            <a:pPr lvl="1"/>
            <a:endParaRPr lang="bg-BG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Основата е правилен многоъгълник</a:t>
            </a:r>
          </a:p>
          <a:p>
            <a:pPr lvl="1"/>
            <a:r>
              <a:rPr lang="bg-BG" dirty="0"/>
              <a:t>Имаме канонична призма, по една за всеки брой стени</a:t>
            </a:r>
          </a:p>
          <a:p>
            <a:pPr lvl="1"/>
            <a:r>
              <a:rPr lang="bg-BG" dirty="0"/>
              <a:t>Околните стени няма да са лента от триъгълници (защо?)</a:t>
            </a:r>
          </a:p>
          <a:p>
            <a:pPr lvl="1"/>
            <a:r>
              <a:rPr lang="bg-BG" dirty="0"/>
              <a:t>Двете основи ще са ветрила</a:t>
            </a:r>
          </a:p>
        </p:txBody>
      </p:sp>
    </p:spTree>
    <p:extLst>
      <p:ext uri="{BB962C8B-B14F-4D97-AF65-F5344CB8AC3E}">
        <p14:creationId xmlns:p14="http://schemas.microsoft.com/office/powerpoint/2010/main" val="2579576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457200"/>
            <a:ext cx="6010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4627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Цилиндър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31634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 на цилиндър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Желана функционалност</a:t>
            </a:r>
          </a:p>
          <a:p>
            <a:pPr lvl="1"/>
            <a:r>
              <a:rPr lang="bg-BG" dirty="0"/>
              <a:t>Също като при конуса</a:t>
            </a:r>
          </a:p>
          <a:p>
            <a:pPr lvl="1"/>
            <a:endParaRPr lang="bg-BG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Основан на призма, но с други </a:t>
            </a:r>
            <a:r>
              <a:rPr lang="bg-BG" dirty="0" err="1"/>
              <a:t>нормали</a:t>
            </a:r>
            <a:endParaRPr lang="bg-BG" dirty="0"/>
          </a:p>
          <a:p>
            <a:pPr lvl="1"/>
            <a:r>
              <a:rPr lang="bg-BG" dirty="0"/>
              <a:t>При осветяване на </a:t>
            </a:r>
            <a:r>
              <a:rPr lang="bg-BG" dirty="0" err="1"/>
              <a:t>Гур</a:t>
            </a:r>
            <a:r>
              <a:rPr lang="en-GB" dirty="0"/>
              <a:t>ò</a:t>
            </a:r>
            <a:r>
              <a:rPr lang="bg-BG" dirty="0"/>
              <a:t> ще се получи заглаждане</a:t>
            </a:r>
          </a:p>
          <a:p>
            <a:pPr lvl="1"/>
            <a:r>
              <a:rPr lang="bg-BG" dirty="0"/>
              <a:t>Константа </a:t>
            </a:r>
            <a:r>
              <a:rPr lang="en-US" b="1" dirty="0" err="1"/>
              <a:t>CYLINDER_SIDES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41990061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6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457200"/>
            <a:ext cx="60293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0271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Речник</a:t>
            </a:r>
          </a:p>
        </p:txBody>
      </p:sp>
    </p:spTree>
    <p:extLst>
      <p:ext uri="{BB962C8B-B14F-4D97-AF65-F5344CB8AC3E}">
        <p14:creationId xmlns:p14="http://schemas.microsoft.com/office/powerpoint/2010/main" val="2175608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Речник на новите неща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WebGL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84042"/>
              </p:ext>
            </p:extLst>
          </p:nvPr>
        </p:nvGraphicFramePr>
        <p:xfrm>
          <a:off x="609600" y="1971040"/>
          <a:ext cx="8077200" cy="284988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name = function (…) {…};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Алтернативен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начин за създаване на функция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prototype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Достъп до 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прототипа на клас (напр. при добавяне на метод)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Д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остъп до елементите на текущата инстанция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Конвенция имената на клас да започват с главна буква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Конвенция имената на „константи“ да са изцяло с главни букви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Създаване на инстанция от даден клас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33419"/>
              </p:ext>
            </p:extLst>
          </p:nvPr>
        </p:nvGraphicFramePr>
        <p:xfrm>
          <a:off x="609600" y="5572760"/>
          <a:ext cx="8077200" cy="37084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vertexAttrib</a:t>
                      </a:r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[234]</a:t>
                      </a:r>
                      <a:r>
                        <a:rPr lang="en-GB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fv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Подаване на вектор към атрибутна променлива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Компромисен вариант</a:t>
            </a:r>
          </a:p>
          <a:p>
            <a:pPr lvl="1"/>
            <a:r>
              <a:rPr lang="bg-BG" dirty="0"/>
              <a:t>Наша библиотека с наши обекти</a:t>
            </a:r>
          </a:p>
          <a:p>
            <a:pPr lvl="1"/>
            <a:r>
              <a:rPr lang="bg-BG" dirty="0"/>
              <a:t>Достатъчен контрол над възможностите</a:t>
            </a:r>
          </a:p>
          <a:p>
            <a:pPr lvl="1"/>
            <a:r>
              <a:rPr lang="bg-BG" dirty="0"/>
              <a:t>Изграждане на по-сложни обекти от по-прости</a:t>
            </a:r>
          </a:p>
          <a:p>
            <a:pPr lvl="1"/>
            <a:r>
              <a:rPr lang="bg-BG" dirty="0"/>
              <a:t>Вероятно не е по оптимален начин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02388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Въпроси и коментари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Генериране на тела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трансформации</a:t>
            </a:r>
          </a:p>
          <a:p>
            <a:pPr lvl="1"/>
            <a:r>
              <a:rPr lang="bg-BG" dirty="0"/>
              <a:t>Използва се трансформационна матрица</a:t>
            </a:r>
          </a:p>
          <a:p>
            <a:pPr lvl="1"/>
            <a:r>
              <a:rPr lang="bg-BG" dirty="0"/>
              <a:t>Пример: разпъване на куб до получаване на тухла</a:t>
            </a:r>
          </a:p>
          <a:p>
            <a:pPr lvl="1"/>
            <a:endParaRPr lang="bg-BG" dirty="0"/>
          </a:p>
          <a:p>
            <a:r>
              <a:rPr lang="bg-BG" dirty="0"/>
              <a:t>Съставни обекти</a:t>
            </a:r>
          </a:p>
          <a:p>
            <a:pPr lvl="1"/>
            <a:r>
              <a:rPr lang="bg-BG" dirty="0"/>
              <a:t>Няколко налични обекта се долепят един до друг</a:t>
            </a:r>
          </a:p>
          <a:p>
            <a:pPr lvl="1"/>
            <a:r>
              <a:rPr lang="bg-BG" dirty="0"/>
              <a:t>Пример: пешка, получена от конус и сфера</a:t>
            </a:r>
          </a:p>
          <a:p>
            <a:pPr lvl="1"/>
            <a:endParaRPr lang="bg-BG" dirty="0"/>
          </a:p>
          <a:p>
            <a:r>
              <a:rPr lang="bg-BG" dirty="0"/>
              <a:t>Ротационни тела</a:t>
            </a:r>
          </a:p>
          <a:p>
            <a:pPr lvl="1"/>
            <a:r>
              <a:rPr lang="bg-BG" dirty="0"/>
              <a:t>Профил на обект се завърта около ос</a:t>
            </a:r>
          </a:p>
          <a:p>
            <a:pPr lvl="1"/>
            <a:r>
              <a:rPr lang="bg-BG" dirty="0"/>
              <a:t>Пример: ваза</a:t>
            </a:r>
            <a:r>
              <a:rPr lang="en-US" dirty="0"/>
              <a:t>,</a:t>
            </a:r>
            <a:r>
              <a:rPr lang="bg-BG" dirty="0"/>
              <a:t> описана от кривата на нейния профил</a:t>
            </a:r>
          </a:p>
        </p:txBody>
      </p:sp>
    </p:spTree>
    <p:extLst>
      <p:ext uri="{BB962C8B-B14F-4D97-AF65-F5344CB8AC3E}">
        <p14:creationId xmlns:p14="http://schemas.microsoft.com/office/powerpoint/2010/main" val="13914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Влачене по траектория</a:t>
            </a:r>
          </a:p>
          <a:p>
            <a:pPr lvl="1"/>
            <a:r>
              <a:rPr lang="bg-BG" dirty="0"/>
              <a:t>Обект е влачен по протежението на крива линия</a:t>
            </a:r>
          </a:p>
          <a:p>
            <a:pPr lvl="1"/>
            <a:r>
              <a:rPr lang="bg-BG" dirty="0"/>
              <a:t>Пример: тунел със завои, получен от влачене на пръстен</a:t>
            </a:r>
          </a:p>
          <a:p>
            <a:pPr lvl="1"/>
            <a:endParaRPr lang="bg-BG" dirty="0"/>
          </a:p>
          <a:p>
            <a:r>
              <a:rPr lang="bg-BG" dirty="0"/>
              <a:t>Конструктивна геометрия</a:t>
            </a:r>
          </a:p>
          <a:p>
            <a:pPr lvl="1"/>
            <a:r>
              <a:rPr lang="bg-BG" dirty="0"/>
              <a:t>Конструиране чрез изрази, използващи други обекти</a:t>
            </a:r>
          </a:p>
          <a:p>
            <a:pPr lvl="1"/>
            <a:r>
              <a:rPr lang="bg-BG" dirty="0"/>
              <a:t>Допустимите операции са обединение, сечение, изваждане и разлика</a:t>
            </a:r>
          </a:p>
          <a:p>
            <a:pPr lvl="1"/>
            <a:r>
              <a:rPr lang="bg-BG" dirty="0"/>
              <a:t>Пример: моделиране на топка за боулинг чрез изваждане на няколко цилиндъра от сфера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888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Примитивни обекти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 традиция</a:t>
            </a:r>
          </a:p>
          <a:p>
            <a:pPr lvl="1"/>
            <a:r>
              <a:rPr lang="bg-BG" dirty="0"/>
              <a:t>Ползват се стандартни обекти от математиката</a:t>
            </a:r>
          </a:p>
          <a:p>
            <a:pPr lvl="1"/>
            <a:r>
              <a:rPr lang="bg-BG" dirty="0"/>
              <a:t>Куб и паралелепипед</a:t>
            </a:r>
          </a:p>
          <a:p>
            <a:pPr lvl="1"/>
            <a:r>
              <a:rPr lang="bg-BG" dirty="0"/>
              <a:t>Призма и цилиндър</a:t>
            </a:r>
          </a:p>
          <a:p>
            <a:pPr lvl="1"/>
            <a:r>
              <a:rPr lang="bg-BG" dirty="0"/>
              <a:t>Пирамида и конус</a:t>
            </a:r>
          </a:p>
          <a:p>
            <a:pPr lvl="1"/>
            <a:r>
              <a:rPr lang="bg-BG" dirty="0"/>
              <a:t>Сфера и елипсоид</a:t>
            </a:r>
          </a:p>
          <a:p>
            <a:pPr lvl="1"/>
            <a:endParaRPr lang="bg-BG" dirty="0"/>
          </a:p>
          <a:p>
            <a:r>
              <a:rPr lang="bg-BG" dirty="0"/>
              <a:t>В изключителни случаи</a:t>
            </a:r>
          </a:p>
          <a:p>
            <a:pPr lvl="1"/>
            <a:r>
              <a:rPr lang="bg-BG" dirty="0"/>
              <a:t>Конструират се специфични примитиви</a:t>
            </a:r>
          </a:p>
          <a:p>
            <a:pPr lvl="1"/>
            <a:r>
              <a:rPr lang="bg-BG" dirty="0"/>
              <a:t>Куб със заоблени ръбове</a:t>
            </a:r>
          </a:p>
          <a:p>
            <a:pPr lvl="1"/>
            <a:r>
              <a:rPr lang="bg-BG" dirty="0"/>
              <a:t>Пресечена пирамида</a:t>
            </a:r>
          </a:p>
          <a:p>
            <a:pPr lvl="1"/>
            <a:r>
              <a:rPr lang="bg-BG" dirty="0"/>
              <a:t>Сфера с отвори</a:t>
            </a:r>
          </a:p>
        </p:txBody>
      </p:sp>
    </p:spTree>
    <p:extLst>
      <p:ext uri="{BB962C8B-B14F-4D97-AF65-F5344CB8AC3E}">
        <p14:creationId xmlns:p14="http://schemas.microsoft.com/office/powerpoint/2010/main" val="2883943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23105</TotalTime>
  <Words>2117</Words>
  <Application>Microsoft Office PowerPoint</Application>
  <PresentationFormat>On-screen Show (4:3)</PresentationFormat>
  <Paragraphs>497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Arial Black</vt:lpstr>
      <vt:lpstr>Calibri</vt:lpstr>
      <vt:lpstr>Century Gothic</vt:lpstr>
      <vt:lpstr>Consolas</vt:lpstr>
      <vt:lpstr>Symbol</vt:lpstr>
      <vt:lpstr>Times New Roman</vt:lpstr>
      <vt:lpstr>Wingdings 2</vt:lpstr>
      <vt:lpstr>Austin</vt:lpstr>
      <vt:lpstr>Тела</vt:lpstr>
      <vt:lpstr>В тази лекция</vt:lpstr>
      <vt:lpstr>PowerPoint Presentation</vt:lpstr>
      <vt:lpstr>Тела в КГ</vt:lpstr>
      <vt:lpstr>Подходи</vt:lpstr>
      <vt:lpstr>PowerPoint Presentation</vt:lpstr>
      <vt:lpstr>Генериране на тела</vt:lpstr>
      <vt:lpstr>PowerPoint Presentation</vt:lpstr>
      <vt:lpstr>Примитивни обекти</vt:lpstr>
      <vt:lpstr>PowerPoint Presentation</vt:lpstr>
      <vt:lpstr>Проектиране на куб</vt:lpstr>
      <vt:lpstr>Идея</vt:lpstr>
      <vt:lpstr>Архитектура</vt:lpstr>
      <vt:lpstr>PowerPoint Presentation</vt:lpstr>
      <vt:lpstr>PowerPoint Presentation</vt:lpstr>
      <vt:lpstr>Обекти в JS</vt:lpstr>
      <vt:lpstr>PowerPoint Presentation</vt:lpstr>
      <vt:lpstr>Проба с ООП</vt:lpstr>
      <vt:lpstr>PowerPoint Presentation</vt:lpstr>
      <vt:lpstr>Каноничен куб като обект</vt:lpstr>
      <vt:lpstr>PowerPoint Presentation</vt:lpstr>
      <vt:lpstr>Куб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Рисуване на паралелепипед</vt:lpstr>
      <vt:lpstr>PowerPoint Presentation</vt:lpstr>
      <vt:lpstr>PowerPoint Presentation</vt:lpstr>
      <vt:lpstr>За наблюдателните</vt:lpstr>
      <vt:lpstr>PowerPoint Presentation</vt:lpstr>
      <vt:lpstr>Проектиране на пирамида</vt:lpstr>
      <vt:lpstr>Идея</vt:lpstr>
      <vt:lpstr>Сметки</vt:lpstr>
      <vt:lpstr>PowerPoint Presentation</vt:lpstr>
      <vt:lpstr>Реализация</vt:lpstr>
      <vt:lpstr>PowerPoint Presentation</vt:lpstr>
      <vt:lpstr>Проблем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Проектиране на конус</vt:lpstr>
      <vt:lpstr>PowerPoint Presentation</vt:lpstr>
      <vt:lpstr>PowerPoint Presentation</vt:lpstr>
      <vt:lpstr>Гладък конус</vt:lpstr>
      <vt:lpstr>PowerPoint Presentation</vt:lpstr>
      <vt:lpstr>PowerPoint Presentation</vt:lpstr>
      <vt:lpstr>PowerPoint Presentation</vt:lpstr>
      <vt:lpstr>Проектиране на призма</vt:lpstr>
      <vt:lpstr>PowerPoint Presentation</vt:lpstr>
      <vt:lpstr>PowerPoint Presentation</vt:lpstr>
      <vt:lpstr>Проектиране на цилиндър</vt:lpstr>
      <vt:lpstr>PowerPoint Presentation</vt:lpstr>
      <vt:lpstr>PowerPoint Presentation</vt:lpstr>
      <vt:lpstr>Речник на новите неща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WebGL-10. Solids</dc:title>
  <dc:creator>Pavel Boytchev</dc:creator>
  <cp:lastModifiedBy>Pavel Boytchev</cp:lastModifiedBy>
  <cp:revision>1116</cp:revision>
  <dcterms:created xsi:type="dcterms:W3CDTF">2013-12-13T09:03:57Z</dcterms:created>
  <dcterms:modified xsi:type="dcterms:W3CDTF">2021-10-13T10:17:34Z</dcterms:modified>
</cp:coreProperties>
</file>