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3"/>
  </p:notesMasterIdLst>
  <p:sldIdLst>
    <p:sldId id="256" r:id="rId2"/>
    <p:sldId id="297" r:id="rId3"/>
    <p:sldId id="498" r:id="rId4"/>
    <p:sldId id="499" r:id="rId5"/>
    <p:sldId id="551" r:id="rId6"/>
    <p:sldId id="610" r:id="rId7"/>
    <p:sldId id="553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3" r:id="rId19"/>
    <p:sldId id="624" r:id="rId20"/>
    <p:sldId id="622" r:id="rId21"/>
    <p:sldId id="627" r:id="rId22"/>
    <p:sldId id="628" r:id="rId23"/>
    <p:sldId id="629" r:id="rId24"/>
    <p:sldId id="630" r:id="rId25"/>
    <p:sldId id="633" r:id="rId26"/>
    <p:sldId id="632" r:id="rId27"/>
    <p:sldId id="634" r:id="rId28"/>
    <p:sldId id="649" r:id="rId29"/>
    <p:sldId id="638" r:id="rId30"/>
    <p:sldId id="635" r:id="rId31"/>
    <p:sldId id="636" r:id="rId32"/>
    <p:sldId id="637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26" r:id="rId43"/>
    <p:sldId id="648" r:id="rId44"/>
    <p:sldId id="650" r:id="rId45"/>
    <p:sldId id="651" r:id="rId46"/>
    <p:sldId id="655" r:id="rId47"/>
    <p:sldId id="654" r:id="rId48"/>
    <p:sldId id="652" r:id="rId49"/>
    <p:sldId id="656" r:id="rId50"/>
    <p:sldId id="657" r:id="rId51"/>
    <p:sldId id="658" r:id="rId52"/>
    <p:sldId id="659" r:id="rId53"/>
    <p:sldId id="660" r:id="rId54"/>
    <p:sldId id="661" r:id="rId55"/>
    <p:sldId id="662" r:id="rId56"/>
    <p:sldId id="663" r:id="rId57"/>
    <p:sldId id="266" r:id="rId58"/>
    <p:sldId id="267" r:id="rId59"/>
    <p:sldId id="625" r:id="rId60"/>
    <p:sldId id="289" r:id="rId61"/>
    <p:sldId id="29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6B9100"/>
    <a:srgbClr val="6F9500"/>
    <a:srgbClr val="94C600"/>
    <a:srgbClr val="F4FCE4"/>
    <a:srgbClr val="92D050"/>
    <a:srgbClr val="4A6300"/>
    <a:srgbClr val="74A51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1" autoAdjust="0"/>
    <p:restoredTop sz="99825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6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Shrinked%20faces" TargetMode="External"/><Relationship Id="rId2" Type="http://schemas.openxmlformats.org/officeDocument/2006/relationships/hyperlink" Target="Example%201%20-%20Shrinked%20faces/Example%2009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Face%20culling" TargetMode="External"/><Relationship Id="rId2" Type="http://schemas.openxmlformats.org/officeDocument/2006/relationships/hyperlink" Target="Example%202%20-%20Face%20culling/Example%2009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Individual%20triangles" TargetMode="External"/><Relationship Id="rId2" Type="http://schemas.openxmlformats.org/officeDocument/2006/relationships/hyperlink" Target="Example%203%20-%20Individual%20triangles/Example%2009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Individual%20strips" TargetMode="External"/><Relationship Id="rId2" Type="http://schemas.openxmlformats.org/officeDocument/2006/relationships/hyperlink" Target="Example%204%20-%20Individual%20strips/Example%2009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One%20strip" TargetMode="External"/><Relationship Id="rId2" Type="http://schemas.openxmlformats.org/officeDocument/2006/relationships/hyperlink" Target="Example%205%20-%20One%20strip/Example%2009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Indexed%20triangles" TargetMode="External"/><Relationship Id="rId2" Type="http://schemas.openxmlformats.org/officeDocument/2006/relationships/hyperlink" Target="Example%206%20-%20Indexed%20triangles/Example%2009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Indexed%20strips" TargetMode="External"/><Relationship Id="rId2" Type="http://schemas.openxmlformats.org/officeDocument/2006/relationships/hyperlink" Target="Example%207%20-%20Indexed%20strips/Example%2009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One%20indexed%20strip" TargetMode="External"/><Relationship Id="rId2" Type="http://schemas.openxmlformats.org/officeDocument/2006/relationships/hyperlink" Target="Example%208%20-%20One%20indexed%20strip/Example%2009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One%20array" TargetMode="External"/><Relationship Id="rId2" Type="http://schemas.openxmlformats.org/officeDocument/2006/relationships/hyperlink" Target="Example%209%20-%20One%20array/Example%2009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Тема №</a:t>
            </a:r>
            <a:r>
              <a:rPr lang="en-US" dirty="0"/>
              <a:t>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63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на стени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Рисуваме куб с 4 режима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/>
              <a:t>Без изрязване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/>
              <a:t>С изрязване на задни стени</a:t>
            </a:r>
            <a:r>
              <a:rPr lang="en-US"/>
              <a:t> (mode = </a:t>
            </a:r>
            <a:r>
              <a:rPr lang="en-US" b="1"/>
              <a:t>BACK</a:t>
            </a:r>
            <a:r>
              <a:rPr lang="en-US" dirty="0"/>
              <a:t>)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/>
              <a:t>С изрязване на предни стени</a:t>
            </a:r>
            <a:r>
              <a:rPr lang="en-US"/>
              <a:t> (mode = </a:t>
            </a:r>
            <a:r>
              <a:rPr lang="en-US" b="1"/>
              <a:t>FRONT</a:t>
            </a:r>
            <a:r>
              <a:rPr lang="en-US" dirty="0"/>
              <a:t>)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/>
              <a:t>С изрязване на всички стени</a:t>
            </a:r>
            <a:r>
              <a:rPr lang="en-US"/>
              <a:t> (mode = </a:t>
            </a:r>
            <a:r>
              <a:rPr lang="en-US" b="1"/>
              <a:t>FRONT</a:t>
            </a:r>
            <a:r>
              <a:rPr lang="bg-BG" b="1" dirty="0"/>
              <a:t>_</a:t>
            </a:r>
            <a:r>
              <a:rPr lang="en-US" b="1" dirty="0" err="1"/>
              <a:t>AND_BACK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657600"/>
            <a:ext cx="8534400" cy="2895600"/>
          </a:xfrm>
          <a:prstGeom prst="snip2DiagRect">
            <a:avLst>
              <a:gd name="adj1" fmla="val 0"/>
              <a:gd name="adj2" fmla="val 903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setNoCulling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gl.disable(gl.CULL_FACE);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setCulling(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gl.enable(gl.CULL_FACE);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gl.cullFace(mode);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46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4800"/>
            <a:ext cx="60483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96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Обръщане на посоката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Случай №1</a:t>
            </a:r>
          </a:p>
          <a:p>
            <a:pPr lvl="1"/>
            <a:r>
              <a:rPr lang="bg-BG" dirty="0"/>
              <a:t>Ако конкретни стени са с грешно обхождане, обръщаме реда на върховете</a:t>
            </a:r>
            <a:r>
              <a:rPr lang="en-US" dirty="0"/>
              <a:t>,</a:t>
            </a:r>
            <a:r>
              <a:rPr lang="bg-BG" dirty="0"/>
              <a:t> като разменим кои да е два върха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Случай №2</a:t>
            </a:r>
          </a:p>
          <a:p>
            <a:pPr lvl="1"/>
            <a:r>
              <a:rPr lang="bg-BG" dirty="0"/>
              <a:t>Ако всички стени са с грешно обхождане</a:t>
            </a:r>
          </a:p>
          <a:p>
            <a:pPr lvl="1"/>
            <a:r>
              <a:rPr lang="bg-BG" dirty="0"/>
              <a:t>Използваме </a:t>
            </a:r>
            <a:r>
              <a:rPr lang="en-US" b="1" dirty="0" err="1"/>
              <a:t>frontFace</a:t>
            </a:r>
            <a:r>
              <a:rPr lang="bg-BG" dirty="0"/>
              <a:t> с параметър </a:t>
            </a:r>
            <a:r>
              <a:rPr lang="en-US" b="1" dirty="0" err="1"/>
              <a:t>CW</a:t>
            </a:r>
            <a:r>
              <a:rPr lang="bg-BG" dirty="0"/>
              <a:t> или </a:t>
            </a:r>
            <a:r>
              <a:rPr lang="en-US" b="1" dirty="0" err="1"/>
              <a:t>CCW</a:t>
            </a:r>
            <a:r>
              <a:rPr lang="bg-BG" dirty="0"/>
              <a:t>, за да изберем кое обхождане да съответства на предни стени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07847" y="2683498"/>
            <a:ext cx="1854553" cy="1391039"/>
            <a:chOff x="1413017" y="2522189"/>
            <a:chExt cx="2660366" cy="1995453"/>
          </a:xfrm>
        </p:grpSpPr>
        <p:sp>
          <p:nvSpPr>
            <p:cNvPr id="16" name="Rectangle 15"/>
            <p:cNvSpPr/>
            <p:nvPr/>
          </p:nvSpPr>
          <p:spPr>
            <a:xfrm>
              <a:off x="1413017" y="4126018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7600" y="4149686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1828800" y="4458179"/>
              <a:ext cx="182264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>
              <a:off x="1828800" y="2895600"/>
              <a:ext cx="1828800" cy="1454643"/>
            </a:xfrm>
            <a:prstGeom prst="triangl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97208" y="2522189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882204" y="2894901"/>
              <a:ext cx="808042" cy="128675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739218" y="2909845"/>
              <a:ext cx="843805" cy="134687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142400" y="2666999"/>
            <a:ext cx="1854553" cy="1391039"/>
            <a:chOff x="1413017" y="2522189"/>
            <a:chExt cx="2660366" cy="1995453"/>
          </a:xfrm>
        </p:grpSpPr>
        <p:sp>
          <p:nvSpPr>
            <p:cNvPr id="50" name="Rectangle 49"/>
            <p:cNvSpPr/>
            <p:nvPr/>
          </p:nvSpPr>
          <p:spPr>
            <a:xfrm>
              <a:off x="1413017" y="4126018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57600" y="4149686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1828800" y="4458179"/>
              <a:ext cx="182264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>
              <a:off x="1828800" y="2895600"/>
              <a:ext cx="1828800" cy="1454643"/>
            </a:xfrm>
            <a:prstGeom prst="triangl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97208" y="2522189"/>
              <a:ext cx="415783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882204" y="2894901"/>
              <a:ext cx="808042" cy="128675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739218" y="2909845"/>
              <a:ext cx="843805" cy="134687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Placeholder 2"/>
          <p:cNvSpPr txBox="1">
            <a:spLocks/>
          </p:cNvSpPr>
          <p:nvPr/>
        </p:nvSpPr>
        <p:spPr>
          <a:xfrm>
            <a:off x="2140299" y="4136023"/>
            <a:ext cx="1777277" cy="359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 algn="ctr">
              <a:buNone/>
            </a:pPr>
            <a:r>
              <a:rPr lang="bg-BG" sz="1800" dirty="0"/>
              <a:t>0-1-2</a:t>
            </a: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4572000" y="4136024"/>
            <a:ext cx="3047999" cy="359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 algn="ctr">
              <a:buNone/>
            </a:pPr>
            <a:r>
              <a:rPr lang="bg-BG" sz="1800"/>
              <a:t>1-0-2 или 2-1-0 или 0-2-1</a:t>
            </a:r>
            <a:endParaRPr lang="bg-BG" sz="1800" dirty="0"/>
          </a:p>
          <a:p>
            <a:pPr marL="1588" lvl="1" indent="0" algn="ctr">
              <a:buNone/>
            </a:pPr>
            <a:endParaRPr lang="bg-BG" sz="1800" dirty="0"/>
          </a:p>
        </p:txBody>
      </p:sp>
      <p:sp>
        <p:nvSpPr>
          <p:cNvPr id="59" name="Arc 58"/>
          <p:cNvSpPr/>
          <p:nvPr/>
        </p:nvSpPr>
        <p:spPr>
          <a:xfrm>
            <a:off x="4820994" y="4267200"/>
            <a:ext cx="204805" cy="228600"/>
          </a:xfrm>
          <a:prstGeom prst="arc">
            <a:avLst>
              <a:gd name="adj1" fmla="val 701981"/>
              <a:gd name="adj2" fmla="val 10119379"/>
            </a:avLst>
          </a:prstGeom>
          <a:ln>
            <a:solidFill>
              <a:schemeClr val="accent1">
                <a:lumMod val="75000"/>
              </a:schemeClr>
            </a:solidFill>
            <a:headEnd type="triangle" w="sm" len="med"/>
            <a:tailEnd type="triangle" w="sm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>
            <a:off x="7162800" y="4267200"/>
            <a:ext cx="204805" cy="228600"/>
          </a:xfrm>
          <a:prstGeom prst="arc">
            <a:avLst>
              <a:gd name="adj1" fmla="val 579103"/>
              <a:gd name="adj2" fmla="val 10119379"/>
            </a:avLst>
          </a:prstGeom>
          <a:ln>
            <a:solidFill>
              <a:schemeClr val="accent1">
                <a:lumMod val="75000"/>
              </a:schemeClr>
            </a:solidFill>
            <a:headEnd type="triangle" w="sm" len="med"/>
            <a:tailEnd type="triangle" w="sm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Arc 60"/>
          <p:cNvSpPr/>
          <p:nvPr/>
        </p:nvSpPr>
        <p:spPr>
          <a:xfrm>
            <a:off x="5891196" y="4267200"/>
            <a:ext cx="395730" cy="228600"/>
          </a:xfrm>
          <a:prstGeom prst="arc">
            <a:avLst>
              <a:gd name="adj1" fmla="val 492695"/>
              <a:gd name="adj2" fmla="val 10119379"/>
            </a:avLst>
          </a:prstGeom>
          <a:ln>
            <a:solidFill>
              <a:schemeClr val="accent1">
                <a:lumMod val="75000"/>
              </a:schemeClr>
            </a:solidFill>
            <a:headEnd type="triangle" w="sm" len="med"/>
            <a:tailEnd type="triangle" w="sm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7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Оптимизация на върховете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12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Оптимизация на върхове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Различни подходи</a:t>
            </a:r>
          </a:p>
          <a:p>
            <a:pPr lvl="1"/>
            <a:r>
              <a:rPr lang="bg-BG" dirty="0"/>
              <a:t>Премахване на ненужните координати</a:t>
            </a:r>
          </a:p>
          <a:p>
            <a:pPr lvl="1"/>
            <a:r>
              <a:rPr lang="bg-BG" dirty="0"/>
              <a:t>Премахване на дублираните върхове</a:t>
            </a:r>
          </a:p>
          <a:p>
            <a:pPr lvl="1"/>
            <a:r>
              <a:rPr lang="bg-BG" dirty="0"/>
              <a:t>Обединяване на мрежи от върхове</a:t>
            </a:r>
          </a:p>
          <a:p>
            <a:pPr lvl="1"/>
            <a:r>
              <a:rPr lang="bg-BG" dirty="0"/>
              <a:t>Индексиране на върховете</a:t>
            </a:r>
          </a:p>
          <a:p>
            <a:pPr lvl="1"/>
            <a:endParaRPr lang="bg-BG" dirty="0"/>
          </a:p>
          <a:p>
            <a:r>
              <a:rPr lang="bg-BG" dirty="0"/>
              <a:t>Използване</a:t>
            </a:r>
          </a:p>
          <a:p>
            <a:pPr lvl="1"/>
            <a:r>
              <a:rPr lang="bg-BG" dirty="0"/>
              <a:t>Могат да се прилагат съвместно</a:t>
            </a:r>
          </a:p>
          <a:p>
            <a:pPr lvl="1"/>
            <a:r>
              <a:rPr lang="bg-BG" dirty="0"/>
              <a:t>В някои ситуации някои </a:t>
            </a:r>
            <a:r>
              <a:rPr lang="bg-BG"/>
              <a:t>подходи са </a:t>
            </a:r>
            <a:r>
              <a:rPr lang="bg-BG" dirty="0"/>
              <a:t>невъзможни</a:t>
            </a:r>
          </a:p>
        </p:txBody>
      </p:sp>
    </p:spTree>
    <p:extLst>
      <p:ext uri="{BB962C8B-B14F-4D97-AF65-F5344CB8AC3E}">
        <p14:creationId xmlns:p14="http://schemas.microsoft.com/office/powerpoint/2010/main" val="40785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Контролен пример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Квадрат от триъгълници</a:t>
            </a:r>
            <a:endParaRPr lang="bg-BG" dirty="0"/>
          </a:p>
          <a:p>
            <a:pPr lvl="1"/>
            <a:r>
              <a:rPr lang="bg-BG"/>
              <a:t>Квадратът е </a:t>
            </a:r>
            <a:r>
              <a:rPr lang="en-US" b="1"/>
              <a:t>NxN</a:t>
            </a:r>
            <a:r>
              <a:rPr lang="bg-BG"/>
              <a:t> от </a:t>
            </a:r>
            <a:r>
              <a:rPr lang="bg-BG" b="1"/>
              <a:t>2</a:t>
            </a:r>
            <a:r>
              <a:rPr lang="en-US" b="1"/>
              <a:t>N</a:t>
            </a:r>
            <a:r>
              <a:rPr lang="en-US" b="1" baseline="30000"/>
              <a:t>2</a:t>
            </a:r>
            <a:r>
              <a:rPr lang="bg-BG" b="1"/>
              <a:t> </a:t>
            </a:r>
            <a:r>
              <a:rPr lang="bg-BG"/>
              <a:t>триъгълника</a:t>
            </a:r>
            <a:endParaRPr lang="bg-BG" dirty="0"/>
          </a:p>
          <a:p>
            <a:pPr lvl="1"/>
            <a:r>
              <a:rPr lang="bg-BG"/>
              <a:t>Ще следим за обема на данните и броя на </a:t>
            </a:r>
            <a:r>
              <a:rPr lang="en-US"/>
              <a:t>WebGL</a:t>
            </a:r>
            <a:r>
              <a:rPr lang="bg-BG"/>
              <a:t> функциите за прехвърлянето им към графичния процесор</a:t>
            </a:r>
            <a:endParaRPr lang="bg-BG" dirty="0"/>
          </a:p>
        </p:txBody>
      </p:sp>
      <p:grpSp>
        <p:nvGrpSpPr>
          <p:cNvPr id="75" name="Group 74"/>
          <p:cNvGrpSpPr/>
          <p:nvPr/>
        </p:nvGrpSpPr>
        <p:grpSpPr>
          <a:xfrm>
            <a:off x="2743200" y="3048000"/>
            <a:ext cx="3657600" cy="2992581"/>
            <a:chOff x="1828800" y="1600200"/>
            <a:chExt cx="5029200" cy="4114800"/>
          </a:xfrm>
        </p:grpSpPr>
        <p:grpSp>
          <p:nvGrpSpPr>
            <p:cNvPr id="13" name="Group 12"/>
            <p:cNvGrpSpPr/>
            <p:nvPr/>
          </p:nvGrpSpPr>
          <p:grpSpPr>
            <a:xfrm>
              <a:off x="1828800" y="4800600"/>
              <a:ext cx="914400" cy="914400"/>
              <a:chOff x="1828800" y="5257799"/>
              <a:chExt cx="9144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740550" y="4800600"/>
              <a:ext cx="914400" cy="914400"/>
              <a:chOff x="1828800" y="5257799"/>
              <a:chExt cx="914400" cy="914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654950" y="4800600"/>
              <a:ext cx="914400" cy="914400"/>
              <a:chOff x="1828800" y="5257799"/>
              <a:chExt cx="914400" cy="914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4569350" y="4800600"/>
              <a:ext cx="914400" cy="914400"/>
              <a:chOff x="1828800" y="5257799"/>
              <a:chExt cx="9144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943600" y="4800600"/>
              <a:ext cx="914400" cy="914400"/>
              <a:chOff x="1828800" y="5257799"/>
              <a:chExt cx="914400" cy="914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828800" y="3429000"/>
              <a:ext cx="914400" cy="914400"/>
              <a:chOff x="1828800" y="5257799"/>
              <a:chExt cx="914400" cy="914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740550" y="3429000"/>
              <a:ext cx="914400" cy="914400"/>
              <a:chOff x="1828800" y="5257799"/>
              <a:chExt cx="914400" cy="914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654950" y="3429000"/>
              <a:ext cx="914400" cy="914400"/>
              <a:chOff x="1828800" y="5257799"/>
              <a:chExt cx="914400" cy="914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828800" y="1600200"/>
              <a:ext cx="5029200" cy="4114800"/>
              <a:chOff x="-911750" y="3428999"/>
              <a:chExt cx="5029200" cy="4114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-911750" y="6172199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650" y="6172199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914400" y="6172199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28800" y="6172199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742317" y="6172199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203051" y="6172198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743200" y="3428999"/>
                <a:ext cx="459849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46000" y="4347228"/>
                <a:ext cx="459849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45999" y="5257799"/>
                <a:ext cx="459850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748800" y="6176028"/>
                <a:ext cx="459849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117450" y="6176028"/>
                <a:ext cx="0" cy="4572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48800" y="6629399"/>
                <a:ext cx="459850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8800" y="7543799"/>
                <a:ext cx="459850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943600" y="3429000"/>
              <a:ext cx="914400" cy="914400"/>
              <a:chOff x="1828800" y="5257799"/>
              <a:chExt cx="914400" cy="914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828800" y="2514600"/>
              <a:ext cx="914400" cy="914400"/>
              <a:chOff x="1828800" y="5257799"/>
              <a:chExt cx="914400" cy="914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740550" y="2514600"/>
              <a:ext cx="914400" cy="914400"/>
              <a:chOff x="1828800" y="5257799"/>
              <a:chExt cx="914400" cy="914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654950" y="2514600"/>
              <a:ext cx="914400" cy="914400"/>
              <a:chOff x="1828800" y="5257799"/>
              <a:chExt cx="914400" cy="9144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4569350" y="2514600"/>
              <a:ext cx="914400" cy="914400"/>
              <a:chOff x="1828800" y="5257799"/>
              <a:chExt cx="914400" cy="914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5943600" y="2514600"/>
              <a:ext cx="914400" cy="914400"/>
              <a:chOff x="1828800" y="5257799"/>
              <a:chExt cx="914400" cy="914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828800" y="1600200"/>
              <a:ext cx="914400" cy="914400"/>
              <a:chOff x="1828800" y="5257799"/>
              <a:chExt cx="914400" cy="9144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740550" y="1600200"/>
              <a:ext cx="914400" cy="914400"/>
              <a:chOff x="1828800" y="5257799"/>
              <a:chExt cx="914400" cy="914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3654950" y="1600200"/>
              <a:ext cx="914400" cy="914400"/>
              <a:chOff x="1828800" y="5257799"/>
              <a:chExt cx="914400" cy="914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569350" y="1600200"/>
              <a:ext cx="914400" cy="914400"/>
              <a:chOff x="1828800" y="5257799"/>
              <a:chExt cx="914400" cy="9144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943600" y="1600200"/>
              <a:ext cx="914400" cy="914400"/>
              <a:chOff x="1828800" y="5257799"/>
              <a:chExt cx="914400" cy="914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360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Right Brace 92"/>
          <p:cNvSpPr/>
          <p:nvPr/>
        </p:nvSpPr>
        <p:spPr>
          <a:xfrm>
            <a:off x="6553200" y="3082733"/>
            <a:ext cx="144285" cy="2957848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/>
          <p:cNvSpPr/>
          <p:nvPr/>
        </p:nvSpPr>
        <p:spPr>
          <a:xfrm>
            <a:off x="6634786" y="4337287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ight Brace 111"/>
          <p:cNvSpPr/>
          <p:nvPr/>
        </p:nvSpPr>
        <p:spPr>
          <a:xfrm rot="5400000">
            <a:off x="4479797" y="4365917"/>
            <a:ext cx="184405" cy="3657600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/>
          <p:cNvSpPr/>
          <p:nvPr/>
        </p:nvSpPr>
        <p:spPr>
          <a:xfrm>
            <a:off x="4348333" y="6313309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Наивен метод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Всеки триъгълник е индивидуален</a:t>
            </a:r>
            <a:endParaRPr lang="bg-BG" dirty="0"/>
          </a:p>
          <a:p>
            <a:pPr lvl="1"/>
            <a:r>
              <a:rPr lang="bg-BG"/>
              <a:t>Обем на данните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/>
              <a:t>За </a:t>
            </a:r>
            <a:r>
              <a:rPr lang="en-US"/>
              <a:t>N=10</a:t>
            </a:r>
            <a:r>
              <a:rPr lang="bg-BG"/>
              <a:t> получаваме 7</a:t>
            </a:r>
            <a:r>
              <a:rPr lang="en-US"/>
              <a:t>200 </a:t>
            </a:r>
            <a:r>
              <a:rPr lang="bg-BG"/>
              <a:t>байта</a:t>
            </a:r>
            <a:br>
              <a:rPr lang="en-US" dirty="0"/>
            </a:br>
            <a:endParaRPr lang="bg-BG" dirty="0"/>
          </a:p>
          <a:p>
            <a:r>
              <a:rPr lang="bg-BG"/>
              <a:t>Брой </a:t>
            </a:r>
            <a:r>
              <a:rPr lang="en-US"/>
              <a:t>WebGL</a:t>
            </a:r>
            <a:r>
              <a:rPr lang="bg-BG"/>
              <a:t> функции</a:t>
            </a:r>
            <a:endParaRPr lang="bg-BG" dirty="0"/>
          </a:p>
          <a:p>
            <a:pPr lvl="1"/>
            <a:r>
              <a:rPr lang="bg-BG"/>
              <a:t>Всички триъгълници се подават наведнъж</a:t>
            </a:r>
            <a:endParaRPr lang="bg-BG" dirty="0"/>
          </a:p>
          <a:p>
            <a:pPr lvl="1"/>
            <a:r>
              <a:rPr lang="bg-BG"/>
              <a:t>Едно извикване на </a:t>
            </a:r>
            <a:r>
              <a:rPr lang="en-GB" b="1"/>
              <a:t>drawArrays(gl.TRIANGLES</a:t>
            </a:r>
            <a:r>
              <a:rPr lang="en-GB" b="1" dirty="0"/>
              <a:t>,</a:t>
            </a:r>
            <a:r>
              <a:rPr lang="bg-BG" b="1" dirty="0"/>
              <a:t>…</a:t>
            </a:r>
            <a:r>
              <a:rPr lang="en-GB" b="1" dirty="0"/>
              <a:t>)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3393" y="2286000"/>
                <a:ext cx="7699607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т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риъгълника</m:t>
                          </m:r>
                        </m:e>
                      </m:box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3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триъгълник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×3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координати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координата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=72</m:t>
                      </m:r>
                      <m:sSup>
                        <m:sSupPr>
                          <m:ctrlPr>
                            <a:rPr lang="bg-BG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2286000"/>
                <a:ext cx="7699607" cy="503921"/>
              </a:xfrm>
              <a:prstGeom prst="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5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/>
              <a:t>Два вложени цикъла генерират триъгълниците по двойки</a:t>
            </a:r>
            <a:endParaRPr lang="bg-BG" dirty="0"/>
          </a:p>
          <a:p>
            <a:pPr lvl="1"/>
            <a:r>
              <a:rPr lang="bg-BG"/>
              <a:t>Чрез </a:t>
            </a:r>
            <a:r>
              <a:rPr lang="en-US" b="1"/>
              <a:t>innerHTML</a:t>
            </a:r>
            <a:r>
              <a:rPr lang="bg-BG"/>
              <a:t> пресметнатият обем се инжектира в заглавието на страницата</a:t>
            </a:r>
            <a:endParaRPr lang="bg-BG" dirty="0"/>
          </a:p>
          <a:p>
            <a:pPr lvl="1"/>
            <a:r>
              <a:rPr lang="bg-BG"/>
              <a:t>Не центрираме квадрата, а гледната точка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048000"/>
            <a:ext cx="8534400" cy="3505200"/>
          </a:xfrm>
          <a:prstGeom prst="snip2DiagRect">
            <a:avLst>
              <a:gd name="adj1" fmla="val 0"/>
              <a:gd name="adj2" fmla="val 833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x&lt;N;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 x,y,0, x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,y+1,0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x,y,0, x+1,y,0, x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t-BR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 = document.getElementById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('title');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bg-BG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('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data.length*FLOATS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байта, 1 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drawArrays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)';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lookAt([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,30], [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,0], 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…);</a:t>
            </a:r>
            <a:endParaRPr lang="pt-BR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  <a:p>
            <a:pPr lvl="1"/>
            <a:r>
              <a:rPr lang="bg-BG" dirty="0"/>
              <a:t>Ориентация на върховете</a:t>
            </a:r>
            <a:endParaRPr lang="en-US" dirty="0"/>
          </a:p>
          <a:p>
            <a:pPr lvl="1"/>
            <a:r>
              <a:rPr lang="bg-BG" dirty="0"/>
              <a:t>Оптимизация на върховете</a:t>
            </a:r>
          </a:p>
          <a:p>
            <a:pPr lvl="1"/>
            <a:r>
              <a:rPr lang="bg-BG" dirty="0"/>
              <a:t>Използване на индекси</a:t>
            </a:r>
          </a:p>
          <a:p>
            <a:pPr lvl="1"/>
            <a:r>
              <a:rPr lang="bg-BG" dirty="0"/>
              <a:t>Типизирани масиви и изгледи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 на ленти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</a:t>
            </a:r>
            <a:r>
              <a:rPr lang="en-US" dirty="0" err="1"/>
              <a:t>TRIANGLE_STRIP</a:t>
            </a:r>
            <a:r>
              <a:rPr lang="bg-BG" dirty="0"/>
              <a:t> вместо </a:t>
            </a:r>
            <a:r>
              <a:rPr lang="en-US" dirty="0"/>
              <a:t>TRIANGLES</a:t>
            </a:r>
            <a:endParaRPr lang="bg-BG" dirty="0"/>
          </a:p>
          <a:p>
            <a:pPr lvl="1"/>
            <a:r>
              <a:rPr lang="bg-BG" dirty="0"/>
              <a:t>Част от дублираните върхове се съкращават</a:t>
            </a:r>
            <a:endParaRPr lang="bg-BG" b="1" dirty="0"/>
          </a:p>
          <a:p>
            <a:pPr lvl="1"/>
            <a:r>
              <a:rPr lang="bg-BG" dirty="0"/>
              <a:t>Необходими са ни </a:t>
            </a:r>
            <a:r>
              <a:rPr lang="en-US" b="1" dirty="0"/>
              <a:t>N</a:t>
            </a:r>
            <a:r>
              <a:rPr lang="bg-BG" dirty="0"/>
              <a:t> ленти</a:t>
            </a:r>
            <a:r>
              <a:rPr lang="en-US" dirty="0"/>
              <a:t> </a:t>
            </a:r>
            <a:r>
              <a:rPr lang="bg-BG" dirty="0"/>
              <a:t>с по </a:t>
            </a:r>
            <a:r>
              <a:rPr lang="en-US" b="1" dirty="0"/>
              <a:t>2N+2</a:t>
            </a:r>
            <a:r>
              <a:rPr lang="bg-BG" dirty="0"/>
              <a:t> върха на лента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r>
              <a:rPr lang="bg-BG" dirty="0"/>
              <a:t>Обемът в байтове е: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 </a:t>
            </a:r>
            <a:r>
              <a:rPr lang="en-US" dirty="0"/>
              <a:t>N=10</a:t>
            </a:r>
            <a:r>
              <a:rPr lang="bg-BG" dirty="0"/>
              <a:t> получаваме 2</a:t>
            </a:r>
            <a:r>
              <a:rPr lang="en-US" dirty="0"/>
              <a:t>64</a:t>
            </a:r>
            <a:r>
              <a:rPr lang="bg-BG" dirty="0"/>
              <a:t>0 байта</a:t>
            </a:r>
          </a:p>
          <a:p>
            <a:pPr lvl="1"/>
            <a:r>
              <a:rPr lang="bg-BG" dirty="0"/>
              <a:t>Броят извиквания на </a:t>
            </a:r>
            <a:r>
              <a:rPr lang="en-US" b="1" dirty="0" err="1"/>
              <a:t>drawArrays</a:t>
            </a:r>
            <a:r>
              <a:rPr lang="bg-BG" dirty="0"/>
              <a:t> е </a:t>
            </a:r>
            <a:r>
              <a:rPr lang="en-US" b="1" dirty="0"/>
              <a:t>N</a:t>
            </a:r>
            <a:endParaRPr lang="bg-BG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43200" y="3054830"/>
            <a:ext cx="665018" cy="665018"/>
            <a:chOff x="1828800" y="5257799"/>
            <a:chExt cx="914400" cy="914400"/>
          </a:xfrm>
        </p:grpSpPr>
        <p:sp>
          <p:nvSpPr>
            <p:cNvPr id="9" name="Rectangle 8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406291" y="3054830"/>
            <a:ext cx="665018" cy="665018"/>
            <a:chOff x="1828800" y="5257799"/>
            <a:chExt cx="914400" cy="914400"/>
          </a:xfrm>
        </p:grpSpPr>
        <p:sp>
          <p:nvSpPr>
            <p:cNvPr id="15" name="Rectangle 14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71309" y="3054830"/>
            <a:ext cx="665018" cy="665018"/>
            <a:chOff x="1828800" y="5257799"/>
            <a:chExt cx="914400" cy="914400"/>
          </a:xfrm>
        </p:grpSpPr>
        <p:sp>
          <p:nvSpPr>
            <p:cNvPr id="18" name="Rectangle 17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297632" y="3054830"/>
            <a:ext cx="665018" cy="665018"/>
            <a:chOff x="1828800" y="5257799"/>
            <a:chExt cx="914400" cy="914400"/>
          </a:xfrm>
        </p:grpSpPr>
        <p:sp>
          <p:nvSpPr>
            <p:cNvPr id="24" name="Rectangle 23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743450" y="3054830"/>
            <a:ext cx="558254" cy="665018"/>
            <a:chOff x="5405418" y="5645630"/>
            <a:chExt cx="334436" cy="66501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405418" y="5645630"/>
              <a:ext cx="334436" cy="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>
              <a:solidFill>
                <a:srgbClr val="6B9100">
                  <a:alpha val="50196"/>
                </a:srgbClr>
              </a:solidFill>
              <a:prstDash val="dash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405418" y="6310648"/>
              <a:ext cx="334436" cy="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>
              <a:solidFill>
                <a:srgbClr val="6B9100">
                  <a:alpha val="50196"/>
                </a:srgbClr>
              </a:solidFill>
              <a:prstDash val="dash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4810469" y="3125156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…</a:t>
            </a:r>
            <a:endParaRPr lang="bg-BG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25958" y="3186448"/>
            <a:ext cx="1219200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Лента №</a:t>
            </a: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063393" y="4876800"/>
                <a:ext cx="7815345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ленти</m:t>
                          </m:r>
                        </m:e>
                      </m:box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</m:e>
                      </m:d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лента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×3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координати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координата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=24</m:t>
                      </m:r>
                      <m:d>
                        <m:dPr>
                          <m:ctrlPr>
                            <a:rPr lang="bg-BG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4876800"/>
                <a:ext cx="7815345" cy="503921"/>
              </a:xfrm>
              <a:prstGeom prst="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681630" y="2743200"/>
            <a:ext cx="3641395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2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4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6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2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N-2    2N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06625" y="3657600"/>
            <a:ext cx="3641395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3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7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2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N-1    2N+1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68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Два вложени цикъла генерират последователни ленти</a:t>
            </a:r>
          </a:p>
          <a:p>
            <a:pPr lvl="1"/>
            <a:r>
              <a:rPr lang="bg-BG" dirty="0"/>
              <a:t>По </a:t>
            </a:r>
            <a:r>
              <a:rPr lang="en-US" b="1" dirty="0"/>
              <a:t>X</a:t>
            </a:r>
            <a:r>
              <a:rPr lang="bg-BG" dirty="0"/>
              <a:t> цикълът се повтаря </a:t>
            </a:r>
            <a:r>
              <a:rPr lang="en-US" b="1" dirty="0"/>
              <a:t>N+1</a:t>
            </a:r>
            <a:r>
              <a:rPr lang="bg-BG" dirty="0"/>
              <a:t> пъти, а не </a:t>
            </a:r>
            <a:r>
              <a:rPr lang="en-US" b="1" dirty="0"/>
              <a:t>N</a:t>
            </a:r>
            <a:endParaRPr lang="bg-BG" b="1" dirty="0"/>
          </a:p>
          <a:p>
            <a:pPr lvl="1"/>
            <a:r>
              <a:rPr lang="bg-BG" dirty="0"/>
              <a:t>Рисуването става с по един </a:t>
            </a:r>
            <a:r>
              <a:rPr lang="en-US" b="1" dirty="0" err="1"/>
              <a:t>drawArrays</a:t>
            </a:r>
            <a:r>
              <a:rPr lang="bg-BG" dirty="0"/>
              <a:t> за всяка лента</a:t>
            </a:r>
            <a:endParaRPr lang="en-US" dirty="0"/>
          </a:p>
          <a:p>
            <a:pPr lvl="1"/>
            <a:r>
              <a:rPr lang="bg-BG" dirty="0"/>
              <a:t>Вместо </a:t>
            </a:r>
            <a:r>
              <a:rPr lang="en-US" b="1" dirty="0"/>
              <a:t>TRIANGLES</a:t>
            </a:r>
            <a:r>
              <a:rPr lang="bg-BG" dirty="0"/>
              <a:t> ползваме </a:t>
            </a:r>
            <a:r>
              <a:rPr lang="en-US" b="1" dirty="0" err="1"/>
              <a:t>TRIANGLE_STRIP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114800"/>
            <a:ext cx="8534400" cy="2438400"/>
          </a:xfrm>
          <a:prstGeom prst="snip2DiagRect">
            <a:avLst>
              <a:gd name="adj1" fmla="val 0"/>
              <a:gd name="adj2" fmla="val 110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x,y+1,0, x,y,0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t-BR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s-ES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</a:t>
            </a:r>
            <a:r>
              <a:rPr lang="es-ES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s-ES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y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gl.TRIANGLE_STRIP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*(2*N+2),2*N+2);</a:t>
            </a:r>
          </a:p>
        </p:txBody>
      </p:sp>
    </p:spTree>
    <p:extLst>
      <p:ext uri="{BB962C8B-B14F-4D97-AF65-F5344CB8AC3E}">
        <p14:creationId xmlns:p14="http://schemas.microsoft.com/office/powerpoint/2010/main" val="351313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Ленти от триъгълници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Обработка на ленти</a:t>
            </a:r>
            <a:endParaRPr lang="bg-BG" dirty="0"/>
          </a:p>
          <a:p>
            <a:pPr lvl="1"/>
            <a:r>
              <a:rPr lang="bg-BG"/>
              <a:t>Плаващ „прозорец“ от по три върха</a:t>
            </a:r>
            <a:r>
              <a:rPr lang="en-US"/>
              <a:t>:</a:t>
            </a:r>
            <a:r>
              <a:rPr lang="bg-BG"/>
              <a:t> </a:t>
            </a:r>
            <a:r>
              <a:rPr lang="en-US"/>
              <a:t>[0,1,2], [1,2,3], [2,3,4] …</a:t>
            </a:r>
            <a:endParaRPr lang="bg-BG" dirty="0"/>
          </a:p>
          <a:p>
            <a:pPr lvl="1"/>
            <a:r>
              <a:rPr lang="bg-BG"/>
              <a:t>Автоматично обръщане на ориентацията на всеки четен триъгълник</a:t>
            </a:r>
            <a:r>
              <a:rPr lang="en-US"/>
              <a:t>: [0,1,2], [</a:t>
            </a:r>
            <a:r>
              <a:rPr lang="en-US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2,1</a:t>
            </a:r>
            <a:r>
              <a:rPr lang="en-US"/>
              <a:t>,3], [</a:t>
            </a:r>
            <a:r>
              <a:rPr lang="en-US" dirty="0"/>
              <a:t>2,3,4</a:t>
            </a:r>
            <a:r>
              <a:rPr lang="en-US"/>
              <a:t>]</a:t>
            </a:r>
            <a:r>
              <a:rPr lang="bg-BG"/>
              <a:t>, </a:t>
            </a:r>
            <a:r>
              <a:rPr lang="en-US"/>
              <a:t>[</a:t>
            </a:r>
            <a:r>
              <a:rPr lang="en-US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4,3</a:t>
            </a:r>
            <a:r>
              <a:rPr lang="en-US"/>
              <a:t>,5], [4,5,6] …</a:t>
            </a:r>
            <a:endParaRPr lang="bg-BG" dirty="0"/>
          </a:p>
        </p:txBody>
      </p:sp>
      <p:grpSp>
        <p:nvGrpSpPr>
          <p:cNvPr id="33" name="Group 32"/>
          <p:cNvGrpSpPr/>
          <p:nvPr/>
        </p:nvGrpSpPr>
        <p:grpSpPr>
          <a:xfrm>
            <a:off x="3181021" y="5244865"/>
            <a:ext cx="3600780" cy="935931"/>
            <a:chOff x="2743200" y="3054830"/>
            <a:chExt cx="2558504" cy="665018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3054830"/>
              <a:ext cx="665018" cy="665018"/>
              <a:chOff x="1828800" y="5257799"/>
              <a:chExt cx="914400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406291" y="3054830"/>
              <a:ext cx="665018" cy="665018"/>
              <a:chOff x="1828800" y="5257799"/>
              <a:chExt cx="9144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071309" y="3054830"/>
              <a:ext cx="665018" cy="665018"/>
              <a:chOff x="1828800" y="5257799"/>
              <a:chExt cx="9144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28800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743450" y="3054830"/>
              <a:ext cx="558254" cy="665018"/>
              <a:chOff x="5405418" y="5645630"/>
              <a:chExt cx="334436" cy="665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405418" y="5645630"/>
                <a:ext cx="334436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405418" y="6310648"/>
                <a:ext cx="334436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4" name="Snip Diagonal Corner Rectangle 33"/>
          <p:cNvSpPr/>
          <p:nvPr/>
        </p:nvSpPr>
        <p:spPr>
          <a:xfrm>
            <a:off x="2819401" y="3865728"/>
            <a:ext cx="3962399" cy="782472"/>
          </a:xfrm>
          <a:prstGeom prst="snip2DiagRect">
            <a:avLst>
              <a:gd name="adj1" fmla="val 0"/>
              <a:gd name="adj2" fmla="val 26709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3048001" y="4094328"/>
            <a:ext cx="3505200" cy="381000"/>
          </a:xfrm>
          <a:prstGeom prst="snip2DiagRect">
            <a:avLst>
              <a:gd name="adj1" fmla="val 0"/>
              <a:gd name="adj2" fmla="val 341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0   1   2   3   4   5   6   7   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108249" y="3397210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Arc 61"/>
          <p:cNvSpPr/>
          <p:nvPr/>
        </p:nvSpPr>
        <p:spPr>
          <a:xfrm rot="5400000" flipV="1">
            <a:off x="3288289" y="5380632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3" name="Arc 62"/>
          <p:cNvSpPr/>
          <p:nvPr/>
        </p:nvSpPr>
        <p:spPr>
          <a:xfrm rot="5400000" flipV="1">
            <a:off x="4231961" y="5380632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4" name="Arc 63"/>
          <p:cNvSpPr/>
          <p:nvPr/>
        </p:nvSpPr>
        <p:spPr>
          <a:xfrm rot="5400000" flipV="1">
            <a:off x="5179328" y="5380632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5" name="Arc 64"/>
          <p:cNvSpPr/>
          <p:nvPr/>
        </p:nvSpPr>
        <p:spPr>
          <a:xfrm rot="10800000">
            <a:off x="3684576" y="5744568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 rot="10800000">
            <a:off x="4621785" y="5744568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10800000">
            <a:off x="5564872" y="5744568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2234" y="4876800"/>
            <a:ext cx="3641395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4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6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47229" y="6137776"/>
            <a:ext cx="3641395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3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7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425616" y="339721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Isosceles Triangle 37"/>
          <p:cNvSpPr/>
          <p:nvPr/>
        </p:nvSpPr>
        <p:spPr>
          <a:xfrm>
            <a:off x="3736474" y="3397210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Isosceles Triangle 38"/>
          <p:cNvSpPr/>
          <p:nvPr/>
        </p:nvSpPr>
        <p:spPr>
          <a:xfrm>
            <a:off x="4053841" y="339721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Isosceles Triangle 39"/>
          <p:cNvSpPr/>
          <p:nvPr/>
        </p:nvSpPr>
        <p:spPr>
          <a:xfrm>
            <a:off x="4395380" y="3397210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Isosceles Triangle 40"/>
          <p:cNvSpPr/>
          <p:nvPr/>
        </p:nvSpPr>
        <p:spPr>
          <a:xfrm>
            <a:off x="4712747" y="339721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1524000" y="5465928"/>
            <a:ext cx="1508346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Лента от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9201" y="3789528"/>
            <a:ext cx="1508346" cy="740395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Буфер от върхове на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045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Обединяване на ленти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ползване на </a:t>
            </a:r>
            <a:r>
              <a:rPr lang="en-US" dirty="0" err="1"/>
              <a:t>TRIANGLE_STRIP</a:t>
            </a:r>
            <a:endParaRPr lang="bg-BG" dirty="0"/>
          </a:p>
          <a:p>
            <a:pPr lvl="1"/>
            <a:r>
              <a:rPr lang="bg-BG" dirty="0"/>
              <a:t>С един </a:t>
            </a:r>
            <a:r>
              <a:rPr lang="en-US" b="1" dirty="0" err="1"/>
              <a:t>drawArrays</a:t>
            </a:r>
            <a:r>
              <a:rPr lang="bg-BG" dirty="0"/>
              <a:t> винаги се рисува една лента</a:t>
            </a:r>
          </a:p>
          <a:p>
            <a:pPr lvl="1"/>
            <a:r>
              <a:rPr lang="bg-BG" dirty="0"/>
              <a:t>Как да се рисуват няколко ленти с един </a:t>
            </a:r>
            <a:r>
              <a:rPr lang="en-US" b="1" dirty="0" err="1"/>
              <a:t>drawArrays</a:t>
            </a:r>
            <a:r>
              <a:rPr lang="en-US" dirty="0"/>
              <a:t>?</a:t>
            </a:r>
          </a:p>
          <a:p>
            <a:pPr lvl="1"/>
            <a:endParaRPr lang="bg-BG" dirty="0"/>
          </a:p>
          <a:p>
            <a:r>
              <a:rPr lang="bg-BG" dirty="0"/>
              <a:t>Изродени триъгълници</a:t>
            </a:r>
          </a:p>
          <a:p>
            <a:pPr lvl="1"/>
            <a:r>
              <a:rPr lang="bg-BG" dirty="0"/>
              <a:t>Триъгълник с два или три съвпадащи върха</a:t>
            </a:r>
          </a:p>
          <a:p>
            <a:pPr lvl="1"/>
            <a:r>
              <a:rPr lang="en-US" dirty="0"/>
              <a:t>WebGL</a:t>
            </a:r>
            <a:r>
              <a:rPr lang="bg-BG" dirty="0"/>
              <a:t> ги „надушва“ и ги прескача</a:t>
            </a:r>
          </a:p>
          <a:p>
            <a:pPr lvl="1"/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Между две ленти да подпъхнем изродени триъгълници</a:t>
            </a:r>
          </a:p>
          <a:p>
            <a:pPr lvl="1"/>
            <a:r>
              <a:rPr lang="bg-BG" dirty="0"/>
              <a:t>Да запазим „плаващия“ прозорец от тройки върхове</a:t>
            </a:r>
          </a:p>
          <a:p>
            <a:pPr lvl="1"/>
            <a:r>
              <a:rPr lang="bg-BG" dirty="0"/>
              <a:t>Да запазим редуването на ориентацията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208868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Първата лента е четна</a:t>
            </a:r>
          </a:p>
          <a:p>
            <a:pPr lvl="1"/>
            <a:r>
              <a:rPr lang="bg-BG" dirty="0"/>
              <a:t>Има четен брой триъгълници</a:t>
            </a:r>
          </a:p>
          <a:p>
            <a:pPr lvl="1"/>
            <a:r>
              <a:rPr lang="bg-BG" dirty="0"/>
              <a:t>Дублираме по един краен връх на всяка лента</a:t>
            </a:r>
          </a:p>
          <a:p>
            <a:pPr lvl="1"/>
            <a:r>
              <a:rPr lang="bg-BG" dirty="0"/>
              <a:t>Добавяме четен брой изродени триъгълници:</a:t>
            </a:r>
            <a:br>
              <a:rPr lang="en-US" dirty="0"/>
            </a:br>
            <a:r>
              <a:rPr lang="en-US" dirty="0"/>
              <a:t>…[3,4,5], 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[4,5,5], [5,5,6], [5,6,6], [6,6,7]</a:t>
            </a:r>
            <a:r>
              <a:rPr lang="en-US" dirty="0"/>
              <a:t>, [6,7,8], [7,8,9], …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723818" y="4960530"/>
            <a:ext cx="4853664" cy="935931"/>
            <a:chOff x="2743199" y="3054830"/>
            <a:chExt cx="3448732" cy="665019"/>
          </a:xfrm>
        </p:grpSpPr>
        <p:grpSp>
          <p:nvGrpSpPr>
            <p:cNvPr id="4" name="Group 3"/>
            <p:cNvGrpSpPr/>
            <p:nvPr/>
          </p:nvGrpSpPr>
          <p:grpSpPr>
            <a:xfrm>
              <a:off x="2743199" y="3054830"/>
              <a:ext cx="666111" cy="665018"/>
              <a:chOff x="1828800" y="5257799"/>
              <a:chExt cx="915902" cy="914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30302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406290" y="3054830"/>
              <a:ext cx="666111" cy="665018"/>
              <a:chOff x="1828800" y="5257799"/>
              <a:chExt cx="915902" cy="914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30302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409992" y="3054830"/>
              <a:ext cx="665018" cy="665018"/>
              <a:chOff x="3669494" y="5257799"/>
              <a:chExt cx="914400" cy="914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669494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3669494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626564" y="3057161"/>
              <a:ext cx="565367" cy="662688"/>
              <a:chOff x="5934568" y="5647961"/>
              <a:chExt cx="338703" cy="6626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934568" y="6310649"/>
                <a:ext cx="338703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934568" y="5647961"/>
                <a:ext cx="338703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1" name="Arc 20"/>
          <p:cNvSpPr/>
          <p:nvPr/>
        </p:nvSpPr>
        <p:spPr>
          <a:xfrm rot="5400000" flipV="1">
            <a:off x="2880155" y="5096304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Arc 22"/>
          <p:cNvSpPr/>
          <p:nvPr/>
        </p:nvSpPr>
        <p:spPr>
          <a:xfrm rot="5400000" flipV="1">
            <a:off x="6591127" y="5096304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Arc 23"/>
          <p:cNvSpPr/>
          <p:nvPr/>
        </p:nvSpPr>
        <p:spPr>
          <a:xfrm rot="10800000">
            <a:off x="3276442" y="546024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Arc 24"/>
          <p:cNvSpPr/>
          <p:nvPr/>
        </p:nvSpPr>
        <p:spPr>
          <a:xfrm rot="10800000">
            <a:off x="4213651" y="546024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Arc 25"/>
          <p:cNvSpPr/>
          <p:nvPr/>
        </p:nvSpPr>
        <p:spPr>
          <a:xfrm rot="10800000">
            <a:off x="6976671" y="546024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5430" y="4625307"/>
            <a:ext cx="5381770" cy="35904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4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6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   8 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80380" y="5853448"/>
            <a:ext cx="5242306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3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7              9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nip Diagonal Corner Rectangle 31"/>
          <p:cNvSpPr/>
          <p:nvPr/>
        </p:nvSpPr>
        <p:spPr>
          <a:xfrm>
            <a:off x="2723060" y="3135518"/>
            <a:ext cx="4580972" cy="782472"/>
          </a:xfrm>
          <a:prstGeom prst="snip2DiagRect">
            <a:avLst>
              <a:gd name="adj1" fmla="val 0"/>
              <a:gd name="adj2" fmla="val 26709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Snip Diagonal Corner Rectangle 32"/>
          <p:cNvSpPr/>
          <p:nvPr/>
        </p:nvSpPr>
        <p:spPr>
          <a:xfrm>
            <a:off x="2987347" y="3364118"/>
            <a:ext cx="4052401" cy="381000"/>
          </a:xfrm>
          <a:prstGeom prst="snip2DiagRect">
            <a:avLst>
              <a:gd name="adj1" fmla="val 0"/>
              <a:gd name="adj2" fmla="val 341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0   1   2   3   4   5   </a:t>
            </a:r>
            <a:r>
              <a:rPr lang="bg-BG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5   6</a:t>
            </a:r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6   7   8   9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747330" y="2667000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Isosceles Triangle 36"/>
          <p:cNvSpPr/>
          <p:nvPr/>
        </p:nvSpPr>
        <p:spPr>
          <a:xfrm>
            <a:off x="4064697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Isosceles Triangle 37"/>
          <p:cNvSpPr/>
          <p:nvPr/>
        </p:nvSpPr>
        <p:spPr>
          <a:xfrm>
            <a:off x="4406236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Isosceles Triangle 38"/>
          <p:cNvSpPr/>
          <p:nvPr/>
        </p:nvSpPr>
        <p:spPr>
          <a:xfrm>
            <a:off x="4723603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1066800" y="3059318"/>
            <a:ext cx="1508346" cy="740395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Буфер от върхове на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5028786" y="2667413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Isosceles Triangle 41"/>
          <p:cNvSpPr/>
          <p:nvPr/>
        </p:nvSpPr>
        <p:spPr>
          <a:xfrm>
            <a:off x="5337802" y="2667413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 rot="5400000" flipV="1">
            <a:off x="3824560" y="510540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43000" y="4953000"/>
            <a:ext cx="1508346" cy="900448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Две слети ленти от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92971" y="4958451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45" name="Rectangle 80"/>
          <p:cNvSpPr/>
          <p:nvPr/>
        </p:nvSpPr>
        <p:spPr>
          <a:xfrm rot="10800000">
            <a:off x="5541069" y="4961920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46" name="Rectangle 80"/>
          <p:cNvSpPr/>
          <p:nvPr/>
        </p:nvSpPr>
        <p:spPr>
          <a:xfrm rot="16200000">
            <a:off x="4594299" y="4957462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47" name="Rectangle 80"/>
          <p:cNvSpPr/>
          <p:nvPr/>
        </p:nvSpPr>
        <p:spPr>
          <a:xfrm rot="5400000">
            <a:off x="5532150" y="4961921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53" name="Arc 52"/>
          <p:cNvSpPr/>
          <p:nvPr/>
        </p:nvSpPr>
        <p:spPr>
          <a:xfrm rot="5400000" flipV="1">
            <a:off x="5722218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 flipH="1" flipV="1">
            <a:off x="5226469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 flipH="1" flipV="1">
            <a:off x="6217966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Arc 62"/>
          <p:cNvSpPr/>
          <p:nvPr/>
        </p:nvSpPr>
        <p:spPr>
          <a:xfrm rot="5400000" flipV="1">
            <a:off x="4730720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0115" y="5936624"/>
            <a:ext cx="1166885" cy="228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98832" y="4690530"/>
            <a:ext cx="1166885" cy="228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8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Първата лента е нечетна</a:t>
            </a:r>
          </a:p>
          <a:p>
            <a:pPr lvl="1"/>
            <a:r>
              <a:rPr lang="bg-BG" dirty="0"/>
              <a:t>Има нечетен брой триъгълници</a:t>
            </a:r>
          </a:p>
          <a:p>
            <a:pPr lvl="1"/>
            <a:r>
              <a:rPr lang="bg-BG" dirty="0"/>
              <a:t>Дублираме три крайни върха (два от едната лента)</a:t>
            </a:r>
          </a:p>
          <a:p>
            <a:pPr lvl="1"/>
            <a:r>
              <a:rPr lang="bg-BG" dirty="0"/>
              <a:t>Добавяме нечетен брой изродени триъгълници:</a:t>
            </a:r>
            <a:br>
              <a:rPr lang="en-US" dirty="0"/>
            </a:br>
            <a:r>
              <a:rPr lang="en-US" dirty="0"/>
              <a:t>…[</a:t>
            </a:r>
            <a:r>
              <a:rPr lang="bg-BG" dirty="0"/>
              <a:t>2,</a:t>
            </a:r>
            <a:r>
              <a:rPr lang="en-US" dirty="0"/>
              <a:t>3,4], 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3,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4,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 [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4,</a:t>
            </a:r>
            <a:r>
              <a:rPr lang="bg-BG" b="1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,5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 [4,5,5], [5,5,5], [5,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5,6</a:t>
            </a:r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 </a:t>
            </a:r>
            <a:r>
              <a:rPr lang="en-US" dirty="0"/>
              <a:t>[</a:t>
            </a:r>
            <a:r>
              <a:rPr lang="bg-BG" dirty="0"/>
              <a:t>5</a:t>
            </a:r>
            <a:r>
              <a:rPr lang="en-US" dirty="0"/>
              <a:t>,6,7], …</a:t>
            </a:r>
            <a:endParaRPr lang="bg-BG" dirty="0"/>
          </a:p>
          <a:p>
            <a:pPr lvl="1"/>
            <a:endParaRPr lang="bg-BG" dirty="0"/>
          </a:p>
        </p:txBody>
      </p:sp>
      <p:grpSp>
        <p:nvGrpSpPr>
          <p:cNvPr id="51" name="Group 50"/>
          <p:cNvGrpSpPr/>
          <p:nvPr/>
        </p:nvGrpSpPr>
        <p:grpSpPr>
          <a:xfrm>
            <a:off x="2723818" y="4960530"/>
            <a:ext cx="4853664" cy="935931"/>
            <a:chOff x="2743199" y="3054830"/>
            <a:chExt cx="3448732" cy="665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743199" y="3054830"/>
              <a:ext cx="666111" cy="665018"/>
              <a:chOff x="1828800" y="5257799"/>
              <a:chExt cx="915902" cy="9144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830302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828800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3407383" y="3054830"/>
              <a:ext cx="665019" cy="665018"/>
            </a:xfrm>
            <a:custGeom>
              <a:avLst/>
              <a:gdLst>
                <a:gd name="connsiteX0" fmla="*/ 0 w 935932"/>
                <a:gd name="connsiteY0" fmla="*/ 0 h 935930"/>
                <a:gd name="connsiteX1" fmla="*/ 935932 w 935932"/>
                <a:gd name="connsiteY1" fmla="*/ 0 h 935930"/>
                <a:gd name="connsiteX2" fmla="*/ 935932 w 935932"/>
                <a:gd name="connsiteY2" fmla="*/ 935930 h 935930"/>
                <a:gd name="connsiteX3" fmla="*/ 0 w 935932"/>
                <a:gd name="connsiteY3" fmla="*/ 935930 h 935930"/>
                <a:gd name="connsiteX4" fmla="*/ 0 w 935932"/>
                <a:gd name="connsiteY4" fmla="*/ 0 h 935930"/>
                <a:gd name="connsiteX0" fmla="*/ 0 w 935932"/>
                <a:gd name="connsiteY0" fmla="*/ 0 h 935930"/>
                <a:gd name="connsiteX1" fmla="*/ 935932 w 935932"/>
                <a:gd name="connsiteY1" fmla="*/ 0 h 935930"/>
                <a:gd name="connsiteX2" fmla="*/ 0 w 935932"/>
                <a:gd name="connsiteY2" fmla="*/ 935930 h 935930"/>
                <a:gd name="connsiteX3" fmla="*/ 0 w 935932"/>
                <a:gd name="connsiteY3" fmla="*/ 0 h 93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932" h="935930">
                  <a:moveTo>
                    <a:pt x="0" y="0"/>
                  </a:moveTo>
                  <a:lnTo>
                    <a:pt x="935932" y="0"/>
                  </a:lnTo>
                  <a:lnTo>
                    <a:pt x="0" y="935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0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409992" y="3054830"/>
              <a:ext cx="665018" cy="665018"/>
              <a:chOff x="3669494" y="5257799"/>
              <a:chExt cx="914400" cy="914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69494" y="5257799"/>
                <a:ext cx="914400" cy="914400"/>
              </a:xfrm>
              <a:prstGeom prst="rect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00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3669494" y="5257799"/>
                <a:ext cx="914400" cy="91440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5626564" y="3057161"/>
              <a:ext cx="565367" cy="662688"/>
              <a:chOff x="5934568" y="5647961"/>
              <a:chExt cx="338703" cy="6626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934568" y="6310649"/>
                <a:ext cx="338703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934568" y="5647961"/>
                <a:ext cx="338703" cy="0"/>
              </a:xfrm>
              <a:prstGeom prst="line">
                <a:avLst/>
              </a:prstGeom>
              <a:solidFill>
                <a:srgbClr val="F4FCE4">
                  <a:alpha val="60000"/>
                </a:srgbClr>
              </a:solidFill>
              <a:ln w="9525">
                <a:solidFill>
                  <a:srgbClr val="6B9100">
                    <a:alpha val="50196"/>
                  </a:srgbClr>
                </a:solidFill>
                <a:prstDash val="dash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Arc 78"/>
          <p:cNvSpPr/>
          <p:nvPr/>
        </p:nvSpPr>
        <p:spPr>
          <a:xfrm rot="5400000" flipV="1">
            <a:off x="2880155" y="5096304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0" name="Arc 79"/>
          <p:cNvSpPr/>
          <p:nvPr/>
        </p:nvSpPr>
        <p:spPr>
          <a:xfrm rot="5400000" flipV="1">
            <a:off x="6591127" y="5096304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1" name="Arc 80"/>
          <p:cNvSpPr/>
          <p:nvPr/>
        </p:nvSpPr>
        <p:spPr>
          <a:xfrm rot="10800000">
            <a:off x="3276442" y="546024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3" name="Arc 82"/>
          <p:cNvSpPr/>
          <p:nvPr/>
        </p:nvSpPr>
        <p:spPr>
          <a:xfrm rot="10800000">
            <a:off x="6976671" y="546024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695430" y="4585448"/>
            <a:ext cx="5381770" cy="41235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4 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</a:t>
            </a:r>
            <a:r>
              <a:rPr lang="en-US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5              7 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80380" y="5853448"/>
            <a:ext cx="5242306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    3         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</a:t>
            </a:r>
            <a:r>
              <a:rPr lang="en-US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</a:t>
            </a:r>
            <a:r>
              <a:rPr lang="bg-BG" sz="1600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6              8</a:t>
            </a:r>
            <a:r>
              <a:rPr lang="bg-BG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…</a:t>
            </a:r>
            <a:endParaRPr lang="bg-BG" sz="16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Snip Diagonal Corner Rectangle 85"/>
          <p:cNvSpPr/>
          <p:nvPr/>
        </p:nvSpPr>
        <p:spPr>
          <a:xfrm>
            <a:off x="2723060" y="3135518"/>
            <a:ext cx="4580972" cy="782472"/>
          </a:xfrm>
          <a:prstGeom prst="snip2DiagRect">
            <a:avLst>
              <a:gd name="adj1" fmla="val 0"/>
              <a:gd name="adj2" fmla="val 26709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Snip Diagonal Corner Rectangle 86"/>
          <p:cNvSpPr/>
          <p:nvPr/>
        </p:nvSpPr>
        <p:spPr>
          <a:xfrm>
            <a:off x="2987347" y="3364118"/>
            <a:ext cx="4052401" cy="381000"/>
          </a:xfrm>
          <a:prstGeom prst="snip2DiagRect">
            <a:avLst>
              <a:gd name="adj1" fmla="val 0"/>
              <a:gd name="adj2" fmla="val 341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0   1   2   3   4   </a:t>
            </a:r>
            <a:r>
              <a:rPr lang="en-US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bg-BG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</a:t>
            </a:r>
            <a:r>
              <a:rPr lang="en-US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5   5  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3435758" y="2667000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Isosceles Triangle 88"/>
          <p:cNvSpPr/>
          <p:nvPr/>
        </p:nvSpPr>
        <p:spPr>
          <a:xfrm>
            <a:off x="3753125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Isosceles Triangle 89"/>
          <p:cNvSpPr/>
          <p:nvPr/>
        </p:nvSpPr>
        <p:spPr>
          <a:xfrm>
            <a:off x="4406236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Isosceles Triangle 90"/>
          <p:cNvSpPr/>
          <p:nvPr/>
        </p:nvSpPr>
        <p:spPr>
          <a:xfrm>
            <a:off x="4723603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/>
          <p:cNvSpPr/>
          <p:nvPr/>
        </p:nvSpPr>
        <p:spPr>
          <a:xfrm>
            <a:off x="1066800" y="3059318"/>
            <a:ext cx="1508346" cy="740395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Буфер от върхове на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5028786" y="2667413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Isosceles Triangle 93"/>
          <p:cNvSpPr/>
          <p:nvPr/>
        </p:nvSpPr>
        <p:spPr>
          <a:xfrm>
            <a:off x="5337802" y="2667413"/>
            <a:ext cx="1280160" cy="1184105"/>
          </a:xfrm>
          <a:prstGeom prst="triangle">
            <a:avLst/>
          </a:prstGeom>
          <a:solidFill>
            <a:srgbClr val="94C600">
              <a:alpha val="10196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Arc 94"/>
          <p:cNvSpPr/>
          <p:nvPr/>
        </p:nvSpPr>
        <p:spPr>
          <a:xfrm rot="5400000" flipV="1">
            <a:off x="3824560" y="5105400"/>
            <a:ext cx="304800" cy="304800"/>
          </a:xfrm>
          <a:prstGeom prst="arc">
            <a:avLst>
              <a:gd name="adj1" fmla="val 21110977"/>
              <a:gd name="adj2" fmla="val 17690800"/>
            </a:avLst>
          </a:prstGeom>
          <a:ln w="57150">
            <a:solidFill>
              <a:schemeClr val="tx1"/>
            </a:solidFill>
            <a:headEnd type="none" w="med" len="med"/>
            <a:tailEnd type="triangle" w="med" len="sm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43000" y="4953000"/>
            <a:ext cx="1508346" cy="900448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Две слети ленти от триъгълници</a:t>
            </a:r>
            <a:endParaRPr lang="bg-BG" sz="1600" baseline="-250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ectangle 80"/>
          <p:cNvSpPr/>
          <p:nvPr/>
        </p:nvSpPr>
        <p:spPr>
          <a:xfrm>
            <a:off x="4592971" y="4958451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98" name="Rectangle 80"/>
          <p:cNvSpPr/>
          <p:nvPr/>
        </p:nvSpPr>
        <p:spPr>
          <a:xfrm rot="10800000">
            <a:off x="5541069" y="4961920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99" name="Rectangle 80"/>
          <p:cNvSpPr/>
          <p:nvPr/>
        </p:nvSpPr>
        <p:spPr>
          <a:xfrm rot="16200000">
            <a:off x="4594299" y="4957462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100" name="Rectangle 80"/>
          <p:cNvSpPr/>
          <p:nvPr/>
        </p:nvSpPr>
        <p:spPr>
          <a:xfrm rot="5400000">
            <a:off x="5532150" y="4961921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101" name="Arc 100"/>
          <p:cNvSpPr/>
          <p:nvPr/>
        </p:nvSpPr>
        <p:spPr>
          <a:xfrm rot="5400000" flipV="1">
            <a:off x="5722218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2" name="Arc 101"/>
          <p:cNvSpPr/>
          <p:nvPr/>
        </p:nvSpPr>
        <p:spPr>
          <a:xfrm flipH="1" flipV="1">
            <a:off x="5226469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 flipH="1" flipV="1">
            <a:off x="6217966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4" name="Arc 103"/>
          <p:cNvSpPr/>
          <p:nvPr/>
        </p:nvSpPr>
        <p:spPr>
          <a:xfrm rot="5400000" flipV="1">
            <a:off x="4730720" y="5348024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8" name="Rectangle 80"/>
          <p:cNvSpPr/>
          <p:nvPr/>
        </p:nvSpPr>
        <p:spPr>
          <a:xfrm rot="16200000">
            <a:off x="3657041" y="4957462"/>
            <a:ext cx="935931" cy="935929"/>
          </a:xfrm>
          <a:custGeom>
            <a:avLst/>
            <a:gdLst>
              <a:gd name="connsiteX0" fmla="*/ 0 w 935931"/>
              <a:gd name="connsiteY0" fmla="*/ 0 h 935929"/>
              <a:gd name="connsiteX1" fmla="*/ 935931 w 935931"/>
              <a:gd name="connsiteY1" fmla="*/ 0 h 935929"/>
              <a:gd name="connsiteX2" fmla="*/ 935931 w 935931"/>
              <a:gd name="connsiteY2" fmla="*/ 935929 h 935929"/>
              <a:gd name="connsiteX3" fmla="*/ 0 w 935931"/>
              <a:gd name="connsiteY3" fmla="*/ 935929 h 935929"/>
              <a:gd name="connsiteX4" fmla="*/ 0 w 935931"/>
              <a:gd name="connsiteY4" fmla="*/ 0 h 935929"/>
              <a:gd name="connsiteX0" fmla="*/ 0 w 935931"/>
              <a:gd name="connsiteY0" fmla="*/ 0 h 935929"/>
              <a:gd name="connsiteX1" fmla="*/ 935931 w 935931"/>
              <a:gd name="connsiteY1" fmla="*/ 935929 h 935929"/>
              <a:gd name="connsiteX2" fmla="*/ 0 w 935931"/>
              <a:gd name="connsiteY2" fmla="*/ 935929 h 935929"/>
              <a:gd name="connsiteX3" fmla="*/ 0 w 935931"/>
              <a:gd name="connsiteY3" fmla="*/ 0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31" h="935929">
                <a:moveTo>
                  <a:pt x="0" y="0"/>
                </a:moveTo>
                <a:lnTo>
                  <a:pt x="935931" y="935929"/>
                </a:lnTo>
                <a:lnTo>
                  <a:pt x="0" y="9359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000"/>
          </a:p>
        </p:txBody>
      </p:sp>
      <p:sp>
        <p:nvSpPr>
          <p:cNvPr id="109" name="Arc 108"/>
          <p:cNvSpPr/>
          <p:nvPr/>
        </p:nvSpPr>
        <p:spPr>
          <a:xfrm flipH="1" flipV="1">
            <a:off x="4309334" y="5334000"/>
            <a:ext cx="137160" cy="137160"/>
          </a:xfrm>
          <a:prstGeom prst="arc">
            <a:avLst>
              <a:gd name="adj1" fmla="val 21110977"/>
              <a:gd name="adj2" fmla="val 17690800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sm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0" name="Isosceles Triangle 109"/>
          <p:cNvSpPr/>
          <p:nvPr/>
        </p:nvSpPr>
        <p:spPr>
          <a:xfrm>
            <a:off x="4087492" y="2667000"/>
            <a:ext cx="1280160" cy="1184105"/>
          </a:xfrm>
          <a:prstGeom prst="triangl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66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/>
              <a:t>При четно </a:t>
            </a:r>
            <a:r>
              <a:rPr lang="en-US"/>
              <a:t>N</a:t>
            </a:r>
            <a:endParaRPr lang="bg-BG" dirty="0"/>
          </a:p>
          <a:p>
            <a:pPr lvl="1"/>
            <a:r>
              <a:rPr lang="en-US" b="1"/>
              <a:t>N</a:t>
            </a:r>
            <a:r>
              <a:rPr lang="bg-BG"/>
              <a:t> ленти по </a:t>
            </a:r>
            <a:r>
              <a:rPr lang="bg-BG" b="1"/>
              <a:t>2</a:t>
            </a:r>
            <a:r>
              <a:rPr lang="en-US" b="1"/>
              <a:t>N+2</a:t>
            </a:r>
            <a:r>
              <a:rPr lang="bg-BG"/>
              <a:t> върха и </a:t>
            </a:r>
            <a:r>
              <a:rPr lang="en-US" b="1"/>
              <a:t>N-1</a:t>
            </a:r>
            <a:r>
              <a:rPr lang="en-US"/>
              <a:t> </a:t>
            </a:r>
            <a:r>
              <a:rPr lang="bg-BG"/>
              <a:t>спойки от по </a:t>
            </a:r>
            <a:r>
              <a:rPr lang="en-US" b="1"/>
              <a:t>2</a:t>
            </a:r>
            <a:r>
              <a:rPr lang="bg-BG"/>
              <a:t> върха</a:t>
            </a:r>
            <a:endParaRPr lang="bg-BG" dirty="0"/>
          </a:p>
          <a:p>
            <a:pPr lvl="1"/>
            <a:r>
              <a:rPr lang="bg-BG"/>
              <a:t>Общият брой върхове е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/>
              <a:t>Обемът в байтове е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/>
              <a:t>При нечетно </a:t>
            </a:r>
            <a:r>
              <a:rPr lang="en-US"/>
              <a:t>N</a:t>
            </a:r>
            <a:endParaRPr lang="bg-BG" dirty="0"/>
          </a:p>
          <a:p>
            <a:pPr lvl="1"/>
            <a:r>
              <a:rPr lang="en-US" b="1"/>
              <a:t>N</a:t>
            </a:r>
            <a:r>
              <a:rPr lang="bg-BG"/>
              <a:t> ленти по </a:t>
            </a:r>
            <a:r>
              <a:rPr lang="bg-BG" b="1"/>
              <a:t>2</a:t>
            </a:r>
            <a:r>
              <a:rPr lang="en-US" b="1"/>
              <a:t>N+2</a:t>
            </a:r>
            <a:r>
              <a:rPr lang="bg-BG"/>
              <a:t> върха и </a:t>
            </a:r>
            <a:r>
              <a:rPr lang="en-US" b="1"/>
              <a:t>N-1</a:t>
            </a:r>
            <a:r>
              <a:rPr lang="en-US"/>
              <a:t> </a:t>
            </a:r>
            <a:r>
              <a:rPr lang="bg-BG"/>
              <a:t>спойки от по </a:t>
            </a:r>
            <a:r>
              <a:rPr lang="bg-BG" b="1"/>
              <a:t>3</a:t>
            </a:r>
            <a:r>
              <a:rPr lang="bg-BG"/>
              <a:t> върха</a:t>
            </a:r>
            <a:endParaRPr lang="bg-BG" dirty="0"/>
          </a:p>
          <a:p>
            <a:pPr lvl="1"/>
            <a:r>
              <a:rPr lang="bg-BG"/>
              <a:t>Общият брой върхове е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/>
              <a:t>Обемът в байтове е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125895" y="1713100"/>
                <a:ext cx="7789505" cy="420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/>
                        </a:rPr>
                        <m:t>𝑁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ленти</m:t>
                          </m:r>
                        </m:e>
                      </m:box>
                      <m:r>
                        <a:rPr lang="en-US" sz="19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+2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лента</m:t>
                              </m:r>
                            </m:den>
                          </m:f>
                        </m:e>
                      </m:box>
                      <m:r>
                        <a:rPr lang="bg-BG" sz="19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спойки</m:t>
                          </m:r>
                        </m:e>
                      </m:box>
                      <m:r>
                        <a:rPr lang="en-US" sz="19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brk m:alnAt="63"/>
                        </m:rPr>
                        <a:rPr lang="bg-BG" sz="1900" i="1">
                          <a:latin typeface="Cambria Math"/>
                          <a:ea typeface="Cambria Math"/>
                        </a:rPr>
                        <m:t>2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спойка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в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ърха</m:t>
                          </m:r>
                        </m:e>
                      </m:box>
                    </m:oMath>
                  </m:oMathPara>
                </a14:m>
                <a:endParaRPr lang="bg-BG" sz="19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95" y="1713100"/>
                <a:ext cx="7789505" cy="420500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16106" y="2793583"/>
                <a:ext cx="7068986" cy="483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1900" i="1">
                              <a:latin typeface="Cambria Math"/>
                              <a:ea typeface="Cambria Math"/>
                            </a:rPr>
                            <m:t>в</m:t>
                          </m:r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ърха</m:t>
                          </m:r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×3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48</m:t>
                          </m:r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−24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19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6" y="2793583"/>
                <a:ext cx="7068986" cy="483017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30377" y="4724400"/>
                <a:ext cx="7789505" cy="420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/>
                        </a:rPr>
                        <m:t>𝑁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ленти</m:t>
                          </m:r>
                        </m:e>
                      </m:box>
                      <m:r>
                        <a:rPr lang="en-US" sz="19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+2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лента</m:t>
                              </m:r>
                            </m:den>
                          </m:f>
                        </m:e>
                      </m:box>
                      <m:r>
                        <a:rPr lang="bg-BG" sz="19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спойки</m:t>
                          </m:r>
                        </m:e>
                      </m:box>
                      <m:r>
                        <a:rPr lang="en-US" sz="19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3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i="1">
                                  <a:latin typeface="Cambria Math"/>
                                  <a:ea typeface="Cambria Math"/>
                                </a:rPr>
                                <m:t>върха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спойка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−3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в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ърха</m:t>
                          </m:r>
                        </m:e>
                      </m:box>
                    </m:oMath>
                  </m:oMathPara>
                </a14:m>
                <a:endParaRPr lang="bg-BG" sz="19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77" y="4724400"/>
                <a:ext cx="7789505" cy="420500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0588" y="5804883"/>
                <a:ext cx="7068986" cy="483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−3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1900" i="1">
                              <a:latin typeface="Cambria Math"/>
                              <a:ea typeface="Cambria Math"/>
                            </a:rPr>
                            <m:t>в</m:t>
                          </m:r>
                          <m:r>
                            <a:rPr lang="bg-BG" sz="1900" i="1">
                              <a:latin typeface="Cambria Math"/>
                              <a:ea typeface="Cambria Math"/>
                            </a:rPr>
                            <m:t>ърха</m:t>
                          </m:r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×3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1900" b="0" i="1" smtClean="0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den>
                          </m:f>
                        </m:e>
                      </m:box>
                      <m:r>
                        <a:rPr lang="bg-BG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  <m:sSup>
                            <m:sSupPr>
                              <m:ctrlPr>
                                <a:rPr lang="bg-BG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60</m:t>
                          </m:r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−36</m:t>
                          </m:r>
                        </m:e>
                      </m:d>
                      <m:box>
                        <m:boxPr>
                          <m:ctrlPr>
                            <a:rPr lang="bg-BG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19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19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8" y="5804883"/>
                <a:ext cx="7068986" cy="483017"/>
              </a:xfrm>
              <a:prstGeom prst="rect">
                <a:avLst/>
              </a:prstGeom>
              <a:blipFill rotWithShape="1">
                <a:blip r:embed="rId5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7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/>
              <a:t>Между всеки две ленти добавяме по 2 (или 3) върха според четността на </a:t>
            </a:r>
            <a:r>
              <a:rPr lang="en-US" b="1"/>
              <a:t>N</a:t>
            </a:r>
            <a:endParaRPr lang="en-US" b="1" dirty="0"/>
          </a:p>
          <a:p>
            <a:pPr lvl="1"/>
            <a:r>
              <a:rPr lang="bg-BG"/>
              <a:t>Рисуването се извършва с един </a:t>
            </a:r>
            <a:r>
              <a:rPr lang="en-US" b="1"/>
              <a:t>drawArrays</a:t>
            </a:r>
            <a:r>
              <a:rPr lang="en-US"/>
              <a:t> </a:t>
            </a:r>
            <a:r>
              <a:rPr lang="bg-BG"/>
              <a:t>и пълния брой генерирани върхове</a:t>
            </a:r>
            <a:endParaRPr lang="bg-BG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304800" y="2362200"/>
            <a:ext cx="8534400" cy="4191000"/>
          </a:xfrm>
          <a:prstGeom prst="snip2DiagRect">
            <a:avLst>
              <a:gd name="adj1" fmla="val 0"/>
              <a:gd name="adj2" fmla="val 641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data = [];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N,y-1,0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0,y+1,0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N%2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data.push(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0,y+1,0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x=0; x&lt;N+1;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x,y+1,0, x,y,0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gl.drawArrays(gl.TRIANGLE_STRIP,0,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(2*N+2)*N+(2+N%2)*(N-1)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9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3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Ориентация на върховете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8621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индекси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4825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Оптимизация до момента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Брой върхове в мрежа </a:t>
            </a:r>
            <a:r>
              <a:rPr lang="en-US" dirty="0" err="1"/>
              <a:t>NxN</a:t>
            </a:r>
            <a:endParaRPr lang="en-US" dirty="0"/>
          </a:p>
          <a:p>
            <a:pPr lvl="1"/>
            <a:r>
              <a:rPr lang="bg-BG" dirty="0"/>
              <a:t>Уникални върхове: О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bg-BG" dirty="0"/>
              <a:t>Реални върхове: от 2О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bg-BG" dirty="0"/>
              <a:t> до 6О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bg-BG" dirty="0"/>
              <a:t>Средно повторение на връх от 2 до 6 пъти</a:t>
            </a:r>
          </a:p>
          <a:p>
            <a:pPr lvl="1"/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Върховете се пазят с по едно копие в един буфер</a:t>
            </a:r>
          </a:p>
          <a:p>
            <a:pPr lvl="1"/>
            <a:r>
              <a:rPr lang="bg-BG" dirty="0"/>
              <a:t>В друг буфер цитираме само индексите им</a:t>
            </a:r>
          </a:p>
          <a:p>
            <a:pPr lvl="1"/>
            <a:endParaRPr lang="bg-BG" dirty="0"/>
          </a:p>
          <a:p>
            <a:r>
              <a:rPr lang="bg-BG" dirty="0"/>
              <a:t>Очакван резултат</a:t>
            </a:r>
          </a:p>
          <a:p>
            <a:pPr lvl="1"/>
            <a:r>
              <a:rPr lang="bg-BG" dirty="0"/>
              <a:t>Еднократно описание на всеки връх</a:t>
            </a:r>
          </a:p>
          <a:p>
            <a:pPr lvl="1"/>
            <a:r>
              <a:rPr lang="bg-BG" dirty="0"/>
              <a:t>С цената на допълнителен буфер с индекси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8706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Архитектура на индексите</a:t>
            </a:r>
            <a:endParaRPr lang="bg-BG" dirty="0"/>
          </a:p>
          <a:p>
            <a:pPr lvl="1"/>
            <a:r>
              <a:rPr lang="bg-BG"/>
              <a:t>Втори буфер с индекси към първия буфер</a:t>
            </a:r>
            <a:endParaRPr lang="bg-BG" dirty="0"/>
          </a:p>
          <a:p>
            <a:pPr lvl="1"/>
            <a:r>
              <a:rPr lang="bg-BG"/>
              <a:t>Подредбата на индексите указва подредбата на върховете</a:t>
            </a:r>
            <a:endParaRPr lang="bg-BG" dirty="0"/>
          </a:p>
          <a:p>
            <a:pPr lvl="1"/>
            <a:r>
              <a:rPr lang="bg-BG"/>
              <a:t>Индексът е цяло 8-битово или 16-битово число (без знак</a:t>
            </a:r>
            <a:r>
              <a:rPr lang="bg-BG" dirty="0"/>
              <a:t>)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685800" y="3657600"/>
            <a:ext cx="2895600" cy="1066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върхове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838200" y="4114800"/>
            <a:ext cx="25908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US" b="1" baseline="-25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2209800" y="5105400"/>
            <a:ext cx="4724400" cy="988993"/>
          </a:xfrm>
          <a:prstGeom prst="snip2DiagRect">
            <a:avLst>
              <a:gd name="adj1" fmla="val 0"/>
              <a:gd name="adj2" fmla="val 20303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3733800" y="3655779"/>
            <a:ext cx="4724400" cy="10686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индекси на върхове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3886200" y="4114800"/>
            <a:ext cx="44196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0 0 2 0 </a:t>
            </a:r>
            <a:r>
              <a:rPr lang="bg-BG" b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4 0 1 0 1 0 0 2 3 1 1 2 0 1 2 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461511" y="4458742"/>
            <a:ext cx="460852" cy="949790"/>
          </a:xfrm>
          <a:custGeom>
            <a:avLst/>
            <a:gdLst>
              <a:gd name="connsiteX0" fmla="*/ 904241 w 941856"/>
              <a:gd name="connsiteY0" fmla="*/ 511444 h 511444"/>
              <a:gd name="connsiteX1" fmla="*/ 847414 w 941856"/>
              <a:gd name="connsiteY1" fmla="*/ 160149 h 511444"/>
              <a:gd name="connsiteX2" fmla="*/ 87997 w 941856"/>
              <a:gd name="connsiteY2" fmla="*/ 191146 h 511444"/>
              <a:gd name="connsiteX3" fmla="*/ 46668 w 941856"/>
              <a:gd name="connsiteY3" fmla="*/ 0 h 511444"/>
              <a:gd name="connsiteX0" fmla="*/ 2216431 w 2217517"/>
              <a:gd name="connsiteY0" fmla="*/ 681925 h 681925"/>
              <a:gd name="connsiteX1" fmla="*/ 847414 w 2217517"/>
              <a:gd name="connsiteY1" fmla="*/ 160149 h 681925"/>
              <a:gd name="connsiteX2" fmla="*/ 87997 w 2217517"/>
              <a:gd name="connsiteY2" fmla="*/ 191146 h 681925"/>
              <a:gd name="connsiteX3" fmla="*/ 46668 w 2217517"/>
              <a:gd name="connsiteY3" fmla="*/ 0 h 681925"/>
              <a:gd name="connsiteX0" fmla="*/ 2307031 w 2421616"/>
              <a:gd name="connsiteY0" fmla="*/ 852930 h 852930"/>
              <a:gd name="connsiteX1" fmla="*/ 2229539 w 2421616"/>
              <a:gd name="connsiteY1" fmla="*/ 10856 h 852930"/>
              <a:gd name="connsiteX2" fmla="*/ 178597 w 2421616"/>
              <a:gd name="connsiteY2" fmla="*/ 362151 h 852930"/>
              <a:gd name="connsiteX3" fmla="*/ 137268 w 2421616"/>
              <a:gd name="connsiteY3" fmla="*/ 171005 h 852930"/>
              <a:gd name="connsiteX0" fmla="*/ 2307031 w 2358056"/>
              <a:gd name="connsiteY0" fmla="*/ 884175 h 884175"/>
              <a:gd name="connsiteX1" fmla="*/ 2229539 w 2358056"/>
              <a:gd name="connsiteY1" fmla="*/ 42101 h 884175"/>
              <a:gd name="connsiteX2" fmla="*/ 178597 w 2358056"/>
              <a:gd name="connsiteY2" fmla="*/ 393396 h 884175"/>
              <a:gd name="connsiteX3" fmla="*/ 137268 w 2358056"/>
              <a:gd name="connsiteY3" fmla="*/ 202250 h 884175"/>
              <a:gd name="connsiteX0" fmla="*/ 2143697 w 2194722"/>
              <a:gd name="connsiteY0" fmla="*/ 888569 h 888569"/>
              <a:gd name="connsiteX1" fmla="*/ 2066205 w 2194722"/>
              <a:gd name="connsiteY1" fmla="*/ 46495 h 888569"/>
              <a:gd name="connsiteX2" fmla="*/ 15263 w 2194722"/>
              <a:gd name="connsiteY2" fmla="*/ 397790 h 888569"/>
              <a:gd name="connsiteX3" fmla="*/ 1089812 w 2194722"/>
              <a:gd name="connsiteY3" fmla="*/ 0 h 888569"/>
              <a:gd name="connsiteX0" fmla="*/ 1068434 w 1100379"/>
              <a:gd name="connsiteY0" fmla="*/ 888569 h 888569"/>
              <a:gd name="connsiteX1" fmla="*/ 990942 w 1100379"/>
              <a:gd name="connsiteY1" fmla="*/ 46495 h 888569"/>
              <a:gd name="connsiteX2" fmla="*/ 195363 w 1100379"/>
              <a:gd name="connsiteY2" fmla="*/ 103322 h 888569"/>
              <a:gd name="connsiteX3" fmla="*/ 14549 w 1100379"/>
              <a:gd name="connsiteY3" fmla="*/ 0 h 888569"/>
              <a:gd name="connsiteX0" fmla="*/ 1068434 w 1100379"/>
              <a:gd name="connsiteY0" fmla="*/ 909233 h 909233"/>
              <a:gd name="connsiteX1" fmla="*/ 990942 w 1100379"/>
              <a:gd name="connsiteY1" fmla="*/ 67159 h 909233"/>
              <a:gd name="connsiteX2" fmla="*/ 195363 w 1100379"/>
              <a:gd name="connsiteY2" fmla="*/ 123986 h 909233"/>
              <a:gd name="connsiteX3" fmla="*/ 14549 w 1100379"/>
              <a:gd name="connsiteY3" fmla="*/ 0 h 909233"/>
              <a:gd name="connsiteX0" fmla="*/ 1121686 w 1153631"/>
              <a:gd name="connsiteY0" fmla="*/ 983041 h 983041"/>
              <a:gd name="connsiteX1" fmla="*/ 1044194 w 1153631"/>
              <a:gd name="connsiteY1" fmla="*/ 140967 h 983041"/>
              <a:gd name="connsiteX2" fmla="*/ 248615 w 1153631"/>
              <a:gd name="connsiteY2" fmla="*/ 197794 h 983041"/>
              <a:gd name="connsiteX3" fmla="*/ 10394 w 1153631"/>
              <a:gd name="connsiteY3" fmla="*/ 0 h 983041"/>
              <a:gd name="connsiteX0" fmla="*/ 1156855 w 1178889"/>
              <a:gd name="connsiteY0" fmla="*/ 990856 h 990856"/>
              <a:gd name="connsiteX1" fmla="*/ 1044194 w 1178889"/>
              <a:gd name="connsiteY1" fmla="*/ 140967 h 990856"/>
              <a:gd name="connsiteX2" fmla="*/ 248615 w 1178889"/>
              <a:gd name="connsiteY2" fmla="*/ 197794 h 990856"/>
              <a:gd name="connsiteX3" fmla="*/ 10394 w 1178889"/>
              <a:gd name="connsiteY3" fmla="*/ 0 h 990856"/>
              <a:gd name="connsiteX0" fmla="*/ 1156855 w 1158050"/>
              <a:gd name="connsiteY0" fmla="*/ 990856 h 990856"/>
              <a:gd name="connsiteX1" fmla="*/ 1044194 w 1158050"/>
              <a:gd name="connsiteY1" fmla="*/ 140967 h 990856"/>
              <a:gd name="connsiteX2" fmla="*/ 248615 w 1158050"/>
              <a:gd name="connsiteY2" fmla="*/ 197794 h 990856"/>
              <a:gd name="connsiteX3" fmla="*/ 10394 w 1158050"/>
              <a:gd name="connsiteY3" fmla="*/ 0 h 990856"/>
              <a:gd name="connsiteX0" fmla="*/ 1176393 w 1176393"/>
              <a:gd name="connsiteY0" fmla="*/ 983041 h 983041"/>
              <a:gd name="connsiteX1" fmla="*/ 1044194 w 1176393"/>
              <a:gd name="connsiteY1" fmla="*/ 140967 h 983041"/>
              <a:gd name="connsiteX2" fmla="*/ 248615 w 1176393"/>
              <a:gd name="connsiteY2" fmla="*/ 197794 h 983041"/>
              <a:gd name="connsiteX3" fmla="*/ 10394 w 1176393"/>
              <a:gd name="connsiteY3" fmla="*/ 0 h 983041"/>
              <a:gd name="connsiteX0" fmla="*/ 1177132 w 1202303"/>
              <a:gd name="connsiteY0" fmla="*/ 983041 h 983041"/>
              <a:gd name="connsiteX1" fmla="*/ 1115271 w 1202303"/>
              <a:gd name="connsiteY1" fmla="*/ 94075 h 983041"/>
              <a:gd name="connsiteX2" fmla="*/ 249354 w 1202303"/>
              <a:gd name="connsiteY2" fmla="*/ 197794 h 983041"/>
              <a:gd name="connsiteX3" fmla="*/ 11133 w 1202303"/>
              <a:gd name="connsiteY3" fmla="*/ 0 h 983041"/>
              <a:gd name="connsiteX0" fmla="*/ 1177132 w 1182568"/>
              <a:gd name="connsiteY0" fmla="*/ 983041 h 983041"/>
              <a:gd name="connsiteX1" fmla="*/ 1115271 w 1182568"/>
              <a:gd name="connsiteY1" fmla="*/ 94075 h 983041"/>
              <a:gd name="connsiteX2" fmla="*/ 249354 w 1182568"/>
              <a:gd name="connsiteY2" fmla="*/ 197794 h 983041"/>
              <a:gd name="connsiteX3" fmla="*/ 11133 w 1182568"/>
              <a:gd name="connsiteY3" fmla="*/ 0 h 983041"/>
              <a:gd name="connsiteX0" fmla="*/ 1177132 w 1203918"/>
              <a:gd name="connsiteY0" fmla="*/ 983041 h 983041"/>
              <a:gd name="connsiteX1" fmla="*/ 1115271 w 1203918"/>
              <a:gd name="connsiteY1" fmla="*/ 94075 h 983041"/>
              <a:gd name="connsiteX2" fmla="*/ 249354 w 1203918"/>
              <a:gd name="connsiteY2" fmla="*/ 197794 h 983041"/>
              <a:gd name="connsiteX3" fmla="*/ 11133 w 1203918"/>
              <a:gd name="connsiteY3" fmla="*/ 0 h 983041"/>
              <a:gd name="connsiteX0" fmla="*/ 1176712 w 1183845"/>
              <a:gd name="connsiteY0" fmla="*/ 983041 h 983041"/>
              <a:gd name="connsiteX1" fmla="*/ 1075774 w 1183845"/>
              <a:gd name="connsiteY1" fmla="*/ 94075 h 983041"/>
              <a:gd name="connsiteX2" fmla="*/ 248934 w 1183845"/>
              <a:gd name="connsiteY2" fmla="*/ 197794 h 983041"/>
              <a:gd name="connsiteX3" fmla="*/ 10713 w 1183845"/>
              <a:gd name="connsiteY3" fmla="*/ 0 h 983041"/>
              <a:gd name="connsiteX0" fmla="*/ 1149358 w 1166177"/>
              <a:gd name="connsiteY0" fmla="*/ 983041 h 983041"/>
              <a:gd name="connsiteX1" fmla="*/ 1075774 w 1166177"/>
              <a:gd name="connsiteY1" fmla="*/ 94075 h 983041"/>
              <a:gd name="connsiteX2" fmla="*/ 248934 w 1166177"/>
              <a:gd name="connsiteY2" fmla="*/ 197794 h 983041"/>
              <a:gd name="connsiteX3" fmla="*/ 10713 w 1166177"/>
              <a:gd name="connsiteY3" fmla="*/ 0 h 983041"/>
              <a:gd name="connsiteX0" fmla="*/ 906354 w 1313877"/>
              <a:gd name="connsiteY0" fmla="*/ 955332 h 955332"/>
              <a:gd name="connsiteX1" fmla="*/ 832770 w 1313877"/>
              <a:gd name="connsiteY1" fmla="*/ 66366 h 955332"/>
              <a:gd name="connsiteX2" fmla="*/ 5930 w 1313877"/>
              <a:gd name="connsiteY2" fmla="*/ 170085 h 955332"/>
              <a:gd name="connsiteX3" fmla="*/ 1313877 w 1313877"/>
              <a:gd name="connsiteY3" fmla="*/ 0 h 955332"/>
              <a:gd name="connsiteX0" fmla="*/ 92713 w 500236"/>
              <a:gd name="connsiteY0" fmla="*/ 977618 h 977618"/>
              <a:gd name="connsiteX1" fmla="*/ 19129 w 500236"/>
              <a:gd name="connsiteY1" fmla="*/ 88652 h 977618"/>
              <a:gd name="connsiteX2" fmla="*/ 500236 w 500236"/>
              <a:gd name="connsiteY2" fmla="*/ 22286 h 977618"/>
              <a:gd name="connsiteX0" fmla="*/ 78002 w 485525"/>
              <a:gd name="connsiteY0" fmla="*/ 955332 h 955332"/>
              <a:gd name="connsiteX1" fmla="*/ 21043 w 485525"/>
              <a:gd name="connsiteY1" fmla="*/ 421043 h 955332"/>
              <a:gd name="connsiteX2" fmla="*/ 485525 w 485525"/>
              <a:gd name="connsiteY2" fmla="*/ 0 h 955332"/>
              <a:gd name="connsiteX0" fmla="*/ 78002 w 488588"/>
              <a:gd name="connsiteY0" fmla="*/ 955332 h 955332"/>
              <a:gd name="connsiteX1" fmla="*/ 21043 w 488588"/>
              <a:gd name="connsiteY1" fmla="*/ 421043 h 955332"/>
              <a:gd name="connsiteX2" fmla="*/ 485525 w 488588"/>
              <a:gd name="connsiteY2" fmla="*/ 0 h 955332"/>
              <a:gd name="connsiteX0" fmla="*/ 54486 w 465263"/>
              <a:gd name="connsiteY0" fmla="*/ 955332 h 955332"/>
              <a:gd name="connsiteX1" fmla="*/ 25236 w 465263"/>
              <a:gd name="connsiteY1" fmla="*/ 487544 h 955332"/>
              <a:gd name="connsiteX2" fmla="*/ 462009 w 465263"/>
              <a:gd name="connsiteY2" fmla="*/ 0 h 955332"/>
              <a:gd name="connsiteX0" fmla="*/ 38699 w 471670"/>
              <a:gd name="connsiteY0" fmla="*/ 949790 h 949790"/>
              <a:gd name="connsiteX1" fmla="*/ 31616 w 471670"/>
              <a:gd name="connsiteY1" fmla="*/ 487544 h 949790"/>
              <a:gd name="connsiteX2" fmla="*/ 468389 w 471670"/>
              <a:gd name="connsiteY2" fmla="*/ 0 h 949790"/>
              <a:gd name="connsiteX0" fmla="*/ 63327 w 496758"/>
              <a:gd name="connsiteY0" fmla="*/ 949790 h 949790"/>
              <a:gd name="connsiteX1" fmla="*/ 56244 w 496758"/>
              <a:gd name="connsiteY1" fmla="*/ 487544 h 949790"/>
              <a:gd name="connsiteX2" fmla="*/ 493017 w 496758"/>
              <a:gd name="connsiteY2" fmla="*/ 0 h 949790"/>
              <a:gd name="connsiteX0" fmla="*/ 20661 w 454864"/>
              <a:gd name="connsiteY0" fmla="*/ 949790 h 949790"/>
              <a:gd name="connsiteX1" fmla="*/ 80080 w 454864"/>
              <a:gd name="connsiteY1" fmla="*/ 493086 h 949790"/>
              <a:gd name="connsiteX2" fmla="*/ 450351 w 454864"/>
              <a:gd name="connsiteY2" fmla="*/ 0 h 949790"/>
              <a:gd name="connsiteX0" fmla="*/ 0 w 429690"/>
              <a:gd name="connsiteY0" fmla="*/ 949790 h 949790"/>
              <a:gd name="connsiteX1" fmla="*/ 429690 w 429690"/>
              <a:gd name="connsiteY1" fmla="*/ 0 h 949790"/>
              <a:gd name="connsiteX0" fmla="*/ 0 w 429690"/>
              <a:gd name="connsiteY0" fmla="*/ 949790 h 949790"/>
              <a:gd name="connsiteX1" fmla="*/ 429690 w 429690"/>
              <a:gd name="connsiteY1" fmla="*/ 0 h 949790"/>
              <a:gd name="connsiteX0" fmla="*/ 0 w 446283"/>
              <a:gd name="connsiteY0" fmla="*/ 949790 h 949790"/>
              <a:gd name="connsiteX1" fmla="*/ 429690 w 446283"/>
              <a:gd name="connsiteY1" fmla="*/ 0 h 949790"/>
              <a:gd name="connsiteX0" fmla="*/ 17522 w 460852"/>
              <a:gd name="connsiteY0" fmla="*/ 949790 h 949790"/>
              <a:gd name="connsiteX1" fmla="*/ 447212 w 460852"/>
              <a:gd name="connsiteY1" fmla="*/ 0 h 94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852" h="949790">
                <a:moveTo>
                  <a:pt x="17522" y="949790"/>
                </a:moveTo>
                <a:cubicBezTo>
                  <a:pt x="-116338" y="217555"/>
                  <a:pt x="564447" y="582604"/>
                  <a:pt x="447212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2" name="Right Arrow 31"/>
          <p:cNvSpPr/>
          <p:nvPr/>
        </p:nvSpPr>
        <p:spPr>
          <a:xfrm rot="5400000">
            <a:off x="5298235" y="4763014"/>
            <a:ext cx="379179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Snip Diagonal Corner Rectangle 16"/>
          <p:cNvSpPr/>
          <p:nvPr/>
        </p:nvSpPr>
        <p:spPr>
          <a:xfrm>
            <a:off x="4080061" y="5257800"/>
            <a:ext cx="876300" cy="381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US" b="1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endParaRPr lang="bg-BG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9" name="Freeform 48"/>
          <p:cNvSpPr/>
          <p:nvPr/>
        </p:nvSpPr>
        <p:spPr>
          <a:xfrm flipH="1">
            <a:off x="2349021" y="3298677"/>
            <a:ext cx="2544163" cy="896871"/>
          </a:xfrm>
          <a:custGeom>
            <a:avLst/>
            <a:gdLst>
              <a:gd name="connsiteX0" fmla="*/ 904241 w 941856"/>
              <a:gd name="connsiteY0" fmla="*/ 511444 h 511444"/>
              <a:gd name="connsiteX1" fmla="*/ 847414 w 941856"/>
              <a:gd name="connsiteY1" fmla="*/ 160149 h 511444"/>
              <a:gd name="connsiteX2" fmla="*/ 87997 w 941856"/>
              <a:gd name="connsiteY2" fmla="*/ 191146 h 511444"/>
              <a:gd name="connsiteX3" fmla="*/ 46668 w 941856"/>
              <a:gd name="connsiteY3" fmla="*/ 0 h 511444"/>
              <a:gd name="connsiteX0" fmla="*/ 2216431 w 2217517"/>
              <a:gd name="connsiteY0" fmla="*/ 681925 h 681925"/>
              <a:gd name="connsiteX1" fmla="*/ 847414 w 2217517"/>
              <a:gd name="connsiteY1" fmla="*/ 160149 h 681925"/>
              <a:gd name="connsiteX2" fmla="*/ 87997 w 2217517"/>
              <a:gd name="connsiteY2" fmla="*/ 191146 h 681925"/>
              <a:gd name="connsiteX3" fmla="*/ 46668 w 2217517"/>
              <a:gd name="connsiteY3" fmla="*/ 0 h 681925"/>
              <a:gd name="connsiteX0" fmla="*/ 2307031 w 2421616"/>
              <a:gd name="connsiteY0" fmla="*/ 852930 h 852930"/>
              <a:gd name="connsiteX1" fmla="*/ 2229539 w 2421616"/>
              <a:gd name="connsiteY1" fmla="*/ 10856 h 852930"/>
              <a:gd name="connsiteX2" fmla="*/ 178597 w 2421616"/>
              <a:gd name="connsiteY2" fmla="*/ 362151 h 852930"/>
              <a:gd name="connsiteX3" fmla="*/ 137268 w 2421616"/>
              <a:gd name="connsiteY3" fmla="*/ 171005 h 852930"/>
              <a:gd name="connsiteX0" fmla="*/ 2307031 w 2358056"/>
              <a:gd name="connsiteY0" fmla="*/ 884175 h 884175"/>
              <a:gd name="connsiteX1" fmla="*/ 2229539 w 2358056"/>
              <a:gd name="connsiteY1" fmla="*/ 42101 h 884175"/>
              <a:gd name="connsiteX2" fmla="*/ 178597 w 2358056"/>
              <a:gd name="connsiteY2" fmla="*/ 393396 h 884175"/>
              <a:gd name="connsiteX3" fmla="*/ 137268 w 2358056"/>
              <a:gd name="connsiteY3" fmla="*/ 202250 h 884175"/>
              <a:gd name="connsiteX0" fmla="*/ 2143697 w 2194722"/>
              <a:gd name="connsiteY0" fmla="*/ 888569 h 888569"/>
              <a:gd name="connsiteX1" fmla="*/ 2066205 w 2194722"/>
              <a:gd name="connsiteY1" fmla="*/ 46495 h 888569"/>
              <a:gd name="connsiteX2" fmla="*/ 15263 w 2194722"/>
              <a:gd name="connsiteY2" fmla="*/ 397790 h 888569"/>
              <a:gd name="connsiteX3" fmla="*/ 1089812 w 2194722"/>
              <a:gd name="connsiteY3" fmla="*/ 0 h 888569"/>
              <a:gd name="connsiteX0" fmla="*/ 1068434 w 1100379"/>
              <a:gd name="connsiteY0" fmla="*/ 888569 h 888569"/>
              <a:gd name="connsiteX1" fmla="*/ 990942 w 1100379"/>
              <a:gd name="connsiteY1" fmla="*/ 46495 h 888569"/>
              <a:gd name="connsiteX2" fmla="*/ 195363 w 1100379"/>
              <a:gd name="connsiteY2" fmla="*/ 103322 h 888569"/>
              <a:gd name="connsiteX3" fmla="*/ 14549 w 1100379"/>
              <a:gd name="connsiteY3" fmla="*/ 0 h 888569"/>
              <a:gd name="connsiteX0" fmla="*/ 1068434 w 1100379"/>
              <a:gd name="connsiteY0" fmla="*/ 909233 h 909233"/>
              <a:gd name="connsiteX1" fmla="*/ 990942 w 1100379"/>
              <a:gd name="connsiteY1" fmla="*/ 67159 h 909233"/>
              <a:gd name="connsiteX2" fmla="*/ 195363 w 1100379"/>
              <a:gd name="connsiteY2" fmla="*/ 123986 h 909233"/>
              <a:gd name="connsiteX3" fmla="*/ 14549 w 1100379"/>
              <a:gd name="connsiteY3" fmla="*/ 0 h 909233"/>
              <a:gd name="connsiteX0" fmla="*/ 1121686 w 1153631"/>
              <a:gd name="connsiteY0" fmla="*/ 983041 h 983041"/>
              <a:gd name="connsiteX1" fmla="*/ 1044194 w 1153631"/>
              <a:gd name="connsiteY1" fmla="*/ 140967 h 983041"/>
              <a:gd name="connsiteX2" fmla="*/ 248615 w 1153631"/>
              <a:gd name="connsiteY2" fmla="*/ 197794 h 983041"/>
              <a:gd name="connsiteX3" fmla="*/ 10394 w 1153631"/>
              <a:gd name="connsiteY3" fmla="*/ 0 h 983041"/>
              <a:gd name="connsiteX0" fmla="*/ 1156855 w 1178889"/>
              <a:gd name="connsiteY0" fmla="*/ 990856 h 990856"/>
              <a:gd name="connsiteX1" fmla="*/ 1044194 w 1178889"/>
              <a:gd name="connsiteY1" fmla="*/ 140967 h 990856"/>
              <a:gd name="connsiteX2" fmla="*/ 248615 w 1178889"/>
              <a:gd name="connsiteY2" fmla="*/ 197794 h 990856"/>
              <a:gd name="connsiteX3" fmla="*/ 10394 w 1178889"/>
              <a:gd name="connsiteY3" fmla="*/ 0 h 990856"/>
              <a:gd name="connsiteX0" fmla="*/ 1156855 w 1158050"/>
              <a:gd name="connsiteY0" fmla="*/ 990856 h 990856"/>
              <a:gd name="connsiteX1" fmla="*/ 1044194 w 1158050"/>
              <a:gd name="connsiteY1" fmla="*/ 140967 h 990856"/>
              <a:gd name="connsiteX2" fmla="*/ 248615 w 1158050"/>
              <a:gd name="connsiteY2" fmla="*/ 197794 h 990856"/>
              <a:gd name="connsiteX3" fmla="*/ 10394 w 1158050"/>
              <a:gd name="connsiteY3" fmla="*/ 0 h 990856"/>
              <a:gd name="connsiteX0" fmla="*/ 1176393 w 1176393"/>
              <a:gd name="connsiteY0" fmla="*/ 983041 h 983041"/>
              <a:gd name="connsiteX1" fmla="*/ 1044194 w 1176393"/>
              <a:gd name="connsiteY1" fmla="*/ 140967 h 983041"/>
              <a:gd name="connsiteX2" fmla="*/ 248615 w 1176393"/>
              <a:gd name="connsiteY2" fmla="*/ 197794 h 983041"/>
              <a:gd name="connsiteX3" fmla="*/ 10394 w 1176393"/>
              <a:gd name="connsiteY3" fmla="*/ 0 h 983041"/>
              <a:gd name="connsiteX0" fmla="*/ 1177132 w 1202303"/>
              <a:gd name="connsiteY0" fmla="*/ 983041 h 983041"/>
              <a:gd name="connsiteX1" fmla="*/ 1115271 w 1202303"/>
              <a:gd name="connsiteY1" fmla="*/ 94075 h 983041"/>
              <a:gd name="connsiteX2" fmla="*/ 249354 w 1202303"/>
              <a:gd name="connsiteY2" fmla="*/ 197794 h 983041"/>
              <a:gd name="connsiteX3" fmla="*/ 11133 w 1202303"/>
              <a:gd name="connsiteY3" fmla="*/ 0 h 983041"/>
              <a:gd name="connsiteX0" fmla="*/ 1177132 w 1182568"/>
              <a:gd name="connsiteY0" fmla="*/ 983041 h 983041"/>
              <a:gd name="connsiteX1" fmla="*/ 1115271 w 1182568"/>
              <a:gd name="connsiteY1" fmla="*/ 94075 h 983041"/>
              <a:gd name="connsiteX2" fmla="*/ 249354 w 1182568"/>
              <a:gd name="connsiteY2" fmla="*/ 197794 h 983041"/>
              <a:gd name="connsiteX3" fmla="*/ 11133 w 1182568"/>
              <a:gd name="connsiteY3" fmla="*/ 0 h 983041"/>
              <a:gd name="connsiteX0" fmla="*/ 1183312 w 1212559"/>
              <a:gd name="connsiteY0" fmla="*/ 983041 h 983041"/>
              <a:gd name="connsiteX1" fmla="*/ 1121451 w 1212559"/>
              <a:gd name="connsiteY1" fmla="*/ 94075 h 983041"/>
              <a:gd name="connsiteX2" fmla="*/ 196558 w 1212559"/>
              <a:gd name="connsiteY2" fmla="*/ 186071 h 983041"/>
              <a:gd name="connsiteX3" fmla="*/ 17313 w 1212559"/>
              <a:gd name="connsiteY3" fmla="*/ 0 h 983041"/>
              <a:gd name="connsiteX0" fmla="*/ 1173380 w 1173381"/>
              <a:gd name="connsiteY0" fmla="*/ 983041 h 983041"/>
              <a:gd name="connsiteX1" fmla="*/ 261559 w 1173381"/>
              <a:gd name="connsiteY1" fmla="*/ 774014 h 983041"/>
              <a:gd name="connsiteX2" fmla="*/ 186626 w 1173381"/>
              <a:gd name="connsiteY2" fmla="*/ 186071 h 983041"/>
              <a:gd name="connsiteX3" fmla="*/ 7381 w 1173381"/>
              <a:gd name="connsiteY3" fmla="*/ 0 h 983041"/>
              <a:gd name="connsiteX0" fmla="*/ 1186136 w 1186136"/>
              <a:gd name="connsiteY0" fmla="*/ 983041 h 983041"/>
              <a:gd name="connsiteX1" fmla="*/ 274315 w 1186136"/>
              <a:gd name="connsiteY1" fmla="*/ 774014 h 983041"/>
              <a:gd name="connsiteX2" fmla="*/ 199382 w 1186136"/>
              <a:gd name="connsiteY2" fmla="*/ 186071 h 983041"/>
              <a:gd name="connsiteX3" fmla="*/ 20137 w 1186136"/>
              <a:gd name="connsiteY3" fmla="*/ 0 h 983041"/>
              <a:gd name="connsiteX0" fmla="*/ 1172488 w 1172488"/>
              <a:gd name="connsiteY0" fmla="*/ 983041 h 983041"/>
              <a:gd name="connsiteX1" fmla="*/ 260667 w 1172488"/>
              <a:gd name="connsiteY1" fmla="*/ 774014 h 983041"/>
              <a:gd name="connsiteX2" fmla="*/ 185734 w 1172488"/>
              <a:gd name="connsiteY2" fmla="*/ 186071 h 983041"/>
              <a:gd name="connsiteX3" fmla="*/ 6489 w 1172488"/>
              <a:gd name="connsiteY3" fmla="*/ 0 h 983041"/>
              <a:gd name="connsiteX0" fmla="*/ 1172707 w 1172707"/>
              <a:gd name="connsiteY0" fmla="*/ 983041 h 983041"/>
              <a:gd name="connsiteX1" fmla="*/ 260886 w 1172707"/>
              <a:gd name="connsiteY1" fmla="*/ 774014 h 983041"/>
              <a:gd name="connsiteX2" fmla="*/ 179015 w 1172707"/>
              <a:gd name="connsiteY2" fmla="*/ 248594 h 983041"/>
              <a:gd name="connsiteX3" fmla="*/ 6708 w 1172707"/>
              <a:gd name="connsiteY3" fmla="*/ 0 h 983041"/>
              <a:gd name="connsiteX0" fmla="*/ 1255968 w 1255968"/>
              <a:gd name="connsiteY0" fmla="*/ 1205780 h 1205780"/>
              <a:gd name="connsiteX1" fmla="*/ 260886 w 1255968"/>
              <a:gd name="connsiteY1" fmla="*/ 774014 h 1205780"/>
              <a:gd name="connsiteX2" fmla="*/ 179015 w 1255968"/>
              <a:gd name="connsiteY2" fmla="*/ 248594 h 1205780"/>
              <a:gd name="connsiteX3" fmla="*/ 6708 w 1255968"/>
              <a:gd name="connsiteY3" fmla="*/ 0 h 1205780"/>
              <a:gd name="connsiteX0" fmla="*/ 1255968 w 1255968"/>
              <a:gd name="connsiteY0" fmla="*/ 1205780 h 1205780"/>
              <a:gd name="connsiteX1" fmla="*/ 260886 w 1255968"/>
              <a:gd name="connsiteY1" fmla="*/ 774014 h 1205780"/>
              <a:gd name="connsiteX2" fmla="*/ 179015 w 1255968"/>
              <a:gd name="connsiteY2" fmla="*/ 248594 h 1205780"/>
              <a:gd name="connsiteX3" fmla="*/ 6708 w 1255968"/>
              <a:gd name="connsiteY3" fmla="*/ 0 h 1205780"/>
              <a:gd name="connsiteX0" fmla="*/ 1256004 w 1256004"/>
              <a:gd name="connsiteY0" fmla="*/ 1205780 h 1205780"/>
              <a:gd name="connsiteX1" fmla="*/ 267860 w 1256004"/>
              <a:gd name="connsiteY1" fmla="*/ 774014 h 1205780"/>
              <a:gd name="connsiteX2" fmla="*/ 179051 w 1256004"/>
              <a:gd name="connsiteY2" fmla="*/ 248594 h 1205780"/>
              <a:gd name="connsiteX3" fmla="*/ 6744 w 1256004"/>
              <a:gd name="connsiteY3" fmla="*/ 0 h 1205780"/>
              <a:gd name="connsiteX0" fmla="*/ 1249260 w 1249260"/>
              <a:gd name="connsiteY0" fmla="*/ 1205780 h 1205780"/>
              <a:gd name="connsiteX1" fmla="*/ 261116 w 1249260"/>
              <a:gd name="connsiteY1" fmla="*/ 774014 h 1205780"/>
              <a:gd name="connsiteX2" fmla="*/ 0 w 1249260"/>
              <a:gd name="connsiteY2" fmla="*/ 0 h 1205780"/>
              <a:gd name="connsiteX0" fmla="*/ 1249260 w 1249260"/>
              <a:gd name="connsiteY0" fmla="*/ 1205780 h 1205780"/>
              <a:gd name="connsiteX1" fmla="*/ 0 w 1249260"/>
              <a:gd name="connsiteY1" fmla="*/ 0 h 1205780"/>
              <a:gd name="connsiteX0" fmla="*/ 0 w 2258689"/>
              <a:gd name="connsiteY0" fmla="*/ 0 h 2336"/>
              <a:gd name="connsiteX1" fmla="*/ 2258689 w 2258689"/>
              <a:gd name="connsiteY1" fmla="*/ 2336 h 2336"/>
              <a:gd name="connsiteX0" fmla="*/ 0 w 10000"/>
              <a:gd name="connsiteY0" fmla="*/ 2281336 h 2291336"/>
              <a:gd name="connsiteX1" fmla="*/ 10000 w 10000"/>
              <a:gd name="connsiteY1" fmla="*/ 2291336 h 2291336"/>
              <a:gd name="connsiteX0" fmla="*/ 0 w 10000"/>
              <a:gd name="connsiteY0" fmla="*/ 3829346 h 3839346"/>
              <a:gd name="connsiteX1" fmla="*/ 10000 w 10000"/>
              <a:gd name="connsiteY1" fmla="*/ 3839346 h 38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3839346">
                <a:moveTo>
                  <a:pt x="0" y="3829346"/>
                </a:moveTo>
                <a:cubicBezTo>
                  <a:pt x="0" y="-1244157"/>
                  <a:pt x="9978" y="-1311994"/>
                  <a:pt x="10000" y="3839346"/>
                </a:cubicBezTo>
              </a:path>
            </a:pathLst>
          </a:cu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0" name="Right Arrow 49"/>
          <p:cNvSpPr/>
          <p:nvPr/>
        </p:nvSpPr>
        <p:spPr>
          <a:xfrm rot="5400000">
            <a:off x="2783635" y="4771576"/>
            <a:ext cx="379179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2181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 в байтове</a:t>
            </a:r>
          </a:p>
          <a:p>
            <a:pPr lvl="1"/>
            <a:r>
              <a:rPr lang="bg-BG" b="1" dirty="0"/>
              <a:t>(</a:t>
            </a:r>
            <a:r>
              <a:rPr lang="en-US" b="1" dirty="0"/>
              <a:t>N</a:t>
            </a:r>
            <a:r>
              <a:rPr lang="bg-BG" b="1" dirty="0"/>
              <a:t>+1)</a:t>
            </a:r>
            <a:r>
              <a:rPr lang="bg-BG" b="1" baseline="30000" dirty="0"/>
              <a:t>2</a:t>
            </a:r>
            <a:r>
              <a:rPr lang="bg-BG" dirty="0"/>
              <a:t> върха и </a:t>
            </a:r>
            <a:r>
              <a:rPr lang="bg-BG" b="1" dirty="0"/>
              <a:t>2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bg-BG" dirty="0"/>
              <a:t> триъгълника</a:t>
            </a:r>
          </a:p>
          <a:p>
            <a:pPr lvl="1"/>
            <a:r>
              <a:rPr lang="bg-BG" dirty="0"/>
              <a:t>Обемът на върховете в байтове е: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Обемът на индексите в байтове е:</a:t>
            </a:r>
          </a:p>
          <a:p>
            <a:pPr lvl="1"/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Общият обем в байтове е</a:t>
            </a:r>
            <a:r>
              <a:rPr lang="en-US" dirty="0"/>
              <a:t>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Забележка: ако индексите са до 256, може да се ползва по 1 байт на индекс и обемът става: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125895" y="1713100"/>
                <a:ext cx="6587316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върха</m:t>
                          </m:r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×3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num>
                            <m:den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95" y="1713100"/>
                <a:ext cx="6587316" cy="503921"/>
              </a:xfrm>
              <a:prstGeom prst="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9553" y="2819400"/>
                <a:ext cx="3978653" cy="494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индекса</m:t>
                          </m:r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2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индекс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2819400"/>
                <a:ext cx="3978653" cy="494302"/>
              </a:xfrm>
              <a:prstGeom prst="rect">
                <a:avLst/>
              </a:prstGeom>
              <a:blipFill rotWithShape="1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9553" y="4114800"/>
                <a:ext cx="2785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4114800"/>
                <a:ext cx="278563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9553" y="5391090"/>
                <a:ext cx="2785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5391090"/>
                <a:ext cx="278563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/>
              <a:t>Два вложени цикъла до </a:t>
            </a:r>
            <a:r>
              <a:rPr lang="en-US" b="1"/>
              <a:t>N</a:t>
            </a:r>
            <a:r>
              <a:rPr lang="bg-BG"/>
              <a:t> включително генерират всеки връх еднократно</a:t>
            </a:r>
            <a:endParaRPr lang="bg-BG" dirty="0"/>
          </a:p>
          <a:p>
            <a:pPr lvl="1"/>
            <a:r>
              <a:rPr lang="bg-BG"/>
              <a:t>Други два вложени цикъла генерират двойка триъгълници с по три индекса всеки</a:t>
            </a:r>
            <a:endParaRPr lang="bg-BG" dirty="0"/>
          </a:p>
          <a:p>
            <a:pPr lvl="1"/>
            <a:r>
              <a:rPr lang="bg-BG"/>
              <a:t>Връх </a:t>
            </a:r>
            <a:r>
              <a:rPr lang="bg-BG" b="1"/>
              <a:t>(</a:t>
            </a:r>
            <a:r>
              <a:rPr lang="en-US" b="1"/>
              <a:t>x,y,0)</a:t>
            </a:r>
            <a:r>
              <a:rPr lang="bg-BG"/>
              <a:t> има индекс </a:t>
            </a:r>
            <a:r>
              <a:rPr lang="en-US" b="1"/>
              <a:t>x</a:t>
            </a:r>
            <a:r>
              <a:rPr lang="en-US" b="1" dirty="0"/>
              <a:t>+(N+1)*y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821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data = [];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 = N+1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iData = [];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x&lt;N;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x+M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s-ES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y+1), x+M*y,   x+1+M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*(y+1)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</a:t>
            </a:r>
            <a:r>
              <a:rPr lang="es-ES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700" b="1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x+M</a:t>
            </a:r>
            <a:r>
              <a:rPr lang="es-ES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*y,     x+1+M*y, x+1+M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*(y+1)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1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/>
              <a:t>Типът на буфер за индекси е </a:t>
            </a:r>
            <a:r>
              <a:rPr lang="en-US" b="1"/>
              <a:t>ELEMENT_ARRAY_BUFFER</a:t>
            </a:r>
            <a:endParaRPr lang="en-US" b="1" dirty="0"/>
          </a:p>
          <a:p>
            <a:pPr lvl="1"/>
            <a:r>
              <a:rPr lang="bg-BG"/>
              <a:t>Индексите подаваме като масив от </a:t>
            </a:r>
            <a:r>
              <a:rPr lang="en-US"/>
              <a:t>16-</a:t>
            </a:r>
            <a:r>
              <a:rPr lang="bg-BG"/>
              <a:t>битови цели числа без знак с </a:t>
            </a:r>
            <a:r>
              <a:rPr lang="en-US" b="1"/>
              <a:t>Uint16Array</a:t>
            </a:r>
            <a:endParaRPr lang="en-US" b="1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/>
              <a:t>Рисуването е с функцията </a:t>
            </a:r>
            <a:r>
              <a:rPr lang="en-US" b="1"/>
              <a:t>drawElements</a:t>
            </a:r>
            <a:endParaRPr lang="bg-BG" b="1" dirty="0"/>
          </a:p>
          <a:p>
            <a:pPr lvl="1"/>
            <a:r>
              <a:rPr lang="bg-BG"/>
              <a:t>Параметрите са подобни на </a:t>
            </a:r>
            <a:r>
              <a:rPr lang="en-US" b="1"/>
              <a:t>drawArrays</a:t>
            </a:r>
            <a:endParaRPr lang="en-US" dirty="0"/>
          </a:p>
          <a:p>
            <a:pPr lvl="2"/>
            <a:r>
              <a:rPr lang="bg-BG"/>
              <a:t>Тип на примитивите (</a:t>
            </a:r>
            <a:r>
              <a:rPr lang="en-US" b="1" dirty="0"/>
              <a:t>TRIANGLES</a:t>
            </a:r>
            <a:r>
              <a:rPr lang="en-US" dirty="0"/>
              <a:t>)</a:t>
            </a:r>
          </a:p>
          <a:p>
            <a:pPr lvl="2"/>
            <a:r>
              <a:rPr lang="bg-BG"/>
              <a:t>Брой на върховете (</a:t>
            </a:r>
            <a:r>
              <a:rPr lang="en-US" b="1" dirty="0"/>
              <a:t>6N</a:t>
            </a:r>
            <a:r>
              <a:rPr lang="bg-BG" b="1" baseline="30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bg-BG"/>
              <a:t>Тип на индексите (</a:t>
            </a:r>
            <a:r>
              <a:rPr lang="en-GB" b="1" dirty="0" err="1"/>
              <a:t>UNSIGNED_SHORT</a:t>
            </a:r>
            <a:r>
              <a:rPr lang="bg-BG" dirty="0"/>
              <a:t>)</a:t>
            </a:r>
          </a:p>
          <a:p>
            <a:pPr lvl="2"/>
            <a:r>
              <a:rPr lang="bg-BG"/>
              <a:t>Отместване </a:t>
            </a:r>
            <a:r>
              <a:rPr lang="en-US"/>
              <a:t>(</a:t>
            </a:r>
            <a:r>
              <a:rPr lang="bg-BG"/>
              <a:t>в байтове) в масива с индекси, откъдето да се ползват </a:t>
            </a:r>
            <a:r>
              <a:rPr lang="en-US" b="1"/>
              <a:t>6N</a:t>
            </a:r>
            <a:r>
              <a:rPr lang="en-US" b="1" baseline="30000"/>
              <a:t>2</a:t>
            </a:r>
            <a:r>
              <a:rPr lang="bg-BG"/>
              <a:t> на брой последователни индекса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600200"/>
            <a:ext cx="8534400" cy="1295400"/>
          </a:xfrm>
          <a:prstGeom prst="snip2DiagRect">
            <a:avLst>
              <a:gd name="adj1" fmla="val 0"/>
              <a:gd name="adj2" fmla="val 2067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iBuf = gl.createBuffer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sz="1700" b="1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ELEMENT_ARRAY_BUFFER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iBuf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gl.bufferData(gl.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ELEMENT_ARRAY_BUFFER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Uint16Array(iData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5791200"/>
            <a:ext cx="8534400" cy="762000"/>
          </a:xfrm>
          <a:prstGeom prst="snip2DiagRect">
            <a:avLst>
              <a:gd name="adj1" fmla="val 0"/>
              <a:gd name="adj2" fmla="val 3312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drawElements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(gl.TRIANGLES,6*N*N,gl.UNSIGNED_SHORT,0);</a:t>
            </a:r>
          </a:p>
        </p:txBody>
      </p:sp>
    </p:spTree>
    <p:extLst>
      <p:ext uri="{BB962C8B-B14F-4D97-AF65-F5344CB8AC3E}">
        <p14:creationId xmlns:p14="http://schemas.microsoft.com/office/powerpoint/2010/main" val="2479961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57200"/>
            <a:ext cx="61341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212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 на ленти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</a:t>
            </a:r>
            <a:r>
              <a:rPr lang="en-US" dirty="0" err="1"/>
              <a:t>TRIANGLE_STRIP</a:t>
            </a:r>
            <a:r>
              <a:rPr lang="bg-BG" dirty="0"/>
              <a:t> вместо </a:t>
            </a:r>
            <a:r>
              <a:rPr lang="en-US" dirty="0"/>
              <a:t>TRIANGLES</a:t>
            </a:r>
            <a:endParaRPr lang="bg-BG" dirty="0"/>
          </a:p>
          <a:p>
            <a:pPr lvl="1"/>
            <a:r>
              <a:rPr lang="bg-BG" dirty="0"/>
              <a:t>Аналогично на примера с ленти и </a:t>
            </a:r>
            <a:r>
              <a:rPr lang="en-US" b="1" dirty="0" err="1"/>
              <a:t>drawArrays</a:t>
            </a:r>
            <a:endParaRPr lang="en-US" b="1" dirty="0"/>
          </a:p>
          <a:p>
            <a:pPr lvl="1"/>
            <a:r>
              <a:rPr lang="bg-BG" dirty="0"/>
              <a:t>Обемът на върховете в байтове е: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Обемът на индексите в байтове е: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Общият обем в байтове е</a:t>
            </a:r>
            <a:r>
              <a:rPr lang="en-US" dirty="0"/>
              <a:t>: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А при ползване на 8-битови индекси</a:t>
            </a:r>
            <a:r>
              <a:rPr lang="en-US" dirty="0"/>
              <a:t>: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895" y="2684590"/>
                <a:ext cx="6587316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върха</m:t>
                          </m:r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×3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num>
                            <m:den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връх</m:t>
                              </m:r>
                            </m:den>
                          </m:f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×4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коорд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95" y="2684590"/>
                <a:ext cx="6587316" cy="503921"/>
              </a:xfrm>
              <a:prstGeom prst="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29553" y="3790890"/>
                <a:ext cx="5999399" cy="494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𝑁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ленти</m:t>
                          </m:r>
                        </m:e>
                      </m:box>
                      <m:r>
                        <a:rPr lang="en-US" sz="20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+2</m:t>
                          </m:r>
                        </m:e>
                      </m:d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индекса</m:t>
                              </m:r>
                            </m:num>
                            <m:den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лента</m:t>
                              </m:r>
                            </m:den>
                          </m:f>
                        </m:e>
                      </m:box>
                      <m:r>
                        <a:rPr lang="bg-BG" sz="2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2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байта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  <a:ea typeface="Cambria Math"/>
                                </a:rPr>
                                <m:t>индекс</m:t>
                              </m:r>
                            </m:den>
                          </m:f>
                        </m:e>
                      </m:box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3790890"/>
                <a:ext cx="5999399" cy="494302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9553" y="4876800"/>
                <a:ext cx="2785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4876800"/>
                <a:ext cx="278563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9553" y="5924490"/>
                <a:ext cx="2785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+12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байта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5924490"/>
                <a:ext cx="278563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599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/>
              <a:t>Аналогична на вече показаните</a:t>
            </a:r>
            <a:endParaRPr lang="bg-BG" dirty="0"/>
          </a:p>
          <a:p>
            <a:pPr lvl="1"/>
            <a:r>
              <a:rPr lang="bg-BG"/>
              <a:t>Типът на буфер за индекси е </a:t>
            </a:r>
            <a:r>
              <a:rPr lang="en-US" b="1"/>
              <a:t>ELEMENT_ARRAY_BUFFER</a:t>
            </a:r>
            <a:endParaRPr lang="en-US" b="1" dirty="0"/>
          </a:p>
          <a:p>
            <a:pPr lvl="1"/>
            <a:r>
              <a:rPr lang="bg-BG"/>
              <a:t>Индексите подаваме като масив от </a:t>
            </a:r>
            <a:r>
              <a:rPr lang="en-US"/>
              <a:t>16-</a:t>
            </a:r>
            <a:r>
              <a:rPr lang="bg-BG"/>
              <a:t>битови цели числа без знак с </a:t>
            </a:r>
            <a:r>
              <a:rPr lang="en-US" b="1"/>
              <a:t>Uint16Array</a:t>
            </a:r>
            <a:endParaRPr lang="en-US" b="1" dirty="0"/>
          </a:p>
          <a:p>
            <a:pPr lvl="1"/>
            <a:endParaRPr lang="bg-BG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09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 = N+1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iData = [];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x+M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y+1), x+M*y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gl.drawElements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TRIANGLE_STRIP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2*N+2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,gl.UNSIGNED_SHORT,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GB" sz="17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*(2*N+2)*UINT16S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0357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Задни стени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Повечето обекти са</a:t>
            </a:r>
            <a:endParaRPr lang="bg-BG" dirty="0"/>
          </a:p>
          <a:p>
            <a:pPr lvl="1"/>
            <a:r>
              <a:rPr lang="bg-BG"/>
              <a:t>Тримерни и плътни</a:t>
            </a:r>
            <a:endParaRPr lang="bg-BG" dirty="0"/>
          </a:p>
          <a:p>
            <a:pPr lvl="1"/>
            <a:r>
              <a:rPr lang="bg-BG"/>
              <a:t>Видими само от едната им страна</a:t>
            </a:r>
            <a:endParaRPr lang="bg-BG" dirty="0"/>
          </a:p>
          <a:p>
            <a:pPr lvl="1"/>
            <a:endParaRPr lang="bg-BG" dirty="0"/>
          </a:p>
          <a:p>
            <a:r>
              <a:rPr lang="bg-BG"/>
              <a:t>Възможна оптимизация</a:t>
            </a:r>
            <a:endParaRPr lang="bg-BG" dirty="0"/>
          </a:p>
          <a:p>
            <a:pPr lvl="1"/>
            <a:r>
              <a:rPr lang="bg-BG"/>
              <a:t>Да рисуваме само видимите стени</a:t>
            </a:r>
            <a:endParaRPr lang="en-US" dirty="0"/>
          </a:p>
          <a:p>
            <a:pPr lvl="1"/>
            <a:r>
              <a:rPr lang="bg-BG"/>
              <a:t>Така елиминираме около половината стени</a:t>
            </a:r>
            <a:endParaRPr lang="bg-BG" dirty="0"/>
          </a:p>
          <a:p>
            <a:pPr lvl="1"/>
            <a:endParaRPr lang="bg-BG" dirty="0"/>
          </a:p>
          <a:p>
            <a:r>
              <a:rPr lang="bg-BG"/>
              <a:t>Ориентация според гледната точка</a:t>
            </a:r>
            <a:endParaRPr lang="bg-BG" dirty="0"/>
          </a:p>
          <a:p>
            <a:pPr lvl="1"/>
            <a:r>
              <a:rPr lang="bg-BG"/>
              <a:t>Предни (</a:t>
            </a:r>
            <a:r>
              <a:rPr lang="en-US"/>
              <a:t>front-facing) </a:t>
            </a:r>
            <a:r>
              <a:rPr lang="bg-BG"/>
              <a:t>стени – ориентирани към нас</a:t>
            </a:r>
            <a:endParaRPr lang="bg-BG" dirty="0"/>
          </a:p>
          <a:p>
            <a:pPr lvl="1"/>
            <a:r>
              <a:rPr lang="bg-BG"/>
              <a:t>Задни (</a:t>
            </a:r>
            <a:r>
              <a:rPr lang="en-US"/>
              <a:t>back-facing)</a:t>
            </a:r>
            <a:r>
              <a:rPr lang="bg-BG"/>
              <a:t> стени – ориентирани в обратна посока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3193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/>
              <a:t>Чрез една лента</a:t>
            </a:r>
            <a:endParaRPr lang="bg-BG" dirty="0"/>
          </a:p>
          <a:p>
            <a:pPr lvl="1"/>
            <a:r>
              <a:rPr lang="bg-BG"/>
              <a:t>След аналогични сметки за четно/нечетно </a:t>
            </a:r>
            <a:r>
              <a:rPr lang="en-US" b="1"/>
              <a:t>N</a:t>
            </a:r>
            <a:r>
              <a:rPr lang="bg-BG"/>
              <a:t> получаваме</a:t>
            </a:r>
            <a:endParaRPr lang="bg-BG" dirty="0"/>
          </a:p>
          <a:p>
            <a:endParaRPr lang="en-US" dirty="0"/>
          </a:p>
          <a:p>
            <a:pPr lvl="1"/>
            <a:r>
              <a:rPr lang="bg-BG"/>
              <a:t>А при 8-битови индекси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29553" y="1219200"/>
                <a:ext cx="3445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32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i="1" smtClean="0">
                          <a:latin typeface="Cambria Math"/>
                          <a:ea typeface="Cambria Math"/>
                        </a:rPr>
                        <m:t>8 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байта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четно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1219200"/>
                <a:ext cx="344562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1226044"/>
                <a:ext cx="36476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bg-BG" sz="200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байта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нечетно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26044"/>
                <a:ext cx="3647602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9961" y="2133600"/>
                <a:ext cx="35882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bg-BG" sz="200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байта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четно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61" y="2133600"/>
                <a:ext cx="358829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34398" y="2157192"/>
                <a:ext cx="36476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29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9</m:t>
                      </m:r>
                      <m:r>
                        <a:rPr lang="bg-BG" sz="200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bg-BG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байта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нечетно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bg-BG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8" y="2157192"/>
                <a:ext cx="364760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nip Diagonal Corner Rectangle 14"/>
          <p:cNvSpPr/>
          <p:nvPr/>
        </p:nvSpPr>
        <p:spPr>
          <a:xfrm>
            <a:off x="304800" y="2667000"/>
            <a:ext cx="8534400" cy="3886200"/>
          </a:xfrm>
          <a:prstGeom prst="snip2DiagRect">
            <a:avLst>
              <a:gd name="adj1" fmla="val 0"/>
              <a:gd name="adj2" fmla="val 641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 = N+1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iData = [];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M*y-1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M*(y+1)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N%2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iData.push(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*(y+1)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x=0; 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GB" sz="17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x++)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iData.push(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x+M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GB" sz="17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y+1), x+M*y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gl.drawElements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gl.TRIANGLE_STRIP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(2*N+2)*N+(2+N%2)*(N-1)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gl.UNSIGNED_SHORT,0);</a:t>
            </a:r>
          </a:p>
        </p:txBody>
      </p:sp>
    </p:spTree>
    <p:extLst>
      <p:ext uri="{BB962C8B-B14F-4D97-AF65-F5344CB8AC3E}">
        <p14:creationId xmlns:p14="http://schemas.microsoft.com/office/powerpoint/2010/main" val="194041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486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Обем на буферите и брой функции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87607"/>
              </p:ext>
            </p:extLst>
          </p:nvPr>
        </p:nvGraphicFramePr>
        <p:xfrm>
          <a:off x="381000" y="2118360"/>
          <a:ext cx="8426449" cy="4053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333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Байтове</a:t>
                      </a:r>
                    </a:p>
                    <a:p>
                      <a:pPr algn="ctr"/>
                      <a:r>
                        <a:rPr lang="bg-BG" sz="14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порядък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Байтове</a:t>
                      </a:r>
                      <a:endParaRPr lang="en-US" sz="1800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bg-BG" sz="14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за </a:t>
                      </a:r>
                      <a:r>
                        <a:rPr lang="en-US" sz="14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N=10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Функции</a:t>
                      </a:r>
                      <a:endParaRPr lang="en-US" sz="1800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bg-BG" sz="14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за</a:t>
                      </a:r>
                      <a:r>
                        <a:rPr lang="bg-BG" sz="14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14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N=10</a:t>
                      </a:r>
                      <a:endParaRPr lang="bg-BG" sz="14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Отделни</a:t>
                      </a:r>
                      <a:r>
                        <a:rPr lang="bg-BG" sz="1800" b="1" kern="1200" baseline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триъгълници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drawArrays + TRIANGLES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72</a:t>
                      </a:r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r>
                        <a:rPr lang="en-US" sz="18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7200</a:t>
                      </a:r>
                      <a:endParaRPr lang="en-US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( 100% )</a:t>
                      </a:r>
                      <a:endParaRPr lang="bg-BG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Отделни ленти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drawArrays + TRIANGLE_STRIP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24N</a:t>
                      </a:r>
                      <a:r>
                        <a:rPr lang="en-US" sz="18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2640</a:t>
                      </a:r>
                      <a:br>
                        <a:rPr lang="en-US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( 37% )</a:t>
                      </a:r>
                      <a:endParaRPr lang="bg-BG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Една четна лента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drawArrays + TRIANGLE_STRIP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24N</a:t>
                      </a:r>
                      <a:r>
                        <a:rPr lang="en-US" sz="18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en-US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2856</a:t>
                      </a:r>
                      <a:br>
                        <a:rPr lang="en-US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( 40% )</a:t>
                      </a:r>
                      <a:endParaRPr lang="bg-BG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Индексирани </a:t>
                      </a:r>
                      <a:r>
                        <a:rPr lang="bg-BG" sz="1800" b="1" kern="1200" baseline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триъгълници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drawElements + TRIANGLES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18-24N</a:t>
                      </a:r>
                      <a:r>
                        <a:rPr lang="en-US" sz="18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2652</a:t>
                      </a:r>
                      <a:br>
                        <a:rPr lang="en-US" sz="20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( 37% )</a:t>
                      </a:r>
                      <a:endParaRPr lang="bg-BG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Индексирани ленти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drawElements + TRIANGLE_STRIP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16N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1892</a:t>
                      </a:r>
                      <a:br>
                        <a:rPr lang="en-US" sz="3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( 26% )</a:t>
                      </a:r>
                      <a:endParaRPr lang="bg-BG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1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Индексирана четна лента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drawElements + TRIANGLE_STRIP</a:t>
                      </a:r>
                      <a:r>
                        <a:rPr lang="bg-BG" sz="1400" b="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bg-BG" sz="14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16N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192</a:t>
                      </a:r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</a:t>
                      </a:r>
                      <a:br>
                        <a:rPr lang="en-US" sz="48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( 2</a:t>
                      </a:r>
                      <a:r>
                        <a:rPr lang="bg-BG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% )</a:t>
                      </a:r>
                      <a:endParaRPr lang="bg-BG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Поука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Намаляване на обема</a:t>
            </a:r>
          </a:p>
          <a:p>
            <a:pPr lvl="1"/>
            <a:r>
              <a:rPr lang="bg-BG" dirty="0"/>
              <a:t>Трикратно при използването на ленти вместо триъгълници</a:t>
            </a:r>
          </a:p>
          <a:p>
            <a:pPr lvl="1"/>
            <a:r>
              <a:rPr lang="bg-BG" dirty="0"/>
              <a:t>Петкратно при използването на ленти и индекси</a:t>
            </a:r>
          </a:p>
          <a:p>
            <a:pPr lvl="1"/>
            <a:endParaRPr lang="bg-BG" dirty="0"/>
          </a:p>
          <a:p>
            <a:r>
              <a:rPr lang="bg-BG" dirty="0"/>
              <a:t>Брой функции</a:t>
            </a:r>
          </a:p>
          <a:p>
            <a:pPr lvl="1"/>
            <a:r>
              <a:rPr lang="bg-BG" dirty="0"/>
              <a:t>Запазва се при сливане на ленти с изродени триъгълници</a:t>
            </a:r>
          </a:p>
          <a:p>
            <a:pPr lvl="1"/>
            <a:endParaRPr lang="bg-BG" dirty="0"/>
          </a:p>
          <a:p>
            <a:r>
              <a:rPr lang="bg-BG" dirty="0"/>
              <a:t>Недостатъци на индексите</a:t>
            </a:r>
          </a:p>
          <a:p>
            <a:pPr lvl="1"/>
            <a:r>
              <a:rPr lang="bg-BG" dirty="0"/>
              <a:t>Работи се с два буфера</a:t>
            </a:r>
          </a:p>
          <a:p>
            <a:pPr lvl="1"/>
            <a:r>
              <a:rPr lang="bg-BG" dirty="0"/>
              <a:t>Върховете трябва да са с идентични данни – координати, цвят, нормален вектор, </a:t>
            </a:r>
            <a:r>
              <a:rPr lang="bg-BG" dirty="0" err="1"/>
              <a:t>текстурни</a:t>
            </a:r>
            <a:r>
              <a:rPr lang="bg-BG" dirty="0"/>
              <a:t> координати и т.н.</a:t>
            </a:r>
          </a:p>
          <a:p>
            <a:pPr lvl="1"/>
            <a:r>
              <a:rPr lang="bg-BG" dirty="0"/>
              <a:t>Пример:</a:t>
            </a:r>
            <a:r>
              <a:rPr lang="en-US" dirty="0"/>
              <a:t> </a:t>
            </a:r>
            <a:r>
              <a:rPr lang="bg-BG" dirty="0"/>
              <a:t>с индекси не може да се постигне икономия за куб с различни цветове на стените</a:t>
            </a:r>
          </a:p>
        </p:txBody>
      </p:sp>
    </p:spTree>
    <p:extLst>
      <p:ext uri="{BB962C8B-B14F-4D97-AF65-F5344CB8AC3E}">
        <p14:creationId xmlns:p14="http://schemas.microsoft.com/office/powerpoint/2010/main" val="2430018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Типизирани масиви и изгледи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908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Масиви в </a:t>
            </a:r>
            <a:r>
              <a:rPr lang="en-US"/>
              <a:t>JavaScript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Традиционни (нетипизирани) масиви</a:t>
            </a:r>
            <a:endParaRPr lang="bg-BG" dirty="0"/>
          </a:p>
          <a:p>
            <a:pPr lvl="1"/>
            <a:r>
              <a:rPr lang="bg-BG"/>
              <a:t>Сложна структура на елементите</a:t>
            </a:r>
            <a:endParaRPr lang="bg-BG" dirty="0"/>
          </a:p>
          <a:p>
            <a:pPr lvl="1"/>
            <a:r>
              <a:rPr lang="bg-BG"/>
              <a:t>За да се ползва от процесора трябва конверсия</a:t>
            </a:r>
            <a:endParaRPr lang="bg-BG" dirty="0"/>
          </a:p>
          <a:p>
            <a:pPr lvl="1"/>
            <a:endParaRPr lang="bg-BG" dirty="0"/>
          </a:p>
          <a:p>
            <a:r>
              <a:rPr lang="bg-BG"/>
              <a:t>Типизирани масиви</a:t>
            </a:r>
            <a:endParaRPr lang="bg-BG" dirty="0"/>
          </a:p>
          <a:p>
            <a:pPr lvl="1"/>
            <a:r>
              <a:rPr lang="bg-BG"/>
              <a:t>Примитивни типове на елементите</a:t>
            </a:r>
            <a:endParaRPr lang="bg-BG" dirty="0"/>
          </a:p>
          <a:p>
            <a:pPr lvl="1"/>
            <a:r>
              <a:rPr lang="bg-BG"/>
              <a:t>Пряко достъпни за процесорите</a:t>
            </a:r>
            <a:endParaRPr lang="bg-BG" dirty="0"/>
          </a:p>
          <a:p>
            <a:pPr lvl="1"/>
            <a:endParaRPr lang="bg-BG" dirty="0"/>
          </a:p>
          <a:p>
            <a:r>
              <a:rPr lang="en-US" dirty="0"/>
              <a:t>WebGL</a:t>
            </a:r>
          </a:p>
          <a:p>
            <a:pPr lvl="1"/>
            <a:r>
              <a:rPr lang="bg-BG"/>
              <a:t>Изисква типизирани масиви</a:t>
            </a:r>
            <a:endParaRPr lang="bg-BG" dirty="0"/>
          </a:p>
          <a:p>
            <a:pPr lvl="1"/>
            <a:r>
              <a:rPr lang="bg-BG"/>
              <a:t>Нетипизирани масиви (например </a:t>
            </a:r>
            <a:r>
              <a:rPr lang="en-US" b="1"/>
              <a:t>var data=[];</a:t>
            </a:r>
            <a:r>
              <a:rPr lang="en-US"/>
              <a:t>)</a:t>
            </a:r>
            <a:r>
              <a:rPr lang="bg-BG"/>
              <a:t> конвертираме до типизирани с </a:t>
            </a:r>
            <a:r>
              <a:rPr lang="en-US" b="1"/>
              <a:t>Float32Array</a:t>
            </a:r>
            <a:r>
              <a:rPr lang="bg-BG"/>
              <a:t> и </a:t>
            </a:r>
            <a:r>
              <a:rPr lang="en-US" b="1"/>
              <a:t>Uint16Array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7437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</a:t>
            </a:r>
            <a:r>
              <a:rPr lang="en-US"/>
              <a:t> WebGL</a:t>
            </a:r>
            <a:endParaRPr lang="en-US" dirty="0"/>
          </a:p>
          <a:p>
            <a:pPr lvl="1"/>
            <a:r>
              <a:rPr lang="bg-BG"/>
              <a:t>За координати, цвят, нормални вектори</a:t>
            </a:r>
            <a:endParaRPr lang="bg-BG" dirty="0"/>
          </a:p>
          <a:p>
            <a:pPr lvl="1"/>
            <a:r>
              <a:rPr lang="bg-BG"/>
              <a:t>За текстури</a:t>
            </a:r>
            <a:endParaRPr lang="bg-BG" dirty="0"/>
          </a:p>
          <a:p>
            <a:pPr lvl="1"/>
            <a:r>
              <a:rPr lang="bg-BG"/>
              <a:t>За четене на данни от графичните буфери</a:t>
            </a:r>
            <a:endParaRPr lang="bg-BG" dirty="0"/>
          </a:p>
          <a:p>
            <a:pPr lvl="1"/>
            <a:endParaRPr lang="bg-BG" dirty="0"/>
          </a:p>
          <a:p>
            <a:r>
              <a:rPr lang="bg-BG"/>
              <a:t>В други </a:t>
            </a:r>
            <a:r>
              <a:rPr lang="en-US"/>
              <a:t>API</a:t>
            </a:r>
            <a:r>
              <a:rPr lang="bg-BG"/>
              <a:t> за браузери</a:t>
            </a:r>
            <a:endParaRPr lang="bg-BG" dirty="0"/>
          </a:p>
          <a:p>
            <a:pPr lvl="1"/>
            <a:r>
              <a:rPr lang="en-US" dirty="0"/>
              <a:t>Canvas2D</a:t>
            </a:r>
            <a:endParaRPr lang="bg-BG" dirty="0"/>
          </a:p>
          <a:p>
            <a:pPr lvl="1"/>
            <a:r>
              <a:rPr lang="en-GB" dirty="0"/>
              <a:t>XMLHttpRequest2</a:t>
            </a:r>
            <a:endParaRPr lang="bg-BG" dirty="0"/>
          </a:p>
          <a:p>
            <a:pPr lvl="1"/>
            <a:r>
              <a:rPr lang="en-US"/>
              <a:t>File API</a:t>
            </a:r>
            <a:endParaRPr lang="bg-BG" dirty="0"/>
          </a:p>
          <a:p>
            <a:pPr lvl="1"/>
            <a:r>
              <a:rPr lang="en-US"/>
              <a:t>Media Source</a:t>
            </a:r>
            <a:endParaRPr lang="bg-BG" dirty="0"/>
          </a:p>
          <a:p>
            <a:pPr lvl="1"/>
            <a:r>
              <a:rPr lang="en-US"/>
              <a:t>Binary WebSockets </a:t>
            </a:r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1826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138082" y="1604682"/>
            <a:ext cx="2281518" cy="1066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Върхове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2286000" y="2061882"/>
            <a:ext cx="19812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[</a:t>
            </a:r>
            <a:r>
              <a:rPr lang="en-US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baseline="-2500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v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…]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676400" y="4953000"/>
            <a:ext cx="5715000" cy="1066800"/>
          </a:xfrm>
          <a:prstGeom prst="snip2DiagRect">
            <a:avLst>
              <a:gd name="adj1" fmla="val 0"/>
              <a:gd name="adj2" fmla="val 20303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bg-BG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en-US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 върхове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143000" y="3429355"/>
            <a:ext cx="32004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3047999" y="2901506"/>
            <a:ext cx="7620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Snip Diagonal Corner Rectangle 13"/>
          <p:cNvSpPr/>
          <p:nvPr/>
        </p:nvSpPr>
        <p:spPr>
          <a:xfrm>
            <a:off x="4648200" y="1605694"/>
            <a:ext cx="2286000" cy="1066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Индекси</a:t>
            </a:r>
          </a:p>
        </p:txBody>
      </p:sp>
      <p:sp>
        <p:nvSpPr>
          <p:cNvPr id="15" name="Snip Diagonal Corner Rectangle 14"/>
          <p:cNvSpPr/>
          <p:nvPr/>
        </p:nvSpPr>
        <p:spPr>
          <a:xfrm>
            <a:off x="4800600" y="2061882"/>
            <a:ext cx="19812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[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n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n</a:t>
            </a:r>
            <a:r>
              <a:rPr lang="en-US" baseline="-2500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 …]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175708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Стандартни </a:t>
            </a:r>
            <a:r>
              <a:rPr lang="en-US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bg-BG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масиви</a:t>
            </a:r>
            <a:endParaRPr lang="bg-BG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343867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Типизирани</a:t>
            </a:r>
            <a:r>
              <a:rPr lang="en-US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масиви</a:t>
            </a:r>
            <a:endParaRPr lang="bg-BG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9529" y="3483146"/>
            <a:ext cx="833718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3247" y="3483146"/>
            <a:ext cx="833718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53906" y="3483146"/>
            <a:ext cx="833718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5333999" y="2901506"/>
            <a:ext cx="7620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Snip Diagonal Corner Rectangle 23"/>
          <p:cNvSpPr/>
          <p:nvPr/>
        </p:nvSpPr>
        <p:spPr>
          <a:xfrm>
            <a:off x="4800600" y="3433837"/>
            <a:ext cx="19812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en-US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sz="2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29200" y="3487628"/>
            <a:ext cx="45720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487628"/>
            <a:ext cx="45720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3487628"/>
            <a:ext cx="45720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Snip Diagonal Corner Rectangle 27"/>
          <p:cNvSpPr/>
          <p:nvPr/>
        </p:nvSpPr>
        <p:spPr>
          <a:xfrm>
            <a:off x="2138082" y="4648200"/>
            <a:ext cx="2281518" cy="7620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ARRAY</a:t>
            </a:r>
            <a:b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BUFFER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5540" y="4343400"/>
            <a:ext cx="2058823" cy="30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r>
              <a:rPr lang="bg-BG" sz="1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буфери</a:t>
            </a:r>
            <a:endParaRPr lang="en-US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4648200" y="4652682"/>
            <a:ext cx="2286000" cy="7620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ELEMENT ARRAY</a:t>
            </a:r>
            <a:b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BUFFER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28391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Float32Array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00" y="283915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Uint16Array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047999" y="4120707"/>
            <a:ext cx="7620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ight Arrow 44"/>
          <p:cNvSpPr/>
          <p:nvPr/>
        </p:nvSpPr>
        <p:spPr>
          <a:xfrm rot="5400000">
            <a:off x="5333999" y="4120707"/>
            <a:ext cx="7620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TextBox 45"/>
          <p:cNvSpPr txBox="1"/>
          <p:nvPr/>
        </p:nvSpPr>
        <p:spPr>
          <a:xfrm>
            <a:off x="1676400" y="405836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bufferData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1200" y="40583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bufferData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Типизирани масиви до момента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6122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Типове типизирани масиви</a:t>
            </a:r>
            <a:endParaRPr lang="bg-BG" dirty="0"/>
          </a:p>
          <a:p>
            <a:pPr lvl="1"/>
            <a:r>
              <a:rPr lang="bg-BG"/>
              <a:t>Числото в името е броя битове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08597"/>
              </p:ext>
            </p:extLst>
          </p:nvPr>
        </p:nvGraphicFramePr>
        <p:xfrm>
          <a:off x="1600200" y="1427480"/>
          <a:ext cx="5867400" cy="34493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76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Съдържание</a:t>
                      </a:r>
                      <a:endParaRPr lang="bg-BG" sz="14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Размер на елемент</a:t>
                      </a:r>
                      <a:br>
                        <a:rPr lang="bg-BG" sz="1800" b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bg-BG" sz="1400" b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 в байтове</a:t>
                      </a:r>
                      <a:r>
                        <a:rPr lang="bg-BG" sz="14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</a:t>
                      </a:r>
                      <a:endParaRPr lang="bg-BG" sz="1800" b="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Int8Array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bg-BG" sz="18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Цяло число със знак</a:t>
                      </a:r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bg-BG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bg-BG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bg-BG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nt8Array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bg-BG" sz="1800" kern="120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Цяло число без знак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bg-BG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bg-BG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baseline="300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Float32Array</a:t>
                      </a:r>
                      <a:endParaRPr lang="bg-BG" sz="1800" b="1" kern="1200" baseline="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kern="1200" baseline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Дробно число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02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Изгледи към масив</a:t>
            </a:r>
          </a:p>
          <a:p>
            <a:pPr lvl="1"/>
            <a:r>
              <a:rPr lang="bg-BG" dirty="0"/>
              <a:t>Изглед (</a:t>
            </a:r>
            <a:r>
              <a:rPr lang="en-US" dirty="0"/>
              <a:t>view)</a:t>
            </a:r>
            <a:r>
              <a:rPr lang="bg-BG" dirty="0"/>
              <a:t> е конкретно типизиране на масив</a:t>
            </a:r>
          </a:p>
          <a:p>
            <a:pPr lvl="1"/>
            <a:r>
              <a:rPr lang="bg-BG" dirty="0"/>
              <a:t>За един масив може да има няколко паралелни изгледа</a:t>
            </a:r>
          </a:p>
          <a:p>
            <a:pPr lvl="1"/>
            <a:r>
              <a:rPr lang="bg-BG" dirty="0"/>
              <a:t>Типовете типизирани масиви могат да се ползват и за създаване на изгледи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2666982" y="4415215"/>
            <a:ext cx="1489600" cy="2675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703726" y="5750971"/>
            <a:ext cx="434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4-байтови числа с плаваща точка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4741" y="443315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2BCD774A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303511" y="4433258"/>
            <a:ext cx="1413774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497539" y="2819400"/>
            <a:ext cx="803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неформатирани данни (последователност от байтове)</a:t>
            </a:r>
            <a:endParaRPr lang="en-US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6400" y="39894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Float32Array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398940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Uint</a:t>
            </a:r>
            <a:r>
              <a:rPr lang="bg-BG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497539" y="3271305"/>
            <a:ext cx="8189261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3325096"/>
            <a:ext cx="784860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2BCD774AACD06AFED997EF476CE552AB5E9A1626400F0DB53F18C9ACE3FA3997CA03305BFCEC</a:t>
            </a:r>
            <a:r>
              <a:rPr lang="bg-BG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8893" y="3195638"/>
            <a:ext cx="6311153" cy="60853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60216" y="443315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ACD06AFE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65691" y="443315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D997EF47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71165" y="443315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6CE552AB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9153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3578" y="3128683"/>
            <a:ext cx="1828116" cy="736325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77226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5299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33372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61445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89518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17592" y="4420421"/>
            <a:ext cx="36576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Snip Diagonal Corner Rectangle 48"/>
          <p:cNvSpPr/>
          <p:nvPr/>
        </p:nvSpPr>
        <p:spPr>
          <a:xfrm>
            <a:off x="5181600" y="5293771"/>
            <a:ext cx="35052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60996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84444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227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14648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44852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68670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151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08043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9435" y="5343430"/>
            <a:ext cx="430204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Snip Diagonal Corner Rectangle 56"/>
          <p:cNvSpPr/>
          <p:nvPr/>
        </p:nvSpPr>
        <p:spPr>
          <a:xfrm>
            <a:off x="519951" y="5286580"/>
            <a:ext cx="4531661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13127" y="4433159"/>
            <a:ext cx="276970" cy="343501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486030" y="4433159"/>
            <a:ext cx="276970" cy="343501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9416" y="534342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4.06e+6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24891" y="534342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-7.80e+37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30366" y="534342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1.22e+5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35840" y="5343429"/>
            <a:ext cx="91814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-7.49e-13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6847" y="5750971"/>
            <a:ext cx="336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1-байтови цели числа без знак</a:t>
            </a:r>
          </a:p>
        </p:txBody>
      </p:sp>
    </p:spTree>
    <p:extLst>
      <p:ext uri="{BB962C8B-B14F-4D97-AF65-F5344CB8AC3E}">
        <p14:creationId xmlns:p14="http://schemas.microsoft.com/office/powerpoint/2010/main" val="8334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ircular Arrow 41"/>
          <p:cNvSpPr/>
          <p:nvPr/>
        </p:nvSpPr>
        <p:spPr>
          <a:xfrm rot="11121094" flipV="1">
            <a:off x="1092367" y="4177119"/>
            <a:ext cx="4477230" cy="3448818"/>
          </a:xfrm>
          <a:prstGeom prst="circularArrow">
            <a:avLst>
              <a:gd name="adj1" fmla="val 4367"/>
              <a:gd name="adj2" fmla="val 1142319"/>
              <a:gd name="adj3" fmla="val 18888299"/>
              <a:gd name="adj4" fmla="val 13243246"/>
              <a:gd name="adj5" fmla="val 103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Разграничаване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Една и съща поредица върхове 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v</a:t>
            </a:r>
            <a:r>
              <a:rPr lang="en-US" baseline="-25000"/>
              <a:t>3</a:t>
            </a:r>
            <a:endParaRPr lang="en-US" baseline="-25000" dirty="0"/>
          </a:p>
          <a:p>
            <a:pPr lvl="1"/>
            <a:r>
              <a:rPr lang="bg-BG"/>
              <a:t>Алгоритъм на ключалката</a:t>
            </a:r>
            <a:endParaRPr lang="bg-BG" dirty="0"/>
          </a:p>
          <a:p>
            <a:pPr lvl="1"/>
            <a:r>
              <a:rPr lang="bg-BG"/>
              <a:t>Гледани от едната страна обхождането им е по часовниковата стрелка, а от другата – точно обратното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2971800" y="3325177"/>
            <a:ext cx="3200400" cy="2760160"/>
            <a:chOff x="3499097" y="4250630"/>
            <a:chExt cx="2139703" cy="1845370"/>
          </a:xfrm>
          <a:scene3d>
            <a:camera prst="isometricOffAxis2Right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3505200" y="4267200"/>
              <a:ext cx="2133600" cy="18288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10000" y="4419600"/>
              <a:ext cx="1524000" cy="15240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4343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9097" y="5433711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32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bg-BG" sz="32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1238" y="5433711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32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bg-BG" sz="32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59495" y="4250630"/>
              <a:ext cx="367962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32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bg-BG" sz="32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1305" y="3402105"/>
            <a:ext cx="2442587" cy="2661608"/>
            <a:chOff x="3511122" y="3918677"/>
            <a:chExt cx="2184277" cy="2380137"/>
          </a:xfrm>
        </p:grpSpPr>
        <p:sp>
          <p:nvSpPr>
            <p:cNvPr id="24" name="Isosceles Triangle 23"/>
            <p:cNvSpPr/>
            <p:nvPr/>
          </p:nvSpPr>
          <p:spPr>
            <a:xfrm>
              <a:off x="3810000" y="4419600"/>
              <a:ext cx="1524000" cy="15240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4343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Oval 27"/>
            <p:cNvSpPr/>
            <p:nvPr/>
          </p:nvSpPr>
          <p:spPr>
            <a:xfrm>
              <a:off x="3733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11122" y="5879560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438" y="5930858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12251" y="3918677"/>
              <a:ext cx="367962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833718" y="3465761"/>
            <a:ext cx="2451847" cy="2603343"/>
            <a:chOff x="3422939" y="3970059"/>
            <a:chExt cx="2192557" cy="2328035"/>
          </a:xfrm>
        </p:grpSpPr>
        <p:sp>
          <p:nvSpPr>
            <p:cNvPr id="34" name="Isosceles Triangle 33"/>
            <p:cNvSpPr/>
            <p:nvPr/>
          </p:nvSpPr>
          <p:spPr>
            <a:xfrm>
              <a:off x="3810000" y="4419600"/>
              <a:ext cx="1524000" cy="15240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Oval 34"/>
            <p:cNvSpPr/>
            <p:nvPr/>
          </p:nvSpPr>
          <p:spPr>
            <a:xfrm>
              <a:off x="4495800" y="4343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Oval 36"/>
            <p:cNvSpPr/>
            <p:nvPr/>
          </p:nvSpPr>
          <p:spPr>
            <a:xfrm>
              <a:off x="3733800" y="58674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22939" y="5930135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47535" y="5930138"/>
              <a:ext cx="367961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52872" y="3970059"/>
              <a:ext cx="367962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bg-BG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" name="Circular Arrow 9"/>
          <p:cNvSpPr/>
          <p:nvPr/>
        </p:nvSpPr>
        <p:spPr>
          <a:xfrm rot="278918" flipV="1">
            <a:off x="3696179" y="2309356"/>
            <a:ext cx="4477230" cy="3448818"/>
          </a:xfrm>
          <a:prstGeom prst="circularArrow">
            <a:avLst>
              <a:gd name="adj1" fmla="val 4367"/>
              <a:gd name="adj2" fmla="val 1142319"/>
              <a:gd name="adj3" fmla="val 18888299"/>
              <a:gd name="adj4" fmla="val 13243246"/>
              <a:gd name="adj5" fmla="val 103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40550" y="4021627"/>
            <a:ext cx="741055" cy="15167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39477" y="4025960"/>
            <a:ext cx="762722" cy="15081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682488" y="5737752"/>
            <a:ext cx="1477774" cy="433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129553" y="4032419"/>
            <a:ext cx="741055" cy="15167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08959" y="4036752"/>
            <a:ext cx="762722" cy="15081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250896" y="5748544"/>
            <a:ext cx="1477774" cy="433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21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Квадрат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bg-BG" dirty="0"/>
              <a:t>подвижни върхове</a:t>
            </a:r>
            <a:endParaRPr lang="en-US" dirty="0"/>
          </a:p>
          <a:p>
            <a:pPr lvl="1"/>
            <a:r>
              <a:rPr lang="bg-BG" dirty="0"/>
              <a:t>Данните за координатите на върховете и индексите са генерирани в един </a:t>
            </a:r>
            <a:r>
              <a:rPr lang="bg-BG" dirty="0" err="1"/>
              <a:t>слят</a:t>
            </a:r>
            <a:r>
              <a:rPr lang="bg-BG" dirty="0"/>
              <a:t> масив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4647" y="4216370"/>
            <a:ext cx="2054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данни, неформатирани, байт по байт</a:t>
            </a:r>
            <a:endParaRPr lang="en-US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193" y="520399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Float32Array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1792940" y="4363475"/>
            <a:ext cx="4839307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4417266"/>
            <a:ext cx="2971799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Координати на върхове</a:t>
            </a:r>
          </a:p>
        </p:txBody>
      </p:sp>
      <p:sp>
        <p:nvSpPr>
          <p:cNvPr id="33" name="Snip Diagonal Corner Rectangle 32"/>
          <p:cNvSpPr/>
          <p:nvPr/>
        </p:nvSpPr>
        <p:spPr>
          <a:xfrm>
            <a:off x="2326340" y="5715000"/>
            <a:ext cx="392206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05400" y="4417266"/>
            <a:ext cx="1371600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Индекси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441" y="5769963"/>
            <a:ext cx="1575493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Координати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42652" y="5769963"/>
            <a:ext cx="1777148" cy="343501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bg-BG" sz="12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Неизползваеми данни от индексите</a:t>
            </a:r>
          </a:p>
        </p:txBody>
      </p:sp>
      <p:sp>
        <p:nvSpPr>
          <p:cNvPr id="44" name="Snip Diagonal Corner Rectangle 43"/>
          <p:cNvSpPr/>
          <p:nvPr/>
        </p:nvSpPr>
        <p:spPr>
          <a:xfrm>
            <a:off x="4863299" y="2969404"/>
            <a:ext cx="1768948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05401" y="3034086"/>
            <a:ext cx="1268505" cy="347472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Индекси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788462" y="4875174"/>
            <a:ext cx="4993340" cy="839826"/>
            <a:chOff x="1788462" y="4875174"/>
            <a:chExt cx="4993340" cy="839826"/>
          </a:xfrm>
        </p:grpSpPr>
        <p:sp>
          <p:nvSpPr>
            <p:cNvPr id="47" name="Left Brace 46"/>
            <p:cNvSpPr/>
            <p:nvPr/>
          </p:nvSpPr>
          <p:spPr>
            <a:xfrm rot="16200000">
              <a:off x="4104987" y="2558649"/>
              <a:ext cx="360289" cy="4993340"/>
            </a:xfrm>
            <a:prstGeom prst="leftBrace">
              <a:avLst>
                <a:gd name="adj1" fmla="val 32487"/>
                <a:gd name="adj2" fmla="val 50000"/>
              </a:avLst>
            </a:prstGeom>
            <a:noFill/>
            <a:ln w="31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 rot="5400000">
              <a:off x="3973085" y="5264922"/>
              <a:ext cx="632641" cy="26751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50" name="Left Brace 49"/>
          <p:cNvSpPr/>
          <p:nvPr/>
        </p:nvSpPr>
        <p:spPr>
          <a:xfrm rot="5400000">
            <a:off x="5732080" y="3219104"/>
            <a:ext cx="360289" cy="1739156"/>
          </a:xfrm>
          <a:prstGeom prst="leftBrace">
            <a:avLst>
              <a:gd name="adj1" fmla="val 32487"/>
              <a:gd name="adj2" fmla="val 50000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16200000">
            <a:off x="5605580" y="3611562"/>
            <a:ext cx="632641" cy="2675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/>
          <p:cNvSpPr txBox="1"/>
          <p:nvPr/>
        </p:nvSpPr>
        <p:spPr>
          <a:xfrm>
            <a:off x="4162575" y="36007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Uint16Array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45943" y="2981980"/>
            <a:ext cx="224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2-байтови цели числа без знак</a:t>
            </a:r>
            <a:endParaRPr lang="en-US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8400" y="5410200"/>
            <a:ext cx="266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4-байтови дробни числа. В края има зона с невалидни данни – това са индексите, видени като дробни числа</a:t>
            </a:r>
            <a:endParaRPr lang="en-US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685800" y="4430302"/>
            <a:ext cx="1102661" cy="2675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TextBox 55"/>
          <p:cNvSpPr txBox="1"/>
          <p:nvPr/>
        </p:nvSpPr>
        <p:spPr>
          <a:xfrm>
            <a:off x="421339" y="4114800"/>
            <a:ext cx="133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b="1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ArrayBuffer</a:t>
            </a:r>
            <a:endParaRPr lang="bg-BG" sz="14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734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Брой върхове във </a:t>
            </a:r>
            <a:r>
              <a:rPr lang="en-US" b="1" dirty="0" err="1"/>
              <a:t>vCount</a:t>
            </a:r>
            <a:r>
              <a:rPr lang="en-US" dirty="0"/>
              <a:t>,</a:t>
            </a:r>
            <a:r>
              <a:rPr lang="bg-BG" dirty="0"/>
              <a:t> брой индекси в </a:t>
            </a:r>
            <a:r>
              <a:rPr lang="en-US" b="1" dirty="0" err="1"/>
              <a:t>iCount</a:t>
            </a:r>
            <a:endParaRPr lang="bg-BG" b="1" dirty="0"/>
          </a:p>
          <a:p>
            <a:pPr lvl="1"/>
            <a:r>
              <a:rPr lang="bg-BG" dirty="0"/>
              <a:t>Създаваме масив с </a:t>
            </a:r>
            <a:r>
              <a:rPr lang="en-US" b="1" dirty="0" err="1"/>
              <a:t>ArrayBuffer</a:t>
            </a:r>
            <a:r>
              <a:rPr lang="bg-BG" dirty="0"/>
              <a:t>, знаем колко байта е</a:t>
            </a:r>
          </a:p>
          <a:p>
            <a:pPr lvl="1"/>
            <a:r>
              <a:rPr lang="bg-BG" dirty="0"/>
              <a:t>Създаваме изглед на масива като дробни числа</a:t>
            </a:r>
          </a:p>
          <a:p>
            <a:pPr lvl="1"/>
            <a:r>
              <a:rPr lang="bg-BG" dirty="0"/>
              <a:t>Създаваме изглед и като цели числа, но само в частта, в която ще са индексите (от байт </a:t>
            </a:r>
            <a:r>
              <a:rPr lang="en-US" b="1" dirty="0" err="1"/>
              <a:t>vCount</a:t>
            </a:r>
            <a:r>
              <a:rPr lang="en-US" b="1" dirty="0"/>
              <a:t>*3*FLOATS</a:t>
            </a:r>
            <a:r>
              <a:rPr lang="bg-BG" dirty="0"/>
              <a:t> нататък)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Попълваме върховете през изгледа с дробни числа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191000"/>
            <a:ext cx="8534400" cy="2362200"/>
          </a:xfrm>
          <a:prstGeom prst="snip2DiagRect">
            <a:avLst>
              <a:gd name="adj1" fmla="val 0"/>
              <a:gd name="adj2" fmla="val 1198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 = 0;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 = N+1;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y&lt;M; y++)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x&lt;M; x++)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x;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y;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0;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743200"/>
            <a:ext cx="8534400" cy="914400"/>
          </a:xfrm>
          <a:prstGeom prst="snip2DiagRect">
            <a:avLst>
              <a:gd name="adj1" fmla="val 0"/>
              <a:gd name="adj2" fmla="val 2279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vCount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*3*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FLOATS+iCount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*UINT16S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Float32Array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rawData,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vCount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*3*FLOATS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9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Попълваме индексите през изгледа с цели числа</a:t>
            </a:r>
          </a:p>
          <a:p>
            <a:pPr lvl="1"/>
            <a:r>
              <a:rPr lang="bg-BG" dirty="0"/>
              <a:t>Използваме идеята за слепване на всички ленти в една</a:t>
            </a:r>
          </a:p>
          <a:p>
            <a:pPr lvl="1"/>
            <a:r>
              <a:rPr lang="bg-BG" dirty="0"/>
              <a:t>Индекс 0 в масива </a:t>
            </a:r>
            <a:r>
              <a:rPr lang="en-US" b="1" dirty="0" err="1"/>
              <a:t>iData</a:t>
            </a:r>
            <a:r>
              <a:rPr lang="bg-BG" dirty="0"/>
              <a:t> е някъде вътре в масива</a:t>
            </a:r>
            <a:r>
              <a:rPr lang="en-US" dirty="0"/>
              <a:t> </a:t>
            </a:r>
            <a:r>
              <a:rPr lang="en-US" b="1" dirty="0" err="1"/>
              <a:t>rawData</a:t>
            </a:r>
            <a:r>
              <a:rPr lang="en-US" dirty="0"/>
              <a:t>,</a:t>
            </a:r>
            <a:r>
              <a:rPr lang="bg-BG" dirty="0"/>
              <a:t> точно след данните за координатите на върховете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057400"/>
            <a:ext cx="8534400" cy="4495800"/>
          </a:xfrm>
          <a:prstGeom prst="snip2DiagRect">
            <a:avLst>
              <a:gd name="adj1" fmla="val 0"/>
              <a:gd name="adj2" fmla="val 698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0;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y&lt;N; y++)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(y)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M*y-1;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M*(y+1);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(N%2)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M*(y+1);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endParaRPr lang="nn-NO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x&lt;M; x++)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x+M*(y+1);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x+M*y;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729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Създаваме два </a:t>
            </a:r>
            <a:r>
              <a:rPr lang="en-US" dirty="0"/>
              <a:t>WebGL</a:t>
            </a:r>
            <a:r>
              <a:rPr lang="bg-BG" dirty="0"/>
              <a:t> буфера за съответните данни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На всеки кадър след промяната на върховете ги подаваме наново към буфера на </a:t>
            </a:r>
            <a:r>
              <a:rPr lang="en-US" dirty="0"/>
              <a:t>WebGL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657600"/>
            <a:ext cx="8534400" cy="2895600"/>
          </a:xfrm>
          <a:prstGeom prst="snip2DiagRect">
            <a:avLst>
              <a:gd name="adj1" fmla="val 0"/>
              <a:gd name="adj2" fmla="val 887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y=0; y&lt;M; y++)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x=0; x&lt;M; x++)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x+Math.sin(frame/10+x-y)/5;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[i++] = y+Math.sin(frame/10-x+y)/5;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i++;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(gl.ARRAY_BUFFER,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gl.STATIC_DRAW);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drawElements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(gl.TRIANGLE_STRIP,iCount,gl.UNSIGNED_SHORT,0);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800100"/>
            <a:ext cx="8534400" cy="2019300"/>
          </a:xfrm>
          <a:prstGeom prst="snip2DiagRect">
            <a:avLst>
              <a:gd name="adj1" fmla="val 0"/>
              <a:gd name="adj2" fmla="val 1231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 = gl.createBuffer();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gl.bindBuffer(gl.ARRAY_BUFFER,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gl.bufferData(gl.ARRAY_BUFFER,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gl.STATIC_DRAW);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endParaRPr lang="nn-NO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iBuf = gl.createBuffer();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gl.bindBuffer(gl.ELEMENT_ARRAY_BUFFER,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iBuf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60425" algn="l"/>
                <a:tab pos="120650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gl.bufferData(gl.ELEMENT_ARRAY_BUFFER,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iData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gl.STATIC_DRAW);</a:t>
            </a:r>
          </a:p>
        </p:txBody>
      </p:sp>
    </p:spTree>
    <p:extLst>
      <p:ext uri="{BB962C8B-B14F-4D97-AF65-F5344CB8AC3E}">
        <p14:creationId xmlns:p14="http://schemas.microsoft.com/office/powerpoint/2010/main" val="3817276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976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Допълнителна информация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ArrayBuffer</a:t>
            </a:r>
            <a:endParaRPr lang="bg-BG" dirty="0"/>
          </a:p>
          <a:p>
            <a:pPr lvl="1"/>
            <a:r>
              <a:rPr lang="bg-BG" dirty="0"/>
              <a:t>Създава масив със съответната големина в байтове</a:t>
            </a:r>
          </a:p>
          <a:p>
            <a:pPr lvl="1"/>
            <a:r>
              <a:rPr lang="bg-BG" dirty="0"/>
              <a:t>Този масив няма тип и в него не може да се пише</a:t>
            </a:r>
          </a:p>
          <a:p>
            <a:pPr lvl="1"/>
            <a:r>
              <a:rPr lang="bg-BG" dirty="0"/>
              <a:t>Писането става само през изгледи</a:t>
            </a:r>
          </a:p>
          <a:p>
            <a:pPr lvl="1"/>
            <a:endParaRPr lang="bg-BG" dirty="0"/>
          </a:p>
          <a:p>
            <a:r>
              <a:rPr lang="bg-BG" dirty="0"/>
              <a:t>Създаване на изгледи</a:t>
            </a:r>
          </a:p>
          <a:p>
            <a:pPr lvl="1"/>
            <a:r>
              <a:rPr lang="bg-BG" dirty="0"/>
              <a:t>С параметър число се създава  типизиран масив със съответния брой елементи</a:t>
            </a:r>
          </a:p>
          <a:p>
            <a:pPr lvl="1"/>
            <a:r>
              <a:rPr lang="bg-BG" dirty="0"/>
              <a:t>С параметър друг масив се създава типизиран масив и се прехвърлят данните в него</a:t>
            </a:r>
          </a:p>
          <a:p>
            <a:pPr lvl="1"/>
            <a:r>
              <a:rPr lang="bg-BG" dirty="0"/>
              <a:t>Пример: </a:t>
            </a:r>
            <a:r>
              <a:rPr lang="en-US" b="1" dirty="0"/>
              <a:t>new</a:t>
            </a:r>
            <a:r>
              <a:rPr lang="bg-BG" b="1" dirty="0"/>
              <a:t> </a:t>
            </a:r>
            <a:r>
              <a:rPr lang="en-US" b="1" dirty="0"/>
              <a:t>Float32Array([0,0,1,4])</a:t>
            </a:r>
            <a:r>
              <a:rPr lang="en-US" dirty="0"/>
              <a:t> </a:t>
            </a:r>
            <a:r>
              <a:rPr lang="bg-BG" dirty="0"/>
              <a:t>създава масив от 16 байта с </a:t>
            </a:r>
            <a:r>
              <a:rPr lang="en-US" b="1" dirty="0" err="1"/>
              <a:t>ArrayBuffer</a:t>
            </a:r>
            <a:r>
              <a:rPr lang="bg-BG" dirty="0"/>
              <a:t>, създава изглед </a:t>
            </a:r>
            <a:r>
              <a:rPr lang="en-US" b="1" dirty="0"/>
              <a:t>Float32Array</a:t>
            </a:r>
            <a:r>
              <a:rPr lang="bg-BG" dirty="0"/>
              <a:t> и прехвърля числата от </a:t>
            </a:r>
            <a:r>
              <a:rPr lang="en-US" dirty="0"/>
              <a:t>JavaScript</a:t>
            </a:r>
            <a:r>
              <a:rPr lang="bg-BG" dirty="0"/>
              <a:t> масива в типизирания масив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1360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Размери на типизирани масиви</a:t>
            </a:r>
          </a:p>
          <a:p>
            <a:pPr lvl="1"/>
            <a:r>
              <a:rPr lang="bg-BG" dirty="0"/>
              <a:t>Атрибутът </a:t>
            </a:r>
            <a:r>
              <a:rPr lang="en-US" b="1" dirty="0" err="1"/>
              <a:t>byteLength</a:t>
            </a:r>
            <a:r>
              <a:rPr lang="en-US" dirty="0"/>
              <a:t> </a:t>
            </a:r>
            <a:r>
              <a:rPr lang="bg-BG" dirty="0"/>
              <a:t>е размерът на целия масив в байтове</a:t>
            </a:r>
          </a:p>
          <a:p>
            <a:pPr lvl="1"/>
            <a:r>
              <a:rPr lang="bg-BG" dirty="0"/>
              <a:t>Атрибутът </a:t>
            </a:r>
            <a:r>
              <a:rPr lang="en-US" b="1" dirty="0" err="1"/>
              <a:t>BYTES_PER_ELEMENT</a:t>
            </a:r>
            <a:r>
              <a:rPr lang="en-US" b="1" dirty="0"/>
              <a:t> </a:t>
            </a:r>
            <a:r>
              <a:rPr lang="bg-BG" b="1" dirty="0"/>
              <a:t> </a:t>
            </a:r>
            <a:r>
              <a:rPr lang="bg-BG" dirty="0"/>
              <a:t>е размерът на един елемент на масива в байтове</a:t>
            </a:r>
          </a:p>
          <a:p>
            <a:pPr lvl="1"/>
            <a:endParaRPr lang="bg-BG" dirty="0"/>
          </a:p>
          <a:p>
            <a:r>
              <a:rPr lang="bg-BG" dirty="0"/>
              <a:t>Копиране</a:t>
            </a:r>
          </a:p>
          <a:p>
            <a:pPr lvl="1"/>
            <a:r>
              <a:rPr lang="bg-BG" dirty="0"/>
              <a:t>Копирането на данни от масив в масив става с метода </a:t>
            </a:r>
            <a:r>
              <a:rPr lang="en-US" b="1" dirty="0"/>
              <a:t>set </a:t>
            </a:r>
            <a:r>
              <a:rPr lang="bg-BG" dirty="0"/>
              <a:t>с възможност да се копират от някакво отместване</a:t>
            </a:r>
            <a:r>
              <a:rPr lang="en-US" b="1" dirty="0"/>
              <a:t> </a:t>
            </a:r>
          </a:p>
          <a:p>
            <a:pPr lvl="1"/>
            <a:r>
              <a:rPr lang="bg-BG" dirty="0"/>
              <a:t>Методът </a:t>
            </a:r>
            <a:r>
              <a:rPr lang="en-US" b="1" dirty="0"/>
              <a:t>subset</a:t>
            </a:r>
            <a:r>
              <a:rPr lang="bg-BG" dirty="0"/>
              <a:t> създава подмножество на изглед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15524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WebGL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0906"/>
              </p:ext>
            </p:extLst>
          </p:nvPr>
        </p:nvGraphicFramePr>
        <p:xfrm>
          <a:off x="609600" y="1971040"/>
          <a:ext cx="8077200" cy="4043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CULL_FACE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</a:t>
                      </a:r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enable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disable</a:t>
                      </a:r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дали да има  изрязване на стени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според ориентацията им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en-US" sz="1600" b="1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cullFace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изрязване на предни стени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BACK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en-US" sz="1600" b="1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cullFace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изрязване на задни стени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FRONT_AND_BACK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en-US" sz="1600" b="1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cullFace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изрязване на всички стени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CW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</a:t>
                      </a:r>
                      <a:r>
                        <a:rPr lang="en-US" sz="1600" b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frontFace</a:t>
                      </a:r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предни стени с обхождане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върховете по часовниковата стрелка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CCW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</a:t>
                      </a:r>
                      <a:r>
                        <a:rPr lang="en-US" sz="1600" b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frontFace</a:t>
                      </a:r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предни стени с обхождане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върховете обратно на часовниковата стрелка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cullFace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Определя какви точно стени да се изрязват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frontFace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коя посока на обхождане да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съответства на предна стена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JavaScript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94521"/>
              </p:ext>
            </p:extLst>
          </p:nvPr>
        </p:nvGraphicFramePr>
        <p:xfrm>
          <a:off x="609600" y="1000760"/>
          <a:ext cx="8077200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Съдържание на елемент като </a:t>
                      </a:r>
                      <a:r>
                        <a:rPr lang="en-US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</a:t>
                      </a:r>
                      <a:r>
                        <a:rPr lang="bg-BG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текст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62500"/>
              </p:ext>
            </p:extLst>
          </p:nvPr>
        </p:nvGraphicFramePr>
        <p:xfrm>
          <a:off x="609600" y="2509520"/>
          <a:ext cx="8077200" cy="3799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ArrayBuffer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 за типизиран масив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8,16,32]Array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 типизиран масив или типизиран изглед от цели числа със знак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8,16,32]Array</a:t>
                      </a:r>
                      <a:endParaRPr lang="bg-BG" sz="1800" b="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 типизиран масив или типизиран изглед от цели числа без знак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GB" sz="1800" b="1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32Array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 типизиран масив или типизиран изглед от дробни числа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byteLength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Размер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(в байтове) на типизиран масив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BYTES_PER_ELEMENT</a:t>
                      </a:r>
                      <a:r>
                        <a:rPr lang="en-US" b="1" dirty="0"/>
                        <a:t> 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Размер (в байтове) на елемент на типизиран масив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Копиране на елементи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от масив в масив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subset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Създаване на изглед от част от елементите на типизиран масив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Посока на обхождане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Посока на обхождане</a:t>
            </a:r>
            <a:endParaRPr lang="bg-BG" dirty="0"/>
          </a:p>
          <a:p>
            <a:pPr lvl="1"/>
            <a:r>
              <a:rPr lang="bg-BG"/>
              <a:t>На английски – </a:t>
            </a:r>
            <a:r>
              <a:rPr lang="en-US"/>
              <a:t>winding order</a:t>
            </a:r>
            <a:endParaRPr lang="en-US" dirty="0"/>
          </a:p>
          <a:p>
            <a:pPr lvl="1"/>
            <a:r>
              <a:rPr lang="bg-BG"/>
              <a:t>Ред на обхождане на върховете спрямо гледната точка</a:t>
            </a:r>
            <a:endParaRPr lang="bg-BG" dirty="0"/>
          </a:p>
          <a:p>
            <a:pPr lvl="1"/>
            <a:r>
              <a:rPr lang="bg-BG"/>
              <a:t>Две посоки – по часовниковата стрелка и обратно на часовниковата стрелка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Изискване</a:t>
            </a:r>
          </a:p>
          <a:p>
            <a:pPr lvl="1"/>
            <a:r>
              <a:rPr lang="bg-BG"/>
              <a:t>Всички стени да имат една и съща посока на обхождане</a:t>
            </a:r>
            <a:endParaRPr lang="bg-BG" dirty="0"/>
          </a:p>
          <a:p>
            <a:pPr lvl="1"/>
            <a:r>
              <a:rPr lang="bg-BG"/>
              <a:t>По традиция предните стени са с обхождане обратно на часовниковата стрелка (положителна посока</a:t>
            </a:r>
            <a:r>
              <a:rPr lang="bg-BG" dirty="0"/>
              <a:t>)</a:t>
            </a:r>
          </a:p>
          <a:p>
            <a:pPr lvl="1"/>
            <a:r>
              <a:rPr lang="bg-BG"/>
              <a:t>В </a:t>
            </a:r>
            <a:r>
              <a:rPr lang="en-US"/>
              <a:t>WebGL</a:t>
            </a:r>
            <a:r>
              <a:rPr lang="bg-BG"/>
              <a:t> това може да бъде сменено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9598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98858" y="4144373"/>
            <a:ext cx="742553" cy="2109821"/>
          </a:xfrm>
          <a:custGeom>
            <a:avLst/>
            <a:gdLst>
              <a:gd name="connsiteX0" fmla="*/ 0 w 1183341"/>
              <a:gd name="connsiteY0" fmla="*/ 1492623 h 1492623"/>
              <a:gd name="connsiteX1" fmla="*/ 887506 w 1183341"/>
              <a:gd name="connsiteY1" fmla="*/ 0 h 1492623"/>
              <a:gd name="connsiteX2" fmla="*/ 1183341 w 1183341"/>
              <a:gd name="connsiteY2" fmla="*/ 1479176 h 1492623"/>
              <a:gd name="connsiteX3" fmla="*/ 0 w 1183341"/>
              <a:gd name="connsiteY3" fmla="*/ 1492623 h 1492623"/>
              <a:gd name="connsiteX0" fmla="*/ 0 w 2562690"/>
              <a:gd name="connsiteY0" fmla="*/ 159768 h 1479176"/>
              <a:gd name="connsiteX1" fmla="*/ 2266855 w 2562690"/>
              <a:gd name="connsiteY1" fmla="*/ 0 h 1479176"/>
              <a:gd name="connsiteX2" fmla="*/ 2562690 w 2562690"/>
              <a:gd name="connsiteY2" fmla="*/ 1479176 h 1479176"/>
              <a:gd name="connsiteX3" fmla="*/ 0 w 2562690"/>
              <a:gd name="connsiteY3" fmla="*/ 159768 h 1479176"/>
              <a:gd name="connsiteX0" fmla="*/ 0 w 2266855"/>
              <a:gd name="connsiteY0" fmla="*/ 159768 h 1969956"/>
              <a:gd name="connsiteX1" fmla="*/ 2266855 w 2266855"/>
              <a:gd name="connsiteY1" fmla="*/ 0 h 1969956"/>
              <a:gd name="connsiteX2" fmla="*/ 1803273 w 2266855"/>
              <a:gd name="connsiteY2" fmla="*/ 1969956 h 1969956"/>
              <a:gd name="connsiteX3" fmla="*/ 0 w 2266855"/>
              <a:gd name="connsiteY3" fmla="*/ 159768 h 1969956"/>
              <a:gd name="connsiteX0" fmla="*/ 0 w 1803273"/>
              <a:gd name="connsiteY0" fmla="*/ 0 h 1810188"/>
              <a:gd name="connsiteX1" fmla="*/ 1801906 w 1803273"/>
              <a:gd name="connsiteY1" fmla="*/ 381 h 1810188"/>
              <a:gd name="connsiteX2" fmla="*/ 1803273 w 1803273"/>
              <a:gd name="connsiteY2" fmla="*/ 1810188 h 1810188"/>
              <a:gd name="connsiteX3" fmla="*/ 0 w 1803273"/>
              <a:gd name="connsiteY3" fmla="*/ 0 h 1810188"/>
              <a:gd name="connsiteX0" fmla="*/ 0 w 3709565"/>
              <a:gd name="connsiteY0" fmla="*/ 0 h 2058160"/>
              <a:gd name="connsiteX1" fmla="*/ 3708198 w 3709565"/>
              <a:gd name="connsiteY1" fmla="*/ 248353 h 2058160"/>
              <a:gd name="connsiteX2" fmla="*/ 3709565 w 3709565"/>
              <a:gd name="connsiteY2" fmla="*/ 2058160 h 2058160"/>
              <a:gd name="connsiteX3" fmla="*/ 0 w 3709565"/>
              <a:gd name="connsiteY3" fmla="*/ 0 h 2058160"/>
              <a:gd name="connsiteX0" fmla="*/ 738449 w 4446647"/>
              <a:gd name="connsiteY0" fmla="*/ 0 h 2109821"/>
              <a:gd name="connsiteX1" fmla="*/ 4446647 w 4446647"/>
              <a:gd name="connsiteY1" fmla="*/ 248353 h 2109821"/>
              <a:gd name="connsiteX2" fmla="*/ 0 w 4446647"/>
              <a:gd name="connsiteY2" fmla="*/ 2109821 h 2109821"/>
              <a:gd name="connsiteX3" fmla="*/ 738449 w 4446647"/>
              <a:gd name="connsiteY3" fmla="*/ 0 h 2109821"/>
              <a:gd name="connsiteX0" fmla="*/ 738449 w 4446647"/>
              <a:gd name="connsiteY0" fmla="*/ 0 h 2109821"/>
              <a:gd name="connsiteX1" fmla="*/ 4446647 w 4446647"/>
              <a:gd name="connsiteY1" fmla="*/ 248353 h 2109821"/>
              <a:gd name="connsiteX2" fmla="*/ 0 w 4446647"/>
              <a:gd name="connsiteY2" fmla="*/ 2109821 h 2109821"/>
              <a:gd name="connsiteX3" fmla="*/ 738449 w 4446647"/>
              <a:gd name="connsiteY3" fmla="*/ 0 h 2109821"/>
              <a:gd name="connsiteX0" fmla="*/ 738449 w 742553"/>
              <a:gd name="connsiteY0" fmla="*/ 0 h 2109821"/>
              <a:gd name="connsiteX1" fmla="*/ 742553 w 742553"/>
              <a:gd name="connsiteY1" fmla="*/ 1798183 h 2109821"/>
              <a:gd name="connsiteX2" fmla="*/ 0 w 742553"/>
              <a:gd name="connsiteY2" fmla="*/ 2109821 h 2109821"/>
              <a:gd name="connsiteX3" fmla="*/ 738449 w 742553"/>
              <a:gd name="connsiteY3" fmla="*/ 0 h 210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553" h="2109821">
                <a:moveTo>
                  <a:pt x="738449" y="0"/>
                </a:moveTo>
                <a:lnTo>
                  <a:pt x="742553" y="1798183"/>
                </a:lnTo>
                <a:lnTo>
                  <a:pt x="0" y="2109821"/>
                </a:lnTo>
                <a:lnTo>
                  <a:pt x="738449" y="0"/>
                </a:lnTo>
                <a:close/>
              </a:path>
            </a:pathLst>
          </a:cu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2" name="Freeform 11"/>
          <p:cNvSpPr/>
          <p:nvPr/>
        </p:nvSpPr>
        <p:spPr>
          <a:xfrm>
            <a:off x="5213490" y="4132038"/>
            <a:ext cx="629565" cy="2101374"/>
          </a:xfrm>
          <a:custGeom>
            <a:avLst/>
            <a:gdLst>
              <a:gd name="connsiteX0" fmla="*/ 0 w 1183341"/>
              <a:gd name="connsiteY0" fmla="*/ 1492623 h 1492623"/>
              <a:gd name="connsiteX1" fmla="*/ 887506 w 1183341"/>
              <a:gd name="connsiteY1" fmla="*/ 0 h 1492623"/>
              <a:gd name="connsiteX2" fmla="*/ 1183341 w 1183341"/>
              <a:gd name="connsiteY2" fmla="*/ 1479176 h 1492623"/>
              <a:gd name="connsiteX3" fmla="*/ 0 w 1183341"/>
              <a:gd name="connsiteY3" fmla="*/ 1492623 h 1492623"/>
              <a:gd name="connsiteX0" fmla="*/ 0 w 2562690"/>
              <a:gd name="connsiteY0" fmla="*/ 159768 h 1479176"/>
              <a:gd name="connsiteX1" fmla="*/ 2266855 w 2562690"/>
              <a:gd name="connsiteY1" fmla="*/ 0 h 1479176"/>
              <a:gd name="connsiteX2" fmla="*/ 2562690 w 2562690"/>
              <a:gd name="connsiteY2" fmla="*/ 1479176 h 1479176"/>
              <a:gd name="connsiteX3" fmla="*/ 0 w 2562690"/>
              <a:gd name="connsiteY3" fmla="*/ 159768 h 1479176"/>
              <a:gd name="connsiteX0" fmla="*/ 0 w 2266855"/>
              <a:gd name="connsiteY0" fmla="*/ 159768 h 1969956"/>
              <a:gd name="connsiteX1" fmla="*/ 2266855 w 2266855"/>
              <a:gd name="connsiteY1" fmla="*/ 0 h 1969956"/>
              <a:gd name="connsiteX2" fmla="*/ 1803273 w 2266855"/>
              <a:gd name="connsiteY2" fmla="*/ 1969956 h 1969956"/>
              <a:gd name="connsiteX3" fmla="*/ 0 w 2266855"/>
              <a:gd name="connsiteY3" fmla="*/ 159768 h 1969956"/>
              <a:gd name="connsiteX0" fmla="*/ 0 w 1803273"/>
              <a:gd name="connsiteY0" fmla="*/ 0 h 1810188"/>
              <a:gd name="connsiteX1" fmla="*/ 1801906 w 1803273"/>
              <a:gd name="connsiteY1" fmla="*/ 381 h 1810188"/>
              <a:gd name="connsiteX2" fmla="*/ 1803273 w 1803273"/>
              <a:gd name="connsiteY2" fmla="*/ 1810188 h 1810188"/>
              <a:gd name="connsiteX3" fmla="*/ 0 w 1803273"/>
              <a:gd name="connsiteY3" fmla="*/ 0 h 1810188"/>
              <a:gd name="connsiteX0" fmla="*/ 0 w 643213"/>
              <a:gd name="connsiteY0" fmla="*/ 211159 h 1809807"/>
              <a:gd name="connsiteX1" fmla="*/ 641846 w 643213"/>
              <a:gd name="connsiteY1" fmla="*/ 0 h 1809807"/>
              <a:gd name="connsiteX2" fmla="*/ 643213 w 643213"/>
              <a:gd name="connsiteY2" fmla="*/ 1809807 h 1809807"/>
              <a:gd name="connsiteX3" fmla="*/ 0 w 643213"/>
              <a:gd name="connsiteY3" fmla="*/ 211159 h 1809807"/>
              <a:gd name="connsiteX0" fmla="*/ 0 w 629565"/>
              <a:gd name="connsiteY0" fmla="*/ 2101374 h 2101374"/>
              <a:gd name="connsiteX1" fmla="*/ 628198 w 629565"/>
              <a:gd name="connsiteY1" fmla="*/ 0 h 2101374"/>
              <a:gd name="connsiteX2" fmla="*/ 629565 w 629565"/>
              <a:gd name="connsiteY2" fmla="*/ 1809807 h 2101374"/>
              <a:gd name="connsiteX3" fmla="*/ 0 w 629565"/>
              <a:gd name="connsiteY3" fmla="*/ 2101374 h 210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565" h="2101374">
                <a:moveTo>
                  <a:pt x="0" y="2101374"/>
                </a:moveTo>
                <a:lnTo>
                  <a:pt x="628198" y="0"/>
                </a:lnTo>
                <a:cubicBezTo>
                  <a:pt x="628654" y="603269"/>
                  <a:pt x="629109" y="1206538"/>
                  <a:pt x="629565" y="1809807"/>
                </a:cubicBezTo>
                <a:lnTo>
                  <a:pt x="0" y="2101374"/>
                </a:lnTo>
                <a:close/>
              </a:path>
            </a:pathLst>
          </a:cu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с куб</a:t>
            </a:r>
            <a:endParaRPr lang="bg-BG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tabLst>
                <a:tab pos="2863850" algn="l"/>
              </a:tabLst>
            </a:pPr>
            <a:r>
              <a:rPr lang="bg-BG" dirty="0"/>
              <a:t>Стени на куб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Триъгълниците, погледнати откъм външната страна на куба, са описани с върхове обратно на часовниковата стрелка 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Предна и задна стена:	(0,1,4) (</a:t>
            </a:r>
            <a:r>
              <a:rPr lang="bg-BG" dirty="0" err="1"/>
              <a:t>4</a:t>
            </a:r>
            <a:r>
              <a:rPr lang="bg-BG" dirty="0"/>
              <a:t>,1,5) и (6,2,7) (</a:t>
            </a:r>
            <a:r>
              <a:rPr lang="bg-BG" dirty="0" err="1"/>
              <a:t>7</a:t>
            </a:r>
            <a:r>
              <a:rPr lang="bg-BG" dirty="0"/>
              <a:t>,2,3)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Дясна и лява стена:	(5,1,6) 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b="1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,1,2) </a:t>
            </a:r>
            <a:r>
              <a:rPr lang="bg-BG" dirty="0"/>
              <a:t>и</a:t>
            </a:r>
            <a:r>
              <a:rPr lang="en-US" dirty="0"/>
              <a:t> (</a:t>
            </a:r>
            <a:r>
              <a:rPr lang="bg-BG" dirty="0"/>
              <a:t>4,7,0) 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b="1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,7,3)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Горна и долна стена:	</a:t>
            </a:r>
            <a:r>
              <a:rPr lang="en-US" dirty="0"/>
              <a:t>(</a:t>
            </a:r>
            <a:r>
              <a:rPr lang="bg-BG" dirty="0"/>
              <a:t>4,5,7) (</a:t>
            </a:r>
            <a:r>
              <a:rPr lang="bg-BG" dirty="0" err="1"/>
              <a:t>7</a:t>
            </a:r>
            <a:r>
              <a:rPr lang="bg-BG" dirty="0"/>
              <a:t>,5,6) и (0,3,1) (</a:t>
            </a:r>
            <a:r>
              <a:rPr lang="bg-BG" dirty="0" err="1"/>
              <a:t>1</a:t>
            </a:r>
            <a:r>
              <a:rPr lang="bg-BG" dirty="0"/>
              <a:t>,3,2)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58394" y="3781730"/>
            <a:ext cx="3425865" cy="2806194"/>
            <a:chOff x="2536342" y="3610455"/>
            <a:chExt cx="3933320" cy="3221864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886200" y="4010526"/>
              <a:ext cx="2076005" cy="2071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889567" y="6082200"/>
              <a:ext cx="1341118" cy="3657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36128" y="4006516"/>
              <a:ext cx="854083" cy="244144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036125" y="4009560"/>
              <a:ext cx="2926080" cy="2438400"/>
              <a:chOff x="2716306" y="3429000"/>
              <a:chExt cx="3657600" cy="3048000"/>
            </a:xfrm>
            <a:noFill/>
          </p:grpSpPr>
          <p:sp>
            <p:nvSpPr>
              <p:cNvPr id="4" name="Rectangle 3"/>
              <p:cNvSpPr/>
              <p:nvPr/>
            </p:nvSpPr>
            <p:spPr>
              <a:xfrm>
                <a:off x="3783106" y="3429000"/>
                <a:ext cx="2590800" cy="2590800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2716306" y="3429000"/>
                <a:ext cx="1066800" cy="3048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2716306" y="6019800"/>
                <a:ext cx="1066800" cy="4572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5459506" y="6019800"/>
                <a:ext cx="914400" cy="4572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5459506" y="3429000"/>
                <a:ext cx="914400" cy="3048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716306" y="3733800"/>
                <a:ext cx="2743200" cy="2743200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H="1" flipV="1">
              <a:off x="3036125" y="4253400"/>
              <a:ext cx="2194560" cy="21945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889566" y="4009560"/>
              <a:ext cx="1341119" cy="2438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230685" y="4032915"/>
              <a:ext cx="731520" cy="24150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90800" y="620694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63737" y="6409859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92291" y="584262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12840" y="569448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3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36342" y="4000915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4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37704" y="426318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5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92290" y="370902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6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63169" y="3610455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7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099627" y="4551683"/>
            <a:ext cx="0" cy="49783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5070019"/>
            <a:ext cx="147851" cy="4194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32164" y="6042690"/>
            <a:ext cx="338043" cy="14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16304" y="4763601"/>
            <a:ext cx="0" cy="4978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19132" y="4849270"/>
            <a:ext cx="147851" cy="41948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419132" y="6063493"/>
            <a:ext cx="338043" cy="1433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>
            <a:off x="3905054" y="4988030"/>
            <a:ext cx="2024462" cy="1073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599085" y="4996698"/>
            <a:ext cx="437699" cy="11527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719356" y="5538405"/>
            <a:ext cx="2825538" cy="86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142643" y="4468215"/>
            <a:ext cx="4811600" cy="2007244"/>
          </a:xfrm>
          <a:custGeom>
            <a:avLst/>
            <a:gdLst>
              <a:gd name="connsiteX0" fmla="*/ 0 w 1183341"/>
              <a:gd name="connsiteY0" fmla="*/ 1492623 h 1492623"/>
              <a:gd name="connsiteX1" fmla="*/ 887506 w 1183341"/>
              <a:gd name="connsiteY1" fmla="*/ 0 h 1492623"/>
              <a:gd name="connsiteX2" fmla="*/ 1183341 w 1183341"/>
              <a:gd name="connsiteY2" fmla="*/ 1479176 h 1492623"/>
              <a:gd name="connsiteX3" fmla="*/ 0 w 1183341"/>
              <a:gd name="connsiteY3" fmla="*/ 1492623 h 1492623"/>
              <a:gd name="connsiteX0" fmla="*/ 0 w 2562690"/>
              <a:gd name="connsiteY0" fmla="*/ 159768 h 1479176"/>
              <a:gd name="connsiteX1" fmla="*/ 2266855 w 2562690"/>
              <a:gd name="connsiteY1" fmla="*/ 0 h 1479176"/>
              <a:gd name="connsiteX2" fmla="*/ 2562690 w 2562690"/>
              <a:gd name="connsiteY2" fmla="*/ 1479176 h 1479176"/>
              <a:gd name="connsiteX3" fmla="*/ 0 w 2562690"/>
              <a:gd name="connsiteY3" fmla="*/ 159768 h 1479176"/>
              <a:gd name="connsiteX0" fmla="*/ 0 w 2266855"/>
              <a:gd name="connsiteY0" fmla="*/ 159768 h 1969956"/>
              <a:gd name="connsiteX1" fmla="*/ 2266855 w 2266855"/>
              <a:gd name="connsiteY1" fmla="*/ 0 h 1969956"/>
              <a:gd name="connsiteX2" fmla="*/ 1803273 w 2266855"/>
              <a:gd name="connsiteY2" fmla="*/ 1969956 h 1969956"/>
              <a:gd name="connsiteX3" fmla="*/ 0 w 2266855"/>
              <a:gd name="connsiteY3" fmla="*/ 159768 h 1969956"/>
              <a:gd name="connsiteX0" fmla="*/ 0 w 1803273"/>
              <a:gd name="connsiteY0" fmla="*/ 0 h 1810188"/>
              <a:gd name="connsiteX1" fmla="*/ 1801906 w 1803273"/>
              <a:gd name="connsiteY1" fmla="*/ 381 h 1810188"/>
              <a:gd name="connsiteX2" fmla="*/ 1803273 w 1803273"/>
              <a:gd name="connsiteY2" fmla="*/ 1810188 h 1810188"/>
              <a:gd name="connsiteX3" fmla="*/ 0 w 1803273"/>
              <a:gd name="connsiteY3" fmla="*/ 0 h 1810188"/>
              <a:gd name="connsiteX0" fmla="*/ 0 w 643213"/>
              <a:gd name="connsiteY0" fmla="*/ 211159 h 1809807"/>
              <a:gd name="connsiteX1" fmla="*/ 641846 w 643213"/>
              <a:gd name="connsiteY1" fmla="*/ 0 h 1809807"/>
              <a:gd name="connsiteX2" fmla="*/ 643213 w 643213"/>
              <a:gd name="connsiteY2" fmla="*/ 1809807 h 1809807"/>
              <a:gd name="connsiteX3" fmla="*/ 0 w 643213"/>
              <a:gd name="connsiteY3" fmla="*/ 211159 h 1809807"/>
              <a:gd name="connsiteX0" fmla="*/ 0 w 629565"/>
              <a:gd name="connsiteY0" fmla="*/ 2101374 h 2101374"/>
              <a:gd name="connsiteX1" fmla="*/ 628198 w 629565"/>
              <a:gd name="connsiteY1" fmla="*/ 0 h 2101374"/>
              <a:gd name="connsiteX2" fmla="*/ 629565 w 629565"/>
              <a:gd name="connsiteY2" fmla="*/ 1809807 h 2101374"/>
              <a:gd name="connsiteX3" fmla="*/ 0 w 629565"/>
              <a:gd name="connsiteY3" fmla="*/ 2101374 h 2101374"/>
              <a:gd name="connsiteX0" fmla="*/ 0 w 3386212"/>
              <a:gd name="connsiteY0" fmla="*/ 2020692 h 2020692"/>
              <a:gd name="connsiteX1" fmla="*/ 3384845 w 3386212"/>
              <a:gd name="connsiteY1" fmla="*/ 0 h 2020692"/>
              <a:gd name="connsiteX2" fmla="*/ 3386212 w 3386212"/>
              <a:gd name="connsiteY2" fmla="*/ 1809807 h 2020692"/>
              <a:gd name="connsiteX3" fmla="*/ 0 w 3386212"/>
              <a:gd name="connsiteY3" fmla="*/ 2020692 h 2020692"/>
              <a:gd name="connsiteX0" fmla="*/ 0 w 3386212"/>
              <a:gd name="connsiteY0" fmla="*/ 2020692 h 2020692"/>
              <a:gd name="connsiteX1" fmla="*/ 3384845 w 3386212"/>
              <a:gd name="connsiteY1" fmla="*/ 0 h 2020692"/>
              <a:gd name="connsiteX2" fmla="*/ 3386212 w 3386212"/>
              <a:gd name="connsiteY2" fmla="*/ 1809807 h 2020692"/>
              <a:gd name="connsiteX3" fmla="*/ 0 w 3386212"/>
              <a:gd name="connsiteY3" fmla="*/ 2020692 h 2020692"/>
              <a:gd name="connsiteX0" fmla="*/ 0 w 3386212"/>
              <a:gd name="connsiteY0" fmla="*/ 1617280 h 1617280"/>
              <a:gd name="connsiteX1" fmla="*/ 1703962 w 3386212"/>
              <a:gd name="connsiteY1" fmla="*/ 0 h 1617280"/>
              <a:gd name="connsiteX2" fmla="*/ 3386212 w 3386212"/>
              <a:gd name="connsiteY2" fmla="*/ 1406395 h 1617280"/>
              <a:gd name="connsiteX3" fmla="*/ 0 w 3386212"/>
              <a:gd name="connsiteY3" fmla="*/ 1617280 h 1617280"/>
              <a:gd name="connsiteX0" fmla="*/ 0 w 3386212"/>
              <a:gd name="connsiteY0" fmla="*/ 1617280 h 1617280"/>
              <a:gd name="connsiteX1" fmla="*/ 1703962 w 3386212"/>
              <a:gd name="connsiteY1" fmla="*/ 0 h 1617280"/>
              <a:gd name="connsiteX2" fmla="*/ 3386212 w 3386212"/>
              <a:gd name="connsiteY2" fmla="*/ 1406395 h 1617280"/>
              <a:gd name="connsiteX3" fmla="*/ 0 w 3386212"/>
              <a:gd name="connsiteY3" fmla="*/ 1617280 h 1617280"/>
              <a:gd name="connsiteX0" fmla="*/ 0 w 4811600"/>
              <a:gd name="connsiteY0" fmla="*/ 1617280 h 1617280"/>
              <a:gd name="connsiteX1" fmla="*/ 1703962 w 4811600"/>
              <a:gd name="connsiteY1" fmla="*/ 0 h 1617280"/>
              <a:gd name="connsiteX2" fmla="*/ 4811600 w 4811600"/>
              <a:gd name="connsiteY2" fmla="*/ 1124007 h 1617280"/>
              <a:gd name="connsiteX3" fmla="*/ 0 w 4811600"/>
              <a:gd name="connsiteY3" fmla="*/ 1617280 h 1617280"/>
              <a:gd name="connsiteX0" fmla="*/ 0 w 4811600"/>
              <a:gd name="connsiteY0" fmla="*/ 1684515 h 1684515"/>
              <a:gd name="connsiteX1" fmla="*/ 1233315 w 4811600"/>
              <a:gd name="connsiteY1" fmla="*/ 0 h 1684515"/>
              <a:gd name="connsiteX2" fmla="*/ 4811600 w 4811600"/>
              <a:gd name="connsiteY2" fmla="*/ 1191242 h 1684515"/>
              <a:gd name="connsiteX3" fmla="*/ 0 w 4811600"/>
              <a:gd name="connsiteY3" fmla="*/ 1684515 h 1684515"/>
              <a:gd name="connsiteX0" fmla="*/ 0 w 4811600"/>
              <a:gd name="connsiteY0" fmla="*/ 2007244 h 2007244"/>
              <a:gd name="connsiteX1" fmla="*/ 1233315 w 4811600"/>
              <a:gd name="connsiteY1" fmla="*/ 0 h 2007244"/>
              <a:gd name="connsiteX2" fmla="*/ 4811600 w 4811600"/>
              <a:gd name="connsiteY2" fmla="*/ 1191242 h 2007244"/>
              <a:gd name="connsiteX3" fmla="*/ 0 w 4811600"/>
              <a:gd name="connsiteY3" fmla="*/ 2007244 h 200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600" h="2007244">
                <a:moveTo>
                  <a:pt x="0" y="2007244"/>
                </a:moveTo>
                <a:lnTo>
                  <a:pt x="1233315" y="0"/>
                </a:lnTo>
                <a:lnTo>
                  <a:pt x="4811600" y="1191242"/>
                </a:lnTo>
                <a:lnTo>
                  <a:pt x="0" y="2007244"/>
                </a:lnTo>
                <a:close/>
              </a:path>
            </a:pathLst>
          </a:custGeom>
          <a:solidFill>
            <a:srgbClr val="F4FCE4">
              <a:alpha val="60000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Рисуване на куб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Основна цел</a:t>
            </a:r>
            <a:endParaRPr lang="bg-BG" dirty="0"/>
          </a:p>
          <a:p>
            <a:pPr lvl="1"/>
            <a:r>
              <a:rPr lang="bg-BG"/>
              <a:t>Да виждаме както предните стени, така и задните стени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/>
              <a:t>Свиваме триъгълник в посока към медицентъра</a:t>
            </a:r>
            <a:endParaRPr lang="bg-BG" dirty="0"/>
          </a:p>
          <a:p>
            <a:pPr lvl="1"/>
            <a:r>
              <a:rPr lang="bg-BG"/>
              <a:t>Добавяме контур на триъгълниците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90800" y="6259601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8617" y="5471837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3962400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endCxn id="8" idx="2"/>
          </p:cNvCxnSpPr>
          <p:nvPr/>
        </p:nvCxnSpPr>
        <p:spPr>
          <a:xfrm>
            <a:off x="6635634" y="5620526"/>
            <a:ext cx="1227169" cy="35289"/>
          </a:xfrm>
          <a:prstGeom prst="straightConnector1">
            <a:avLst/>
          </a:prstGeom>
          <a:solidFill>
            <a:srgbClr val="F4FCE4">
              <a:alpha val="60000"/>
            </a:srgbClr>
          </a:solidFill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408405" y="4480993"/>
            <a:ext cx="151677" cy="398696"/>
          </a:xfrm>
          <a:prstGeom prst="straightConnector1">
            <a:avLst/>
          </a:prstGeom>
          <a:solidFill>
            <a:srgbClr val="F4FCE4">
              <a:alpha val="60000"/>
            </a:srgbClr>
          </a:solidFill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27342" y="6113282"/>
            <a:ext cx="692871" cy="362932"/>
          </a:xfrm>
          <a:prstGeom prst="straightConnector1">
            <a:avLst/>
          </a:prstGeom>
          <a:solidFill>
            <a:srgbClr val="F4FCE4">
              <a:alpha val="60000"/>
            </a:srgbClr>
          </a:solidFill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 10"/>
          <p:cNvGrpSpPr/>
          <p:nvPr/>
        </p:nvGrpSpPr>
        <p:grpSpPr>
          <a:xfrm>
            <a:off x="3051203" y="4378222"/>
            <a:ext cx="4994480" cy="2187229"/>
            <a:chOff x="2365403" y="4378222"/>
            <a:chExt cx="4994480" cy="2187229"/>
          </a:xfrm>
        </p:grpSpPr>
        <p:sp>
          <p:nvSpPr>
            <p:cNvPr id="8" name="Oval 7"/>
            <p:cNvSpPr/>
            <p:nvPr/>
          </p:nvSpPr>
          <p:spPr>
            <a:xfrm>
              <a:off x="7177003" y="5565822"/>
              <a:ext cx="182880" cy="1799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Oval 9"/>
            <p:cNvSpPr/>
            <p:nvPr/>
          </p:nvSpPr>
          <p:spPr>
            <a:xfrm>
              <a:off x="2365403" y="6385466"/>
              <a:ext cx="182880" cy="1799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3621651" y="4378222"/>
              <a:ext cx="182880" cy="1799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7" name="Freeform 46"/>
          <p:cNvSpPr/>
          <p:nvPr/>
        </p:nvSpPr>
        <p:spPr>
          <a:xfrm>
            <a:off x="3904643" y="4963298"/>
            <a:ext cx="2639551" cy="1101135"/>
          </a:xfrm>
          <a:custGeom>
            <a:avLst/>
            <a:gdLst>
              <a:gd name="connsiteX0" fmla="*/ 0 w 1183341"/>
              <a:gd name="connsiteY0" fmla="*/ 1492623 h 1492623"/>
              <a:gd name="connsiteX1" fmla="*/ 887506 w 1183341"/>
              <a:gd name="connsiteY1" fmla="*/ 0 h 1492623"/>
              <a:gd name="connsiteX2" fmla="*/ 1183341 w 1183341"/>
              <a:gd name="connsiteY2" fmla="*/ 1479176 h 1492623"/>
              <a:gd name="connsiteX3" fmla="*/ 0 w 1183341"/>
              <a:gd name="connsiteY3" fmla="*/ 1492623 h 1492623"/>
              <a:gd name="connsiteX0" fmla="*/ 0 w 2562690"/>
              <a:gd name="connsiteY0" fmla="*/ 159768 h 1479176"/>
              <a:gd name="connsiteX1" fmla="*/ 2266855 w 2562690"/>
              <a:gd name="connsiteY1" fmla="*/ 0 h 1479176"/>
              <a:gd name="connsiteX2" fmla="*/ 2562690 w 2562690"/>
              <a:gd name="connsiteY2" fmla="*/ 1479176 h 1479176"/>
              <a:gd name="connsiteX3" fmla="*/ 0 w 2562690"/>
              <a:gd name="connsiteY3" fmla="*/ 159768 h 1479176"/>
              <a:gd name="connsiteX0" fmla="*/ 0 w 2266855"/>
              <a:gd name="connsiteY0" fmla="*/ 159768 h 1969956"/>
              <a:gd name="connsiteX1" fmla="*/ 2266855 w 2266855"/>
              <a:gd name="connsiteY1" fmla="*/ 0 h 1969956"/>
              <a:gd name="connsiteX2" fmla="*/ 1803273 w 2266855"/>
              <a:gd name="connsiteY2" fmla="*/ 1969956 h 1969956"/>
              <a:gd name="connsiteX3" fmla="*/ 0 w 2266855"/>
              <a:gd name="connsiteY3" fmla="*/ 159768 h 1969956"/>
              <a:gd name="connsiteX0" fmla="*/ 0 w 1803273"/>
              <a:gd name="connsiteY0" fmla="*/ 0 h 1810188"/>
              <a:gd name="connsiteX1" fmla="*/ 1801906 w 1803273"/>
              <a:gd name="connsiteY1" fmla="*/ 381 h 1810188"/>
              <a:gd name="connsiteX2" fmla="*/ 1803273 w 1803273"/>
              <a:gd name="connsiteY2" fmla="*/ 1810188 h 1810188"/>
              <a:gd name="connsiteX3" fmla="*/ 0 w 1803273"/>
              <a:gd name="connsiteY3" fmla="*/ 0 h 1810188"/>
              <a:gd name="connsiteX0" fmla="*/ 0 w 643213"/>
              <a:gd name="connsiteY0" fmla="*/ 211159 h 1809807"/>
              <a:gd name="connsiteX1" fmla="*/ 641846 w 643213"/>
              <a:gd name="connsiteY1" fmla="*/ 0 h 1809807"/>
              <a:gd name="connsiteX2" fmla="*/ 643213 w 643213"/>
              <a:gd name="connsiteY2" fmla="*/ 1809807 h 1809807"/>
              <a:gd name="connsiteX3" fmla="*/ 0 w 643213"/>
              <a:gd name="connsiteY3" fmla="*/ 211159 h 1809807"/>
              <a:gd name="connsiteX0" fmla="*/ 0 w 629565"/>
              <a:gd name="connsiteY0" fmla="*/ 2101374 h 2101374"/>
              <a:gd name="connsiteX1" fmla="*/ 628198 w 629565"/>
              <a:gd name="connsiteY1" fmla="*/ 0 h 2101374"/>
              <a:gd name="connsiteX2" fmla="*/ 629565 w 629565"/>
              <a:gd name="connsiteY2" fmla="*/ 1809807 h 2101374"/>
              <a:gd name="connsiteX3" fmla="*/ 0 w 629565"/>
              <a:gd name="connsiteY3" fmla="*/ 2101374 h 2101374"/>
              <a:gd name="connsiteX0" fmla="*/ 0 w 3386212"/>
              <a:gd name="connsiteY0" fmla="*/ 2020692 h 2020692"/>
              <a:gd name="connsiteX1" fmla="*/ 3384845 w 3386212"/>
              <a:gd name="connsiteY1" fmla="*/ 0 h 2020692"/>
              <a:gd name="connsiteX2" fmla="*/ 3386212 w 3386212"/>
              <a:gd name="connsiteY2" fmla="*/ 1809807 h 2020692"/>
              <a:gd name="connsiteX3" fmla="*/ 0 w 3386212"/>
              <a:gd name="connsiteY3" fmla="*/ 2020692 h 2020692"/>
              <a:gd name="connsiteX0" fmla="*/ 0 w 3386212"/>
              <a:gd name="connsiteY0" fmla="*/ 2020692 h 2020692"/>
              <a:gd name="connsiteX1" fmla="*/ 3384845 w 3386212"/>
              <a:gd name="connsiteY1" fmla="*/ 0 h 2020692"/>
              <a:gd name="connsiteX2" fmla="*/ 3386212 w 3386212"/>
              <a:gd name="connsiteY2" fmla="*/ 1809807 h 2020692"/>
              <a:gd name="connsiteX3" fmla="*/ 0 w 3386212"/>
              <a:gd name="connsiteY3" fmla="*/ 2020692 h 2020692"/>
              <a:gd name="connsiteX0" fmla="*/ 0 w 3386212"/>
              <a:gd name="connsiteY0" fmla="*/ 1617280 h 1617280"/>
              <a:gd name="connsiteX1" fmla="*/ 1703962 w 3386212"/>
              <a:gd name="connsiteY1" fmla="*/ 0 h 1617280"/>
              <a:gd name="connsiteX2" fmla="*/ 3386212 w 3386212"/>
              <a:gd name="connsiteY2" fmla="*/ 1406395 h 1617280"/>
              <a:gd name="connsiteX3" fmla="*/ 0 w 3386212"/>
              <a:gd name="connsiteY3" fmla="*/ 1617280 h 1617280"/>
              <a:gd name="connsiteX0" fmla="*/ 0 w 3386212"/>
              <a:gd name="connsiteY0" fmla="*/ 1617280 h 1617280"/>
              <a:gd name="connsiteX1" fmla="*/ 1703962 w 3386212"/>
              <a:gd name="connsiteY1" fmla="*/ 0 h 1617280"/>
              <a:gd name="connsiteX2" fmla="*/ 3386212 w 3386212"/>
              <a:gd name="connsiteY2" fmla="*/ 1406395 h 1617280"/>
              <a:gd name="connsiteX3" fmla="*/ 0 w 3386212"/>
              <a:gd name="connsiteY3" fmla="*/ 1617280 h 1617280"/>
              <a:gd name="connsiteX0" fmla="*/ 0 w 4811600"/>
              <a:gd name="connsiteY0" fmla="*/ 1617280 h 1617280"/>
              <a:gd name="connsiteX1" fmla="*/ 1703962 w 4811600"/>
              <a:gd name="connsiteY1" fmla="*/ 0 h 1617280"/>
              <a:gd name="connsiteX2" fmla="*/ 4811600 w 4811600"/>
              <a:gd name="connsiteY2" fmla="*/ 1124007 h 1617280"/>
              <a:gd name="connsiteX3" fmla="*/ 0 w 4811600"/>
              <a:gd name="connsiteY3" fmla="*/ 1617280 h 1617280"/>
              <a:gd name="connsiteX0" fmla="*/ 0 w 4811600"/>
              <a:gd name="connsiteY0" fmla="*/ 1684515 h 1684515"/>
              <a:gd name="connsiteX1" fmla="*/ 1233315 w 4811600"/>
              <a:gd name="connsiteY1" fmla="*/ 0 h 1684515"/>
              <a:gd name="connsiteX2" fmla="*/ 4811600 w 4811600"/>
              <a:gd name="connsiteY2" fmla="*/ 1191242 h 1684515"/>
              <a:gd name="connsiteX3" fmla="*/ 0 w 4811600"/>
              <a:gd name="connsiteY3" fmla="*/ 1684515 h 1684515"/>
              <a:gd name="connsiteX0" fmla="*/ 0 w 4811600"/>
              <a:gd name="connsiteY0" fmla="*/ 2007244 h 2007244"/>
              <a:gd name="connsiteX1" fmla="*/ 1233315 w 4811600"/>
              <a:gd name="connsiteY1" fmla="*/ 0 h 2007244"/>
              <a:gd name="connsiteX2" fmla="*/ 4811600 w 4811600"/>
              <a:gd name="connsiteY2" fmla="*/ 1191242 h 2007244"/>
              <a:gd name="connsiteX3" fmla="*/ 0 w 4811600"/>
              <a:gd name="connsiteY3" fmla="*/ 2007244 h 200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600" h="2007244">
                <a:moveTo>
                  <a:pt x="0" y="2007244"/>
                </a:moveTo>
                <a:lnTo>
                  <a:pt x="1233315" y="0"/>
                </a:lnTo>
                <a:lnTo>
                  <a:pt x="4811600" y="1191242"/>
                </a:lnTo>
                <a:lnTo>
                  <a:pt x="0" y="2007244"/>
                </a:lnTo>
                <a:close/>
              </a:path>
            </a:pathLst>
          </a:custGeom>
          <a:solidFill>
            <a:schemeClr val="bg2">
              <a:lumMod val="40000"/>
              <a:lumOff val="60000"/>
              <a:alpha val="60000"/>
            </a:schemeClr>
          </a:solidFill>
          <a:ln w="28575">
            <a:solidFill>
              <a:schemeClr val="tx1"/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 dirty="0"/>
          </a:p>
        </p:txBody>
      </p:sp>
      <p:sp>
        <p:nvSpPr>
          <p:cNvPr id="13" name="Oval 12"/>
          <p:cNvSpPr/>
          <p:nvPr/>
        </p:nvSpPr>
        <p:spPr>
          <a:xfrm>
            <a:off x="6471978" y="554793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4519214" y="4895652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3829224" y="59981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718261" y="5474382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4876800" y="5486400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М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66017" y="5194644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21354" y="4663073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29000" y="5728044"/>
            <a:ext cx="415783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24995" y="3810000"/>
                <a:ext cx="2299540" cy="154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sz="800" b="0" i="1" dirty="0">
                  <a:latin typeface="Cambria Math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𝑘𝑀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95" y="3810000"/>
                <a:ext cx="2299540" cy="1548437"/>
              </a:xfrm>
              <a:prstGeom prst="rect">
                <a:avLst/>
              </a:prstGeom>
              <a:blipFill rotWithShape="1">
                <a:blip r:embed="rId2"/>
                <a:stretch>
                  <a:fillRect l="-531" b="-19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8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/>
              <a:t>Функция за свиване на триъгълник</a:t>
            </a:r>
            <a:endParaRPr lang="bg-BG" dirty="0"/>
          </a:p>
          <a:p>
            <a:pPr lvl="1"/>
            <a:r>
              <a:rPr lang="bg-BG"/>
              <a:t>Коефициентът </a:t>
            </a:r>
            <a:r>
              <a:rPr lang="en-US" b="1"/>
              <a:t>k</a:t>
            </a:r>
            <a:r>
              <a:rPr lang="bg-BG"/>
              <a:t> определя степента на свиване</a:t>
            </a:r>
            <a:endParaRPr lang="bg-BG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/>
              <a:t>Използване на функцията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295400"/>
            <a:ext cx="8534400" cy="3048000"/>
          </a:xfrm>
          <a:prstGeom prst="snip2DiagRect">
            <a:avLst>
              <a:gd name="adj1" fmla="val 0"/>
              <a:gd name="adj2" fmla="val 94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face(p0,p1,v2,n)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 = 0.15;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[(p0[0]+p1[0]+p2[0])/3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(p0[1]+p1[1]+p2[1])/3,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tabLst>
                <a:tab pos="45720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q0 = [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p0[0]*(1-k)+k*m[0]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p0[1]*(1-k)+k*m[1], …];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q1 = [ p1[0]*(1-k)+k*m[0],    p1[1]*(1-k)+k*m[1], …];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q2 = [ p2[0]*(1-k)+k*m[0],    p2[1]*(1-k)+k*m[1], …];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[].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(q0,n,q1,n,q2,n);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04800" y="4953000"/>
            <a:ext cx="8534400" cy="1600200"/>
          </a:xfrm>
          <a:prstGeom prst="snip2DiagRect">
            <a:avLst>
              <a:gd name="adj1" fmla="val 0"/>
              <a:gd name="adj2" fmla="val 1519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data = [].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concat(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face(v[0],v[1],v[4],n[0])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face(v[4],v[1],v[5],n[0]),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face(v[6],v[2],v[7],n[1]),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: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face(v[1],v[3],v[2],</a:t>
            </a:r>
            <a:r>
              <a:rPr lang="pt-BR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n[5]) );</a:t>
            </a:r>
            <a:endParaRPr lang="pt-BR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20429</TotalTime>
  <Words>4232</Words>
  <Application>Microsoft Office PowerPoint</Application>
  <PresentationFormat>On-screen Show (4:3)</PresentationFormat>
  <Paragraphs>741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Black</vt:lpstr>
      <vt:lpstr>Calibri</vt:lpstr>
      <vt:lpstr>Cambria Math</vt:lpstr>
      <vt:lpstr>Century Gothic</vt:lpstr>
      <vt:lpstr>Consolas</vt:lpstr>
      <vt:lpstr>Times New Roman</vt:lpstr>
      <vt:lpstr>Wingdings 2</vt:lpstr>
      <vt:lpstr>Austin</vt:lpstr>
      <vt:lpstr>Върхове</vt:lpstr>
      <vt:lpstr>В тази лекция</vt:lpstr>
      <vt:lpstr>PowerPoint Presentation</vt:lpstr>
      <vt:lpstr>Задни стени</vt:lpstr>
      <vt:lpstr>Разграничаване</vt:lpstr>
      <vt:lpstr>Посока на обхождане</vt:lpstr>
      <vt:lpstr>Пример с куб</vt:lpstr>
      <vt:lpstr>Рисуване на куб</vt:lpstr>
      <vt:lpstr>PowerPoint Presentation</vt:lpstr>
      <vt:lpstr>PowerPoint Presentation</vt:lpstr>
      <vt:lpstr>Изрязване на стени</vt:lpstr>
      <vt:lpstr>PowerPoint Presentation</vt:lpstr>
      <vt:lpstr>Обръщане на посоката</vt:lpstr>
      <vt:lpstr>PowerPoint Presentation</vt:lpstr>
      <vt:lpstr>Оптимизация на върхове</vt:lpstr>
      <vt:lpstr>Контролен пример</vt:lpstr>
      <vt:lpstr>Наивен метод</vt:lpstr>
      <vt:lpstr>PowerPoint Presentation</vt:lpstr>
      <vt:lpstr>PowerPoint Presentation</vt:lpstr>
      <vt:lpstr>Използване на ленти</vt:lpstr>
      <vt:lpstr>PowerPoint Presentation</vt:lpstr>
      <vt:lpstr>PowerPoint Presentation</vt:lpstr>
      <vt:lpstr>Ленти от триъгълници</vt:lpstr>
      <vt:lpstr>Обединяване на ленти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Оптимизация до момента</vt:lpstr>
      <vt:lpstr>Индекси</vt:lpstr>
      <vt:lpstr>PowerPoint Presentation</vt:lpstr>
      <vt:lpstr>PowerPoint Presentation</vt:lpstr>
      <vt:lpstr>PowerPoint Presentation</vt:lpstr>
      <vt:lpstr>PowerPoint Presentation</vt:lpstr>
      <vt:lpstr>Използване на ленти</vt:lpstr>
      <vt:lpstr>PowerPoint Presentation</vt:lpstr>
      <vt:lpstr>PowerPoint Presentation</vt:lpstr>
      <vt:lpstr>PowerPoint Presentation</vt:lpstr>
      <vt:lpstr>PowerPoint Presentation</vt:lpstr>
      <vt:lpstr>Сравнение</vt:lpstr>
      <vt:lpstr>Поука</vt:lpstr>
      <vt:lpstr>PowerPoint Presentation</vt:lpstr>
      <vt:lpstr>Масиви в JavaScript</vt:lpstr>
      <vt:lpstr>Употреба</vt:lpstr>
      <vt:lpstr>Типизирани масиви до момента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Допълнителна информация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WebGL-09. Vertices</dc:title>
  <dc:creator>Pavel Boytchev</dc:creator>
  <cp:lastModifiedBy>Pavel Boytchev</cp:lastModifiedBy>
  <cp:revision>1036</cp:revision>
  <dcterms:created xsi:type="dcterms:W3CDTF">2013-12-13T09:03:57Z</dcterms:created>
  <dcterms:modified xsi:type="dcterms:W3CDTF">2021-10-13T10:05:05Z</dcterms:modified>
</cp:coreProperties>
</file>