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sldIdLst>
    <p:sldId id="256" r:id="rId2"/>
    <p:sldId id="299" r:id="rId3"/>
    <p:sldId id="29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F9500"/>
    <a:srgbClr val="008000"/>
    <a:srgbClr val="94C600"/>
    <a:srgbClr val="6B9100"/>
    <a:srgbClr val="FFFFFF"/>
    <a:srgbClr val="74A510"/>
    <a:srgbClr val="339933"/>
    <a:srgbClr val="FDCD0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 autoAdjust="0"/>
    <p:restoredTop sz="94590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40837" y="4478669"/>
            <a:ext cx="618099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lution%205%20-%20Honeycom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Watch%20gear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Metal%20spik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8%20-%20Golden%20plane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tai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Grid%20of%20squa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Square%20of%20fa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RGB%20cub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Hou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Решения на </a:t>
            </a:r>
            <a:r>
              <a:rPr lang="en-US" dirty="0"/>
              <a:t>S0</a:t>
            </a:r>
            <a:r>
              <a:rPr lang="bg-B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Положение</a:t>
            </a:r>
          </a:p>
          <a:p>
            <a:pPr lvl="1"/>
            <a:r>
              <a:rPr lang="bg-BG" dirty="0"/>
              <a:t>Клетките в питата са в квадратна мрежа, като редовете (или колоните) са отместени встрани през ред (колона)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47072" y="4573487"/>
            <a:ext cx="6270575" cy="1295829"/>
            <a:chOff x="1547072" y="4573487"/>
            <a:chExt cx="6270575" cy="1295829"/>
          </a:xfrm>
        </p:grpSpPr>
        <p:sp>
          <p:nvSpPr>
            <p:cNvPr id="4" name="Hexagon 3"/>
            <p:cNvSpPr/>
            <p:nvPr/>
          </p:nvSpPr>
          <p:spPr>
            <a:xfrm>
              <a:off x="1547072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Hexagon 5"/>
            <p:cNvSpPr/>
            <p:nvPr/>
          </p:nvSpPr>
          <p:spPr>
            <a:xfrm>
              <a:off x="2299700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Hexagon 51"/>
            <p:cNvSpPr/>
            <p:nvPr/>
          </p:nvSpPr>
          <p:spPr>
            <a:xfrm>
              <a:off x="30503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Hexagon 52"/>
            <p:cNvSpPr/>
            <p:nvPr/>
          </p:nvSpPr>
          <p:spPr>
            <a:xfrm>
              <a:off x="38030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Hexagon 53"/>
            <p:cNvSpPr/>
            <p:nvPr/>
          </p:nvSpPr>
          <p:spPr>
            <a:xfrm>
              <a:off x="45551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Hexagon 54"/>
            <p:cNvSpPr/>
            <p:nvPr/>
          </p:nvSpPr>
          <p:spPr>
            <a:xfrm>
              <a:off x="53078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Hexagon 55"/>
            <p:cNvSpPr/>
            <p:nvPr/>
          </p:nvSpPr>
          <p:spPr>
            <a:xfrm>
              <a:off x="6061554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Hexagon 56"/>
            <p:cNvSpPr/>
            <p:nvPr/>
          </p:nvSpPr>
          <p:spPr>
            <a:xfrm>
              <a:off x="6814182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47072" y="3708431"/>
            <a:ext cx="6270575" cy="1295829"/>
            <a:chOff x="1547072" y="4573487"/>
            <a:chExt cx="6270575" cy="1295829"/>
          </a:xfrm>
        </p:grpSpPr>
        <p:sp>
          <p:nvSpPr>
            <p:cNvPr id="60" name="Hexagon 59"/>
            <p:cNvSpPr/>
            <p:nvPr/>
          </p:nvSpPr>
          <p:spPr>
            <a:xfrm>
              <a:off x="1547072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Hexagon 60"/>
            <p:cNvSpPr/>
            <p:nvPr/>
          </p:nvSpPr>
          <p:spPr>
            <a:xfrm>
              <a:off x="2299700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Hexagon 61"/>
            <p:cNvSpPr/>
            <p:nvPr/>
          </p:nvSpPr>
          <p:spPr>
            <a:xfrm>
              <a:off x="30503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Hexagon 62"/>
            <p:cNvSpPr/>
            <p:nvPr/>
          </p:nvSpPr>
          <p:spPr>
            <a:xfrm>
              <a:off x="38030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Hexagon 63"/>
            <p:cNvSpPr/>
            <p:nvPr/>
          </p:nvSpPr>
          <p:spPr>
            <a:xfrm>
              <a:off x="45551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Hexagon 64"/>
            <p:cNvSpPr/>
            <p:nvPr/>
          </p:nvSpPr>
          <p:spPr>
            <a:xfrm>
              <a:off x="53078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Hexagon 65"/>
            <p:cNvSpPr/>
            <p:nvPr/>
          </p:nvSpPr>
          <p:spPr>
            <a:xfrm>
              <a:off x="6061554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Hexagon 66"/>
            <p:cNvSpPr/>
            <p:nvPr/>
          </p:nvSpPr>
          <p:spPr>
            <a:xfrm>
              <a:off x="6814182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547072" y="2845130"/>
            <a:ext cx="6270575" cy="1295829"/>
            <a:chOff x="1547072" y="4573487"/>
            <a:chExt cx="6270575" cy="1295829"/>
          </a:xfrm>
        </p:grpSpPr>
        <p:sp>
          <p:nvSpPr>
            <p:cNvPr id="69" name="Hexagon 68"/>
            <p:cNvSpPr/>
            <p:nvPr/>
          </p:nvSpPr>
          <p:spPr>
            <a:xfrm>
              <a:off x="1547072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Hexagon 69"/>
            <p:cNvSpPr/>
            <p:nvPr/>
          </p:nvSpPr>
          <p:spPr>
            <a:xfrm>
              <a:off x="2299700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Hexagon 70"/>
            <p:cNvSpPr/>
            <p:nvPr/>
          </p:nvSpPr>
          <p:spPr>
            <a:xfrm>
              <a:off x="30503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Hexagon 71"/>
            <p:cNvSpPr/>
            <p:nvPr/>
          </p:nvSpPr>
          <p:spPr>
            <a:xfrm>
              <a:off x="38030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Hexagon 72"/>
            <p:cNvSpPr/>
            <p:nvPr/>
          </p:nvSpPr>
          <p:spPr>
            <a:xfrm>
              <a:off x="4555181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Hexagon 73"/>
            <p:cNvSpPr/>
            <p:nvPr/>
          </p:nvSpPr>
          <p:spPr>
            <a:xfrm>
              <a:off x="5307809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Hexagon 74"/>
            <p:cNvSpPr/>
            <p:nvPr/>
          </p:nvSpPr>
          <p:spPr>
            <a:xfrm>
              <a:off x="6061554" y="4573487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7" name="Hexagon 76"/>
            <p:cNvSpPr/>
            <p:nvPr/>
          </p:nvSpPr>
          <p:spPr>
            <a:xfrm>
              <a:off x="6814182" y="5004260"/>
              <a:ext cx="1003465" cy="865056"/>
            </a:xfrm>
            <a:prstGeom prst="hexagon">
              <a:avLst>
                <a:gd name="adj" fmla="val 28973"/>
                <a:gd name="vf" fmla="val 115470"/>
              </a:avLst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19766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 flipV="1">
            <a:off x="4783921" y="4284200"/>
            <a:ext cx="2117893" cy="1395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78621" y="339859"/>
                <a:ext cx="8610600" cy="6408120"/>
              </a:xfrm>
            </p:spPr>
            <p:txBody>
              <a:bodyPr/>
              <a:lstStyle/>
              <a:p>
                <a:r>
                  <a:rPr lang="bg-BG" dirty="0"/>
                  <a:t>Изчисляване на координатите</a:t>
                </a:r>
              </a:p>
              <a:p>
                <a:pPr lvl="1"/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:r>
                  <a:rPr lang="en-US" b="1" dirty="0"/>
                  <a:t>B</a:t>
                </a:r>
                <a:r>
                  <a:rPr lang="bg-BG" dirty="0"/>
                  <a:t> са центрове на клетки от един ред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bg-BG" dirty="0"/>
                  <a:t> е център на клетка от съседния ред</a:t>
                </a:r>
                <a:endParaRPr lang="en-US" dirty="0"/>
              </a:p>
              <a:p>
                <a:pPr lvl="1"/>
                <a:r>
                  <a:rPr lang="bg-BG" dirty="0">
                    <a:latin typeface="Century Gothic"/>
                  </a:rPr>
                  <a:t>Тогава </a:t>
                </a:r>
                <a:r>
                  <a:rPr lang="en-US" b="1" dirty="0"/>
                  <a:t>ABC</a:t>
                </a:r>
                <a:r>
                  <a:rPr lang="bg-BG" dirty="0"/>
                  <a:t> е равностранен и ако</a:t>
                </a:r>
                <a:br>
                  <a:rPr lang="bg-BG" dirty="0"/>
                </a:br>
                <a:r>
                  <a:rPr lang="bg-BG" dirty="0"/>
                  <a:t>страната е </a:t>
                </a:r>
                <a:r>
                  <a:rPr lang="bg-BG" b="1" dirty="0"/>
                  <a:t>2</a:t>
                </a:r>
                <a:r>
                  <a:rPr lang="bg-BG" dirty="0"/>
                  <a:t>, то височина 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  <m:r>
                      <a:rPr lang="bg-BG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bg-BG" b="1" dirty="0"/>
                  <a:t> </a:t>
                </a:r>
                <a:endParaRPr lang="en-US" b="1" dirty="0"/>
              </a:p>
              <a:p>
                <a:pPr lvl="1"/>
                <a:r>
                  <a:rPr lang="bg-BG" dirty="0"/>
                  <a:t>Но и </a:t>
                </a:r>
                <a:r>
                  <a:rPr lang="en-US" b="1" dirty="0" err="1"/>
                  <a:t>KBN</a:t>
                </a:r>
                <a:r>
                  <a:rPr lang="bg-BG" dirty="0"/>
                  <a:t> е равностранен,</a:t>
                </a:r>
                <a:br>
                  <a:rPr lang="en-US" dirty="0"/>
                </a:br>
                <a:r>
                  <a:rPr lang="bg-BG" dirty="0"/>
                  <a:t>и е с височина </a:t>
                </a:r>
                <a:r>
                  <a:rPr lang="en-US" b="1" dirty="0"/>
                  <a:t>1</a:t>
                </a:r>
                <a:r>
                  <a:rPr lang="bg-BG" dirty="0"/>
                  <a:t>,</a:t>
                </a:r>
                <a:r>
                  <a:rPr lang="en-US" dirty="0"/>
                  <a:t> </a:t>
                </a:r>
                <a:r>
                  <a:rPr lang="bg-BG" dirty="0"/>
                  <a:t>т.е. има</a:t>
                </a:r>
                <a:br>
                  <a:rPr lang="en-US" dirty="0"/>
                </a:br>
                <a:r>
                  <a:rPr lang="bg-BG" dirty="0"/>
                  <a:t>страна </a:t>
                </a:r>
                <a:r>
                  <a:rPr lang="en-US" b="1" dirty="0"/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</m:oMath>
                </a14:m>
                <a:endParaRPr lang="bg-BG" b="1" dirty="0"/>
              </a:p>
              <a:p>
                <a:pPr lvl="1"/>
                <a:endParaRPr lang="bg-BG" dirty="0"/>
              </a:p>
              <a:p>
                <a:r>
                  <a:rPr lang="bg-BG" dirty="0"/>
                  <a:t>В резултат</a:t>
                </a:r>
              </a:p>
              <a:p>
                <a:pPr lvl="1"/>
                <a:r>
                  <a:rPr lang="bg-BG" dirty="0"/>
                  <a:t>Съседни клетки са на</a:t>
                </a:r>
                <a:br>
                  <a:rPr lang="bg-BG" dirty="0"/>
                </a:br>
                <a:r>
                  <a:rPr lang="bg-BG" dirty="0"/>
                  <a:t>разстояние </a:t>
                </a:r>
                <a:r>
                  <a:rPr lang="bg-BG" b="1" dirty="0"/>
                  <a:t>2</a:t>
                </a:r>
              </a:p>
              <a:p>
                <a:pPr lvl="1"/>
                <a:r>
                  <a:rPr lang="bg-BG" dirty="0"/>
                  <a:t>Съседни редове са на</a:t>
                </a:r>
                <a:br>
                  <a:rPr lang="bg-BG" dirty="0"/>
                </a:br>
                <a:r>
                  <a:rPr lang="bg-BG" dirty="0"/>
                  <a:t>разстояние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</m:oMath>
                </a14:m>
                <a:endParaRPr lang="bg-BG" b="1" dirty="0"/>
              </a:p>
              <a:p>
                <a:pPr lvl="1"/>
                <a:r>
                  <a:rPr lang="bg-BG" dirty="0"/>
                  <a:t>Радиусът на клетка е </a:t>
                </a:r>
                <a:r>
                  <a:rPr lang="en-US" b="1" dirty="0"/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bg-BG" b="1" dirty="0"/>
                          <m:t>3</m:t>
                        </m:r>
                      </m:e>
                    </m:rad>
                  </m:oMath>
                </a14:m>
                <a:endParaRPr lang="en-US" b="1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78621" y="339859"/>
                <a:ext cx="8610600" cy="6408120"/>
              </a:xfrm>
              <a:blipFill rotWithShape="1">
                <a:blip r:embed="rId2"/>
                <a:stretch>
                  <a:fillRect l="-1062" t="-15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hlinkClick r:id="rId3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sp>
        <p:nvSpPr>
          <p:cNvPr id="4" name="Hexagon 3"/>
          <p:cNvSpPr/>
          <p:nvPr/>
        </p:nvSpPr>
        <p:spPr>
          <a:xfrm rot="19800000">
            <a:off x="4952685" y="3406288"/>
            <a:ext cx="2083315" cy="1795961"/>
          </a:xfrm>
          <a:prstGeom prst="hexagon">
            <a:avLst>
              <a:gd name="adj" fmla="val 28973"/>
              <a:gd name="vf" fmla="val 115470"/>
            </a:avLst>
          </a:prstGeom>
          <a:solidFill>
            <a:srgbClr val="94C600">
              <a:alpha val="30196"/>
            </a:srgbClr>
          </a:solidFill>
          <a:ln w="6350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Hexagon 5"/>
          <p:cNvSpPr/>
          <p:nvPr/>
        </p:nvSpPr>
        <p:spPr>
          <a:xfrm rot="19800000">
            <a:off x="6751250" y="3406286"/>
            <a:ext cx="2083315" cy="1795961"/>
          </a:xfrm>
          <a:prstGeom prst="hexagon">
            <a:avLst>
              <a:gd name="adj" fmla="val 28973"/>
              <a:gd name="vf" fmla="val 115470"/>
            </a:avLst>
          </a:prstGeom>
          <a:solidFill>
            <a:srgbClr val="94C600">
              <a:alpha val="30196"/>
            </a:srgbClr>
          </a:solidFill>
          <a:ln w="6350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Hexagon 7"/>
          <p:cNvSpPr/>
          <p:nvPr/>
        </p:nvSpPr>
        <p:spPr>
          <a:xfrm rot="19800000">
            <a:off x="5860157" y="1848323"/>
            <a:ext cx="2083315" cy="1795961"/>
          </a:xfrm>
          <a:prstGeom prst="hexagon">
            <a:avLst>
              <a:gd name="adj" fmla="val 28973"/>
              <a:gd name="vf" fmla="val 115470"/>
            </a:avLst>
          </a:prstGeom>
          <a:solidFill>
            <a:srgbClr val="94C600">
              <a:alpha val="30196"/>
            </a:srgbClr>
          </a:solidFill>
          <a:ln w="6350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891925" y="42128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7695203" y="421282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6803160" y="265662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0000" y="3263366"/>
                <a:ext cx="807843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bg-BG" sz="1600" i="1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bg-BG" sz="1600" b="0" i="0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bg-BG" sz="16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00" y="3263366"/>
                <a:ext cx="807843" cy="397545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Isosceles Triangle 40"/>
          <p:cNvSpPr/>
          <p:nvPr/>
        </p:nvSpPr>
        <p:spPr>
          <a:xfrm>
            <a:off x="5979079" y="2761481"/>
            <a:ext cx="1821535" cy="1550090"/>
          </a:xfrm>
          <a:prstGeom prst="triangle">
            <a:avLst/>
          </a:prstGeom>
          <a:solidFill>
            <a:srgbClr val="6F9500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6804112" y="36609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0" name="Straight Connector 49"/>
          <p:cNvCxnSpPr>
            <a:endCxn id="13" idx="2"/>
          </p:cNvCxnSpPr>
          <p:nvPr/>
        </p:nvCxnSpPr>
        <p:spPr>
          <a:xfrm>
            <a:off x="4783921" y="2746303"/>
            <a:ext cx="2019239" cy="176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979396" y="4304268"/>
            <a:ext cx="0" cy="129850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800931" y="4304268"/>
            <a:ext cx="0" cy="129850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87470" y="5492922"/>
            <a:ext cx="905081" cy="338554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5979396" y="5486400"/>
            <a:ext cx="1830466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58437" y="2746304"/>
            <a:ext cx="0" cy="15518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806049" y="477064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Isosceles Triangle 77"/>
          <p:cNvSpPr/>
          <p:nvPr/>
        </p:nvSpPr>
        <p:spPr>
          <a:xfrm rot="5400000">
            <a:off x="6807477" y="3840597"/>
            <a:ext cx="1109730" cy="944358"/>
          </a:xfrm>
          <a:prstGeom prst="triangle">
            <a:avLst/>
          </a:prstGeom>
          <a:solidFill>
            <a:srgbClr val="6F9500">
              <a:alpha val="2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/>
          <p:cNvSpPr/>
          <p:nvPr/>
        </p:nvSpPr>
        <p:spPr>
          <a:xfrm>
            <a:off x="5572469" y="42672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815605" y="42672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66497" y="2261671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C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15088" y="3543919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K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71886" y="495352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1933" y="4295001"/>
            <a:ext cx="457561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88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 за </a:t>
            </a:r>
            <a:r>
              <a:rPr lang="bg-BG" dirty="0" err="1"/>
              <a:t>зъбчатост</a:t>
            </a:r>
            <a:endParaRPr lang="bg-BG" dirty="0"/>
          </a:p>
          <a:p>
            <a:pPr lvl="1"/>
            <a:r>
              <a:rPr lang="bg-BG" dirty="0"/>
              <a:t>Триъгълник, който се върти около външна точка</a:t>
            </a:r>
          </a:p>
          <a:p>
            <a:pPr lvl="1"/>
            <a:r>
              <a:rPr lang="bg-BG" dirty="0"/>
              <a:t>При достатъчно много на брой</a:t>
            </a:r>
            <a:r>
              <a:rPr lang="en-US" dirty="0"/>
              <a:t> – </a:t>
            </a:r>
            <a:r>
              <a:rPr lang="bg-BG" dirty="0"/>
              <a:t>ще се получи </a:t>
            </a:r>
            <a:r>
              <a:rPr lang="bg-BG" dirty="0" err="1"/>
              <a:t>зъбчатост</a:t>
            </a:r>
            <a:endParaRPr lang="bg-BG" dirty="0"/>
          </a:p>
          <a:p>
            <a:pPr lvl="1"/>
            <a:r>
              <a:rPr lang="bg-BG" dirty="0"/>
              <a:t>Аналогично се построява вътрешния пръстен</a:t>
            </a:r>
          </a:p>
          <a:p>
            <a:pPr lvl="1"/>
            <a:r>
              <a:rPr lang="bg-BG" dirty="0"/>
              <a:t>Аналогично, но само с 5 стъпки се слагат нитовете</a:t>
            </a:r>
          </a:p>
        </p:txBody>
      </p:sp>
      <p:grpSp>
        <p:nvGrpSpPr>
          <p:cNvPr id="8" name="Group 7"/>
          <p:cNvGrpSpPr/>
          <p:nvPr/>
        </p:nvGrpSpPr>
        <p:grpSpPr>
          <a:xfrm rot="473718">
            <a:off x="2574644" y="3607361"/>
            <a:ext cx="3874169" cy="2431399"/>
            <a:chOff x="2433898" y="3833403"/>
            <a:chExt cx="3874169" cy="2431399"/>
          </a:xfrm>
        </p:grpSpPr>
        <p:grpSp>
          <p:nvGrpSpPr>
            <p:cNvPr id="7" name="Group 6"/>
            <p:cNvGrpSpPr/>
            <p:nvPr/>
          </p:nvGrpSpPr>
          <p:grpSpPr>
            <a:xfrm>
              <a:off x="4227987" y="3833403"/>
              <a:ext cx="2080080" cy="2431399"/>
              <a:chOff x="4227987" y="3833403"/>
              <a:chExt cx="2080080" cy="24313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227987" y="3833403"/>
                <a:ext cx="678309" cy="2431399"/>
                <a:chOff x="4227987" y="3833403"/>
                <a:chExt cx="678309" cy="2431399"/>
              </a:xfrm>
            </p:grpSpPr>
            <p:sp>
              <p:nvSpPr>
                <p:cNvPr id="71" name="Isosceles Triangle 70"/>
                <p:cNvSpPr/>
                <p:nvPr/>
              </p:nvSpPr>
              <p:spPr>
                <a:xfrm>
                  <a:off x="4227987" y="3833403"/>
                  <a:ext cx="678309" cy="584749"/>
                </a:xfrm>
                <a:prstGeom prst="triangle">
                  <a:avLst/>
                </a:prstGeom>
                <a:solidFill>
                  <a:srgbClr val="94C600">
                    <a:alpha val="30196"/>
                  </a:srgbClr>
                </a:solidFill>
                <a:ln w="3175">
                  <a:solidFill>
                    <a:srgbClr val="6B91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495800" y="608192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315421" y="5105400"/>
                  <a:ext cx="485179" cy="418258"/>
                </a:xfrm>
                <a:prstGeom prst="rect">
                  <a:avLst/>
                </a:prstGeom>
                <a:solidFill>
                  <a:srgbClr val="94C600">
                    <a:alpha val="30196"/>
                  </a:srgbClr>
                </a:solidFill>
                <a:ln w="3175">
                  <a:solidFill>
                    <a:srgbClr val="6B91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bg-BG"/>
                </a:p>
              </p:txBody>
            </p:sp>
          </p:grpSp>
          <p:sp>
            <p:nvSpPr>
              <p:cNvPr id="36" name="Isosceles Triangle 35"/>
              <p:cNvSpPr/>
              <p:nvPr/>
            </p:nvSpPr>
            <p:spPr>
              <a:xfrm rot="900000">
                <a:off x="4758723" y="3902566"/>
                <a:ext cx="678309" cy="584749"/>
              </a:xfrm>
              <a:prstGeom prst="triangle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900000">
                <a:off x="4538797" y="5131694"/>
                <a:ext cx="485179" cy="418258"/>
              </a:xfrm>
              <a:prstGeom prst="rect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800000">
                <a:off x="5255490" y="4094757"/>
                <a:ext cx="678309" cy="584749"/>
              </a:xfrm>
              <a:prstGeom prst="triangle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2700000">
                <a:off x="5676538" y="4417540"/>
                <a:ext cx="678309" cy="584749"/>
              </a:xfrm>
              <a:prstGeom prst="triangle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2700000">
                <a:off x="4926073" y="5334903"/>
                <a:ext cx="485179" cy="418258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800000">
                <a:off x="4749771" y="5202926"/>
                <a:ext cx="485179" cy="418258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8000000">
              <a:off x="2939871" y="4587043"/>
              <a:ext cx="678309" cy="1690255"/>
              <a:chOff x="4227987" y="3833403"/>
              <a:chExt cx="678309" cy="1690255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27987" y="3833403"/>
                <a:ext cx="678309" cy="584749"/>
              </a:xfrm>
              <a:prstGeom prst="triangle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315421" y="5105400"/>
                <a:ext cx="485179" cy="418258"/>
              </a:xfrm>
              <a:prstGeom prst="rect">
                <a:avLst/>
              </a:prstGeom>
              <a:solidFill>
                <a:srgbClr val="94C600">
                  <a:alpha val="30196"/>
                </a:srgbClr>
              </a:solidFill>
              <a:ln w="3175">
                <a:solidFill>
                  <a:srgbClr val="6B9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49" name="Isosceles Triangle 48"/>
            <p:cNvSpPr/>
            <p:nvPr/>
          </p:nvSpPr>
          <p:spPr>
            <a:xfrm rot="18900000">
              <a:off x="2786438" y="4438370"/>
              <a:ext cx="678309" cy="584749"/>
            </a:xfrm>
            <a:prstGeom prst="triangle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0" name="Rectangle 49"/>
            <p:cNvSpPr/>
            <p:nvPr/>
          </p:nvSpPr>
          <p:spPr>
            <a:xfrm rot="18900000">
              <a:off x="3717121" y="5368646"/>
              <a:ext cx="485179" cy="418258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Isosceles Triangle 50"/>
            <p:cNvSpPr/>
            <p:nvPr/>
          </p:nvSpPr>
          <p:spPr>
            <a:xfrm rot="19800000">
              <a:off x="3201264" y="4104252"/>
              <a:ext cx="678309" cy="584749"/>
            </a:xfrm>
            <a:prstGeom prst="triangle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/>
            <p:cNvSpPr/>
            <p:nvPr/>
          </p:nvSpPr>
          <p:spPr>
            <a:xfrm rot="19800000">
              <a:off x="3884296" y="5221553"/>
              <a:ext cx="485179" cy="418258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6" name="Isosceles Triangle 75"/>
            <p:cNvSpPr/>
            <p:nvPr/>
          </p:nvSpPr>
          <p:spPr>
            <a:xfrm rot="20700000">
              <a:off x="3691326" y="3901006"/>
              <a:ext cx="678309" cy="584749"/>
            </a:xfrm>
            <a:prstGeom prst="triangle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Rectangle 77"/>
            <p:cNvSpPr/>
            <p:nvPr/>
          </p:nvSpPr>
          <p:spPr>
            <a:xfrm rot="20700000">
              <a:off x="4086743" y="5134859"/>
              <a:ext cx="485179" cy="418258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rgbClr val="6B9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V="1">
            <a:off x="4572000" y="4135870"/>
            <a:ext cx="2363160" cy="1829765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1" idx="7"/>
          </p:cNvCxnSpPr>
          <p:nvPr/>
        </p:nvCxnSpPr>
        <p:spPr>
          <a:xfrm flipV="1">
            <a:off x="4644431" y="3664172"/>
            <a:ext cx="1680169" cy="2247034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1910080" y="3708400"/>
            <a:ext cx="5303520" cy="5303520"/>
          </a:xfrm>
          <a:prstGeom prst="arc">
            <a:avLst>
              <a:gd name="adj1" fmla="val 18445623"/>
              <a:gd name="adj2" fmla="val 19339880"/>
            </a:avLst>
          </a:pr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2700000">
            <a:off x="6373710" y="359637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360</a:t>
            </a:r>
            <a:r>
              <a:rPr lang="en-US" sz="1600" u="sn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  <a:t></a:t>
            </a:r>
            <a:br>
              <a:rPr lang="en-US" sz="1600" u="sn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sym typeface="Symbol"/>
              </a:rPr>
            </a:br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endParaRPr lang="bg-BG" sz="16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6" name="Rectangle 8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604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Библиотеката е коригирана</a:t>
            </a:r>
          </a:p>
          <a:p>
            <a:pPr lvl="1"/>
            <a:r>
              <a:rPr lang="bg-BG" dirty="0"/>
              <a:t>Конструкторът </a:t>
            </a:r>
            <a:r>
              <a:rPr lang="en-US" b="1" dirty="0"/>
              <a:t>Cuboid</a:t>
            </a:r>
            <a:r>
              <a:rPr lang="en-US" dirty="0"/>
              <a:t> </a:t>
            </a:r>
            <a:r>
              <a:rPr lang="bg-BG" dirty="0"/>
              <a:t>се създава ръчно, а не като копие на конструктора на </a:t>
            </a:r>
            <a:r>
              <a:rPr lang="en-US" b="1" dirty="0"/>
              <a:t>Cube</a:t>
            </a:r>
            <a:endParaRPr lang="bg-BG" b="1" dirty="0"/>
          </a:p>
          <a:p>
            <a:pPr lvl="1"/>
            <a:r>
              <a:rPr lang="bg-BG" dirty="0"/>
              <a:t>Защо?</a:t>
            </a:r>
          </a:p>
        </p:txBody>
      </p:sp>
    </p:spTree>
    <p:extLst>
      <p:ext uri="{BB962C8B-B14F-4D97-AF65-F5344CB8AC3E}">
        <p14:creationId xmlns:p14="http://schemas.microsoft.com/office/powerpoint/2010/main" val="42689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Шипове</a:t>
            </a:r>
          </a:p>
          <a:p>
            <a:pPr lvl="1"/>
            <a:r>
              <a:rPr lang="bg-BG" dirty="0"/>
              <a:t>Реализация подобна на часовникарското колелце</a:t>
            </a:r>
          </a:p>
          <a:p>
            <a:pPr lvl="1"/>
            <a:r>
              <a:rPr lang="bg-BG" dirty="0"/>
              <a:t>Шип (конус) се върти около отдалечена ос</a:t>
            </a:r>
          </a:p>
          <a:p>
            <a:pPr lvl="1"/>
            <a:r>
              <a:rPr lang="bg-BG" dirty="0"/>
              <a:t>Заедно с въртенето се премества по протежение на оста</a:t>
            </a:r>
          </a:p>
          <a:p>
            <a:pPr lvl="1"/>
            <a:endParaRPr lang="bg-BG" dirty="0"/>
          </a:p>
          <a:p>
            <a:r>
              <a:rPr lang="bg-BG" dirty="0"/>
              <a:t>Метален цвят</a:t>
            </a:r>
          </a:p>
          <a:p>
            <a:pPr lvl="1"/>
            <a:r>
              <a:rPr lang="bg-BG" dirty="0"/>
              <a:t>За лъскавост се ползва </a:t>
            </a:r>
            <a:r>
              <a:rPr lang="bg-BG" dirty="0" err="1"/>
              <a:t>шейдър</a:t>
            </a:r>
            <a:r>
              <a:rPr lang="bg-BG" dirty="0"/>
              <a:t>, който отчита огледално отражение и степен на лъскавина (Тема №8 от лекциите)</a:t>
            </a:r>
          </a:p>
        </p:txBody>
      </p:sp>
      <p:sp>
        <p:nvSpPr>
          <p:cNvPr id="86" name="Rectangle 8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027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97300" y="4321238"/>
            <a:ext cx="1447800" cy="1447800"/>
          </a:xfrm>
          <a:prstGeom prst="ellipse">
            <a:avLst/>
          </a:prstGeom>
          <a:noFill/>
          <a:ln w="3175">
            <a:solidFill>
              <a:srgbClr val="6B9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Дълъг </a:t>
            </a:r>
            <a:r>
              <a:rPr lang="bg-BG" dirty="0" err="1"/>
              <a:t>кубоид</a:t>
            </a:r>
            <a:endParaRPr lang="bg-BG" dirty="0"/>
          </a:p>
          <a:p>
            <a:pPr lvl="1"/>
            <a:r>
              <a:rPr lang="bg-BG" dirty="0"/>
              <a:t>Въртим го около центъра му</a:t>
            </a:r>
          </a:p>
          <a:p>
            <a:pPr lvl="1"/>
            <a:r>
              <a:rPr lang="bg-BG" dirty="0"/>
              <a:t>Ъглите на завъртане са случайни, но фиксирани от кадър в кадър (помним ги в масив)</a:t>
            </a:r>
          </a:p>
          <a:p>
            <a:pPr lvl="1"/>
            <a:r>
              <a:rPr lang="bg-BG" dirty="0" err="1"/>
              <a:t>Кубоидът</a:t>
            </a:r>
            <a:r>
              <a:rPr lang="bg-BG" dirty="0"/>
              <a:t> не е отместен, за да може с едно рисуване да се покрият две противоположни точки на планетата</a:t>
            </a:r>
          </a:p>
        </p:txBody>
      </p:sp>
      <p:sp>
        <p:nvSpPr>
          <p:cNvPr id="86" name="Rectangle 8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 rot="18473718">
            <a:off x="4393055" y="4278876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4500000">
            <a:off x="4387876" y="4247611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20355914">
            <a:off x="4387875" y="4261293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3549171">
            <a:off x="4387177" y="4250670"/>
            <a:ext cx="256290" cy="1583323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40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Стълбища</a:t>
            </a:r>
          </a:p>
          <a:p>
            <a:pPr lvl="1"/>
            <a:r>
              <a:rPr lang="bg-BG" dirty="0"/>
              <a:t>Между всеки две съседни площадки се строи стълбище</a:t>
            </a:r>
          </a:p>
          <a:p>
            <a:pPr lvl="1"/>
            <a:r>
              <a:rPr lang="bg-BG" dirty="0"/>
              <a:t>От броя стъпала и височината на площадките може да се сметне височината на всяко стъпало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3258346"/>
            <a:ext cx="914400" cy="2514599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743200" y="4172746"/>
            <a:ext cx="914400" cy="1600199"/>
          </a:xfrm>
          <a:prstGeom prst="rect">
            <a:avLst/>
          </a:prstGeom>
          <a:solidFill>
            <a:srgbClr val="94C600">
              <a:alpha val="30196"/>
            </a:srgbClr>
          </a:solidFill>
          <a:ln w="3175">
            <a:solidFill>
              <a:srgbClr val="6B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3505200" y="4172746"/>
            <a:ext cx="304800" cy="16001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3810000" y="4020346"/>
            <a:ext cx="304800" cy="17525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4114800" y="3867946"/>
            <a:ext cx="304800" cy="19049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419599" y="3715546"/>
            <a:ext cx="304801" cy="20573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4724401" y="3563146"/>
            <a:ext cx="304800" cy="22097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5029201" y="3410746"/>
            <a:ext cx="304800" cy="23621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>
            <a:off x="5334000" y="3258346"/>
            <a:ext cx="304800" cy="2514599"/>
          </a:xfrm>
          <a:prstGeom prst="rect">
            <a:avLst/>
          </a:prstGeom>
          <a:solidFill>
            <a:srgbClr val="FF0000">
              <a:alpha val="30196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3655934" y="5846802"/>
            <a:ext cx="1830466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55934" y="5885153"/>
            <a:ext cx="1830466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657600" y="5772945"/>
            <a:ext cx="1828800" cy="176900"/>
            <a:chOff x="3657600" y="6164227"/>
            <a:chExt cx="1828800" cy="392077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3657600" y="6164227"/>
              <a:ext cx="0" cy="38410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486400" y="6172200"/>
              <a:ext cx="0" cy="38410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00400" y="4665587"/>
            <a:ext cx="2743202" cy="1774910"/>
            <a:chOff x="3657599" y="6172200"/>
            <a:chExt cx="1828801" cy="397068"/>
          </a:xfrm>
        </p:grpSpPr>
        <p:cxnSp>
          <p:nvCxnSpPr>
            <p:cNvPr id="29" name="Straight Connector 28"/>
            <p:cNvCxnSpPr>
              <a:endCxn id="24" idx="4"/>
            </p:cNvCxnSpPr>
            <p:nvPr/>
          </p:nvCxnSpPr>
          <p:spPr>
            <a:xfrm flipV="1">
              <a:off x="3657599" y="6336292"/>
              <a:ext cx="0" cy="232976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486399" y="6172200"/>
              <a:ext cx="1" cy="350011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3200401" y="6153945"/>
            <a:ext cx="2743199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5934" y="6123801"/>
            <a:ext cx="1830466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16</a:t>
            </a:r>
          </a:p>
        </p:txBody>
      </p:sp>
      <p:sp>
        <p:nvSpPr>
          <p:cNvPr id="24" name="Oval 23"/>
          <p:cNvSpPr/>
          <p:nvPr/>
        </p:nvSpPr>
        <p:spPr>
          <a:xfrm>
            <a:off x="3108960" y="500585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5852160" y="456198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3505200" y="2343946"/>
            <a:ext cx="914400" cy="2743200"/>
            <a:chOff x="3657600" y="6164227"/>
            <a:chExt cx="1828800" cy="392077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>
              <a:off x="3646709" y="6175118"/>
              <a:ext cx="21782" cy="0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86400" y="6172200"/>
              <a:ext cx="0" cy="38410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667000" y="3258345"/>
            <a:ext cx="0" cy="91440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0" y="3590947"/>
            <a:ext cx="381000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Century Gothic"/>
              </a:rPr>
              <a:t>Δ</a:t>
            </a:r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08804" y="5097291"/>
            <a:ext cx="1953796" cy="26161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    </a:t>
            </a:r>
            <a:r>
              <a:rPr lang="bg-BG" sz="11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US" sz="11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2      3     … </a:t>
            </a:r>
            <a:r>
              <a:rPr lang="en-US" sz="1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</a:t>
            </a:r>
            <a:r>
              <a:rPr lang="en-US" sz="11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s-1</a:t>
            </a:r>
            <a:r>
              <a:rPr lang="en-US" sz="8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</a:t>
            </a:r>
            <a:r>
              <a:rPr lang="en-US" sz="11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</a:t>
            </a:r>
            <a:endParaRPr lang="bg-BG" sz="11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4" name="Group 43"/>
          <p:cNvGrpSpPr/>
          <p:nvPr/>
        </p:nvGrpSpPr>
        <p:grpSpPr>
          <a:xfrm rot="16200000">
            <a:off x="4038568" y="3486940"/>
            <a:ext cx="152404" cy="609605"/>
            <a:chOff x="3809983" y="6334497"/>
            <a:chExt cx="1676418" cy="87129"/>
          </a:xfrm>
        </p:grpSpPr>
        <p:cxnSp>
          <p:nvCxnSpPr>
            <p:cNvPr id="45" name="Straight Connector 44"/>
            <p:cNvCxnSpPr/>
            <p:nvPr/>
          </p:nvCxnSpPr>
          <p:spPr>
            <a:xfrm rot="5400000" flipH="1">
              <a:off x="3788207" y="6356273"/>
              <a:ext cx="43564" cy="11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>
              <a:off x="5442815" y="6378040"/>
              <a:ext cx="87128" cy="44"/>
            </a:xfrm>
            <a:prstGeom prst="line">
              <a:avLst/>
            </a:prstGeom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3886200" y="3634156"/>
            <a:ext cx="0" cy="8138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86200" y="3873440"/>
            <a:ext cx="0" cy="7070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86200" y="3715541"/>
            <a:ext cx="0" cy="15789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5046" y="3634156"/>
            <a:ext cx="577354" cy="276999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Century Gothic"/>
              </a:rPr>
              <a:t>Δ</a:t>
            </a:r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z/s</a:t>
            </a:r>
            <a:endParaRPr lang="bg-BG" sz="12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864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Линейна комбинация</a:t>
            </a:r>
          </a:p>
          <a:p>
            <a:pPr lvl="1"/>
            <a:r>
              <a:rPr lang="bg-BG" dirty="0"/>
              <a:t>За намиране на междинните положения на стълбите</a:t>
            </a:r>
            <a:br>
              <a:rPr lang="bg-BG" dirty="0"/>
            </a:br>
            <a:r>
              <a:rPr lang="bg-BG" dirty="0"/>
              <a:t>(линейна комбинация по </a:t>
            </a:r>
            <a:r>
              <a:rPr lang="en-US" b="1" dirty="0"/>
              <a:t>Z</a:t>
            </a:r>
            <a:r>
              <a:rPr lang="bg-BG" dirty="0"/>
              <a:t> и по една от осите </a:t>
            </a:r>
            <a:r>
              <a:rPr lang="en-US" b="1" dirty="0"/>
              <a:t>X</a:t>
            </a:r>
            <a:r>
              <a:rPr lang="bg-BG" dirty="0"/>
              <a:t> или </a:t>
            </a:r>
            <a:r>
              <a:rPr lang="en-US" b="1" dirty="0"/>
              <a:t>Y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намиране на междинните цветове на стълбите</a:t>
            </a:r>
            <a:br>
              <a:rPr lang="bg-BG" dirty="0"/>
            </a:br>
            <a:r>
              <a:rPr lang="bg-BG" dirty="0"/>
              <a:t>(линейна комбинация по трите компонента на цвета)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114086" y="3923269"/>
            <a:ext cx="0" cy="129850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621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Върхове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Брой върхове</a:t>
            </a:r>
          </a:p>
          <a:p>
            <a:pPr lvl="1"/>
            <a:r>
              <a:rPr lang="bg-BG" dirty="0"/>
              <a:t>Мрежата е от </a:t>
            </a:r>
            <a:r>
              <a:rPr lang="en-US" b="1" dirty="0"/>
              <a:t>K=2NM-N-M+1</a:t>
            </a:r>
            <a:r>
              <a:rPr lang="bg-BG" b="1" dirty="0"/>
              <a:t> </a:t>
            </a:r>
            <a:r>
              <a:rPr lang="bg-BG" dirty="0"/>
              <a:t>квадрата</a:t>
            </a:r>
          </a:p>
          <a:p>
            <a:pPr lvl="1"/>
            <a:r>
              <a:rPr lang="bg-BG" dirty="0"/>
              <a:t>При отделни триъгълници, ще са необходими </a:t>
            </a:r>
            <a:r>
              <a:rPr lang="bg-BG" b="1" dirty="0"/>
              <a:t>6</a:t>
            </a:r>
            <a:r>
              <a:rPr lang="en-US" b="1" dirty="0"/>
              <a:t>K</a:t>
            </a:r>
            <a:r>
              <a:rPr lang="bg-BG" dirty="0"/>
              <a:t> върха</a:t>
            </a:r>
          </a:p>
          <a:p>
            <a:pPr lvl="1"/>
            <a:r>
              <a:rPr lang="bg-BG" dirty="0"/>
              <a:t>При една лента, ще са необходими </a:t>
            </a:r>
            <a:r>
              <a:rPr lang="en-US" b="1" dirty="0"/>
              <a:t>6K-2</a:t>
            </a:r>
            <a:r>
              <a:rPr lang="bg-BG" dirty="0"/>
              <a:t> върха (по </a:t>
            </a:r>
            <a:r>
              <a:rPr lang="bg-BG" b="1" dirty="0"/>
              <a:t>4К</a:t>
            </a:r>
            <a:r>
              <a:rPr lang="bg-BG" dirty="0"/>
              <a:t> за самите квадрати и още </a:t>
            </a:r>
            <a:r>
              <a:rPr lang="en-US" b="1" dirty="0"/>
              <a:t>2(K-1)</a:t>
            </a:r>
            <a:r>
              <a:rPr lang="bg-BG" dirty="0"/>
              <a:t> за спойки)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933855"/>
            <a:ext cx="1828800" cy="18288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657600" y="3933855"/>
            <a:ext cx="1828800" cy="1828800"/>
          </a:xfrm>
          <a:prstGeom prst="line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3235690" y="37338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690" y="556260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73383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556263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v</a:t>
            </a:r>
            <a:r>
              <a:rPr lang="en-US" sz="2000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bg-BG" sz="20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Брой байтове</a:t>
            </a:r>
          </a:p>
          <a:p>
            <a:pPr lvl="1"/>
            <a:r>
              <a:rPr lang="bg-BG" dirty="0"/>
              <a:t>Пропускаме </a:t>
            </a:r>
            <a:r>
              <a:rPr lang="en-US" dirty="0"/>
              <a:t>Z</a:t>
            </a:r>
            <a:r>
              <a:rPr lang="bg-BG" dirty="0"/>
              <a:t> координатата</a:t>
            </a:r>
            <a:r>
              <a:rPr lang="en-US" dirty="0"/>
              <a:t>,</a:t>
            </a:r>
            <a:r>
              <a:rPr lang="bg-BG" dirty="0"/>
              <a:t> тя е винаги 0</a:t>
            </a:r>
          </a:p>
          <a:p>
            <a:pPr lvl="1"/>
            <a:r>
              <a:rPr lang="bg-BG" dirty="0"/>
              <a:t>При отделни триъгълници всеки квадрат изисква 6 върха по 2 координати по 4 байта = 48 байта</a:t>
            </a:r>
          </a:p>
          <a:p>
            <a:pPr lvl="1"/>
            <a:r>
              <a:rPr lang="bg-BG" dirty="0"/>
              <a:t>При лента средно за квадрат трябват по-малко от 48 байта</a:t>
            </a:r>
          </a:p>
          <a:p>
            <a:pPr lvl="1"/>
            <a:endParaRPr lang="bg-BG" dirty="0"/>
          </a:p>
          <a:p>
            <a:r>
              <a:rPr lang="bg-BG" dirty="0"/>
              <a:t>Генериране на мрежата</a:t>
            </a:r>
          </a:p>
          <a:p>
            <a:pPr lvl="1"/>
            <a:r>
              <a:rPr lang="bg-BG" dirty="0"/>
              <a:t>Заедно с празните места тя е </a:t>
            </a:r>
            <a:r>
              <a:rPr lang="bg-BG" b="1" dirty="0"/>
              <a:t>(</a:t>
            </a:r>
            <a:r>
              <a:rPr lang="en-US" b="1" dirty="0"/>
              <a:t>2N+1)x(2M+1)</a:t>
            </a:r>
          </a:p>
          <a:p>
            <a:pPr lvl="1"/>
            <a:r>
              <a:rPr lang="bg-BG" dirty="0"/>
              <a:t>Обхождаме всички квадрати, генерираме само четните</a:t>
            </a:r>
            <a:endParaRPr lang="bg-BG" b="1" dirty="0"/>
          </a:p>
        </p:txBody>
      </p:sp>
      <p:sp>
        <p:nvSpPr>
          <p:cNvPr id="3" name="Rectangle 2"/>
          <p:cNvSpPr/>
          <p:nvPr/>
        </p:nvSpPr>
        <p:spPr>
          <a:xfrm>
            <a:off x="3657600" y="5212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4038600" y="4831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4419600" y="5212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4800600" y="4831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5181600" y="5212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657600" y="4450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4419600" y="4450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5181600" y="4450122"/>
            <a:ext cx="381000" cy="381000"/>
          </a:xfrm>
          <a:prstGeom prst="rect">
            <a:avLst/>
          </a:prstGeom>
          <a:solidFill>
            <a:srgbClr val="92D05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3657600" y="5583657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0     1    2     3     4</a:t>
            </a:r>
            <a:endParaRPr lang="bg-BG" sz="16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467761"/>
            <a:ext cx="304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</a:p>
          <a:p>
            <a:endParaRPr lang="en-US" sz="1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  <a:p>
            <a:endParaRPr lang="en-US" sz="1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4450122"/>
            <a:ext cx="1905000" cy="1143000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6324600" y="417537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3+1 е четно, генерира се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417537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1+2 е нечетно, прескача се</a:t>
            </a:r>
          </a:p>
        </p:txBody>
      </p:sp>
      <p:sp>
        <p:nvSpPr>
          <p:cNvPr id="20" name="Freeform 19"/>
          <p:cNvSpPr/>
          <p:nvPr/>
        </p:nvSpPr>
        <p:spPr>
          <a:xfrm>
            <a:off x="4998213" y="4218396"/>
            <a:ext cx="1339722" cy="809088"/>
          </a:xfrm>
          <a:custGeom>
            <a:avLst/>
            <a:gdLst>
              <a:gd name="connsiteX0" fmla="*/ 0 w 1200150"/>
              <a:gd name="connsiteY0" fmla="*/ 285750 h 285750"/>
              <a:gd name="connsiteX1" fmla="*/ 1200150 w 1200150"/>
              <a:gd name="connsiteY1" fmla="*/ 0 h 285750"/>
              <a:gd name="connsiteX2" fmla="*/ 1200150 w 1200150"/>
              <a:gd name="connsiteY2" fmla="*/ 0 h 285750"/>
              <a:gd name="connsiteX0" fmla="*/ 262890 w 1464682"/>
              <a:gd name="connsiteY0" fmla="*/ 1122426 h 1122426"/>
              <a:gd name="connsiteX1" fmla="*/ 1463040 w 1464682"/>
              <a:gd name="connsiteY1" fmla="*/ 836676 h 1122426"/>
              <a:gd name="connsiteX2" fmla="*/ 0 w 1464682"/>
              <a:gd name="connsiteY2" fmla="*/ 0 h 1122426"/>
              <a:gd name="connsiteX0" fmla="*/ 0 w 2822965"/>
              <a:gd name="connsiteY0" fmla="*/ 592074 h 851241"/>
              <a:gd name="connsiteX1" fmla="*/ 2795778 w 2822965"/>
              <a:gd name="connsiteY1" fmla="*/ 836676 h 851241"/>
              <a:gd name="connsiteX2" fmla="*/ 1332738 w 2822965"/>
              <a:gd name="connsiteY2" fmla="*/ 0 h 851241"/>
              <a:gd name="connsiteX0" fmla="*/ 2889 w 2825854"/>
              <a:gd name="connsiteY0" fmla="*/ 592074 h 843711"/>
              <a:gd name="connsiteX1" fmla="*/ 2798667 w 2825854"/>
              <a:gd name="connsiteY1" fmla="*/ 836676 h 843711"/>
              <a:gd name="connsiteX2" fmla="*/ 1335627 w 2825854"/>
              <a:gd name="connsiteY2" fmla="*/ 0 h 843711"/>
              <a:gd name="connsiteX0" fmla="*/ 23011 w 1470082"/>
              <a:gd name="connsiteY0" fmla="*/ 809193 h 809193"/>
              <a:gd name="connsiteX1" fmla="*/ 404773 w 1470082"/>
              <a:gd name="connsiteY1" fmla="*/ 11379 h 809193"/>
              <a:gd name="connsiteX2" fmla="*/ 1355749 w 1470082"/>
              <a:gd name="connsiteY2" fmla="*/ 217119 h 809193"/>
              <a:gd name="connsiteX0" fmla="*/ 0 w 1332738"/>
              <a:gd name="connsiteY0" fmla="*/ 592074 h 592074"/>
              <a:gd name="connsiteX1" fmla="*/ 1332738 w 1332738"/>
              <a:gd name="connsiteY1" fmla="*/ 0 h 592074"/>
              <a:gd name="connsiteX0" fmla="*/ 0 w 1332738"/>
              <a:gd name="connsiteY0" fmla="*/ 730196 h 730196"/>
              <a:gd name="connsiteX1" fmla="*/ 1332738 w 1332738"/>
              <a:gd name="connsiteY1" fmla="*/ 138122 h 730196"/>
              <a:gd name="connsiteX0" fmla="*/ 0 w 1332738"/>
              <a:gd name="connsiteY0" fmla="*/ 907195 h 907195"/>
              <a:gd name="connsiteX1" fmla="*/ 1332738 w 1332738"/>
              <a:gd name="connsiteY1" fmla="*/ 315121 h 907195"/>
              <a:gd name="connsiteX0" fmla="*/ 0 w 1332738"/>
              <a:gd name="connsiteY0" fmla="*/ 713103 h 713103"/>
              <a:gd name="connsiteX1" fmla="*/ 1332738 w 1332738"/>
              <a:gd name="connsiteY1" fmla="*/ 121029 h 713103"/>
              <a:gd name="connsiteX0" fmla="*/ 6984 w 1339722"/>
              <a:gd name="connsiteY0" fmla="*/ 809088 h 809088"/>
              <a:gd name="connsiteX1" fmla="*/ 1339722 w 1339722"/>
              <a:gd name="connsiteY1" fmla="*/ 217014 h 80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9722" h="809088">
                <a:moveTo>
                  <a:pt x="6984" y="809088"/>
                </a:moveTo>
                <a:cubicBezTo>
                  <a:pt x="-88266" y="-554130"/>
                  <a:pt x="813180" y="217776"/>
                  <a:pt x="1339722" y="21701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Freeform 20"/>
          <p:cNvSpPr/>
          <p:nvPr/>
        </p:nvSpPr>
        <p:spPr>
          <a:xfrm flipH="1">
            <a:off x="2923032" y="4248486"/>
            <a:ext cx="1315699" cy="411791"/>
          </a:xfrm>
          <a:custGeom>
            <a:avLst/>
            <a:gdLst>
              <a:gd name="connsiteX0" fmla="*/ 0 w 1200150"/>
              <a:gd name="connsiteY0" fmla="*/ 285750 h 285750"/>
              <a:gd name="connsiteX1" fmla="*/ 1200150 w 1200150"/>
              <a:gd name="connsiteY1" fmla="*/ 0 h 285750"/>
              <a:gd name="connsiteX2" fmla="*/ 1200150 w 1200150"/>
              <a:gd name="connsiteY2" fmla="*/ 0 h 285750"/>
              <a:gd name="connsiteX0" fmla="*/ 262890 w 1464682"/>
              <a:gd name="connsiteY0" fmla="*/ 1122426 h 1122426"/>
              <a:gd name="connsiteX1" fmla="*/ 1463040 w 1464682"/>
              <a:gd name="connsiteY1" fmla="*/ 836676 h 1122426"/>
              <a:gd name="connsiteX2" fmla="*/ 0 w 1464682"/>
              <a:gd name="connsiteY2" fmla="*/ 0 h 1122426"/>
              <a:gd name="connsiteX0" fmla="*/ 0 w 2822965"/>
              <a:gd name="connsiteY0" fmla="*/ 592074 h 851241"/>
              <a:gd name="connsiteX1" fmla="*/ 2795778 w 2822965"/>
              <a:gd name="connsiteY1" fmla="*/ 836676 h 851241"/>
              <a:gd name="connsiteX2" fmla="*/ 1332738 w 2822965"/>
              <a:gd name="connsiteY2" fmla="*/ 0 h 851241"/>
              <a:gd name="connsiteX0" fmla="*/ 2889 w 2825854"/>
              <a:gd name="connsiteY0" fmla="*/ 592074 h 843711"/>
              <a:gd name="connsiteX1" fmla="*/ 2798667 w 2825854"/>
              <a:gd name="connsiteY1" fmla="*/ 836676 h 843711"/>
              <a:gd name="connsiteX2" fmla="*/ 1335627 w 2825854"/>
              <a:gd name="connsiteY2" fmla="*/ 0 h 843711"/>
              <a:gd name="connsiteX0" fmla="*/ 23011 w 1470082"/>
              <a:gd name="connsiteY0" fmla="*/ 809193 h 809193"/>
              <a:gd name="connsiteX1" fmla="*/ 404773 w 1470082"/>
              <a:gd name="connsiteY1" fmla="*/ 11379 h 809193"/>
              <a:gd name="connsiteX2" fmla="*/ 1355749 w 1470082"/>
              <a:gd name="connsiteY2" fmla="*/ 217119 h 809193"/>
              <a:gd name="connsiteX0" fmla="*/ 0 w 1332738"/>
              <a:gd name="connsiteY0" fmla="*/ 592074 h 592074"/>
              <a:gd name="connsiteX1" fmla="*/ 1332738 w 1332738"/>
              <a:gd name="connsiteY1" fmla="*/ 0 h 592074"/>
              <a:gd name="connsiteX0" fmla="*/ 0 w 1332738"/>
              <a:gd name="connsiteY0" fmla="*/ 730196 h 730196"/>
              <a:gd name="connsiteX1" fmla="*/ 1332738 w 1332738"/>
              <a:gd name="connsiteY1" fmla="*/ 138122 h 730196"/>
              <a:gd name="connsiteX0" fmla="*/ 0 w 1332738"/>
              <a:gd name="connsiteY0" fmla="*/ 907195 h 907195"/>
              <a:gd name="connsiteX1" fmla="*/ 1332738 w 1332738"/>
              <a:gd name="connsiteY1" fmla="*/ 315121 h 907195"/>
              <a:gd name="connsiteX0" fmla="*/ 0 w 1332738"/>
              <a:gd name="connsiteY0" fmla="*/ 713103 h 713103"/>
              <a:gd name="connsiteX1" fmla="*/ 1332738 w 1332738"/>
              <a:gd name="connsiteY1" fmla="*/ 121029 h 713103"/>
              <a:gd name="connsiteX0" fmla="*/ 6984 w 1339722"/>
              <a:gd name="connsiteY0" fmla="*/ 809088 h 809088"/>
              <a:gd name="connsiteX1" fmla="*/ 1339722 w 1339722"/>
              <a:gd name="connsiteY1" fmla="*/ 217014 h 809088"/>
              <a:gd name="connsiteX0" fmla="*/ 3064 w 2588753"/>
              <a:gd name="connsiteY0" fmla="*/ 890846 h 890846"/>
              <a:gd name="connsiteX1" fmla="*/ 2588753 w 2588753"/>
              <a:gd name="connsiteY1" fmla="*/ 134180 h 890846"/>
              <a:gd name="connsiteX0" fmla="*/ 3188 w 2501866"/>
              <a:gd name="connsiteY0" fmla="*/ 649467 h 649467"/>
              <a:gd name="connsiteX1" fmla="*/ 2501866 w 2501866"/>
              <a:gd name="connsiteY1" fmla="*/ 491733 h 649467"/>
              <a:gd name="connsiteX0" fmla="*/ 4396 w 2503074"/>
              <a:gd name="connsiteY0" fmla="*/ 411791 h 411791"/>
              <a:gd name="connsiteX1" fmla="*/ 2503074 w 2503074"/>
              <a:gd name="connsiteY1" fmla="*/ 254057 h 411791"/>
              <a:gd name="connsiteX0" fmla="*/ 5250 w 2503928"/>
              <a:gd name="connsiteY0" fmla="*/ 411791 h 411791"/>
              <a:gd name="connsiteX1" fmla="*/ 2503928 w 2503928"/>
              <a:gd name="connsiteY1" fmla="*/ 254057 h 41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3928" h="411791">
                <a:moveTo>
                  <a:pt x="5250" y="411791"/>
                </a:moveTo>
                <a:cubicBezTo>
                  <a:pt x="-107401" y="-411931"/>
                  <a:pt x="1620644" y="254819"/>
                  <a:pt x="2503928" y="25405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4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Преаранжираме</a:t>
            </a:r>
            <a:r>
              <a:rPr lang="bg-BG" dirty="0"/>
              <a:t> триъгълниците</a:t>
            </a:r>
          </a:p>
          <a:p>
            <a:pPr lvl="1"/>
            <a:r>
              <a:rPr lang="bg-BG" dirty="0"/>
              <a:t>Получаваме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/2</a:t>
            </a:r>
            <a:r>
              <a:rPr lang="bg-BG" dirty="0"/>
              <a:t> ветрила</a:t>
            </a:r>
          </a:p>
          <a:p>
            <a:pPr lvl="1"/>
            <a:r>
              <a:rPr lang="bg-BG" dirty="0"/>
              <a:t>За всяко ветрило имаме 10 върха</a:t>
            </a:r>
            <a:r>
              <a:rPr lang="en-US" dirty="0"/>
              <a:t> (</a:t>
            </a:r>
            <a:r>
              <a:rPr lang="bg-BG" dirty="0"/>
              <a:t>връх 1 е двукратно)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71309" y="5042826"/>
            <a:ext cx="665018" cy="665018"/>
            <a:chOff x="1828800" y="4799427"/>
            <a:chExt cx="914400" cy="914400"/>
          </a:xfrm>
        </p:grpSpPr>
        <p:sp>
          <p:nvSpPr>
            <p:cNvPr id="80" name="Rectangle 79"/>
            <p:cNvSpPr/>
            <p:nvPr/>
          </p:nvSpPr>
          <p:spPr>
            <a:xfrm>
              <a:off x="1828800" y="4799427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1828800" y="4799427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5400000">
            <a:off x="4736328" y="5042826"/>
            <a:ext cx="665018" cy="665018"/>
            <a:chOff x="1828800" y="4799427"/>
            <a:chExt cx="914400" cy="914400"/>
          </a:xfrm>
        </p:grpSpPr>
        <p:sp>
          <p:nvSpPr>
            <p:cNvPr id="78" name="Rectangle 77"/>
            <p:cNvSpPr/>
            <p:nvPr/>
          </p:nvSpPr>
          <p:spPr>
            <a:xfrm>
              <a:off x="1828800" y="4799427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1828800" y="4799427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4071309" y="4378036"/>
            <a:ext cx="665018" cy="665018"/>
            <a:chOff x="1828800" y="5257799"/>
            <a:chExt cx="914400" cy="914400"/>
          </a:xfrm>
        </p:grpSpPr>
        <p:sp>
          <p:nvSpPr>
            <p:cNvPr id="70" name="Rectangle 69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4736328" y="4378036"/>
            <a:ext cx="665018" cy="665018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736328" y="4378036"/>
            <a:ext cx="665018" cy="665018"/>
          </a:xfrm>
          <a:prstGeom prst="line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Group 22"/>
          <p:cNvGrpSpPr/>
          <p:nvPr/>
        </p:nvGrpSpPr>
        <p:grpSpPr>
          <a:xfrm>
            <a:off x="2739723" y="3713018"/>
            <a:ext cx="665018" cy="665018"/>
            <a:chOff x="1828800" y="5257799"/>
            <a:chExt cx="914400" cy="914400"/>
          </a:xfrm>
        </p:grpSpPr>
        <p:sp>
          <p:nvSpPr>
            <p:cNvPr id="51" name="Rectangle 50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3406291" y="3713018"/>
            <a:ext cx="665018" cy="665018"/>
            <a:chOff x="1828800" y="5257799"/>
            <a:chExt cx="914400" cy="914400"/>
          </a:xfrm>
        </p:grpSpPr>
        <p:sp>
          <p:nvSpPr>
            <p:cNvPr id="49" name="Rectangle 48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071309" y="3713018"/>
            <a:ext cx="665018" cy="665018"/>
            <a:chOff x="1828800" y="5257799"/>
            <a:chExt cx="914400" cy="914400"/>
          </a:xfrm>
        </p:grpSpPr>
        <p:sp>
          <p:nvSpPr>
            <p:cNvPr id="47" name="Rectangle 46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5400000">
            <a:off x="4736328" y="3713018"/>
            <a:ext cx="665018" cy="665018"/>
            <a:chOff x="1828800" y="5257799"/>
            <a:chExt cx="914400" cy="914400"/>
          </a:xfrm>
        </p:grpSpPr>
        <p:sp>
          <p:nvSpPr>
            <p:cNvPr id="45" name="Rectangle 44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2739723" y="3048000"/>
            <a:ext cx="665018" cy="665018"/>
            <a:chOff x="1828800" y="5257799"/>
            <a:chExt cx="914400" cy="914400"/>
          </a:xfrm>
        </p:grpSpPr>
        <p:sp>
          <p:nvSpPr>
            <p:cNvPr id="41" name="Rectangle 40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406291" y="3048000"/>
            <a:ext cx="665018" cy="665018"/>
            <a:chOff x="1828800" y="5257799"/>
            <a:chExt cx="914400" cy="914400"/>
          </a:xfrm>
        </p:grpSpPr>
        <p:sp>
          <p:nvSpPr>
            <p:cNvPr id="39" name="Rectangle 38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5400000">
            <a:off x="4071309" y="3048000"/>
            <a:ext cx="665018" cy="665018"/>
            <a:chOff x="1828800" y="5257799"/>
            <a:chExt cx="914400" cy="914400"/>
          </a:xfrm>
        </p:grpSpPr>
        <p:sp>
          <p:nvSpPr>
            <p:cNvPr id="37" name="Rectangle 36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36328" y="3048000"/>
            <a:ext cx="665018" cy="665018"/>
            <a:chOff x="1828800" y="5257799"/>
            <a:chExt cx="914400" cy="914400"/>
          </a:xfrm>
        </p:grpSpPr>
        <p:sp>
          <p:nvSpPr>
            <p:cNvPr id="35" name="Rectangle 34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solidFill>
              <a:srgbClr val="F4FCE4">
                <a:alpha val="60000"/>
              </a:srgbClr>
            </a:solidFill>
            <a:ln w="9525"/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ight Brace 85"/>
          <p:cNvSpPr/>
          <p:nvPr/>
        </p:nvSpPr>
        <p:spPr>
          <a:xfrm>
            <a:off x="5490883" y="3082733"/>
            <a:ext cx="144285" cy="2625111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/>
          <p:cNvSpPr/>
          <p:nvPr/>
        </p:nvSpPr>
        <p:spPr>
          <a:xfrm>
            <a:off x="5572469" y="4191000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ight Brace 87"/>
          <p:cNvSpPr/>
          <p:nvPr/>
        </p:nvSpPr>
        <p:spPr>
          <a:xfrm rot="5400000">
            <a:off x="3966874" y="4571379"/>
            <a:ext cx="210797" cy="2658146"/>
          </a:xfrm>
          <a:prstGeom prst="rightBrace">
            <a:avLst>
              <a:gd name="adj1" fmla="val 46381"/>
              <a:gd name="adj2" fmla="val 50000"/>
            </a:avLst>
          </a:prstGeom>
          <a:noFill/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/>
          <p:cNvSpPr/>
          <p:nvPr/>
        </p:nvSpPr>
        <p:spPr>
          <a:xfrm>
            <a:off x="3852864" y="6005848"/>
            <a:ext cx="447331" cy="39495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bg-BG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39723" y="5042826"/>
            <a:ext cx="665018" cy="665018"/>
            <a:chOff x="1828800" y="4795505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84" name="Rectangle 83"/>
            <p:cNvSpPr/>
            <p:nvPr/>
          </p:nvSpPr>
          <p:spPr>
            <a:xfrm>
              <a:off x="1828800" y="4795505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828800" y="4795505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5400000">
            <a:off x="3406291" y="5042826"/>
            <a:ext cx="665018" cy="665018"/>
            <a:chOff x="1828800" y="4799427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82" name="Rectangle 81"/>
            <p:cNvSpPr/>
            <p:nvPr/>
          </p:nvSpPr>
          <p:spPr>
            <a:xfrm>
              <a:off x="1828800" y="4799427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1828800" y="4799427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2739723" y="4378036"/>
            <a:ext cx="665018" cy="665018"/>
            <a:chOff x="1828800" y="5257799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74" name="Rectangle 73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06291" y="4378036"/>
            <a:ext cx="665018" cy="665018"/>
            <a:chOff x="1828800" y="5257799"/>
            <a:chExt cx="914400" cy="914400"/>
          </a:xfrm>
          <a:solidFill>
            <a:srgbClr val="FF0000">
              <a:alpha val="20000"/>
            </a:srgbClr>
          </a:solidFill>
        </p:grpSpPr>
        <p:sp>
          <p:nvSpPr>
            <p:cNvPr id="72" name="Rectangle 71"/>
            <p:cNvSpPr/>
            <p:nvPr/>
          </p:nvSpPr>
          <p:spPr>
            <a:xfrm>
              <a:off x="1828800" y="5257799"/>
              <a:ext cx="914400" cy="914400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3600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1828800" y="5257799"/>
              <a:ext cx="914400" cy="914400"/>
            </a:xfrm>
            <a:prstGeom prst="line">
              <a:avLst/>
            </a:prstGeom>
            <a:grpFill/>
            <a:ln w="9525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368191" y="500472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Oval 113"/>
          <p:cNvSpPr/>
          <p:nvPr/>
        </p:nvSpPr>
        <p:spPr>
          <a:xfrm>
            <a:off x="2705100" y="433993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Oval 114"/>
          <p:cNvSpPr/>
          <p:nvPr/>
        </p:nvSpPr>
        <p:spPr>
          <a:xfrm>
            <a:off x="3368191" y="433993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Oval 115"/>
          <p:cNvSpPr/>
          <p:nvPr/>
        </p:nvSpPr>
        <p:spPr>
          <a:xfrm>
            <a:off x="4033209" y="433993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Oval 116"/>
          <p:cNvSpPr/>
          <p:nvPr/>
        </p:nvSpPr>
        <p:spPr>
          <a:xfrm>
            <a:off x="4038429" y="500472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Oval 117"/>
          <p:cNvSpPr/>
          <p:nvPr/>
        </p:nvSpPr>
        <p:spPr>
          <a:xfrm>
            <a:off x="4031598" y="566974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Oval 118"/>
          <p:cNvSpPr/>
          <p:nvPr/>
        </p:nvSpPr>
        <p:spPr>
          <a:xfrm>
            <a:off x="3366641" y="566974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Oval 119"/>
          <p:cNvSpPr/>
          <p:nvPr/>
        </p:nvSpPr>
        <p:spPr>
          <a:xfrm>
            <a:off x="2701623" y="566974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Oval 120"/>
          <p:cNvSpPr/>
          <p:nvPr/>
        </p:nvSpPr>
        <p:spPr>
          <a:xfrm>
            <a:off x="2705100" y="5004954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TextBox 121"/>
          <p:cNvSpPr txBox="1"/>
          <p:nvPr/>
        </p:nvSpPr>
        <p:spPr>
          <a:xfrm>
            <a:off x="3138339" y="4572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15866" y="4842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07762" y="415932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35899" y="39835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067609" y="41858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076922" y="4842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076922" y="55099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3204" y="55003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8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35899" y="571183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7</a:t>
            </a:r>
            <a:endParaRPr lang="bg-BG" sz="20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77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</a:t>
            </a:r>
            <a:r>
              <a:rPr lang="en-US" dirty="0"/>
              <a:t> </a:t>
            </a:r>
            <a:r>
              <a:rPr lang="bg-BG" dirty="0"/>
              <a:t>с един и същ буфер</a:t>
            </a:r>
          </a:p>
          <a:p>
            <a:pPr lvl="1"/>
            <a:r>
              <a:rPr lang="bg-BG" dirty="0"/>
              <a:t>Ветрилата рисуваме с всички 10 върха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,v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2</a:t>
            </a:r>
            <a:r>
              <a:rPr lang="en-US" dirty="0"/>
              <a:t>,…v</a:t>
            </a:r>
            <a:r>
              <a:rPr lang="en-US" baseline="-25000" dirty="0"/>
              <a:t>8</a:t>
            </a:r>
            <a:r>
              <a:rPr lang="en-US" dirty="0"/>
              <a:t>,v</a:t>
            </a:r>
            <a:r>
              <a:rPr lang="en-US" baseline="-25000" dirty="0"/>
              <a:t>1</a:t>
            </a:r>
          </a:p>
          <a:p>
            <a:pPr lvl="1"/>
            <a:r>
              <a:rPr lang="bg-BG" dirty="0"/>
              <a:t>Контурите рисуваме  с 8 върха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,v</a:t>
            </a:r>
            <a:r>
              <a:rPr lang="en-US" baseline="-25000" dirty="0"/>
              <a:t>2</a:t>
            </a:r>
            <a:r>
              <a:rPr lang="en-US" dirty="0"/>
              <a:t>,…v</a:t>
            </a:r>
            <a:r>
              <a:rPr lang="en-US" baseline="-25000" dirty="0"/>
              <a:t>8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endParaRPr lang="bg-BG" baseline="-25000" dirty="0"/>
          </a:p>
          <a:p>
            <a:pPr lvl="1"/>
            <a:r>
              <a:rPr lang="bg-BG" dirty="0"/>
              <a:t>За центровете „преформатираме буфера да е от елементи по 10 върха (20 числа) и ни интересува само първото число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1800" y="2344056"/>
            <a:ext cx="3200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bg-BG" sz="44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6170212" y="2344056"/>
            <a:ext cx="1690688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4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1295400" y="2344056"/>
            <a:ext cx="1676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bg-BG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776" y="2267856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 rot="10800000">
            <a:off x="1281111" y="2277380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1066800" y="2115456"/>
            <a:ext cx="381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7658100" y="2110693"/>
            <a:ext cx="381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Brace 14"/>
          <p:cNvSpPr/>
          <p:nvPr/>
        </p:nvSpPr>
        <p:spPr>
          <a:xfrm rot="16200000">
            <a:off x="4421984" y="622827"/>
            <a:ext cx="300038" cy="3048002"/>
          </a:xfrm>
          <a:prstGeom prst="rightBrace">
            <a:avLst>
              <a:gd name="adj1" fmla="val 46381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2986086" y="1653493"/>
            <a:ext cx="31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TRIANGLE_FAN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 rot="5400000" flipV="1">
            <a:off x="4432066" y="1855341"/>
            <a:ext cx="279870" cy="2438399"/>
          </a:xfrm>
          <a:prstGeom prst="rightBrace">
            <a:avLst>
              <a:gd name="adj1" fmla="val 46381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TextBox 17"/>
          <p:cNvSpPr txBox="1"/>
          <p:nvPr/>
        </p:nvSpPr>
        <p:spPr>
          <a:xfrm>
            <a:off x="3352797" y="3228559"/>
            <a:ext cx="2438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LINE_LOOP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80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bg-BG" sz="4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3528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36576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bg-BG" sz="4400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39624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bg-BG" sz="4400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42672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4400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2427607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bg-BG" sz="4400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48768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bg-BG" sz="4400" baseline="-25000" dirty="0"/>
          </a:p>
        </p:txBody>
      </p:sp>
      <p:sp>
        <p:nvSpPr>
          <p:cNvPr id="28" name="Rectangle 27"/>
          <p:cNvSpPr/>
          <p:nvPr/>
        </p:nvSpPr>
        <p:spPr>
          <a:xfrm>
            <a:off x="51816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bg-BG" sz="4400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54864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bg-BG" sz="4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5791200" y="2426736"/>
            <a:ext cx="30480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2986090" y="5400676"/>
            <a:ext cx="3200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bg-BG" sz="44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184502" y="5400676"/>
            <a:ext cx="1690688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bg-BG" sz="4400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1309690" y="5400676"/>
            <a:ext cx="1676400" cy="533400"/>
          </a:xfrm>
          <a:prstGeom prst="rect">
            <a:avLst/>
          </a:prstGeom>
          <a:solidFill>
            <a:srgbClr val="F4FCE4">
              <a:alpha val="60000"/>
            </a:srgbClr>
          </a:solidFill>
          <a:ln w="9525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v</a:t>
            </a:r>
            <a:r>
              <a:rPr lang="bg-BG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bg-BG" sz="44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215066" y="5324476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/>
          <p:cNvSpPr/>
          <p:nvPr/>
        </p:nvSpPr>
        <p:spPr>
          <a:xfrm rot="10800000">
            <a:off x="1295401" y="5334000"/>
            <a:ext cx="1676400" cy="685800"/>
          </a:xfrm>
          <a:prstGeom prst="rect">
            <a:avLst/>
          </a:prstGeom>
          <a:gradFill flip="none" rotWithShape="1">
            <a:gsLst>
              <a:gs pos="2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ight Brace 35"/>
          <p:cNvSpPr/>
          <p:nvPr/>
        </p:nvSpPr>
        <p:spPr>
          <a:xfrm rot="16200000">
            <a:off x="4436274" y="3679447"/>
            <a:ext cx="300038" cy="3048002"/>
          </a:xfrm>
          <a:prstGeom prst="rightBrace">
            <a:avLst>
              <a:gd name="adj1" fmla="val 46381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TextBox 36"/>
          <p:cNvSpPr txBox="1"/>
          <p:nvPr/>
        </p:nvSpPr>
        <p:spPr>
          <a:xfrm>
            <a:off x="3000376" y="4710113"/>
            <a:ext cx="317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POINTS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62290" y="5484227"/>
            <a:ext cx="3033710" cy="385346"/>
          </a:xfrm>
          <a:prstGeom prst="rect">
            <a:avLst/>
          </a:prstGeom>
          <a:solidFill>
            <a:srgbClr val="FFFFFF"/>
          </a:solidFill>
          <a:ln w="9525"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4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6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7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8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bg-BG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ctangle 47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107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RGB</a:t>
            </a:r>
            <a:r>
              <a:rPr lang="en-US" dirty="0"/>
              <a:t> </a:t>
            </a:r>
            <a:r>
              <a:rPr lang="bg-BG" dirty="0"/>
              <a:t>куб </a:t>
            </a:r>
          </a:p>
          <a:p>
            <a:pPr lvl="1"/>
            <a:r>
              <a:rPr lang="bg-BG" dirty="0"/>
              <a:t>Кубът се генерира от (0, </a:t>
            </a:r>
            <a:r>
              <a:rPr lang="bg-BG" dirty="0" err="1"/>
              <a:t>0</a:t>
            </a:r>
            <a:r>
              <a:rPr lang="bg-BG" dirty="0"/>
              <a:t>, </a:t>
            </a:r>
            <a:r>
              <a:rPr lang="bg-BG" dirty="0" err="1"/>
              <a:t>0</a:t>
            </a:r>
            <a:r>
              <a:rPr lang="bg-BG" dirty="0"/>
              <a:t>) до (1, </a:t>
            </a:r>
            <a:r>
              <a:rPr lang="bg-BG" dirty="0" err="1"/>
              <a:t>1</a:t>
            </a:r>
            <a:r>
              <a:rPr lang="bg-BG" dirty="0"/>
              <a:t>, </a:t>
            </a:r>
            <a:r>
              <a:rPr lang="bg-BG" dirty="0" err="1"/>
              <a:t>1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Координатите на върховете съответстват и на цветовете им</a:t>
            </a:r>
          </a:p>
          <a:p>
            <a:pPr lvl="1"/>
            <a:r>
              <a:rPr lang="bg-BG" dirty="0"/>
              <a:t>Кубът се рисува с отместване, за да е центриран</a:t>
            </a:r>
          </a:p>
          <a:p>
            <a:pPr lvl="1"/>
            <a:endParaRPr lang="bg-BG" dirty="0"/>
          </a:p>
          <a:p>
            <a:r>
              <a:rPr lang="bg-BG" dirty="0"/>
              <a:t>Въртене</a:t>
            </a:r>
          </a:p>
          <a:p>
            <a:pPr lvl="1"/>
            <a:r>
              <a:rPr lang="bg-BG" dirty="0"/>
              <a:t>Фиксирана гледна точка</a:t>
            </a:r>
          </a:p>
          <a:p>
            <a:pPr lvl="1"/>
            <a:r>
              <a:rPr lang="bg-BG" dirty="0"/>
              <a:t>Въртим сцената по малко на всеки кадър</a:t>
            </a:r>
          </a:p>
        </p:txBody>
      </p:sp>
      <p:sp>
        <p:nvSpPr>
          <p:cNvPr id="76" name="Rectangle 7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6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Тела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649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Къщичка</a:t>
            </a:r>
          </a:p>
          <a:p>
            <a:pPr lvl="1"/>
            <a:r>
              <a:rPr lang="bg-BG" dirty="0"/>
              <a:t>Съставена от два обекта – стая и покрив</a:t>
            </a:r>
          </a:p>
          <a:p>
            <a:pPr lvl="1"/>
            <a:r>
              <a:rPr lang="bg-BG" dirty="0"/>
              <a:t>Стаята е куб, покривът е 4-ъгълна пирамида</a:t>
            </a:r>
          </a:p>
          <a:p>
            <a:pPr lvl="1"/>
            <a:endParaRPr lang="bg-BG" dirty="0"/>
          </a:p>
          <a:p>
            <a:r>
              <a:rPr lang="bg-BG" dirty="0"/>
              <a:t>Обаче</a:t>
            </a:r>
          </a:p>
          <a:p>
            <a:pPr lvl="1"/>
            <a:r>
              <a:rPr lang="bg-BG" dirty="0"/>
              <a:t>Ориентацията на куба и на пирамидата са различни</a:t>
            </a:r>
          </a:p>
          <a:p>
            <a:pPr lvl="1"/>
            <a:r>
              <a:rPr lang="bg-BG" dirty="0"/>
              <a:t>Все още нямаме въртене на обектите в библиотеката</a:t>
            </a:r>
          </a:p>
          <a:p>
            <a:pPr lvl="1"/>
            <a:r>
              <a:rPr lang="bg-BG" dirty="0"/>
              <a:t>Вместо куб ще ползваме 4-ъгълна призма</a:t>
            </a:r>
          </a:p>
        </p:txBody>
      </p:sp>
      <p:sp>
        <p:nvSpPr>
          <p:cNvPr id="76" name="Rectangle 75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53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</TotalTime>
  <Words>745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Century Gothic</vt:lpstr>
      <vt:lpstr>Symbol</vt:lpstr>
      <vt:lpstr>Times New Roman</vt:lpstr>
      <vt:lpstr>Wingdings 2</vt:lpstr>
      <vt:lpstr>Austin</vt:lpstr>
      <vt:lpstr>Върхове</vt:lpstr>
      <vt:lpstr>PowerPoint Presentation</vt:lpstr>
      <vt:lpstr>Решение №1</vt:lpstr>
      <vt:lpstr>PowerPoint Presentation</vt:lpstr>
      <vt:lpstr>Решение №2</vt:lpstr>
      <vt:lpstr>PowerPoint Presentation</vt:lpstr>
      <vt:lpstr>Решение №3</vt:lpstr>
      <vt:lpstr>PowerPoint Presentation</vt:lpstr>
      <vt:lpstr>Решение №4</vt:lpstr>
      <vt:lpstr>Решение №5</vt:lpstr>
      <vt:lpstr>PowerPoint Presentation</vt:lpstr>
      <vt:lpstr>Решение №6</vt:lpstr>
      <vt:lpstr>PowerPoint Presentation</vt:lpstr>
      <vt:lpstr>Решение №7</vt:lpstr>
      <vt:lpstr>Решение №8</vt:lpstr>
      <vt:lpstr>Решение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WebGL-Solutions-05</dc:title>
  <dc:creator>Pavel Boytchev</dc:creator>
  <cp:lastModifiedBy>Pavel Boytchev</cp:lastModifiedBy>
  <cp:revision>473</cp:revision>
  <dcterms:created xsi:type="dcterms:W3CDTF">2013-12-13T09:03:57Z</dcterms:created>
  <dcterms:modified xsi:type="dcterms:W3CDTF">2021-10-13T10:38:06Z</dcterms:modified>
</cp:coreProperties>
</file>