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9"/>
  </p:notesMasterIdLst>
  <p:sldIdLst>
    <p:sldId id="256" r:id="rId2"/>
    <p:sldId id="297" r:id="rId3"/>
    <p:sldId id="681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741" r:id="rId16"/>
    <p:sldId id="695" r:id="rId17"/>
    <p:sldId id="696" r:id="rId18"/>
    <p:sldId id="698" r:id="rId19"/>
    <p:sldId id="746" r:id="rId20"/>
    <p:sldId id="703" r:id="rId21"/>
    <p:sldId id="742" r:id="rId22"/>
    <p:sldId id="743" r:id="rId23"/>
    <p:sldId id="744" r:id="rId24"/>
    <p:sldId id="745" r:id="rId25"/>
    <p:sldId id="747" r:id="rId26"/>
    <p:sldId id="748" r:id="rId27"/>
    <p:sldId id="750" r:id="rId28"/>
    <p:sldId id="749" r:id="rId29"/>
    <p:sldId id="751" r:id="rId30"/>
    <p:sldId id="752" r:id="rId31"/>
    <p:sldId id="753" r:id="rId32"/>
    <p:sldId id="754" r:id="rId33"/>
    <p:sldId id="756" r:id="rId34"/>
    <p:sldId id="755" r:id="rId35"/>
    <p:sldId id="757" r:id="rId36"/>
    <p:sldId id="758" r:id="rId37"/>
    <p:sldId id="759" r:id="rId38"/>
    <p:sldId id="760" r:id="rId39"/>
    <p:sldId id="761" r:id="rId40"/>
    <p:sldId id="762" r:id="rId41"/>
    <p:sldId id="763" r:id="rId42"/>
    <p:sldId id="764" r:id="rId43"/>
    <p:sldId id="765" r:id="rId44"/>
    <p:sldId id="766" r:id="rId45"/>
    <p:sldId id="767" r:id="rId46"/>
    <p:sldId id="768" r:id="rId47"/>
    <p:sldId id="769" r:id="rId48"/>
    <p:sldId id="770" r:id="rId49"/>
    <p:sldId id="771" r:id="rId50"/>
    <p:sldId id="773" r:id="rId51"/>
    <p:sldId id="774" r:id="rId52"/>
    <p:sldId id="772" r:id="rId53"/>
    <p:sldId id="775" r:id="rId54"/>
    <p:sldId id="776" r:id="rId55"/>
    <p:sldId id="777" r:id="rId56"/>
    <p:sldId id="778" r:id="rId57"/>
    <p:sldId id="779" r:id="rId58"/>
    <p:sldId id="780" r:id="rId59"/>
    <p:sldId id="781" r:id="rId60"/>
    <p:sldId id="782" r:id="rId61"/>
    <p:sldId id="783" r:id="rId62"/>
    <p:sldId id="784" r:id="rId63"/>
    <p:sldId id="785" r:id="rId64"/>
    <p:sldId id="266" r:id="rId65"/>
    <p:sldId id="267" r:id="rId66"/>
    <p:sldId id="289" r:id="rId67"/>
    <p:sldId id="29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B7B7"/>
    <a:srgbClr val="76C749"/>
    <a:srgbClr val="6F9500"/>
    <a:srgbClr val="FFFFFF"/>
    <a:srgbClr val="C0C0C0"/>
    <a:srgbClr val="000000"/>
    <a:srgbClr val="00B05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8" autoAdjust="0"/>
    <p:restoredTop sz="99825" autoAdjust="0"/>
  </p:normalViewPr>
  <p:slideViewPr>
    <p:cSldViewPr>
      <p:cViewPr>
        <p:scale>
          <a:sx n="75" d="100"/>
          <a:sy n="75" d="100"/>
        </p:scale>
        <p:origin x="145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9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193057" y="4478669"/>
            <a:ext cx="622877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Sphere%20with%20fake%20normals" TargetMode="External"/><Relationship Id="rId2" Type="http://schemas.openxmlformats.org/officeDocument/2006/relationships/hyperlink" Target="Example%201%20-%20Sphere%20with%20fake%20normals/Example%2011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Sphere" TargetMode="External"/><Relationship Id="rId2" Type="http://schemas.openxmlformats.org/officeDocument/2006/relationships/hyperlink" Target="Example%202%20-%20Sphere/Example%2011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Small%20spheres" TargetMode="External"/><Relationship Id="rId2" Type="http://schemas.openxmlformats.org/officeDocument/2006/relationships/hyperlink" Target="Example%203%20-%20Small%20spheres/Example%2011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Spheroid" TargetMode="External"/><Relationship Id="rId2" Type="http://schemas.openxmlformats.org/officeDocument/2006/relationships/hyperlink" Target="Example%204%20-%20Spheroid/Example%2011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Normal%20matrix" TargetMode="External"/><Relationship Id="rId2" Type="http://schemas.openxmlformats.org/officeDocument/2006/relationships/hyperlink" Target="Example%205%20-%20Normal%20matrix/Example%2011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Sphere%20poles" TargetMode="External"/><Relationship Id="rId2" Type="http://schemas.openxmlformats.org/officeDocument/2006/relationships/hyperlink" Target="Example%206%20-%20Sphere%20poles/Example%2011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Icosahedron" TargetMode="External"/><Relationship Id="rId2" Type="http://schemas.openxmlformats.org/officeDocument/2006/relationships/hyperlink" Target="Example%207%20-%20Icosahedron/Example%2011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Example%208%20-%20Geodesic%20icosahedron" TargetMode="External"/><Relationship Id="rId2" Type="http://schemas.openxmlformats.org/officeDocument/2006/relationships/hyperlink" Target="Example%208%20-%20Geodesic%20icosahedron/Example%201108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Example%209%20-%20Geodesic%20sphere" TargetMode="External"/><Relationship Id="rId2" Type="http://schemas.openxmlformats.org/officeDocument/2006/relationships/hyperlink" Target="Example%209%20-%20Geodesic%20sphere/Example%201109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Example%2010%20-%20No%20wireframe%20Z-fighting" TargetMode="External"/><Relationship Id="rId2" Type="http://schemas.openxmlformats.org/officeDocument/2006/relationships/hyperlink" Target="Example%2010%20-%20No%20wireframe%20Z-fighting/Example%201110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Example%2011%20-%20Face%20Z-fighting" TargetMode="External"/><Relationship Id="rId2" Type="http://schemas.openxmlformats.org/officeDocument/2006/relationships/hyperlink" Target="Example%2011%20-%20Face%20Z-fighting/Example%20111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Example%2012%20-%20No%20face%20Z-fighting" TargetMode="External"/><Relationship Id="rId2" Type="http://schemas.openxmlformats.org/officeDocument/2006/relationships/hyperlink" Target="Example%2012%20-%20No%20face%20Z-fighting/Example%20111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Сфери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11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09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Осветяване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Нормални вектори на сфера</a:t>
            </a:r>
          </a:p>
          <a:p>
            <a:pPr lvl="1"/>
            <a:r>
              <a:rPr lang="bg-BG" dirty="0"/>
              <a:t>Сферата е перфектният обект</a:t>
            </a:r>
          </a:p>
          <a:p>
            <a:pPr lvl="1"/>
            <a:r>
              <a:rPr lang="bg-BG" dirty="0"/>
              <a:t>Радиус-вектор на точка е и нормален вектор</a:t>
            </a:r>
          </a:p>
        </p:txBody>
      </p:sp>
      <p:sp>
        <p:nvSpPr>
          <p:cNvPr id="4" name="Oval 3"/>
          <p:cNvSpPr/>
          <p:nvPr/>
        </p:nvSpPr>
        <p:spPr>
          <a:xfrm>
            <a:off x="2769208" y="4091883"/>
            <a:ext cx="3464857" cy="820730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2030" y="4082586"/>
            <a:ext cx="3644895" cy="42938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Arc 18"/>
          <p:cNvSpPr/>
          <p:nvPr/>
        </p:nvSpPr>
        <p:spPr>
          <a:xfrm>
            <a:off x="3721222" y="2862798"/>
            <a:ext cx="1475131" cy="3449557"/>
          </a:xfrm>
          <a:prstGeom prst="arc">
            <a:avLst>
              <a:gd name="adj1" fmla="val 19416322"/>
              <a:gd name="adj2" fmla="val 1324608"/>
            </a:avLst>
          </a:prstGeom>
          <a:ln w="3175">
            <a:solidFill>
              <a:srgbClr val="6F95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82904" y="4502247"/>
            <a:ext cx="702250" cy="382794"/>
          </a:xfrm>
          <a:prstGeom prst="line">
            <a:avLst/>
          </a:prstGeom>
          <a:ln w="3175">
            <a:solidFill>
              <a:srgbClr val="6F95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66593" y="3641451"/>
            <a:ext cx="700807" cy="43698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5400000" flipV="1">
            <a:off x="4114800" y="4166661"/>
            <a:ext cx="719350" cy="719350"/>
          </a:xfrm>
          <a:prstGeom prst="arc">
            <a:avLst>
              <a:gd name="adj1" fmla="val 3887338"/>
              <a:gd name="adj2" fmla="val 7457055"/>
            </a:avLst>
          </a:prstGeom>
          <a:ln w="12700">
            <a:solidFill>
              <a:srgbClr val="6F9500"/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6F95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8939" y="4281108"/>
            <a:ext cx="745953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l-GR" sz="1600" dirty="0">
                <a:solidFill>
                  <a:srgbClr val="6F9500"/>
                </a:solidFill>
                <a:effectLst>
                  <a:outerShdw blurRad="63500" algn="ctr" rotWithShape="0">
                    <a:srgbClr val="6F95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endParaRPr lang="bg-BG" sz="1600" baseline="-25000" dirty="0">
              <a:solidFill>
                <a:srgbClr val="6F9500"/>
              </a:solidFill>
              <a:effectLst>
                <a:outerShdw blurRad="63500" algn="ctr" rotWithShape="0">
                  <a:srgbClr val="6F95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167072" y="4083465"/>
            <a:ext cx="396035" cy="215877"/>
          </a:xfrm>
          <a:prstGeom prst="line">
            <a:avLst/>
          </a:prstGeom>
          <a:ln w="31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5400000" flipV="1">
            <a:off x="4798968" y="3747879"/>
            <a:ext cx="719350" cy="719350"/>
          </a:xfrm>
          <a:prstGeom prst="arc">
            <a:avLst>
              <a:gd name="adj1" fmla="val 3887338"/>
              <a:gd name="adj2" fmla="val 7457055"/>
            </a:avLst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63107" y="3862326"/>
            <a:ext cx="745953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l-GR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endParaRPr lang="bg-BG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140876" y="4502464"/>
            <a:ext cx="340727" cy="403309"/>
          </a:xfrm>
          <a:prstGeom prst="line">
            <a:avLst/>
          </a:prstGeom>
          <a:ln w="3175">
            <a:solidFill>
              <a:srgbClr val="6F95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rot="5400000" flipV="1">
            <a:off x="4296777" y="4144039"/>
            <a:ext cx="362351" cy="719350"/>
          </a:xfrm>
          <a:prstGeom prst="arc">
            <a:avLst>
              <a:gd name="adj1" fmla="val 19273380"/>
              <a:gd name="adj2" fmla="val 3706585"/>
            </a:avLst>
          </a:prstGeom>
          <a:ln w="12700">
            <a:solidFill>
              <a:srgbClr val="6F9500"/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6F95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88846" y="4592171"/>
            <a:ext cx="745953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l-GR" sz="1600" dirty="0">
                <a:solidFill>
                  <a:srgbClr val="6F9500"/>
                </a:solidFill>
                <a:effectLst>
                  <a:outerShdw blurRad="63500" algn="ctr" rotWithShape="0">
                    <a:srgbClr val="6F9500">
                      <a:alpha val="40000"/>
                    </a:srgbClr>
                  </a:outerShdw>
                </a:effectLst>
                <a:latin typeface="Arial"/>
                <a:cs typeface="Arial"/>
              </a:rPr>
              <a:t>α</a:t>
            </a:r>
            <a:endParaRPr lang="bg-BG" sz="1600" baseline="-25000" dirty="0">
              <a:solidFill>
                <a:srgbClr val="6F9500"/>
              </a:solidFill>
              <a:effectLst>
                <a:outerShdw blurRad="63500" algn="ctr" rotWithShape="0">
                  <a:srgbClr val="6F95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63874" y="4082586"/>
            <a:ext cx="202721" cy="239952"/>
          </a:xfrm>
          <a:prstGeom prst="line">
            <a:avLst/>
          </a:prstGeom>
          <a:ln w="31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5400000" flipV="1">
            <a:off x="4981767" y="3724161"/>
            <a:ext cx="362351" cy="719350"/>
          </a:xfrm>
          <a:prstGeom prst="arc">
            <a:avLst>
              <a:gd name="adj1" fmla="val 19273380"/>
              <a:gd name="adj2" fmla="val 3706585"/>
            </a:avLst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73836" y="4172293"/>
            <a:ext cx="745953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l-GR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α</a:t>
            </a:r>
            <a:endParaRPr lang="bg-BG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482904" y="4083221"/>
            <a:ext cx="683689" cy="419027"/>
          </a:xfrm>
          <a:prstGeom prst="line">
            <a:avLst/>
          </a:prstGeom>
          <a:ln>
            <a:solidFill>
              <a:srgbClr val="6F95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69762" y="2859743"/>
            <a:ext cx="3464857" cy="346485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79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Помощната функция генерира само координати</a:t>
            </a:r>
          </a:p>
          <a:p>
            <a:pPr lvl="1"/>
            <a:r>
              <a:rPr lang="bg-BG" dirty="0"/>
              <a:t>При подаването на параметри указваме, че данните за нормалните вектори се вземат от същото място като данните за координатите на върховете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971800"/>
            <a:ext cx="8534400" cy="3581400"/>
          </a:xfrm>
          <a:prstGeom prst="snip2DiagRect">
            <a:avLst>
              <a:gd name="adj1" fmla="val 0"/>
              <a:gd name="adj2" fmla="val 73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	// 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координати на точка и нормален вектор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,3,gl.FLOAT,false,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3*FLOATS,0*FLOATS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aNormal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aNormal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,3,gl.FLOAT,false,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3*FLOATS,0*FLOATS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360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6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Брой триъгълници</a:t>
            </a:r>
          </a:p>
          <a:p>
            <a:pPr lvl="1"/>
            <a:r>
              <a:rPr lang="bg-BG" dirty="0"/>
              <a:t>Брой ленти: </a:t>
            </a:r>
            <a:r>
              <a:rPr lang="en-US" b="1" dirty="0"/>
              <a:t>n/2</a:t>
            </a:r>
          </a:p>
          <a:p>
            <a:pPr lvl="1"/>
            <a:r>
              <a:rPr lang="bg-BG" dirty="0"/>
              <a:t>Брой триъгълници в лента: </a:t>
            </a:r>
            <a:r>
              <a:rPr lang="en-US" b="1" dirty="0"/>
              <a:t>2n</a:t>
            </a:r>
          </a:p>
          <a:p>
            <a:pPr lvl="1"/>
            <a:r>
              <a:rPr lang="bg-BG" dirty="0"/>
              <a:t>Общ брой триъгълници: 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endParaRPr lang="bg-BG" b="1" baseline="30000" dirty="0"/>
          </a:p>
          <a:p>
            <a:endParaRPr lang="en-US" dirty="0"/>
          </a:p>
          <a:p>
            <a:r>
              <a:rPr lang="bg-BG" dirty="0"/>
              <a:t>Възможни оптимизации</a:t>
            </a:r>
          </a:p>
          <a:p>
            <a:pPr lvl="1"/>
            <a:r>
              <a:rPr lang="bg-BG" dirty="0"/>
              <a:t>Да се намали </a:t>
            </a:r>
            <a:r>
              <a:rPr lang="en-US" b="1" dirty="0"/>
              <a:t>n</a:t>
            </a:r>
            <a:r>
              <a:rPr lang="bg-BG" dirty="0"/>
              <a:t>, когато е възможно</a:t>
            </a:r>
          </a:p>
          <a:p>
            <a:pPr lvl="1"/>
            <a:r>
              <a:rPr lang="bg-BG" dirty="0"/>
              <a:t>Лентите около двата полюса да са ветрила</a:t>
            </a:r>
          </a:p>
          <a:p>
            <a:pPr lvl="1"/>
            <a:r>
              <a:rPr lang="bg-BG" dirty="0"/>
              <a:t>Лентите да се слеят в една лента</a:t>
            </a:r>
          </a:p>
          <a:p>
            <a:pPr lvl="1"/>
            <a:endParaRPr lang="bg-BG" dirty="0"/>
          </a:p>
          <a:p>
            <a:r>
              <a:rPr lang="bg-BG" dirty="0"/>
              <a:t>Пример с малки сфери</a:t>
            </a:r>
          </a:p>
          <a:p>
            <a:pPr lvl="1"/>
            <a:r>
              <a:rPr lang="bg-BG" dirty="0"/>
              <a:t>Създаваме големи цветни сфери и по-малки междинни</a:t>
            </a:r>
          </a:p>
          <a:p>
            <a:pPr lvl="1"/>
            <a:r>
              <a:rPr lang="bg-BG" dirty="0"/>
              <a:t>Големите сфери са с по 1600 триъгълника</a:t>
            </a:r>
          </a:p>
          <a:p>
            <a:pPr lvl="1"/>
            <a:r>
              <a:rPr lang="bg-BG" dirty="0"/>
              <a:t>Малките сфери са с по 400 триъгълника</a:t>
            </a:r>
          </a:p>
        </p:txBody>
      </p:sp>
    </p:spTree>
    <p:extLst>
      <p:ext uri="{BB962C8B-B14F-4D97-AF65-F5344CB8AC3E}">
        <p14:creationId xmlns:p14="http://schemas.microsoft.com/office/powerpoint/2010/main" val="19512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48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Сфероид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2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Рисуване на сфероид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Желани параметри</a:t>
            </a:r>
          </a:p>
          <a:p>
            <a:pPr lvl="1"/>
            <a:r>
              <a:rPr lang="bg-BG" dirty="0"/>
              <a:t>Същите като на сферата</a:t>
            </a:r>
          </a:p>
          <a:p>
            <a:pPr lvl="1"/>
            <a:r>
              <a:rPr lang="bg-BG" dirty="0"/>
              <a:t>Размерите са три – по един за всяка ос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Спрямо сферата е както </a:t>
            </a:r>
            <a:r>
              <a:rPr lang="bg-BG" dirty="0" err="1"/>
              <a:t>кубоидът</a:t>
            </a:r>
            <a:r>
              <a:rPr lang="bg-BG" dirty="0"/>
              <a:t> е спрямо куба</a:t>
            </a:r>
          </a:p>
          <a:p>
            <a:pPr lvl="1"/>
            <a:r>
              <a:rPr lang="bg-BG" dirty="0"/>
              <a:t>Поддържа различен брой триъгълници</a:t>
            </a:r>
          </a:p>
          <a:p>
            <a:pPr lvl="1"/>
            <a:r>
              <a:rPr lang="bg-BG" dirty="0"/>
              <a:t>Използва канонични сфери</a:t>
            </a:r>
          </a:p>
        </p:txBody>
      </p:sp>
    </p:spTree>
    <p:extLst>
      <p:ext uri="{BB962C8B-B14F-4D97-AF65-F5344CB8AC3E}">
        <p14:creationId xmlns:p14="http://schemas.microsoft.com/office/powerpoint/2010/main" val="1302472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89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Матрица за </a:t>
            </a:r>
            <a:r>
              <a:rPr lang="bg-BG" dirty="0" err="1"/>
              <a:t>нормали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201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Сфери</a:t>
            </a:r>
            <a:endParaRPr lang="en-US" dirty="0"/>
          </a:p>
          <a:p>
            <a:pPr lvl="1"/>
            <a:r>
              <a:rPr lang="bg-BG" dirty="0"/>
              <a:t>Сфера и сфероид</a:t>
            </a:r>
            <a:endParaRPr lang="en-US" dirty="0"/>
          </a:p>
          <a:p>
            <a:pPr lvl="1"/>
            <a:r>
              <a:rPr lang="bg-BG" dirty="0"/>
              <a:t>Матрица на </a:t>
            </a:r>
            <a:r>
              <a:rPr lang="bg-BG" dirty="0" err="1"/>
              <a:t>нормали</a:t>
            </a:r>
            <a:endParaRPr lang="bg-BG" dirty="0"/>
          </a:p>
          <a:p>
            <a:pPr lvl="1"/>
            <a:r>
              <a:rPr lang="bg-BG" dirty="0" err="1"/>
              <a:t>Икосаедър</a:t>
            </a:r>
            <a:endParaRPr lang="bg-BG" dirty="0"/>
          </a:p>
          <a:p>
            <a:pPr lvl="1"/>
            <a:r>
              <a:rPr lang="bg-BG" dirty="0"/>
              <a:t>Геодезична сфера</a:t>
            </a:r>
          </a:p>
          <a:p>
            <a:pPr lvl="1"/>
            <a:r>
              <a:rPr lang="en-US" dirty="0"/>
              <a:t>Z-</a:t>
            </a:r>
            <a:r>
              <a:rPr lang="bg-BG" dirty="0"/>
              <a:t>борба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 при сфероид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Нормални вектори</a:t>
            </a:r>
          </a:p>
          <a:p>
            <a:pPr lvl="1"/>
            <a:r>
              <a:rPr lang="bg-BG" dirty="0"/>
              <a:t>Само </a:t>
            </a:r>
            <a:r>
              <a:rPr lang="bg-BG" dirty="0" err="1"/>
              <a:t>нормалите</a:t>
            </a:r>
            <a:r>
              <a:rPr lang="bg-BG" dirty="0"/>
              <a:t> по екватора и полюсите са правилни</a:t>
            </a:r>
          </a:p>
          <a:p>
            <a:pPr lvl="1"/>
            <a:r>
              <a:rPr lang="bg-BG" dirty="0"/>
              <a:t>Трудно е да се предложат фалшиви нормални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219200" y="2895600"/>
            <a:ext cx="3505200" cy="3505200"/>
            <a:chOff x="1828800" y="2514600"/>
            <a:chExt cx="3657600" cy="3657600"/>
          </a:xfrm>
        </p:grpSpPr>
        <p:grpSp>
          <p:nvGrpSpPr>
            <p:cNvPr id="25" name="Group 24"/>
            <p:cNvGrpSpPr/>
            <p:nvPr/>
          </p:nvGrpSpPr>
          <p:grpSpPr>
            <a:xfrm>
              <a:off x="1828800" y="2514600"/>
              <a:ext cx="3657600" cy="3657600"/>
              <a:chOff x="1828800" y="2514600"/>
              <a:chExt cx="3657600" cy="3657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432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828800" y="2514600"/>
                <a:ext cx="3657600" cy="3657600"/>
                <a:chOff x="1828800" y="2514600"/>
                <a:chExt cx="3657600" cy="365760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4572000" y="4343400"/>
                  <a:ext cx="9144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oval" w="med" len="med"/>
                  <a:tailEnd type="triangle" w="med" len="med"/>
                </a:ln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4" idx="2"/>
                </p:cNvCxnSpPr>
                <p:nvPr/>
              </p:nvCxnSpPr>
              <p:spPr>
                <a:xfrm flipH="1">
                  <a:off x="1828800" y="4343400"/>
                  <a:ext cx="9144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oval" w="med" len="med"/>
                  <a:tailEnd type="triangle" w="med" len="med"/>
                </a:ln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5400000">
                  <a:off x="3197525" y="5715000"/>
                  <a:ext cx="9144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oval" w="med" len="med"/>
                  <a:tailEnd type="triangle" w="med" len="med"/>
                </a:ln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5400000" flipH="1">
                  <a:off x="3200400" y="2971800"/>
                  <a:ext cx="9144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oval" w="med" len="med"/>
                  <a:tailEnd type="triangle" w="med" len="med"/>
                </a:ln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 rot="3600000">
              <a:off x="1828800" y="2514600"/>
              <a:ext cx="3657600" cy="3657600"/>
              <a:chOff x="1828800" y="2514600"/>
              <a:chExt cx="3657600" cy="36576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4572000" y="4343400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1828800" y="4343400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3197525" y="5715000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 flipH="1">
                <a:off x="3200400" y="2971800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 rot="1800000">
              <a:off x="1828800" y="2514600"/>
              <a:ext cx="3657600" cy="3657600"/>
              <a:chOff x="1828800" y="2514600"/>
              <a:chExt cx="3657600" cy="365760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4572000" y="4343400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828800" y="4343400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3197525" y="5715000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H="1">
                <a:off x="3200400" y="2971800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Oval 56"/>
          <p:cNvSpPr/>
          <p:nvPr/>
        </p:nvSpPr>
        <p:spPr>
          <a:xfrm>
            <a:off x="6347729" y="3771900"/>
            <a:ext cx="877824" cy="1752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913120" y="2895600"/>
            <a:ext cx="1741678" cy="3505200"/>
            <a:chOff x="1841033" y="2514600"/>
            <a:chExt cx="3645367" cy="365760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38100">
              <a:solidFill>
                <a:srgbClr val="6F9500"/>
              </a:solidFill>
              <a:headEnd type="oval" w="med" len="med"/>
              <a:tailEnd type="triangle" w="med" len="med"/>
            </a:ln>
            <a:effectLst>
              <a:outerShdw blurRad="63500" algn="ctr" rotWithShape="0">
                <a:srgbClr val="6F95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1841033" y="4343400"/>
              <a:ext cx="914399" cy="0"/>
            </a:xfrm>
            <a:prstGeom prst="straightConnector1">
              <a:avLst/>
            </a:prstGeom>
            <a:ln w="38100">
              <a:solidFill>
                <a:srgbClr val="6F9500"/>
              </a:solidFill>
              <a:headEnd type="oval" w="med" len="med"/>
              <a:tailEnd type="triangle" w="med" len="med"/>
            </a:ln>
            <a:effectLst>
              <a:outerShdw blurRad="63500" algn="ctr" rotWithShape="0">
                <a:srgbClr val="6F95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3197525" y="5715000"/>
              <a:ext cx="914400" cy="0"/>
            </a:xfrm>
            <a:prstGeom prst="straightConnector1">
              <a:avLst/>
            </a:prstGeom>
            <a:ln w="38100">
              <a:solidFill>
                <a:srgbClr val="6F9500"/>
              </a:solidFill>
              <a:headEnd type="oval" w="med" len="med"/>
              <a:tailEnd type="triangle" w="med" len="med"/>
            </a:ln>
            <a:effectLst>
              <a:outerShdw blurRad="63500" algn="ctr" rotWithShape="0">
                <a:srgbClr val="6F95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 flipH="1">
              <a:off x="3200400" y="2971800"/>
              <a:ext cx="914400" cy="0"/>
            </a:xfrm>
            <a:prstGeom prst="straightConnector1">
              <a:avLst/>
            </a:prstGeom>
            <a:ln w="38100">
              <a:solidFill>
                <a:srgbClr val="6F9500"/>
              </a:solidFill>
              <a:headEnd type="oval" w="med" len="med"/>
              <a:tailEnd type="triangle" w="med" len="med"/>
            </a:ln>
            <a:effectLst>
              <a:outerShdw blurRad="63500" algn="ctr" rotWithShape="0">
                <a:srgbClr val="6F95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797199" y="3008055"/>
            <a:ext cx="1986878" cy="3289089"/>
            <a:chOff x="4717599" y="3008055"/>
            <a:chExt cx="3966838" cy="3289089"/>
          </a:xfrm>
        </p:grpSpPr>
        <p:grpSp>
          <p:nvGrpSpPr>
            <p:cNvPr id="47" name="Group 46"/>
            <p:cNvGrpSpPr/>
            <p:nvPr/>
          </p:nvGrpSpPr>
          <p:grpSpPr>
            <a:xfrm rot="3600000">
              <a:off x="5079121" y="2688958"/>
              <a:ext cx="3281167" cy="3929464"/>
              <a:chOff x="1918253" y="2352219"/>
              <a:chExt cx="3423829" cy="410031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427682" y="4842466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1918253" y="4034060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>
                <a:off x="3374463" y="5995330"/>
                <a:ext cx="9144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rot="5400000" flipH="1">
                <a:off x="2966764" y="2809419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1800000">
              <a:off x="4717599" y="3008055"/>
              <a:ext cx="3954480" cy="3289089"/>
              <a:chOff x="1518112" y="2676698"/>
              <a:chExt cx="4126418" cy="3432096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4730129" y="4586598"/>
                <a:ext cx="91440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1518112" y="4193143"/>
                <a:ext cx="91439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3522605" y="5651594"/>
                <a:ext cx="91440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 flipH="1">
                <a:off x="2745685" y="3133898"/>
                <a:ext cx="914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434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 rot="460501">
            <a:off x="2407023" y="3119718"/>
            <a:ext cx="2353236" cy="2931458"/>
          </a:xfrm>
          <a:custGeom>
            <a:avLst/>
            <a:gdLst>
              <a:gd name="connsiteX0" fmla="*/ 0 w 2353236"/>
              <a:gd name="connsiteY0" fmla="*/ 0 h 2931458"/>
              <a:gd name="connsiteX1" fmla="*/ 1721224 w 2353236"/>
              <a:gd name="connsiteY1" fmla="*/ 1116106 h 2931458"/>
              <a:gd name="connsiteX2" fmla="*/ 2353236 w 2353236"/>
              <a:gd name="connsiteY2" fmla="*/ 2931458 h 293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3236" h="2931458">
                <a:moveTo>
                  <a:pt x="0" y="0"/>
                </a:moveTo>
                <a:cubicBezTo>
                  <a:pt x="664509" y="313765"/>
                  <a:pt x="1329018" y="627530"/>
                  <a:pt x="1721224" y="1116106"/>
                </a:cubicBezTo>
                <a:cubicBezTo>
                  <a:pt x="2113430" y="1604682"/>
                  <a:pt x="2233333" y="2268070"/>
                  <a:pt x="2353236" y="2931458"/>
                </a:cubicBezTo>
              </a:path>
            </a:pathLst>
          </a:custGeom>
          <a:noFill/>
          <a:ln w="57150">
            <a:solidFill>
              <a:srgbClr val="6F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889667" y="3926541"/>
            <a:ext cx="578936" cy="65890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 трансформацията имаме</a:t>
            </a:r>
          </a:p>
          <a:p>
            <a:pPr lvl="1"/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r>
              <a:rPr lang="en-US" dirty="0"/>
              <a:t> –</a:t>
            </a:r>
            <a:r>
              <a:rPr lang="bg-BG" dirty="0"/>
              <a:t> достатъчно близки точки по повърхността на обект</a:t>
            </a:r>
            <a:endParaRPr lang="en-US" dirty="0"/>
          </a:p>
          <a:p>
            <a:pPr lvl="1"/>
            <a:r>
              <a:rPr lang="en-US" b="1" dirty="0"/>
              <a:t>T</a:t>
            </a:r>
            <a:r>
              <a:rPr lang="en-US" dirty="0"/>
              <a:t> – </a:t>
            </a:r>
            <a:r>
              <a:rPr lang="bg-BG" dirty="0"/>
              <a:t>тангенциален вектор (получен от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b="1" dirty="0"/>
              <a:t>N</a:t>
            </a:r>
            <a:r>
              <a:rPr lang="en-US" dirty="0"/>
              <a:t> – </a:t>
            </a:r>
            <a:r>
              <a:rPr lang="bg-BG" dirty="0"/>
              <a:t>нормален вектор към точката </a:t>
            </a:r>
            <a:r>
              <a:rPr lang="en-US" b="1" dirty="0"/>
              <a:t>P</a:t>
            </a:r>
            <a:endParaRPr lang="bg-BG" b="1" dirty="0"/>
          </a:p>
          <a:p>
            <a:pPr lvl="1"/>
            <a:r>
              <a:rPr lang="en-US" b="1" dirty="0"/>
              <a:t>M</a:t>
            </a:r>
            <a:r>
              <a:rPr lang="bg-BG" dirty="0"/>
              <a:t> – матрица на трансформация</a:t>
            </a:r>
          </a:p>
        </p:txBody>
      </p:sp>
      <p:sp>
        <p:nvSpPr>
          <p:cNvPr id="9" name="Rectangle 8"/>
          <p:cNvSpPr/>
          <p:nvPr/>
        </p:nvSpPr>
        <p:spPr>
          <a:xfrm>
            <a:off x="3613970" y="4554971"/>
            <a:ext cx="551395" cy="457299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endParaRPr lang="bg-BG" sz="28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80229" y="3839849"/>
            <a:ext cx="551395" cy="457299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Q</a:t>
            </a:r>
            <a:endParaRPr lang="bg-BG" sz="28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54585" y="4032738"/>
            <a:ext cx="375370" cy="619947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29953" y="3926541"/>
            <a:ext cx="1331259" cy="72614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 rot="997434">
            <a:off x="4212080" y="4534914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 rot="997434">
            <a:off x="3775368" y="3811976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3954585" y="3789368"/>
            <a:ext cx="551395" cy="4572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endParaRPr lang="bg-BG" sz="2800" b="1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0" y="4018017"/>
            <a:ext cx="551395" cy="4572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endParaRPr lang="bg-BG" sz="2800" b="1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30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След трансформация с матрица М имаме</a:t>
                </a:r>
              </a:p>
              <a:p>
                <a:pPr lvl="1"/>
                <a:r>
                  <a:rPr lang="en-US" b="1" dirty="0"/>
                  <a:t>P</a:t>
                </a:r>
                <a:r>
                  <a:rPr lang="bg-BG" dirty="0"/>
                  <a:t> и </a:t>
                </a:r>
                <a:r>
                  <a:rPr lang="en-US" b="1" dirty="0"/>
                  <a:t>Q</a:t>
                </a:r>
                <a:r>
                  <a:rPr lang="en-US" dirty="0"/>
                  <a:t> </a:t>
                </a:r>
                <a:r>
                  <a:rPr lang="bg-BG" dirty="0"/>
                  <a:t>стават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a:rPr lang="en-US" b="1" i="1" dirty="0" smtClean="0">
                        <a:latin typeface="Cambria Math"/>
                      </a:rPr>
                      <m:t>′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MP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/>
                      <m:t>Q</m:t>
                    </m:r>
                    <m:r>
                      <a:rPr lang="en-US" b="1" i="1" dirty="0">
                        <a:latin typeface="Cambria Math"/>
                      </a:rPr>
                      <m:t>′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M</m:t>
                    </m:r>
                    <m:r>
                      <m:rPr>
                        <m:nor/>
                      </m:rPr>
                      <a:rPr lang="en-US" b="1" i="0" dirty="0" smtClean="0"/>
                      <m:t>Q</m:t>
                    </m:r>
                  </m:oMath>
                </a14:m>
                <a:endParaRPr lang="en-US" b="1" dirty="0"/>
              </a:p>
              <a:p>
                <a:pPr lvl="1"/>
                <a:r>
                  <a:rPr lang="bg-BG" b="1" dirty="0"/>
                  <a:t>Т</a:t>
                </a:r>
                <a:r>
                  <a:rPr lang="bg-BG" dirty="0"/>
                  <a:t> става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bg-BG" b="1" i="0" dirty="0" smtClean="0"/>
                      <m:t>Т</m:t>
                    </m:r>
                    <m:r>
                      <a:rPr lang="en-US" b="1" i="1" dirty="0">
                        <a:latin typeface="Cambria Math"/>
                      </a:rPr>
                      <m:t>′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M</m:t>
                    </m:r>
                    <m:r>
                      <m:rPr>
                        <m:nor/>
                      </m:rPr>
                      <a:rPr lang="bg-BG" b="1" i="0" dirty="0" smtClean="0"/>
                      <m:t>Т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M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0" dirty="0" smtClean="0"/>
                          <m:t>Q</m:t>
                        </m:r>
                        <m:r>
                          <a:rPr lang="bg-BG" b="1" i="1" dirty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</m:e>
                    </m:d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i="0" dirty="0" smtClean="0"/>
                      <m:t>Q</m:t>
                    </m:r>
                    <m:r>
                      <a:rPr lang="en-US" b="1" i="1" dirty="0">
                        <a:latin typeface="Cambria Math"/>
                      </a:rPr>
                      <m:t>′</m:t>
                    </m:r>
                    <m:r>
                      <a:rPr lang="bg-BG" b="1" i="1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a:rPr lang="en-US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е пак тангента</a:t>
                </a:r>
                <a:endParaRPr lang="en-US" dirty="0"/>
              </a:p>
              <a:p>
                <a:pPr lvl="1"/>
                <a:r>
                  <a:rPr lang="en-US" b="1" dirty="0"/>
                  <a:t>N</a:t>
                </a:r>
                <a:r>
                  <a:rPr lang="bg-BG" dirty="0"/>
                  <a:t> става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/>
                      <m:t>N</m:t>
                    </m:r>
                    <m:r>
                      <a:rPr lang="en-US" b="1" i="1" dirty="0">
                        <a:latin typeface="Cambria Math"/>
                      </a:rPr>
                      <m:t>′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M</m:t>
                    </m:r>
                    <m:r>
                      <m:rPr>
                        <m:nor/>
                      </m:rPr>
                      <a:rPr lang="en-US" b="1" i="0" dirty="0" smtClean="0"/>
                      <m:t>N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но вече може и да не е </a:t>
                </a:r>
                <a:r>
                  <a:rPr lang="bg-BG" dirty="0" err="1"/>
                  <a:t>нормала</a:t>
                </a:r>
                <a:endParaRPr lang="en-US" dirty="0"/>
              </a:p>
              <a:p>
                <a:pPr lvl="1"/>
                <a:r>
                  <a:rPr lang="bg-BG" dirty="0"/>
                  <a:t>Нека правилната матрица за умножение на нормалния вектор е </a:t>
                </a:r>
                <a:r>
                  <a:rPr lang="en-US" b="1" dirty="0"/>
                  <a:t>X</a:t>
                </a:r>
                <a:r>
                  <a:rPr lang="en-US" dirty="0"/>
                  <a:t>, </a:t>
                </a:r>
                <a:r>
                  <a:rPr lang="bg-BG" dirty="0"/>
                  <a:t>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/>
                      <m:t>X</m:t>
                    </m:r>
                    <m:r>
                      <m:rPr>
                        <m:nor/>
                      </m:rPr>
                      <a:rPr lang="en-US" b="1" dirty="0"/>
                      <m:t>N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  <a:sym typeface="Symbol"/>
                      </a:rPr>
                      <m:t></m:t>
                    </m:r>
                    <m:r>
                      <m:rPr>
                        <m:nor/>
                      </m:rPr>
                      <a:rPr lang="bg-BG" b="1" i="0" smtClean="0"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/>
                      <m:t>M</m:t>
                    </m:r>
                    <m:r>
                      <m:rPr>
                        <m:nor/>
                      </m:rPr>
                      <a:rPr lang="en-US" b="1" dirty="0"/>
                      <m:t>T</m:t>
                    </m:r>
                  </m:oMath>
                </a14:m>
                <a:r>
                  <a:rPr lang="en-US" dirty="0"/>
                  <a:t>. </a:t>
                </a:r>
                <a:r>
                  <a:rPr lang="bg-BG" dirty="0"/>
                  <a:t>Колко е </a:t>
                </a:r>
                <a:r>
                  <a:rPr lang="en-US" b="1" dirty="0"/>
                  <a:t>X</a:t>
                </a:r>
                <a:r>
                  <a:rPr lang="bg-BG" dirty="0"/>
                  <a:t>?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78776" y="4952901"/>
            <a:ext cx="759824" cy="457299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Q'</a:t>
            </a:r>
            <a:endParaRPr lang="bg-BG" sz="28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reeform 10"/>
          <p:cNvSpPr/>
          <p:nvPr/>
        </p:nvSpPr>
        <p:spPr>
          <a:xfrm rot="18442647">
            <a:off x="2785962" y="3359143"/>
            <a:ext cx="2353236" cy="4423539"/>
          </a:xfrm>
          <a:custGeom>
            <a:avLst/>
            <a:gdLst>
              <a:gd name="connsiteX0" fmla="*/ 0 w 2353236"/>
              <a:gd name="connsiteY0" fmla="*/ 0 h 2931458"/>
              <a:gd name="connsiteX1" fmla="*/ 1721224 w 2353236"/>
              <a:gd name="connsiteY1" fmla="*/ 1116106 h 2931458"/>
              <a:gd name="connsiteX2" fmla="*/ 2353236 w 2353236"/>
              <a:gd name="connsiteY2" fmla="*/ 2931458 h 293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3236" h="2931458">
                <a:moveTo>
                  <a:pt x="0" y="0"/>
                </a:moveTo>
                <a:cubicBezTo>
                  <a:pt x="664509" y="313765"/>
                  <a:pt x="1329018" y="627530"/>
                  <a:pt x="1721224" y="1116106"/>
                </a:cubicBezTo>
                <a:cubicBezTo>
                  <a:pt x="2113430" y="1604682"/>
                  <a:pt x="2233333" y="2268070"/>
                  <a:pt x="2353236" y="2931458"/>
                </a:cubicBezTo>
              </a:path>
            </a:pathLst>
          </a:custGeom>
          <a:noFill/>
          <a:ln w="57150">
            <a:solidFill>
              <a:srgbClr val="6F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 rot="17982146">
            <a:off x="4344929" y="4167659"/>
            <a:ext cx="578936" cy="180696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18965" y="4827494"/>
            <a:ext cx="1627094" cy="60511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181600" y="3931872"/>
            <a:ext cx="272668" cy="151614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rot="18979580">
            <a:off x="3575904" y="4666947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3733800" y="4421379"/>
            <a:ext cx="990888" cy="4572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T'</a:t>
            </a:r>
            <a:endParaRPr lang="bg-BG" sz="2800" b="1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64741" y="3428901"/>
            <a:ext cx="762000" cy="4572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N'</a:t>
            </a:r>
            <a:endParaRPr lang="bg-BG" sz="2800" b="1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348" y="5562501"/>
            <a:ext cx="813652" cy="457299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P'</a:t>
            </a:r>
            <a:endParaRPr lang="bg-BG" sz="28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26741" y="4192729"/>
            <a:ext cx="762000" cy="4572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XN</a:t>
            </a:r>
            <a:endParaRPr lang="bg-BG" sz="2800" b="1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9506" y="4639235"/>
            <a:ext cx="309282" cy="80682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oval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 rot="18979580">
            <a:off x="5350861" y="5329329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066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Колко е </a:t>
                </a:r>
                <a:r>
                  <a:rPr lang="en-US" dirty="0"/>
                  <a:t>X, </a:t>
                </a:r>
                <a:r>
                  <a:rPr lang="bg-BG" dirty="0"/>
                  <a:t>за да стане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/>
                      <m:t>X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sym typeface="Symbol"/>
                      </a:rPr>
                      <m:t></m:t>
                    </m:r>
                    <m:r>
                      <a:rPr lang="en-US" b="1" i="1" smtClean="0"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/>
                      <m:t>M</m:t>
                    </m:r>
                    <m:r>
                      <m:rPr>
                        <m:nor/>
                      </m:rPr>
                      <a:rPr lang="en-US" dirty="0"/>
                      <m:t>T</m:t>
                    </m:r>
                  </m:oMath>
                </a14:m>
                <a:r>
                  <a:rPr lang="bg-BG" dirty="0"/>
                  <a:t> ?</a:t>
                </a:r>
              </a:p>
              <a:p>
                <a:pPr lvl="1"/>
                <a:r>
                  <a:rPr lang="bg-BG" dirty="0"/>
                  <a:t>Очакваме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/>
                      <m:t>X</m:t>
                    </m:r>
                    <m:r>
                      <m:rPr>
                        <m:nor/>
                      </m:rPr>
                      <a:rPr lang="en-US" b="1" dirty="0"/>
                      <m:t>N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  <a:sym typeface="Symbol"/>
                      </a:rPr>
                      <m:t></m:t>
                    </m:r>
                    <m:r>
                      <m:rPr>
                        <m:nor/>
                      </m:rPr>
                      <a:rPr lang="en-US" b="1" i="0" smtClean="0"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/>
                      <m:t>M</m:t>
                    </m:r>
                    <m:r>
                      <m:rPr>
                        <m:nor/>
                      </m:rPr>
                      <a:rPr lang="en-US" b="1" dirty="0"/>
                      <m:t>T</m:t>
                    </m:r>
                  </m:oMath>
                </a14:m>
                <a:r>
                  <a:rPr lang="en-US" b="0" dirty="0"/>
                  <a:t>, </a:t>
                </a:r>
                <a:r>
                  <a:rPr lang="bg-BG" b="0" dirty="0"/>
                  <a:t>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XN</m:t>
                    </m:r>
                    <m:r>
                      <a:rPr lang="en-US" b="1" i="1" dirty="0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b="1" i="0" dirty="0" smtClean="0"/>
                      <m:t>M</m:t>
                    </m:r>
                    <m:r>
                      <m:rPr>
                        <m:nor/>
                      </m:rPr>
                      <a:rPr lang="en-US" b="1" dirty="0"/>
                      <m:t>T</m:t>
                    </m:r>
                    <m:r>
                      <a:rPr lang="en-US" b="1" i="1" dirty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0</m:t>
                    </m:r>
                  </m:oMath>
                </a14:m>
                <a:endParaRPr lang="bg-BG" b="1" dirty="0"/>
              </a:p>
              <a:p>
                <a:pPr lvl="1"/>
                <a:r>
                  <a:rPr lang="bg-BG" dirty="0"/>
                  <a:t>Скаларно произведение се смята буквално като матрично умножение, но след транспозиция на първия вектор:</a:t>
                </a:r>
                <a:br>
                  <a:rPr lang="bg-BG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dirty="0" smtClean="0"/>
                          <m:t>u</m:t>
                        </m:r>
                        <m:r>
                          <a:rPr lang="bg-BG" b="1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v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0" dirty="0" smtClean="0"/>
                              <m:t>u</m:t>
                            </m:r>
                          </m:e>
                        </m:d>
                      </m:e>
                      <m:sup>
                        <m:r>
                          <a:rPr lang="bg-BG" b="1" i="1" dirty="0">
                            <a:latin typeface="Cambria Math"/>
                          </a:rPr>
                          <m:t>Т</m:t>
                        </m:r>
                      </m:sup>
                    </m:sSup>
                    <m:r>
                      <m:rPr>
                        <m:nor/>
                      </m:rPr>
                      <a:rPr lang="en-US" b="1" i="0" dirty="0" smtClean="0"/>
                      <m:t>v</m:t>
                    </m:r>
                  </m:oMath>
                </a14:m>
                <a:endParaRPr lang="bg-BG" b="1" dirty="0"/>
              </a:p>
              <a:p>
                <a:pPr lvl="1"/>
                <a:r>
                  <a:rPr lang="bg-BG" dirty="0"/>
                  <a:t>Затова търсим Х, за което: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="1" i="0" dirty="0" smtClean="0">
                                <a:solidFill>
                                  <a:schemeClr val="tx1"/>
                                </a:solidFill>
                              </a:rPr>
                              <m:t>N</m:t>
                            </m:r>
                          </m:e>
                        </m:d>
                      </m:e>
                      <m:sup>
                        <m:r>
                          <a:rPr lang="bg-BG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Т</m:t>
                        </m:r>
                      </m:sup>
                    </m:sSup>
                    <m:r>
                      <m:rPr>
                        <m:nor/>
                      </m:rPr>
                      <a:rPr lang="bg-BG" b="1" dirty="0">
                        <a:solidFill>
                          <a:schemeClr val="tx1"/>
                        </a:solidFill>
                      </a:rPr>
                      <m:t>М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p>
                        <m:r>
                          <a:rPr lang="bg-BG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Т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</a:rPr>
                          <m:t>X</m:t>
                        </m:r>
                      </m:e>
                      <m:sup>
                        <m:r>
                          <a:rPr lang="bg-BG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Т</m:t>
                        </m:r>
                      </m:sup>
                    </m:sSup>
                    <m:r>
                      <m:rPr>
                        <m:nor/>
                      </m:rPr>
                      <a:rPr lang="bg-BG" b="1" i="0" dirty="0" smtClean="0">
                        <a:solidFill>
                          <a:schemeClr val="tx1"/>
                        </a:solidFill>
                      </a:rPr>
                      <m:t>М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0</m:t>
                    </m:r>
                  </m:oMath>
                </a14:m>
                <a:endParaRPr lang="bg-BG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bg-BG" dirty="0">
                    <a:solidFill>
                      <a:schemeClr val="tx1"/>
                    </a:solidFill>
                  </a:rPr>
                  <a:t>Но по условие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N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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T</m:t>
                    </m:r>
                  </m:oMath>
                </a14:m>
                <a:r>
                  <a:rPr lang="bg-BG" dirty="0">
                    <a:solidFill>
                      <a:schemeClr val="tx1"/>
                    </a:solidFill>
                  </a:rPr>
                  <a:t>, т.е.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bg-BG" dirty="0">
                    <a:solidFill>
                      <a:schemeClr val="tx1"/>
                    </a:solidFill>
                  </a:rPr>
                  <a:t>вече имаме:</a:t>
                </a:r>
                <a:br>
                  <a:rPr lang="bg-BG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N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p>
                        <m:r>
                          <a:rPr lang="bg-BG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Т</m:t>
                        </m:r>
                      </m:sup>
                    </m:sSup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0</m:t>
                    </m:r>
                  </m:oMath>
                </a14:m>
                <a:endParaRPr lang="bg-BG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bg-BG" dirty="0"/>
                  <a:t>Т.е. двете са равни:</a:t>
                </a:r>
                <a:br>
                  <a:rPr lang="bg-BG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p>
                        <m:r>
                          <a:rPr lang="bg-BG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Т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effectLst>
                              <a:outerShdw blurRad="63500" algn="ctr" rotWithShape="0">
                                <a:srgbClr val="FF0000">
                                  <a:alpha val="4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FF0000"/>
                            </a:solidFill>
                            <a:effectLst>
                              <a:outerShdw blurRad="63500" algn="ctr" rotWithShape="0">
                                <a:srgbClr val="FF0000">
                                  <a:alpha val="40000"/>
                                </a:srgbClr>
                              </a:outerShdw>
                            </a:effectLst>
                          </a:rPr>
                          <m:t>X</m:t>
                        </m:r>
                      </m:e>
                      <m:sup>
                        <m:r>
                          <a:rPr lang="bg-BG" b="1" i="1" dirty="0">
                            <a:solidFill>
                              <a:srgbClr val="FF0000"/>
                            </a:solidFill>
                            <a:effectLst>
                              <a:outerShdw blurRad="63500" algn="ctr" rotWithShape="0">
                                <a:srgbClr val="FF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  <m:t>Т</m:t>
                        </m:r>
                      </m:sup>
                    </m:sSup>
                    <m:r>
                      <m:rPr>
                        <m:nor/>
                      </m:rPr>
                      <a:rPr lang="bg-BG" b="1" dirty="0">
                        <a:solidFill>
                          <a:srgbClr val="FF0000"/>
                        </a:solidFill>
                        <a:effectLst>
                          <a:outerShdw blurRad="63500" algn="ctr" rotWithShape="0">
                            <a:srgbClr val="FF0000">
                              <a:alpha val="40000"/>
                            </a:srgbClr>
                          </a:outerShdw>
                        </a:effectLst>
                      </a:rPr>
                      <m:t>М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p>
                        <m:r>
                          <a:rPr lang="bg-BG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Т</m:t>
                        </m:r>
                      </m:sup>
                    </m:sSup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T</m:t>
                    </m:r>
                  </m:oMath>
                </a14:m>
                <a:endParaRPr lang="bg-BG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bg-BG" dirty="0"/>
                  <a:t>Така намираме:</a:t>
                </a:r>
                <a:br>
                  <a:rPr lang="bg-BG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/>
                          <m:t>X</m:t>
                        </m:r>
                      </m:e>
                      <m:sup>
                        <m:r>
                          <a:rPr lang="bg-BG" b="1" i="1" dirty="0">
                            <a:latin typeface="Cambria Math"/>
                          </a:rPr>
                          <m:t>Т</m:t>
                        </m:r>
                      </m:sup>
                    </m:sSup>
                    <m:r>
                      <m:rPr>
                        <m:nor/>
                      </m:rPr>
                      <a:rPr lang="bg-BG" b="1" dirty="0"/>
                      <m:t>М</m:t>
                    </m:r>
                    <m:r>
                      <a:rPr lang="en-US" b="1" i="1" dirty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I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endParaRPr lang="bg-BG" b="1" dirty="0"/>
              </a:p>
              <a:p>
                <a:pPr lvl="1"/>
                <a:r>
                  <a:rPr lang="bg-BG" dirty="0"/>
                  <a:t>Окончателно за </a:t>
                </a:r>
                <a:r>
                  <a:rPr lang="bg-BG" b="1" dirty="0"/>
                  <a:t>Х</a:t>
                </a:r>
                <a:r>
                  <a:rPr lang="bg-BG" dirty="0"/>
                  <a:t> получаваме:</a:t>
                </a:r>
                <a:br>
                  <a:rPr lang="bg-BG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bg-BG" b="1" dirty="0"/>
                      <m:t>Х</m:t>
                    </m:r>
                    <m:r>
                      <a:rPr lang="en-US" b="1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bg-BG" b="1" dirty="0"/>
                                  <m:t>М</m:t>
                                </m:r>
                              </m:e>
                              <m:sup>
                                <m:r>
                                  <a:rPr lang="bg-BG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bg-BG" b="1" i="1" dirty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bg-BG" b="1" i="1" dirty="0">
                            <a:latin typeface="Cambria Math"/>
                            <a:ea typeface="Cambria Math"/>
                          </a:rPr>
                          <m:t>Т</m:t>
                        </m:r>
                      </m:sup>
                    </m:sSup>
                  </m:oMath>
                </a14:m>
                <a:endParaRPr lang="bg-BG" b="1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 r="-56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91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Резонен въпрос</a:t>
                </a:r>
              </a:p>
              <a:p>
                <a:pPr lvl="1"/>
                <a:r>
                  <a:rPr lang="bg-BG" dirty="0"/>
                  <a:t>Не трябва ли винаги да прилагаме </a:t>
                </a:r>
                <a:r>
                  <a:rPr lang="en-US" b="1" dirty="0"/>
                  <a:t>X</a:t>
                </a:r>
                <a:r>
                  <a:rPr lang="bg-BG" dirty="0"/>
                  <a:t> към </a:t>
                </a:r>
                <a:r>
                  <a:rPr lang="bg-BG" dirty="0" err="1"/>
                  <a:t>нормалите</a:t>
                </a:r>
                <a:r>
                  <a:rPr lang="bg-BG" dirty="0"/>
                  <a:t>?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Да, обаче:</a:t>
                </a:r>
              </a:p>
              <a:p>
                <a:pPr lvl="1"/>
                <a:r>
                  <a:rPr lang="bg-BG" dirty="0"/>
                  <a:t>Ако мащабирането е еднакво по всички оси, то ъглите и пропорциите се запазват</a:t>
                </a:r>
              </a:p>
              <a:p>
                <a:pPr lvl="1"/>
                <a:r>
                  <a:rPr lang="bg-BG" dirty="0"/>
                  <a:t>Те се запазват и при транслация и ротация</a:t>
                </a:r>
              </a:p>
              <a:p>
                <a:pPr lvl="1"/>
                <a:r>
                  <a:rPr lang="bg-BG" dirty="0"/>
                  <a:t>Затова матрицата на трансформация, която е тръгнала от единичната, е запазила ъглите и пропорциите</a:t>
                </a:r>
              </a:p>
              <a:p>
                <a:pPr lvl="1"/>
                <a:r>
                  <a:rPr lang="bg-BG" dirty="0"/>
                  <a:t>Единичната матрица е ортогонална, а за всяка ортогонална матрица важи: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bg-BG" b="1" dirty="0"/>
                          <m:t>М</m:t>
                        </m:r>
                      </m:e>
                      <m:sup>
                        <m:r>
                          <a:rPr lang="bg-BG" b="1" i="1" dirty="0">
                            <a:latin typeface="Cambria Math"/>
                            <a:ea typeface="Cambria Math"/>
                          </a:rPr>
                          <m:t>Т</m:t>
                        </m:r>
                      </m:sup>
                    </m:sSup>
                    <m:r>
                      <a:rPr lang="en-US" b="1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bg-BG" b="1" dirty="0"/>
                          <m:t>М</m:t>
                        </m:r>
                      </m:e>
                      <m:sup>
                        <m:r>
                          <a:rPr lang="bg-BG" b="1" i="1" dirty="0">
                            <a:latin typeface="Cambria Math"/>
                          </a:rPr>
                          <m:t>−</m:t>
                        </m:r>
                        <m:r>
                          <a:rPr lang="bg-BG" b="1" i="1" dirty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bg-BG" b="1" dirty="0"/>
              </a:p>
              <a:p>
                <a:pPr lvl="1"/>
                <a:r>
                  <a:rPr lang="bg-BG" dirty="0"/>
                  <a:t>Така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bg-BG" b="1" dirty="0"/>
                      <m:t>Х</m:t>
                    </m:r>
                    <m:r>
                      <a:rPr lang="en-US" b="1" i="1" dirty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bg-BG" b="1" dirty="0"/>
                      <m:t>М</m:t>
                    </m:r>
                  </m:oMath>
                </a14:m>
                <a:r>
                  <a:rPr lang="bg-BG" dirty="0"/>
                  <a:t>, а </a:t>
                </a:r>
                <a:r>
                  <a:rPr lang="bg-BG" b="1" dirty="0"/>
                  <a:t>М</a:t>
                </a:r>
                <a:r>
                  <a:rPr lang="bg-BG" dirty="0"/>
                  <a:t> вече я имаме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540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Шейдър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Променлива </a:t>
            </a:r>
            <a:r>
              <a:rPr lang="en-US" b="1" dirty="0" err="1"/>
              <a:t>uNormalMatrix</a:t>
            </a:r>
            <a:r>
              <a:rPr lang="bg-BG" dirty="0"/>
              <a:t> за матрицата</a:t>
            </a:r>
          </a:p>
          <a:p>
            <a:pPr lvl="1"/>
            <a:r>
              <a:rPr lang="bg-BG" dirty="0"/>
              <a:t>Променлива </a:t>
            </a:r>
            <a:r>
              <a:rPr lang="en-US" b="1" dirty="0" err="1"/>
              <a:t>uUseNormalMatrix</a:t>
            </a:r>
            <a:r>
              <a:rPr lang="en-US" dirty="0"/>
              <a:t> </a:t>
            </a:r>
            <a:r>
              <a:rPr lang="bg-BG" dirty="0"/>
              <a:t>дали да се ползва тази матрица – ако не се ползва, нормалните вектори се умножават по стария начин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3352800"/>
            <a:ext cx="8534400" cy="3200400"/>
          </a:xfrm>
          <a:prstGeom prst="snip2DiagRect">
            <a:avLst>
              <a:gd name="adj1" fmla="val 0"/>
              <a:gd name="adj2" fmla="val 73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uNormalMatrix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uUseNormalMatrix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mat4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uModelMatrix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vec4(aXYZ,1);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nMatrix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uUseNormalMatrix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uNormalMatrix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mvMatrix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 normal = vec3(normalize(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nMatrix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*vec4(aNormal,0)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912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Рисуване на сфероид</a:t>
            </a:r>
          </a:p>
          <a:p>
            <a:pPr lvl="1"/>
            <a:r>
              <a:rPr lang="bg-BG" dirty="0"/>
              <a:t>Включваме временно ползването на матрица за </a:t>
            </a:r>
            <a:r>
              <a:rPr lang="bg-BG" dirty="0" err="1"/>
              <a:t>нормалите</a:t>
            </a:r>
            <a:r>
              <a:rPr lang="bg-BG" dirty="0"/>
              <a:t> и изключваме веднага след рисуването</a:t>
            </a:r>
          </a:p>
          <a:p>
            <a:pPr lvl="1"/>
            <a:r>
              <a:rPr lang="bg-BG" dirty="0"/>
              <a:t>Матрицата изчисляваме с наши помощни функции </a:t>
            </a:r>
            <a:r>
              <a:rPr lang="en-US" b="1" dirty="0" err="1"/>
              <a:t>multiplyMatrix</a:t>
            </a:r>
            <a:r>
              <a:rPr lang="bg-BG" dirty="0"/>
              <a:t> и </a:t>
            </a:r>
            <a:r>
              <a:rPr lang="en-US" b="1" dirty="0" err="1"/>
              <a:t>calculateNormalMatrix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362200"/>
            <a:ext cx="8534400" cy="4191000"/>
          </a:xfrm>
          <a:prstGeom prst="snip2DiagRect">
            <a:avLst>
              <a:gd name="adj1" fmla="val 0"/>
              <a:gd name="adj2" fmla="val 670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Spheroid.prototype.draw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gl.vertexAttrib3fv(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aColor,this.color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translate(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this.center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scale(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gl.uniform1i(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uUseNormalMatrix,true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nmat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calculateNormalMatrix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multiplyMatrix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glvmat,glmat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gl.uniformMatrix4fv(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uNormalMatrix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,false,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nmat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canonicalSphere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gl.uniform1i(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uUseNormalMatrix,false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289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61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Възможности за оптимизация</a:t>
            </a:r>
          </a:p>
          <a:p>
            <a:pPr lvl="1"/>
            <a:r>
              <a:rPr lang="bg-BG" dirty="0"/>
              <a:t>Матрицата на нормалите е достатъчно да е 3х3</a:t>
            </a:r>
          </a:p>
          <a:p>
            <a:pPr lvl="2"/>
            <a:r>
              <a:rPr lang="bg-BG" dirty="0"/>
              <a:t>(в момента е 4х4, което е разход)</a:t>
            </a:r>
          </a:p>
          <a:p>
            <a:pPr lvl="1"/>
            <a:r>
              <a:rPr lang="bg-BG" dirty="0"/>
              <a:t>Изчисляването на матрицата да се прави само при промяна на матрицата на модела или на гледната точка</a:t>
            </a:r>
          </a:p>
          <a:p>
            <a:pPr lvl="2"/>
            <a:r>
              <a:rPr lang="bg-BG" dirty="0"/>
              <a:t>(в момента се изчислява на всеки кадър)</a:t>
            </a:r>
          </a:p>
          <a:p>
            <a:pPr lvl="1"/>
            <a:r>
              <a:rPr lang="bg-BG" dirty="0"/>
              <a:t>Ако на ниво </a:t>
            </a:r>
            <a:r>
              <a:rPr lang="en-US" dirty="0" err="1"/>
              <a:t>JS</a:t>
            </a:r>
            <a:r>
              <a:rPr lang="bg-BG" dirty="0"/>
              <a:t> се умножават матриците на модела и гледната точка, то няма нужда да се умножават и в </a:t>
            </a:r>
            <a:r>
              <a:rPr lang="bg-BG" dirty="0" err="1"/>
              <a:t>шейдъра</a:t>
            </a:r>
            <a:r>
              <a:rPr lang="bg-BG" dirty="0"/>
              <a:t> на върхове</a:t>
            </a:r>
          </a:p>
        </p:txBody>
      </p:sp>
    </p:spTree>
    <p:extLst>
      <p:ext uri="{BB962C8B-B14F-4D97-AF65-F5344CB8AC3E}">
        <p14:creationId xmlns:p14="http://schemas.microsoft.com/office/powerpoint/2010/main" val="210291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Полюси на сфера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674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Сфера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895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Полюси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Сфера от ленти</a:t>
            </a:r>
          </a:p>
          <a:p>
            <a:pPr lvl="1"/>
            <a:r>
              <a:rPr lang="bg-BG" dirty="0"/>
              <a:t>Разпределението на триъгълниците не е равномерно</a:t>
            </a:r>
          </a:p>
          <a:p>
            <a:pPr lvl="1"/>
            <a:r>
              <a:rPr lang="bg-BG" dirty="0"/>
              <a:t>Около полюсите са по-малки и по-нагъсто</a:t>
            </a:r>
          </a:p>
          <a:p>
            <a:pPr lvl="1"/>
            <a:r>
              <a:rPr lang="bg-BG" dirty="0"/>
              <a:t>Самите полюси са особени точки</a:t>
            </a:r>
          </a:p>
          <a:p>
            <a:pPr lvl="1"/>
            <a:endParaRPr lang="bg-BG" dirty="0"/>
          </a:p>
          <a:p>
            <a:r>
              <a:rPr lang="bg-BG" dirty="0"/>
              <a:t>Илюстрация</a:t>
            </a:r>
          </a:p>
          <a:p>
            <a:pPr lvl="1"/>
            <a:r>
              <a:rPr lang="bg-BG" dirty="0"/>
              <a:t>Да нарисуваме контурите на триъгълниците на сфера</a:t>
            </a:r>
          </a:p>
          <a:p>
            <a:pPr lvl="1"/>
            <a:r>
              <a:rPr lang="bg-BG" dirty="0"/>
              <a:t>Добавяне (временно) на метод </a:t>
            </a:r>
            <a:r>
              <a:rPr lang="en-US" b="1" dirty="0" err="1"/>
              <a:t>drawFrame</a:t>
            </a:r>
            <a:r>
              <a:rPr lang="bg-BG" dirty="0"/>
              <a:t> в рисуването на канонична сфера</a:t>
            </a:r>
          </a:p>
          <a:p>
            <a:pPr lvl="1"/>
            <a:r>
              <a:rPr lang="bg-BG" dirty="0"/>
              <a:t>Предефиниране на метода </a:t>
            </a:r>
            <a:r>
              <a:rPr lang="en-US" b="1" dirty="0"/>
              <a:t>draw</a:t>
            </a:r>
            <a:r>
              <a:rPr lang="bg-BG" dirty="0"/>
              <a:t> на сфера</a:t>
            </a:r>
          </a:p>
        </p:txBody>
      </p:sp>
    </p:spTree>
    <p:extLst>
      <p:ext uri="{BB962C8B-B14F-4D97-AF65-F5344CB8AC3E}">
        <p14:creationId xmlns:p14="http://schemas.microsoft.com/office/powerpoint/2010/main" val="3763049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Методът </a:t>
            </a:r>
            <a:r>
              <a:rPr lang="en-US" b="1" dirty="0" err="1"/>
              <a:t>drawFrame</a:t>
            </a:r>
            <a:r>
              <a:rPr lang="bg-BG" dirty="0"/>
              <a:t> използва настройките от </a:t>
            </a:r>
            <a:r>
              <a:rPr lang="en-US" b="1" dirty="0"/>
              <a:t>draw</a:t>
            </a:r>
            <a:r>
              <a:rPr lang="bg-BG" dirty="0"/>
              <a:t> на каноничната сфера,</a:t>
            </a:r>
            <a:r>
              <a:rPr lang="en-US" dirty="0"/>
              <a:t> </a:t>
            </a:r>
            <a:r>
              <a:rPr lang="bg-BG" dirty="0"/>
              <a:t>изключва </a:t>
            </a:r>
            <a:r>
              <a:rPr lang="bg-BG" dirty="0" err="1"/>
              <a:t>нормалите</a:t>
            </a:r>
            <a:r>
              <a:rPr lang="bg-BG" dirty="0"/>
              <a:t> и с два </a:t>
            </a:r>
            <a:r>
              <a:rPr lang="en-US" b="1" dirty="0" err="1"/>
              <a:t>drawArrays</a:t>
            </a:r>
            <a:r>
              <a:rPr lang="bg-BG" dirty="0"/>
              <a:t> рисува контурите</a:t>
            </a:r>
          </a:p>
          <a:p>
            <a:pPr lvl="1"/>
            <a:r>
              <a:rPr lang="bg-BG" dirty="0"/>
              <a:t>Методът </a:t>
            </a:r>
            <a:r>
              <a:rPr lang="en-US" b="1" dirty="0"/>
              <a:t>draw</a:t>
            </a:r>
            <a:r>
              <a:rPr lang="en-US" dirty="0"/>
              <a:t> </a:t>
            </a:r>
            <a:r>
              <a:rPr lang="bg-BG" dirty="0"/>
              <a:t>на сфера първо рисува плътна сфера и после рисува само контурите на триъгълниците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514600"/>
            <a:ext cx="8534400" cy="4038600"/>
          </a:xfrm>
          <a:prstGeom prst="snip2DiagRect">
            <a:avLst>
              <a:gd name="adj1" fmla="val 0"/>
              <a:gd name="adj2" fmla="val 670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CanonicalSphere.prototype.drawFrame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gl.disableVertexAttribArray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aNormal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(gl.LINE_STRIP,0,this.n*(this.n+1));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(aXYZ,3,gl.FLOAT,false,6*FLOATS,0*FLOATS);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(gl.LINE_STRIP,0,(this.n+1)*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Sphere.prototype.draw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canonicalSphere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draw()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gl.vertexAttrib3fv(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,[0,0,0]);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canonicalSphere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550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95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4400" y="1600200"/>
            <a:ext cx="3768437" cy="374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" y="1600199"/>
            <a:ext cx="3754582" cy="374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6041" y="3301286"/>
            <a:ext cx="131495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sym typeface="Symbol"/>
              </a:rPr>
              <a:t> </a:t>
            </a: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Полюс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306" y="3301286"/>
            <a:ext cx="1668862" cy="33855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sym typeface="Symbol"/>
              </a:rPr>
              <a:t> </a:t>
            </a: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Екватор </a:t>
            </a: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sym typeface="Symbol"/>
              </a:rPr>
              <a:t>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432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Сфера без полюси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Геодезична сфера</a:t>
            </a:r>
          </a:p>
          <a:p>
            <a:pPr lvl="1"/>
            <a:r>
              <a:rPr lang="bg-BG" dirty="0"/>
              <a:t>Съставена е от почти еднотипни триъгълници</a:t>
            </a:r>
          </a:p>
          <a:p>
            <a:pPr lvl="1"/>
            <a:r>
              <a:rPr lang="bg-BG" dirty="0"/>
              <a:t>Те са почти равностранни</a:t>
            </a:r>
          </a:p>
          <a:p>
            <a:pPr lvl="1"/>
            <a:r>
              <a:rPr lang="bg-BG" dirty="0"/>
              <a:t>Разпределени са по-равномерно</a:t>
            </a:r>
          </a:p>
          <a:p>
            <a:pPr lvl="1"/>
            <a:r>
              <a:rPr lang="bg-BG" dirty="0"/>
              <a:t>В архитектурата – геодезичен купол</a:t>
            </a:r>
          </a:p>
          <a:p>
            <a:pPr lvl="1"/>
            <a:r>
              <a:rPr lang="bg-BG" dirty="0"/>
              <a:t>В математиката – геодезична сфера</a:t>
            </a:r>
          </a:p>
          <a:p>
            <a:pPr lvl="1"/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4541" y="3852880"/>
            <a:ext cx="2819400" cy="277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169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Построение</a:t>
            </a:r>
          </a:p>
          <a:p>
            <a:pPr lvl="1"/>
            <a:r>
              <a:rPr lang="bg-BG" dirty="0"/>
              <a:t>Построяваме приближение на сфера (</a:t>
            </a:r>
            <a:r>
              <a:rPr lang="bg-BG" dirty="0" err="1"/>
              <a:t>многостен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Раздробяваме стените</a:t>
            </a:r>
          </a:p>
          <a:p>
            <a:pPr lvl="1"/>
            <a:r>
              <a:rPr lang="bg-BG" dirty="0"/>
              <a:t>Нормализираме координатите</a:t>
            </a:r>
          </a:p>
          <a:p>
            <a:pPr lvl="1"/>
            <a:endParaRPr lang="bg-BG" dirty="0"/>
          </a:p>
          <a:p>
            <a:r>
              <a:rPr lang="bg-BG" dirty="0"/>
              <a:t>В практиката</a:t>
            </a:r>
          </a:p>
          <a:p>
            <a:pPr lvl="1"/>
            <a:r>
              <a:rPr lang="bg-BG" dirty="0"/>
              <a:t>За </a:t>
            </a:r>
            <a:r>
              <a:rPr lang="bg-BG" dirty="0" err="1"/>
              <a:t>многостен</a:t>
            </a:r>
            <a:r>
              <a:rPr lang="bg-BG" dirty="0"/>
              <a:t> се ползва някое </a:t>
            </a:r>
            <a:r>
              <a:rPr lang="bg-BG" dirty="0" err="1"/>
              <a:t>Платоново</a:t>
            </a:r>
            <a:r>
              <a:rPr lang="bg-BG" dirty="0"/>
              <a:t> тяло</a:t>
            </a:r>
          </a:p>
          <a:p>
            <a:pPr lvl="1"/>
            <a:r>
              <a:rPr lang="bg-BG" dirty="0"/>
              <a:t>Най-често </a:t>
            </a:r>
            <a:r>
              <a:rPr lang="bg-BG" dirty="0" err="1"/>
              <a:t>хексаедър</a:t>
            </a:r>
            <a:r>
              <a:rPr lang="bg-BG" dirty="0"/>
              <a:t> или </a:t>
            </a:r>
            <a:r>
              <a:rPr lang="bg-BG" dirty="0" err="1"/>
              <a:t>икосаедър</a:t>
            </a:r>
            <a:endParaRPr lang="bg-BG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05200" y="3657600"/>
            <a:ext cx="2707750" cy="283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203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Икосаедър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0472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Платонови</a:t>
            </a:r>
            <a:r>
              <a:rPr lang="bg-BG" dirty="0"/>
              <a:t> тела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Платонови</a:t>
            </a:r>
            <a:r>
              <a:rPr lang="bg-BG" dirty="0"/>
              <a:t> тела</a:t>
            </a:r>
          </a:p>
          <a:p>
            <a:pPr lvl="1"/>
            <a:r>
              <a:rPr lang="bg-BG" dirty="0"/>
              <a:t>Стените са еднакви правилни многоъгълници</a:t>
            </a:r>
          </a:p>
          <a:p>
            <a:pPr lvl="1"/>
            <a:r>
              <a:rPr lang="bg-BG" dirty="0" err="1"/>
              <a:t>Междустенните</a:t>
            </a:r>
            <a:r>
              <a:rPr lang="bg-BG" dirty="0"/>
              <a:t> ъгли са равни</a:t>
            </a:r>
          </a:p>
          <a:p>
            <a:pPr lvl="1"/>
            <a:r>
              <a:rPr lang="bg-BG" dirty="0"/>
              <a:t>Съществуват само 5 такива тела</a:t>
            </a:r>
          </a:p>
          <a:p>
            <a:pPr lvl="1"/>
            <a:endParaRPr lang="bg-BG" dirty="0"/>
          </a:p>
          <a:p>
            <a:pPr marL="0" indent="-205740"/>
            <a:r>
              <a:rPr lang="bg-BG" sz="2000" b="0" dirty="0" err="1"/>
              <a:t>Тетраедър</a:t>
            </a:r>
            <a:r>
              <a:rPr lang="bg-BG" sz="2000" b="0" dirty="0"/>
              <a:t>    </a:t>
            </a:r>
            <a:r>
              <a:rPr lang="bg-BG" sz="2000" b="0" dirty="0" err="1"/>
              <a:t>Хексаедър</a:t>
            </a:r>
            <a:r>
              <a:rPr lang="bg-BG" sz="2000" b="0" dirty="0"/>
              <a:t>    </a:t>
            </a:r>
            <a:r>
              <a:rPr lang="bg-BG" sz="2000" b="0" dirty="0" err="1"/>
              <a:t>Октаедър</a:t>
            </a:r>
            <a:r>
              <a:rPr lang="bg-BG" sz="2000" b="0" dirty="0"/>
              <a:t>    Додекаедър    </a:t>
            </a:r>
            <a:r>
              <a:rPr lang="bg-BG" sz="2000" b="0" dirty="0" err="1"/>
              <a:t>Икосаедър</a:t>
            </a:r>
            <a:endParaRPr lang="bg-BG" sz="20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4957" y="3840256"/>
            <a:ext cx="1333502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23957" y="3886200"/>
            <a:ext cx="1633643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73904" y="3858691"/>
            <a:ext cx="1607625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20046" y="3867150"/>
            <a:ext cx="1590354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62800" y="3867150"/>
            <a:ext cx="1689888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7000" y="381000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5486400" y="379095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 rot="9502986">
            <a:off x="6095976" y="5380376"/>
            <a:ext cx="207861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078D8-F143-4DB9-8CFB-FA27D6ADCDF6}"/>
              </a:ext>
            </a:extLst>
          </p:cNvPr>
          <p:cNvSpPr/>
          <p:nvPr/>
        </p:nvSpPr>
        <p:spPr>
          <a:xfrm>
            <a:off x="5257800" y="3840256"/>
            <a:ext cx="162246" cy="4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221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Икосаедър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Икосаедър</a:t>
            </a:r>
            <a:endParaRPr lang="bg-BG" dirty="0"/>
          </a:p>
          <a:p>
            <a:pPr lvl="1"/>
            <a:r>
              <a:rPr lang="bg-BG" dirty="0"/>
              <a:t>Стените са равностранни триъгълници</a:t>
            </a:r>
          </a:p>
          <a:p>
            <a:pPr lvl="1"/>
            <a:r>
              <a:rPr lang="bg-BG" dirty="0"/>
              <a:t>12 върха, 20 стени, 30 ребра</a:t>
            </a:r>
          </a:p>
          <a:p>
            <a:pPr lvl="1"/>
            <a:r>
              <a:rPr lang="bg-BG" dirty="0"/>
              <a:t>Във всеки връх се събират 5 стени</a:t>
            </a:r>
          </a:p>
          <a:p>
            <a:pPr lvl="1"/>
            <a:endParaRPr lang="bg-BG" dirty="0"/>
          </a:p>
          <a:p>
            <a:r>
              <a:rPr lang="bg-BG" dirty="0"/>
              <a:t>Генериране</a:t>
            </a:r>
          </a:p>
          <a:p>
            <a:pPr lvl="1"/>
            <a:r>
              <a:rPr lang="bg-BG" dirty="0"/>
              <a:t>Директно чрез координати на върховете</a:t>
            </a:r>
          </a:p>
          <a:p>
            <a:pPr lvl="1"/>
            <a:r>
              <a:rPr lang="bg-BG" dirty="0"/>
              <a:t>Като вписано в куб тяло</a:t>
            </a:r>
          </a:p>
          <a:p>
            <a:pPr lvl="1"/>
            <a:r>
              <a:rPr lang="bg-BG" dirty="0"/>
              <a:t>Чрез симетрия на триъгълници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Ще използваме и трите начина</a:t>
            </a:r>
          </a:p>
        </p:txBody>
      </p:sp>
    </p:spTree>
    <p:extLst>
      <p:ext uri="{BB962C8B-B14F-4D97-AF65-F5344CB8AC3E}">
        <p14:creationId xmlns:p14="http://schemas.microsoft.com/office/powerpoint/2010/main" val="874345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Върхове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Видове</a:t>
                </a:r>
              </a:p>
              <a:p>
                <a:pPr lvl="1"/>
                <a:r>
                  <a:rPr lang="bg-BG" dirty="0"/>
                  <a:t>Има различни </a:t>
                </a:r>
                <a:r>
                  <a:rPr lang="bg-BG" dirty="0" err="1"/>
                  <a:t>икосаедъри</a:t>
                </a:r>
                <a:endParaRPr lang="bg-BG" dirty="0"/>
              </a:p>
              <a:p>
                <a:pPr lvl="1"/>
                <a:r>
                  <a:rPr lang="bg-BG" dirty="0"/>
                  <a:t>Изпъкналият е единствен (той е и </a:t>
                </a:r>
                <a:r>
                  <a:rPr lang="bg-BG" dirty="0" err="1"/>
                  <a:t>Платоново</a:t>
                </a:r>
                <a:r>
                  <a:rPr lang="bg-BG" dirty="0"/>
                  <a:t> тяло)</a:t>
                </a:r>
              </a:p>
              <a:p>
                <a:endParaRPr lang="bg-BG" dirty="0"/>
              </a:p>
              <a:p>
                <a:r>
                  <a:rPr lang="bg-BG" dirty="0"/>
                  <a:t>Върхове на </a:t>
                </a:r>
                <a:r>
                  <a:rPr lang="bg-BG" dirty="0" err="1"/>
                  <a:t>икосаедър</a:t>
                </a:r>
                <a:endParaRPr lang="bg-BG" dirty="0"/>
              </a:p>
              <a:p>
                <a:pPr lvl="1"/>
                <a:r>
                  <a:rPr lang="bg-BG" dirty="0"/>
                  <a:t>Директни координати на 12-те върха</a:t>
                </a:r>
              </a:p>
              <a:p>
                <a:pPr lvl="1"/>
                <a:r>
                  <a:rPr lang="bg-BG" dirty="0"/>
                  <a:t>Генериране чрез златното сечение: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φ</m:t>
                    </m:r>
                    <m:r>
                      <a:rPr lang="bg-BG" b="1" dirty="0"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bg-BG" b="1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bg-BG" b="1" i="1" dirty="0">
                            <a:latin typeface="Cambria Math"/>
                            <a:sym typeface="Symbol"/>
                          </a:rPr>
                          <m:t>𝟏</m:t>
                        </m:r>
                        <m:r>
                          <a:rPr lang="bg-BG" b="1" dirty="0">
                            <a:latin typeface="Cambria Math"/>
                            <a:sym typeface="Symbol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bg-BG" b="1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bg-BG" b="1" i="1" dirty="0">
                                <a:latin typeface="Cambria Math"/>
                                <a:sym typeface="Symbol"/>
                              </a:rPr>
                              <m:t>𝟓</m:t>
                            </m:r>
                          </m:e>
                        </m:rad>
                      </m:num>
                      <m:den>
                        <m:r>
                          <a:rPr lang="bg-BG" b="1" i="1" dirty="0">
                            <a:latin typeface="Cambria Math"/>
                            <a:sym typeface="Symbol"/>
                          </a:rPr>
                          <m:t>𝟐</m:t>
                        </m:r>
                      </m:den>
                    </m:f>
                    <m:r>
                      <a:rPr lang="bg-BG" b="1" dirty="0">
                        <a:latin typeface="Cambria Math"/>
                        <a:sym typeface="Symbol"/>
                      </a:rPr>
                      <m:t>≈</m:t>
                    </m:r>
                    <m:r>
                      <m:rPr>
                        <m:nor/>
                      </m:rPr>
                      <a:rPr lang="bg-BG" b="1" dirty="0"/>
                      <m:t>1.618</m:t>
                    </m:r>
                  </m:oMath>
                </a14:m>
                <a:br>
                  <a:rPr lang="bg-BG" b="1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bg-BG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bg-BG" b="1" dirty="0"/>
                          <m:t>0</m:t>
                        </m:r>
                        <m:r>
                          <a:rPr lang="bg-BG" b="1" i="1">
                            <a:latin typeface="Cambria Math"/>
                            <a:ea typeface="Cambria Math"/>
                            <a:sym typeface="Symbol"/>
                          </a:rPr>
                          <m:t>,</m:t>
                        </m:r>
                        <m:r>
                          <m:rPr>
                            <m:nor/>
                          </m:rPr>
                          <a:rPr lang="bg-BG" b="1" dirty="0"/>
                          <m:t>1</m:t>
                        </m:r>
                        <m:r>
                          <a:rPr lang="bg-BG" b="1" i="1">
                            <a:latin typeface="Cambria Math"/>
                          </a:rPr>
                          <m:t>,</m:t>
                        </m:r>
                        <m:r>
                          <a:rPr lang="bg-BG" b="1" i="1">
                            <a:latin typeface="Cambria Math"/>
                            <a:sym typeface="Symbol"/>
                          </a:rPr>
                          <m:t></m:t>
                        </m:r>
                        <m:r>
                          <m:rPr>
                            <m:nor/>
                          </m:rPr>
                          <a:rPr lang="el-GR" b="1" dirty="0"/>
                          <m:t>φ</m:t>
                        </m:r>
                      </m:e>
                    </m:d>
                  </m:oMath>
                </a14:m>
                <a:endParaRPr lang="bg-BG" b="1" i="1" dirty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b="1" i="1">
                              <a:latin typeface="Cambria Math"/>
                              <a:ea typeface="Cambria Math"/>
                              <a:sym typeface="Symbol"/>
                            </a:rPr>
                            <m:t></m:t>
                          </m:r>
                          <m:r>
                            <m:rPr>
                              <m:nor/>
                            </m:rPr>
                            <a:rPr lang="bg-BG" b="1" dirty="0"/>
                            <m:t>1</m:t>
                          </m:r>
                          <m:r>
                            <a:rPr lang="bg-BG" b="1" i="1">
                              <a:latin typeface="Cambria Math"/>
                            </a:rPr>
                            <m:t>,</m:t>
                          </m:r>
                          <m:r>
                            <a:rPr lang="bg-BG" b="1" i="1">
                              <a:latin typeface="Cambria Math"/>
                              <a:sym typeface="Symbol"/>
                            </a:rPr>
                            <m:t>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φ</m:t>
                          </m:r>
                          <m:r>
                            <a:rPr lang="bg-BG" b="1" i="1">
                              <a:latin typeface="Cambria Math"/>
                              <a:ea typeface="Cambria Math"/>
                              <a:sym typeface="Symbol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bg-BG" b="1" dirty="0"/>
                            <m:t>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bg-BG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b="1" i="1">
                              <a:latin typeface="Cambria Math"/>
                              <a:sym typeface="Symbol"/>
                            </a:rPr>
                            <m:t>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φ</m:t>
                          </m:r>
                          <m:r>
                            <a:rPr lang="bg-BG" b="1" i="1">
                              <a:latin typeface="Cambria Math"/>
                              <a:sym typeface="Symbol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bg-BG" b="1" dirty="0"/>
                            <m:t>0</m:t>
                          </m:r>
                          <m:r>
                            <a:rPr lang="bg-BG" b="1" i="1">
                              <a:latin typeface="Cambria Math"/>
                              <a:ea typeface="Cambria Math"/>
                              <a:sym typeface="Symbol"/>
                            </a:rPr>
                            <m:t>,</m:t>
                          </m:r>
                          <m:r>
                            <a:rPr lang="bg-BG" b="1" i="1">
                              <a:latin typeface="Cambria Math"/>
                              <a:sym typeface="Symbol"/>
                            </a:rPr>
                            <m:t></m:t>
                          </m:r>
                          <m:r>
                            <m:rPr>
                              <m:nor/>
                            </m:rPr>
                            <a:rPr lang="bg-BG" b="1" dirty="0"/>
                            <m:t>1</m:t>
                          </m:r>
                        </m:e>
                      </m:d>
                    </m:oMath>
                  </m:oMathPara>
                </a14:m>
                <a:endParaRPr lang="bg-BG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4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 на сфера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Желана функционалност</a:t>
            </a:r>
          </a:p>
          <a:p>
            <a:pPr lvl="1"/>
            <a:r>
              <a:rPr lang="bg-BG" dirty="0"/>
              <a:t>Произволно положение и размер в 3</a:t>
            </a:r>
            <a:r>
              <a:rPr lang="en-US" dirty="0"/>
              <a:t>D</a:t>
            </a:r>
            <a:endParaRPr lang="bg-BG" dirty="0"/>
          </a:p>
          <a:p>
            <a:pPr lvl="1"/>
            <a:r>
              <a:rPr lang="bg-BG" dirty="0"/>
              <a:t>Произволен цвят и правилна осветеност на стените</a:t>
            </a:r>
          </a:p>
          <a:p>
            <a:pPr lvl="1"/>
            <a:r>
              <a:rPr lang="bg-BG" dirty="0"/>
              <a:t>Възможност за рисуване на по-груби сфери</a:t>
            </a:r>
          </a:p>
          <a:p>
            <a:pPr lvl="1"/>
            <a:endParaRPr lang="bg-BG" dirty="0"/>
          </a:p>
          <a:p>
            <a:r>
              <a:rPr lang="bg-BG" dirty="0"/>
              <a:t>Груби сфери</a:t>
            </a:r>
          </a:p>
          <a:p>
            <a:pPr lvl="1"/>
            <a:r>
              <a:rPr lang="bg-BG" dirty="0"/>
              <a:t>Малките сфери нямат нужда от много елементи</a:t>
            </a:r>
          </a:p>
          <a:p>
            <a:pPr lvl="1"/>
            <a:r>
              <a:rPr lang="bg-BG" dirty="0"/>
              <a:t>Големите, но отдалечени сфери – също</a:t>
            </a:r>
          </a:p>
        </p:txBody>
      </p:sp>
    </p:spTree>
    <p:extLst>
      <p:ext uri="{BB962C8B-B14F-4D97-AF65-F5344CB8AC3E}">
        <p14:creationId xmlns:p14="http://schemas.microsoft.com/office/powerpoint/2010/main" val="1531977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Визуализиране чрез вписване в куб</a:t>
            </a:r>
          </a:p>
          <a:p>
            <a:pPr lvl="1"/>
            <a:r>
              <a:rPr lang="bg-BG" dirty="0" err="1"/>
              <a:t>Икосаедърът</a:t>
            </a:r>
            <a:r>
              <a:rPr lang="bg-BG" dirty="0"/>
              <a:t> може да се впише в куб</a:t>
            </a:r>
          </a:p>
          <a:p>
            <a:pPr lvl="1"/>
            <a:r>
              <a:rPr lang="bg-BG" dirty="0"/>
              <a:t>До всяка стена на куба се допират два върха</a:t>
            </a:r>
          </a:p>
          <a:p>
            <a:pPr lvl="1"/>
            <a:r>
              <a:rPr lang="bg-BG" dirty="0"/>
              <a:t>Ръбовете между тях са оцветени в червено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41587" y="2655641"/>
            <a:ext cx="2794767" cy="27947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590800" y="2655641"/>
            <a:ext cx="1150787" cy="328796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90800" y="5450406"/>
            <a:ext cx="1150787" cy="493194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49966" y="5450406"/>
            <a:ext cx="986388" cy="493194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49966" y="2655641"/>
            <a:ext cx="986388" cy="328796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138969" y="3247175"/>
            <a:ext cx="1" cy="1442115"/>
          </a:xfrm>
          <a:prstGeom prst="line">
            <a:avLst/>
          </a:prstGeom>
          <a:grpFill/>
          <a:ln w="38100">
            <a:solidFill>
              <a:srgbClr val="FF0000">
                <a:alpha val="30196"/>
              </a:srgb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99160" y="4164174"/>
            <a:ext cx="521452" cy="227231"/>
          </a:xfrm>
          <a:prstGeom prst="line">
            <a:avLst/>
          </a:prstGeom>
          <a:grpFill/>
          <a:ln w="38100">
            <a:solidFill>
              <a:srgbClr val="FF0000">
                <a:alpha val="30196"/>
              </a:srgb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38969" y="4689290"/>
            <a:ext cx="147627" cy="1007712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844481" y="4672330"/>
            <a:ext cx="1294488" cy="1024673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10322" y="2831449"/>
            <a:ext cx="1328647" cy="415726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138970" y="2831449"/>
            <a:ext cx="113467" cy="415726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38970" y="3258345"/>
            <a:ext cx="1168691" cy="890936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420612" y="4164175"/>
            <a:ext cx="1718357" cy="508155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420612" y="2831449"/>
            <a:ext cx="389710" cy="1317833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20612" y="3258345"/>
            <a:ext cx="1718357" cy="890936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138969" y="4149281"/>
            <a:ext cx="1168692" cy="523049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899160" y="2820039"/>
            <a:ext cx="911162" cy="1556473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3810322" y="2820039"/>
            <a:ext cx="268240" cy="865202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70382" y="2831449"/>
            <a:ext cx="1182055" cy="853792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52437" y="2820040"/>
            <a:ext cx="1055224" cy="1329242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252437" y="2831449"/>
            <a:ext cx="533772" cy="1545063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286596" y="4391405"/>
            <a:ext cx="499614" cy="1305598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86596" y="4164175"/>
            <a:ext cx="1021065" cy="1532827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078562" y="5127355"/>
            <a:ext cx="1208034" cy="569647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3844481" y="5127355"/>
            <a:ext cx="234081" cy="569647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078562" y="3685240"/>
            <a:ext cx="1718566" cy="691272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078562" y="4376512"/>
            <a:ext cx="1701487" cy="750843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2899160" y="3685240"/>
            <a:ext cx="1171222" cy="691272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99160" y="4376512"/>
            <a:ext cx="1171222" cy="733012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899160" y="4376512"/>
            <a:ext cx="945321" cy="1320490"/>
          </a:xfrm>
          <a:prstGeom prst="line">
            <a:avLst/>
          </a:prstGeom>
          <a:grpFill/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420612" y="4164174"/>
            <a:ext cx="423869" cy="1532829"/>
          </a:xfrm>
          <a:prstGeom prst="line">
            <a:avLst/>
          </a:prstGeom>
          <a:grpFill/>
          <a:ln w="28575">
            <a:solidFill>
              <a:schemeClr val="tx1">
                <a:alpha val="30196"/>
              </a:scheme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2590800" y="2984437"/>
            <a:ext cx="2959165" cy="295916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5" name="Straight Connector 54"/>
          <p:cNvCxnSpPr/>
          <p:nvPr/>
        </p:nvCxnSpPr>
        <p:spPr>
          <a:xfrm rot="5400000" flipV="1">
            <a:off x="4531379" y="2110391"/>
            <a:ext cx="1" cy="1442115"/>
          </a:xfrm>
          <a:prstGeom prst="line">
            <a:avLst/>
          </a:prstGeom>
          <a:grpFill/>
          <a:ln w="38100">
            <a:solidFill>
              <a:srgbClr val="FF0000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070382" y="3685240"/>
            <a:ext cx="1" cy="1442115"/>
          </a:xfrm>
          <a:prstGeom prst="line">
            <a:avLst/>
          </a:prstGeom>
          <a:grpFill/>
          <a:ln w="38100">
            <a:solidFill>
              <a:srgbClr val="FF0000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V="1">
            <a:off x="4565538" y="4975945"/>
            <a:ext cx="1" cy="1442115"/>
          </a:xfrm>
          <a:prstGeom prst="line">
            <a:avLst/>
          </a:prstGeom>
          <a:grpFill/>
          <a:ln w="38100">
            <a:solidFill>
              <a:srgbClr val="FF0000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86209" y="4149281"/>
            <a:ext cx="521452" cy="227231"/>
          </a:xfrm>
          <a:prstGeom prst="line">
            <a:avLst/>
          </a:prstGeom>
          <a:grpFill/>
          <a:ln w="38100">
            <a:solidFill>
              <a:srgbClr val="FF0000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25217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9"/>
          <p:cNvSpPr/>
          <p:nvPr/>
        </p:nvSpPr>
        <p:spPr>
          <a:xfrm rot="5400000" flipH="1" flipV="1">
            <a:off x="2123404" y="3792898"/>
            <a:ext cx="444462" cy="795129"/>
          </a:xfrm>
          <a:custGeom>
            <a:avLst/>
            <a:gdLst>
              <a:gd name="connsiteX0" fmla="*/ 293298 w 293298"/>
              <a:gd name="connsiteY0" fmla="*/ 0 h 431321"/>
              <a:gd name="connsiteX1" fmla="*/ 0 w 293298"/>
              <a:gd name="connsiteY1" fmla="*/ 431321 h 431321"/>
              <a:gd name="connsiteX0" fmla="*/ 672860 w 672860"/>
              <a:gd name="connsiteY0" fmla="*/ 0 h 569344"/>
              <a:gd name="connsiteX1" fmla="*/ 0 w 672860"/>
              <a:gd name="connsiteY1" fmla="*/ 569344 h 569344"/>
              <a:gd name="connsiteX0" fmla="*/ 672860 w 672860"/>
              <a:gd name="connsiteY0" fmla="*/ 0 h 569344"/>
              <a:gd name="connsiteX1" fmla="*/ 0 w 672860"/>
              <a:gd name="connsiteY1" fmla="*/ 569344 h 569344"/>
              <a:gd name="connsiteX0" fmla="*/ 672860 w 672860"/>
              <a:gd name="connsiteY0" fmla="*/ 0 h 569344"/>
              <a:gd name="connsiteX1" fmla="*/ 0 w 672860"/>
              <a:gd name="connsiteY1" fmla="*/ 569344 h 569344"/>
              <a:gd name="connsiteX0" fmla="*/ 655608 w 655608"/>
              <a:gd name="connsiteY0" fmla="*/ 0 h 483080"/>
              <a:gd name="connsiteX1" fmla="*/ 0 w 655608"/>
              <a:gd name="connsiteY1" fmla="*/ 48308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608" h="483080">
                <a:moveTo>
                  <a:pt x="655608" y="0"/>
                </a:moveTo>
                <a:cubicBezTo>
                  <a:pt x="241540" y="51758"/>
                  <a:pt x="1" y="103517"/>
                  <a:pt x="0" y="4830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Определяне на координатите</a:t>
            </a:r>
          </a:p>
          <a:p>
            <a:pPr lvl="1"/>
            <a:r>
              <a:rPr lang="bg-BG" dirty="0"/>
              <a:t>Ако по координата е по средата, значи е 0</a:t>
            </a:r>
          </a:p>
          <a:p>
            <a:pPr lvl="1"/>
            <a:r>
              <a:rPr lang="bg-BG" dirty="0"/>
              <a:t>Ако не стига до ръб, значи е </a:t>
            </a:r>
            <a:r>
              <a:rPr lang="bg-BG" dirty="0">
                <a:sym typeface="Symbol"/>
              </a:rPr>
              <a:t> </a:t>
            </a:r>
            <a:r>
              <a:rPr lang="bg-BG" dirty="0"/>
              <a:t>1</a:t>
            </a:r>
          </a:p>
          <a:p>
            <a:pPr lvl="1"/>
            <a:r>
              <a:rPr lang="bg-BG" dirty="0"/>
              <a:t>Ако е до стена, значи е </a:t>
            </a:r>
            <a:r>
              <a:rPr lang="bg-BG" dirty="0">
                <a:sym typeface="Symbol"/>
              </a:rPr>
              <a:t></a:t>
            </a:r>
            <a:r>
              <a:rPr lang="el-GR" b="1" dirty="0">
                <a:latin typeface="Century Gothic"/>
              </a:rPr>
              <a:t>φ</a:t>
            </a:r>
            <a:endParaRPr lang="bg-BG" b="1" dirty="0">
              <a:latin typeface="Century Gothic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99177" y="3549078"/>
            <a:ext cx="1068976" cy="1153624"/>
            <a:chOff x="-1534312" y="2888896"/>
            <a:chExt cx="1730286" cy="18673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-783133" y="4143802"/>
              <a:ext cx="6893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791274" y="3394937"/>
              <a:ext cx="0" cy="74809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-1277980" y="4143035"/>
              <a:ext cx="481509" cy="23899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-1534312" y="4186547"/>
              <a:ext cx="308245" cy="569649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X</a:t>
              </a:r>
              <a:endPara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12271" y="3858978"/>
              <a:ext cx="308245" cy="569649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Y</a:t>
              </a:r>
              <a:endPara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931850" y="2888896"/>
              <a:ext cx="308246" cy="569649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Z</a:t>
              </a:r>
              <a:endPara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917720" y="1817441"/>
            <a:ext cx="1139980" cy="569649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(0,</a:t>
            </a:r>
            <a:r>
              <a:rPr lang="en-US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1,</a:t>
            </a:r>
            <a:r>
              <a:rPr lang="el-GR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entury Gothic"/>
              </a:rPr>
              <a:t>φ</a:t>
            </a:r>
            <a:r>
              <a:rPr lang="bg-BG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entury Gothic"/>
              </a:rPr>
              <a:t>)</a:t>
            </a:r>
            <a:endParaRPr lang="bg-BG" sz="2400" baseline="-25000" dirty="0">
              <a:solidFill>
                <a:srgbClr val="FF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741180" y="2655641"/>
            <a:ext cx="2794767" cy="27947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2590393" y="2655641"/>
            <a:ext cx="1150787" cy="328796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2590393" y="5450406"/>
            <a:ext cx="1150787" cy="493194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5549559" y="5450406"/>
            <a:ext cx="986388" cy="493194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549559" y="2655641"/>
            <a:ext cx="986388" cy="328796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138562" y="3247175"/>
            <a:ext cx="1" cy="1442115"/>
          </a:xfrm>
          <a:prstGeom prst="line">
            <a:avLst/>
          </a:prstGeom>
          <a:grpFill/>
          <a:ln w="38100">
            <a:solidFill>
              <a:srgbClr val="FF0000">
                <a:alpha val="30196"/>
              </a:srgb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2898753" y="4164174"/>
            <a:ext cx="521452" cy="227231"/>
          </a:xfrm>
          <a:prstGeom prst="line">
            <a:avLst/>
          </a:prstGeom>
          <a:grpFill/>
          <a:ln w="38100">
            <a:solidFill>
              <a:srgbClr val="FF0000">
                <a:alpha val="30196"/>
              </a:srgbClr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V="1">
            <a:off x="4530972" y="2110391"/>
            <a:ext cx="1" cy="1442115"/>
          </a:xfrm>
          <a:prstGeom prst="line">
            <a:avLst/>
          </a:prstGeom>
          <a:grpFill/>
          <a:ln w="38100">
            <a:solidFill>
              <a:srgbClr val="FF0000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4069975" y="3685240"/>
            <a:ext cx="1" cy="1442115"/>
          </a:xfrm>
          <a:prstGeom prst="line">
            <a:avLst/>
          </a:prstGeom>
          <a:grpFill/>
          <a:ln w="38100">
            <a:solidFill>
              <a:srgbClr val="FF0000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V="1">
            <a:off x="4565131" y="4975945"/>
            <a:ext cx="1" cy="1442115"/>
          </a:xfrm>
          <a:prstGeom prst="line">
            <a:avLst/>
          </a:prstGeom>
          <a:grpFill/>
          <a:ln w="38100">
            <a:solidFill>
              <a:srgbClr val="FF0000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5785802" y="4149281"/>
            <a:ext cx="521452" cy="227231"/>
          </a:xfrm>
          <a:prstGeom prst="line">
            <a:avLst/>
          </a:prstGeom>
          <a:grpFill/>
          <a:ln w="38100">
            <a:solidFill>
              <a:srgbClr val="FF0000"/>
            </a:solidFill>
            <a:prstDash val="solid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Freeform 3"/>
          <p:cNvSpPr/>
          <p:nvPr/>
        </p:nvSpPr>
        <p:spPr>
          <a:xfrm>
            <a:off x="5262112" y="2111044"/>
            <a:ext cx="655608" cy="483080"/>
          </a:xfrm>
          <a:custGeom>
            <a:avLst/>
            <a:gdLst>
              <a:gd name="connsiteX0" fmla="*/ 293298 w 293298"/>
              <a:gd name="connsiteY0" fmla="*/ 0 h 431321"/>
              <a:gd name="connsiteX1" fmla="*/ 0 w 293298"/>
              <a:gd name="connsiteY1" fmla="*/ 431321 h 431321"/>
              <a:gd name="connsiteX0" fmla="*/ 672860 w 672860"/>
              <a:gd name="connsiteY0" fmla="*/ 0 h 569344"/>
              <a:gd name="connsiteX1" fmla="*/ 0 w 672860"/>
              <a:gd name="connsiteY1" fmla="*/ 569344 h 569344"/>
              <a:gd name="connsiteX0" fmla="*/ 672860 w 672860"/>
              <a:gd name="connsiteY0" fmla="*/ 0 h 569344"/>
              <a:gd name="connsiteX1" fmla="*/ 0 w 672860"/>
              <a:gd name="connsiteY1" fmla="*/ 569344 h 569344"/>
              <a:gd name="connsiteX0" fmla="*/ 672860 w 672860"/>
              <a:gd name="connsiteY0" fmla="*/ 0 h 569344"/>
              <a:gd name="connsiteX1" fmla="*/ 0 w 672860"/>
              <a:gd name="connsiteY1" fmla="*/ 569344 h 569344"/>
              <a:gd name="connsiteX0" fmla="*/ 655608 w 655608"/>
              <a:gd name="connsiteY0" fmla="*/ 0 h 483080"/>
              <a:gd name="connsiteX1" fmla="*/ 0 w 655608"/>
              <a:gd name="connsiteY1" fmla="*/ 48308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608" h="483080">
                <a:moveTo>
                  <a:pt x="655608" y="0"/>
                </a:moveTo>
                <a:cubicBezTo>
                  <a:pt x="241540" y="51758"/>
                  <a:pt x="1" y="103517"/>
                  <a:pt x="0" y="4830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/>
          <p:cNvSpPr/>
          <p:nvPr/>
        </p:nvSpPr>
        <p:spPr>
          <a:xfrm>
            <a:off x="1139540" y="3440339"/>
            <a:ext cx="1375060" cy="569649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(1,-</a:t>
            </a:r>
            <a:r>
              <a:rPr lang="el-GR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φ</a:t>
            </a:r>
            <a:r>
              <a:rPr lang="en-US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,0</a:t>
            </a:r>
            <a:r>
              <a:rPr lang="bg-BG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entury Gothic"/>
              </a:rPr>
              <a:t>)</a:t>
            </a:r>
            <a:endParaRPr lang="bg-BG" sz="2400" baseline="-25000" dirty="0">
              <a:solidFill>
                <a:srgbClr val="FF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Freeform 62"/>
          <p:cNvSpPr/>
          <p:nvPr/>
        </p:nvSpPr>
        <p:spPr>
          <a:xfrm flipV="1">
            <a:off x="5292305" y="4697817"/>
            <a:ext cx="1794295" cy="343272"/>
          </a:xfrm>
          <a:custGeom>
            <a:avLst/>
            <a:gdLst>
              <a:gd name="connsiteX0" fmla="*/ 293298 w 293298"/>
              <a:gd name="connsiteY0" fmla="*/ 0 h 431321"/>
              <a:gd name="connsiteX1" fmla="*/ 0 w 293298"/>
              <a:gd name="connsiteY1" fmla="*/ 431321 h 431321"/>
              <a:gd name="connsiteX0" fmla="*/ 672860 w 672860"/>
              <a:gd name="connsiteY0" fmla="*/ 0 h 569344"/>
              <a:gd name="connsiteX1" fmla="*/ 0 w 672860"/>
              <a:gd name="connsiteY1" fmla="*/ 569344 h 569344"/>
              <a:gd name="connsiteX0" fmla="*/ 672860 w 672860"/>
              <a:gd name="connsiteY0" fmla="*/ 0 h 569344"/>
              <a:gd name="connsiteX1" fmla="*/ 0 w 672860"/>
              <a:gd name="connsiteY1" fmla="*/ 569344 h 569344"/>
              <a:gd name="connsiteX0" fmla="*/ 672860 w 672860"/>
              <a:gd name="connsiteY0" fmla="*/ 0 h 569344"/>
              <a:gd name="connsiteX1" fmla="*/ 0 w 672860"/>
              <a:gd name="connsiteY1" fmla="*/ 569344 h 569344"/>
              <a:gd name="connsiteX0" fmla="*/ 655608 w 655608"/>
              <a:gd name="connsiteY0" fmla="*/ 0 h 483080"/>
              <a:gd name="connsiteX1" fmla="*/ 0 w 655608"/>
              <a:gd name="connsiteY1" fmla="*/ 483080 h 483080"/>
              <a:gd name="connsiteX0" fmla="*/ 1500997 w 1500997"/>
              <a:gd name="connsiteY0" fmla="*/ 0 h 505628"/>
              <a:gd name="connsiteX1" fmla="*/ 0 w 1500997"/>
              <a:gd name="connsiteY1" fmla="*/ 505628 h 505628"/>
              <a:gd name="connsiteX0" fmla="*/ 1500997 w 1500997"/>
              <a:gd name="connsiteY0" fmla="*/ 0 h 505628"/>
              <a:gd name="connsiteX1" fmla="*/ 0 w 1500997"/>
              <a:gd name="connsiteY1" fmla="*/ 505628 h 505628"/>
              <a:gd name="connsiteX0" fmla="*/ 1725284 w 1725284"/>
              <a:gd name="connsiteY0" fmla="*/ 0 h 483080"/>
              <a:gd name="connsiteX1" fmla="*/ 0 w 1725284"/>
              <a:gd name="connsiteY1" fmla="*/ 483080 h 483080"/>
              <a:gd name="connsiteX0" fmla="*/ 1725284 w 1725284"/>
              <a:gd name="connsiteY0" fmla="*/ 0 h 483080"/>
              <a:gd name="connsiteX1" fmla="*/ 0 w 1725284"/>
              <a:gd name="connsiteY1" fmla="*/ 483080 h 483080"/>
              <a:gd name="connsiteX0" fmla="*/ 1794295 w 1794295"/>
              <a:gd name="connsiteY0" fmla="*/ 0 h 437984"/>
              <a:gd name="connsiteX1" fmla="*/ 0 w 1794295"/>
              <a:gd name="connsiteY1" fmla="*/ 437984 h 437984"/>
              <a:gd name="connsiteX0" fmla="*/ 1794295 w 1794295"/>
              <a:gd name="connsiteY0" fmla="*/ 0 h 448618"/>
              <a:gd name="connsiteX1" fmla="*/ 0 w 1794295"/>
              <a:gd name="connsiteY1" fmla="*/ 437984 h 4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4295" h="448618">
                <a:moveTo>
                  <a:pt x="1794295" y="0"/>
                </a:moveTo>
                <a:cubicBezTo>
                  <a:pt x="1656272" y="547804"/>
                  <a:pt x="879895" y="441730"/>
                  <a:pt x="0" y="43798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/>
          <p:cNvSpPr/>
          <p:nvPr/>
        </p:nvSpPr>
        <p:spPr>
          <a:xfrm>
            <a:off x="6781800" y="5127353"/>
            <a:ext cx="1375060" cy="569649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</a:t>
            </a:r>
            <a:r>
              <a:rPr lang="el-GR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φ</a:t>
            </a:r>
            <a:r>
              <a:rPr lang="bg-BG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,</a:t>
            </a:r>
            <a:r>
              <a:rPr lang="en-US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0,</a:t>
            </a:r>
            <a:r>
              <a:rPr lang="bg-BG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-1</a:t>
            </a:r>
            <a:r>
              <a:rPr lang="bg-BG" sz="24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Century Gothic"/>
              </a:rPr>
              <a:t>)</a:t>
            </a:r>
            <a:endParaRPr lang="bg-BG" sz="2400" baseline="-25000" dirty="0">
              <a:solidFill>
                <a:srgbClr val="FF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590393" y="2984437"/>
            <a:ext cx="2959165" cy="295916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1690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Симетрични триъгълници</a:t>
            </a:r>
          </a:p>
          <a:p>
            <a:pPr lvl="1"/>
            <a:r>
              <a:rPr lang="bg-BG" dirty="0"/>
              <a:t>От координатите на върховете на единия червен триъгълник получаваме координатите на останалите 3 със симетрия чрез смяна на знак</a:t>
            </a:r>
            <a:endParaRPr lang="en-US" dirty="0"/>
          </a:p>
          <a:p>
            <a:pPr lvl="1"/>
            <a:r>
              <a:rPr lang="bg-BG" dirty="0">
                <a:latin typeface="Century Gothic"/>
              </a:rPr>
              <a:t>Аналогично се прави и с останалите триъгълници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2660" y="2655641"/>
            <a:ext cx="7006940" cy="3287959"/>
            <a:chOff x="1222660" y="2655641"/>
            <a:chExt cx="7006940" cy="3287959"/>
          </a:xfrm>
        </p:grpSpPr>
        <p:sp>
          <p:nvSpPr>
            <p:cNvPr id="143" name="Rectangle 142"/>
            <p:cNvSpPr/>
            <p:nvPr/>
          </p:nvSpPr>
          <p:spPr>
            <a:xfrm>
              <a:off x="3741180" y="2655641"/>
              <a:ext cx="2794767" cy="2794765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900081" y="2824957"/>
              <a:ext cx="900953" cy="1573306"/>
            </a:xfrm>
            <a:custGeom>
              <a:avLst/>
              <a:gdLst>
                <a:gd name="connsiteX0" fmla="*/ 484094 w 1600200"/>
                <a:gd name="connsiteY0" fmla="*/ 0 h 1317812"/>
                <a:gd name="connsiteX1" fmla="*/ 0 w 1600200"/>
                <a:gd name="connsiteY1" fmla="*/ 1317812 h 1317812"/>
                <a:gd name="connsiteX2" fmla="*/ 1600200 w 1600200"/>
                <a:gd name="connsiteY2" fmla="*/ 1129553 h 1317812"/>
                <a:gd name="connsiteX3" fmla="*/ 484094 w 1600200"/>
                <a:gd name="connsiteY3" fmla="*/ 0 h 1317812"/>
                <a:gd name="connsiteX0" fmla="*/ 1707777 w 2823883"/>
                <a:gd name="connsiteY0" fmla="*/ 0 h 2057400"/>
                <a:gd name="connsiteX1" fmla="*/ 0 w 2823883"/>
                <a:gd name="connsiteY1" fmla="*/ 2057400 h 2057400"/>
                <a:gd name="connsiteX2" fmla="*/ 2823883 w 2823883"/>
                <a:gd name="connsiteY2" fmla="*/ 1129553 h 2057400"/>
                <a:gd name="connsiteX3" fmla="*/ 1707777 w 2823883"/>
                <a:gd name="connsiteY3" fmla="*/ 0 h 2057400"/>
                <a:gd name="connsiteX0" fmla="*/ 0 w 3334871"/>
                <a:gd name="connsiteY0" fmla="*/ 0 h 1546412"/>
                <a:gd name="connsiteX1" fmla="*/ 510988 w 3334871"/>
                <a:gd name="connsiteY1" fmla="*/ 1546412 h 1546412"/>
                <a:gd name="connsiteX2" fmla="*/ 3334871 w 3334871"/>
                <a:gd name="connsiteY2" fmla="*/ 618565 h 1546412"/>
                <a:gd name="connsiteX3" fmla="*/ 0 w 3334871"/>
                <a:gd name="connsiteY3" fmla="*/ 0 h 1546412"/>
                <a:gd name="connsiteX0" fmla="*/ 0 w 1075766"/>
                <a:gd name="connsiteY0" fmla="*/ 0 h 1546412"/>
                <a:gd name="connsiteX1" fmla="*/ 510988 w 1075766"/>
                <a:gd name="connsiteY1" fmla="*/ 1546412 h 1546412"/>
                <a:gd name="connsiteX2" fmla="*/ 1075766 w 1075766"/>
                <a:gd name="connsiteY2" fmla="*/ 1317812 h 1546412"/>
                <a:gd name="connsiteX3" fmla="*/ 0 w 1075766"/>
                <a:gd name="connsiteY3" fmla="*/ 0 h 1546412"/>
                <a:gd name="connsiteX0" fmla="*/ 2003612 w 2003612"/>
                <a:gd name="connsiteY0" fmla="*/ 0 h 820271"/>
                <a:gd name="connsiteX1" fmla="*/ 0 w 2003612"/>
                <a:gd name="connsiteY1" fmla="*/ 820271 h 820271"/>
                <a:gd name="connsiteX2" fmla="*/ 564778 w 2003612"/>
                <a:gd name="connsiteY2" fmla="*/ 591671 h 820271"/>
                <a:gd name="connsiteX3" fmla="*/ 2003612 w 2003612"/>
                <a:gd name="connsiteY3" fmla="*/ 0 h 820271"/>
                <a:gd name="connsiteX0" fmla="*/ 2003612 w 2003612"/>
                <a:gd name="connsiteY0" fmla="*/ 0 h 1344706"/>
                <a:gd name="connsiteX1" fmla="*/ 0 w 2003612"/>
                <a:gd name="connsiteY1" fmla="*/ 820271 h 1344706"/>
                <a:gd name="connsiteX2" fmla="*/ 1640543 w 2003612"/>
                <a:gd name="connsiteY2" fmla="*/ 1344706 h 1344706"/>
                <a:gd name="connsiteX3" fmla="*/ 2003612 w 2003612"/>
                <a:gd name="connsiteY3" fmla="*/ 0 h 1344706"/>
                <a:gd name="connsiteX0" fmla="*/ 900953 w 900953"/>
                <a:gd name="connsiteY0" fmla="*/ 0 h 1573306"/>
                <a:gd name="connsiteX1" fmla="*/ 0 w 900953"/>
                <a:gd name="connsiteY1" fmla="*/ 1573306 h 1573306"/>
                <a:gd name="connsiteX2" fmla="*/ 537884 w 900953"/>
                <a:gd name="connsiteY2" fmla="*/ 1344706 h 1573306"/>
                <a:gd name="connsiteX3" fmla="*/ 900953 w 900953"/>
                <a:gd name="connsiteY3" fmla="*/ 0 h 157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953" h="1573306">
                  <a:moveTo>
                    <a:pt x="900953" y="0"/>
                  </a:moveTo>
                  <a:lnTo>
                    <a:pt x="0" y="1573306"/>
                  </a:lnTo>
                  <a:lnTo>
                    <a:pt x="537884" y="1344706"/>
                  </a:lnTo>
                  <a:lnTo>
                    <a:pt x="900953" y="0"/>
                  </a:lnTo>
                  <a:close/>
                </a:path>
              </a:pathLst>
            </a:cu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reeform 4"/>
            <p:cNvSpPr/>
            <p:nvPr/>
          </p:nvSpPr>
          <p:spPr>
            <a:xfrm>
              <a:off x="5271246" y="2837329"/>
              <a:ext cx="1075766" cy="1546412"/>
            </a:xfrm>
            <a:custGeom>
              <a:avLst/>
              <a:gdLst>
                <a:gd name="connsiteX0" fmla="*/ 484094 w 1600200"/>
                <a:gd name="connsiteY0" fmla="*/ 0 h 1317812"/>
                <a:gd name="connsiteX1" fmla="*/ 0 w 1600200"/>
                <a:gd name="connsiteY1" fmla="*/ 1317812 h 1317812"/>
                <a:gd name="connsiteX2" fmla="*/ 1600200 w 1600200"/>
                <a:gd name="connsiteY2" fmla="*/ 1129553 h 1317812"/>
                <a:gd name="connsiteX3" fmla="*/ 484094 w 1600200"/>
                <a:gd name="connsiteY3" fmla="*/ 0 h 1317812"/>
                <a:gd name="connsiteX0" fmla="*/ 1707777 w 2823883"/>
                <a:gd name="connsiteY0" fmla="*/ 0 h 2057400"/>
                <a:gd name="connsiteX1" fmla="*/ 0 w 2823883"/>
                <a:gd name="connsiteY1" fmla="*/ 2057400 h 2057400"/>
                <a:gd name="connsiteX2" fmla="*/ 2823883 w 2823883"/>
                <a:gd name="connsiteY2" fmla="*/ 1129553 h 2057400"/>
                <a:gd name="connsiteX3" fmla="*/ 1707777 w 2823883"/>
                <a:gd name="connsiteY3" fmla="*/ 0 h 2057400"/>
                <a:gd name="connsiteX0" fmla="*/ 0 w 3334871"/>
                <a:gd name="connsiteY0" fmla="*/ 0 h 1546412"/>
                <a:gd name="connsiteX1" fmla="*/ 510988 w 3334871"/>
                <a:gd name="connsiteY1" fmla="*/ 1546412 h 1546412"/>
                <a:gd name="connsiteX2" fmla="*/ 3334871 w 3334871"/>
                <a:gd name="connsiteY2" fmla="*/ 618565 h 1546412"/>
                <a:gd name="connsiteX3" fmla="*/ 0 w 3334871"/>
                <a:gd name="connsiteY3" fmla="*/ 0 h 1546412"/>
                <a:gd name="connsiteX0" fmla="*/ 0 w 1075766"/>
                <a:gd name="connsiteY0" fmla="*/ 0 h 1546412"/>
                <a:gd name="connsiteX1" fmla="*/ 510988 w 1075766"/>
                <a:gd name="connsiteY1" fmla="*/ 1546412 h 1546412"/>
                <a:gd name="connsiteX2" fmla="*/ 1075766 w 1075766"/>
                <a:gd name="connsiteY2" fmla="*/ 1317812 h 1546412"/>
                <a:gd name="connsiteX3" fmla="*/ 0 w 1075766"/>
                <a:gd name="connsiteY3" fmla="*/ 0 h 15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766" h="1546412">
                  <a:moveTo>
                    <a:pt x="0" y="0"/>
                  </a:moveTo>
                  <a:lnTo>
                    <a:pt x="510988" y="1546412"/>
                  </a:lnTo>
                  <a:lnTo>
                    <a:pt x="1075766" y="1317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4" name="Straight Connector 143"/>
            <p:cNvCxnSpPr/>
            <p:nvPr/>
          </p:nvCxnSpPr>
          <p:spPr>
            <a:xfrm flipV="1">
              <a:off x="2590393" y="2655641"/>
              <a:ext cx="1150787" cy="328796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2590393" y="5450406"/>
              <a:ext cx="1150787" cy="49319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5549559" y="5450406"/>
              <a:ext cx="986388" cy="49319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5549559" y="2655641"/>
              <a:ext cx="986388" cy="328796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138562" y="3247175"/>
              <a:ext cx="1" cy="144211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 flipV="1">
              <a:off x="4530972" y="2110391"/>
              <a:ext cx="1" cy="144211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4069975" y="3685240"/>
              <a:ext cx="1" cy="144211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 flipV="1">
              <a:off x="4565131" y="4975945"/>
              <a:ext cx="1" cy="144211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5785802" y="4149281"/>
              <a:ext cx="521452" cy="22723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2590393" y="2984437"/>
              <a:ext cx="2959165" cy="295916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290905" y="4168766"/>
              <a:ext cx="1062319" cy="1546412"/>
            </a:xfrm>
            <a:custGeom>
              <a:avLst/>
              <a:gdLst>
                <a:gd name="connsiteX0" fmla="*/ 484094 w 1600200"/>
                <a:gd name="connsiteY0" fmla="*/ 0 h 1317812"/>
                <a:gd name="connsiteX1" fmla="*/ 0 w 1600200"/>
                <a:gd name="connsiteY1" fmla="*/ 1317812 h 1317812"/>
                <a:gd name="connsiteX2" fmla="*/ 1600200 w 1600200"/>
                <a:gd name="connsiteY2" fmla="*/ 1129553 h 1317812"/>
                <a:gd name="connsiteX3" fmla="*/ 484094 w 1600200"/>
                <a:gd name="connsiteY3" fmla="*/ 0 h 1317812"/>
                <a:gd name="connsiteX0" fmla="*/ 1707777 w 2823883"/>
                <a:gd name="connsiteY0" fmla="*/ 0 h 2057400"/>
                <a:gd name="connsiteX1" fmla="*/ 0 w 2823883"/>
                <a:gd name="connsiteY1" fmla="*/ 2057400 h 2057400"/>
                <a:gd name="connsiteX2" fmla="*/ 2823883 w 2823883"/>
                <a:gd name="connsiteY2" fmla="*/ 1129553 h 2057400"/>
                <a:gd name="connsiteX3" fmla="*/ 1707777 w 2823883"/>
                <a:gd name="connsiteY3" fmla="*/ 0 h 2057400"/>
                <a:gd name="connsiteX0" fmla="*/ 0 w 3334871"/>
                <a:gd name="connsiteY0" fmla="*/ 0 h 1546412"/>
                <a:gd name="connsiteX1" fmla="*/ 510988 w 3334871"/>
                <a:gd name="connsiteY1" fmla="*/ 1546412 h 1546412"/>
                <a:gd name="connsiteX2" fmla="*/ 3334871 w 3334871"/>
                <a:gd name="connsiteY2" fmla="*/ 618565 h 1546412"/>
                <a:gd name="connsiteX3" fmla="*/ 0 w 3334871"/>
                <a:gd name="connsiteY3" fmla="*/ 0 h 1546412"/>
                <a:gd name="connsiteX0" fmla="*/ 0 w 1075766"/>
                <a:gd name="connsiteY0" fmla="*/ 0 h 1546412"/>
                <a:gd name="connsiteX1" fmla="*/ 510988 w 1075766"/>
                <a:gd name="connsiteY1" fmla="*/ 1546412 h 1546412"/>
                <a:gd name="connsiteX2" fmla="*/ 1075766 w 1075766"/>
                <a:gd name="connsiteY2" fmla="*/ 1317812 h 1546412"/>
                <a:gd name="connsiteX3" fmla="*/ 0 w 1075766"/>
                <a:gd name="connsiteY3" fmla="*/ 0 h 1546412"/>
                <a:gd name="connsiteX0" fmla="*/ 0 w 2716307"/>
                <a:gd name="connsiteY0" fmla="*/ 1680882 h 1680882"/>
                <a:gd name="connsiteX1" fmla="*/ 2151529 w 2716307"/>
                <a:gd name="connsiteY1" fmla="*/ 228600 h 1680882"/>
                <a:gd name="connsiteX2" fmla="*/ 2716307 w 2716307"/>
                <a:gd name="connsiteY2" fmla="*/ 0 h 1680882"/>
                <a:gd name="connsiteX3" fmla="*/ 0 w 2716307"/>
                <a:gd name="connsiteY3" fmla="*/ 1680882 h 1680882"/>
                <a:gd name="connsiteX0" fmla="*/ 0 w 2716307"/>
                <a:gd name="connsiteY0" fmla="*/ 1680882 h 1680882"/>
                <a:gd name="connsiteX1" fmla="*/ 497540 w 2716307"/>
                <a:gd name="connsiteY1" fmla="*/ 363070 h 1680882"/>
                <a:gd name="connsiteX2" fmla="*/ 2716307 w 2716307"/>
                <a:gd name="connsiteY2" fmla="*/ 0 h 1680882"/>
                <a:gd name="connsiteX3" fmla="*/ 0 w 2716307"/>
                <a:gd name="connsiteY3" fmla="*/ 1680882 h 1680882"/>
                <a:gd name="connsiteX0" fmla="*/ 0 w 1062319"/>
                <a:gd name="connsiteY0" fmla="*/ 1546412 h 1546412"/>
                <a:gd name="connsiteX1" fmla="*/ 497540 w 1062319"/>
                <a:gd name="connsiteY1" fmla="*/ 228600 h 1546412"/>
                <a:gd name="connsiteX2" fmla="*/ 1062319 w 1062319"/>
                <a:gd name="connsiteY2" fmla="*/ 0 h 1546412"/>
                <a:gd name="connsiteX3" fmla="*/ 0 w 1062319"/>
                <a:gd name="connsiteY3" fmla="*/ 1546412 h 15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319" h="1546412">
                  <a:moveTo>
                    <a:pt x="0" y="1546412"/>
                  </a:moveTo>
                  <a:lnTo>
                    <a:pt x="497540" y="228600"/>
                  </a:lnTo>
                  <a:lnTo>
                    <a:pt x="1062319" y="0"/>
                  </a:lnTo>
                  <a:lnTo>
                    <a:pt x="0" y="1546412"/>
                  </a:lnTo>
                  <a:close/>
                </a:path>
              </a:pathLst>
            </a:cu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916453" y="4170081"/>
              <a:ext cx="927847" cy="1507458"/>
            </a:xfrm>
            <a:custGeom>
              <a:avLst/>
              <a:gdLst>
                <a:gd name="connsiteX0" fmla="*/ 484094 w 1600200"/>
                <a:gd name="connsiteY0" fmla="*/ 0 h 1317812"/>
                <a:gd name="connsiteX1" fmla="*/ 0 w 1600200"/>
                <a:gd name="connsiteY1" fmla="*/ 1317812 h 1317812"/>
                <a:gd name="connsiteX2" fmla="*/ 1600200 w 1600200"/>
                <a:gd name="connsiteY2" fmla="*/ 1129553 h 1317812"/>
                <a:gd name="connsiteX3" fmla="*/ 484094 w 1600200"/>
                <a:gd name="connsiteY3" fmla="*/ 0 h 1317812"/>
                <a:gd name="connsiteX0" fmla="*/ 1707777 w 2823883"/>
                <a:gd name="connsiteY0" fmla="*/ 0 h 2057400"/>
                <a:gd name="connsiteX1" fmla="*/ 0 w 2823883"/>
                <a:gd name="connsiteY1" fmla="*/ 2057400 h 2057400"/>
                <a:gd name="connsiteX2" fmla="*/ 2823883 w 2823883"/>
                <a:gd name="connsiteY2" fmla="*/ 1129553 h 2057400"/>
                <a:gd name="connsiteX3" fmla="*/ 1707777 w 2823883"/>
                <a:gd name="connsiteY3" fmla="*/ 0 h 2057400"/>
                <a:gd name="connsiteX0" fmla="*/ 0 w 3334871"/>
                <a:gd name="connsiteY0" fmla="*/ 0 h 1546412"/>
                <a:gd name="connsiteX1" fmla="*/ 510988 w 3334871"/>
                <a:gd name="connsiteY1" fmla="*/ 1546412 h 1546412"/>
                <a:gd name="connsiteX2" fmla="*/ 3334871 w 3334871"/>
                <a:gd name="connsiteY2" fmla="*/ 618565 h 1546412"/>
                <a:gd name="connsiteX3" fmla="*/ 0 w 3334871"/>
                <a:gd name="connsiteY3" fmla="*/ 0 h 1546412"/>
                <a:gd name="connsiteX0" fmla="*/ 0 w 1075766"/>
                <a:gd name="connsiteY0" fmla="*/ 0 h 1546412"/>
                <a:gd name="connsiteX1" fmla="*/ 510988 w 1075766"/>
                <a:gd name="connsiteY1" fmla="*/ 1546412 h 1546412"/>
                <a:gd name="connsiteX2" fmla="*/ 1075766 w 1075766"/>
                <a:gd name="connsiteY2" fmla="*/ 1317812 h 1546412"/>
                <a:gd name="connsiteX3" fmla="*/ 0 w 1075766"/>
                <a:gd name="connsiteY3" fmla="*/ 0 h 1546412"/>
                <a:gd name="connsiteX0" fmla="*/ 2003612 w 2003612"/>
                <a:gd name="connsiteY0" fmla="*/ 0 h 820271"/>
                <a:gd name="connsiteX1" fmla="*/ 0 w 2003612"/>
                <a:gd name="connsiteY1" fmla="*/ 820271 h 820271"/>
                <a:gd name="connsiteX2" fmla="*/ 564778 w 2003612"/>
                <a:gd name="connsiteY2" fmla="*/ 591671 h 820271"/>
                <a:gd name="connsiteX3" fmla="*/ 2003612 w 2003612"/>
                <a:gd name="connsiteY3" fmla="*/ 0 h 820271"/>
                <a:gd name="connsiteX0" fmla="*/ 2003612 w 2003612"/>
                <a:gd name="connsiteY0" fmla="*/ 0 h 1344706"/>
                <a:gd name="connsiteX1" fmla="*/ 0 w 2003612"/>
                <a:gd name="connsiteY1" fmla="*/ 820271 h 1344706"/>
                <a:gd name="connsiteX2" fmla="*/ 1640543 w 2003612"/>
                <a:gd name="connsiteY2" fmla="*/ 1344706 h 1344706"/>
                <a:gd name="connsiteX3" fmla="*/ 2003612 w 2003612"/>
                <a:gd name="connsiteY3" fmla="*/ 0 h 1344706"/>
                <a:gd name="connsiteX0" fmla="*/ 900953 w 900953"/>
                <a:gd name="connsiteY0" fmla="*/ 0 h 1573306"/>
                <a:gd name="connsiteX1" fmla="*/ 0 w 900953"/>
                <a:gd name="connsiteY1" fmla="*/ 1573306 h 1573306"/>
                <a:gd name="connsiteX2" fmla="*/ 537884 w 900953"/>
                <a:gd name="connsiteY2" fmla="*/ 1344706 h 1573306"/>
                <a:gd name="connsiteX3" fmla="*/ 900953 w 900953"/>
                <a:gd name="connsiteY3" fmla="*/ 0 h 1573306"/>
                <a:gd name="connsiteX0" fmla="*/ 363069 w 1653987"/>
                <a:gd name="connsiteY0" fmla="*/ 0 h 2353235"/>
                <a:gd name="connsiteX1" fmla="*/ 1653987 w 1653987"/>
                <a:gd name="connsiteY1" fmla="*/ 2353235 h 2353235"/>
                <a:gd name="connsiteX2" fmla="*/ 0 w 1653987"/>
                <a:gd name="connsiteY2" fmla="*/ 1344706 h 2353235"/>
                <a:gd name="connsiteX3" fmla="*/ 363069 w 1653987"/>
                <a:gd name="connsiteY3" fmla="*/ 0 h 2353235"/>
                <a:gd name="connsiteX0" fmla="*/ 2581834 w 2581834"/>
                <a:gd name="connsiteY0" fmla="*/ 2299447 h 2299447"/>
                <a:gd name="connsiteX1" fmla="*/ 1653987 w 2581834"/>
                <a:gd name="connsiteY1" fmla="*/ 1008529 h 2299447"/>
                <a:gd name="connsiteX2" fmla="*/ 0 w 2581834"/>
                <a:gd name="connsiteY2" fmla="*/ 0 h 2299447"/>
                <a:gd name="connsiteX3" fmla="*/ 2581834 w 2581834"/>
                <a:gd name="connsiteY3" fmla="*/ 2299447 h 2299447"/>
                <a:gd name="connsiteX0" fmla="*/ 927847 w 927847"/>
                <a:gd name="connsiteY0" fmla="*/ 1479177 h 1479177"/>
                <a:gd name="connsiteX1" fmla="*/ 0 w 927847"/>
                <a:gd name="connsiteY1" fmla="*/ 188259 h 1479177"/>
                <a:gd name="connsiteX2" fmla="*/ 537884 w 927847"/>
                <a:gd name="connsiteY2" fmla="*/ 0 h 1479177"/>
                <a:gd name="connsiteX3" fmla="*/ 927847 w 927847"/>
                <a:gd name="connsiteY3" fmla="*/ 1479177 h 1479177"/>
                <a:gd name="connsiteX0" fmla="*/ 927847 w 927847"/>
                <a:gd name="connsiteY0" fmla="*/ 1507458 h 1507458"/>
                <a:gd name="connsiteX1" fmla="*/ 0 w 927847"/>
                <a:gd name="connsiteY1" fmla="*/ 216540 h 1507458"/>
                <a:gd name="connsiteX2" fmla="*/ 490750 w 927847"/>
                <a:gd name="connsiteY2" fmla="*/ 0 h 1507458"/>
                <a:gd name="connsiteX3" fmla="*/ 927847 w 927847"/>
                <a:gd name="connsiteY3" fmla="*/ 1507458 h 15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847" h="1507458">
                  <a:moveTo>
                    <a:pt x="927847" y="1507458"/>
                  </a:moveTo>
                  <a:lnTo>
                    <a:pt x="0" y="216540"/>
                  </a:lnTo>
                  <a:lnTo>
                    <a:pt x="490750" y="0"/>
                  </a:lnTo>
                  <a:lnTo>
                    <a:pt x="927847" y="1507458"/>
                  </a:lnTo>
                  <a:close/>
                </a:path>
              </a:pathLst>
            </a:cu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V="1">
              <a:off x="2898753" y="4168887"/>
              <a:ext cx="521452" cy="22723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Freeform 31"/>
            <p:cNvSpPr/>
            <p:nvPr/>
          </p:nvSpPr>
          <p:spPr>
            <a:xfrm rot="5400000" flipH="1">
              <a:off x="6407733" y="2791101"/>
              <a:ext cx="444462" cy="1515951"/>
            </a:xfrm>
            <a:custGeom>
              <a:avLst/>
              <a:gdLst>
                <a:gd name="connsiteX0" fmla="*/ 293298 w 293298"/>
                <a:gd name="connsiteY0" fmla="*/ 0 h 431321"/>
                <a:gd name="connsiteX1" fmla="*/ 0 w 293298"/>
                <a:gd name="connsiteY1" fmla="*/ 431321 h 431321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55608 w 655608"/>
                <a:gd name="connsiteY0" fmla="*/ 0 h 483080"/>
                <a:gd name="connsiteX1" fmla="*/ 0 w 655608"/>
                <a:gd name="connsiteY1" fmla="*/ 483080 h 4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608" h="483080">
                  <a:moveTo>
                    <a:pt x="655608" y="0"/>
                  </a:moveTo>
                  <a:cubicBezTo>
                    <a:pt x="241540" y="51758"/>
                    <a:pt x="1" y="103517"/>
                    <a:pt x="0" y="4830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54540" y="5127353"/>
              <a:ext cx="1375060" cy="569649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x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y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-z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Century Gothic"/>
                </a:rPr>
                <a:t>)</a:t>
              </a:r>
              <a:endParaRPr lang="bg-BG" sz="2400" baseline="-250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78340" y="2757196"/>
              <a:ext cx="1375060" cy="569649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x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y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z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Century Gothic"/>
                </a:rPr>
                <a:t>)</a:t>
              </a:r>
              <a:endParaRPr lang="bg-BG" sz="2400" baseline="-250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rot="16200000" flipH="1" flipV="1">
              <a:off x="6399685" y="4188656"/>
              <a:ext cx="444462" cy="1515951"/>
            </a:xfrm>
            <a:custGeom>
              <a:avLst/>
              <a:gdLst>
                <a:gd name="connsiteX0" fmla="*/ 293298 w 293298"/>
                <a:gd name="connsiteY0" fmla="*/ 0 h 431321"/>
                <a:gd name="connsiteX1" fmla="*/ 0 w 293298"/>
                <a:gd name="connsiteY1" fmla="*/ 431321 h 431321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55608 w 655608"/>
                <a:gd name="connsiteY0" fmla="*/ 0 h 483080"/>
                <a:gd name="connsiteX1" fmla="*/ 0 w 655608"/>
                <a:gd name="connsiteY1" fmla="*/ 483080 h 4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608" h="483080">
                  <a:moveTo>
                    <a:pt x="655608" y="0"/>
                  </a:moveTo>
                  <a:cubicBezTo>
                    <a:pt x="241540" y="51758"/>
                    <a:pt x="1" y="103517"/>
                    <a:pt x="0" y="4830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Freeform 37"/>
            <p:cNvSpPr/>
            <p:nvPr/>
          </p:nvSpPr>
          <p:spPr>
            <a:xfrm rot="16200000">
              <a:off x="2448793" y="2777105"/>
              <a:ext cx="444462" cy="1515951"/>
            </a:xfrm>
            <a:custGeom>
              <a:avLst/>
              <a:gdLst>
                <a:gd name="connsiteX0" fmla="*/ 293298 w 293298"/>
                <a:gd name="connsiteY0" fmla="*/ 0 h 431321"/>
                <a:gd name="connsiteX1" fmla="*/ 0 w 293298"/>
                <a:gd name="connsiteY1" fmla="*/ 431321 h 431321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55608 w 655608"/>
                <a:gd name="connsiteY0" fmla="*/ 0 h 483080"/>
                <a:gd name="connsiteX1" fmla="*/ 0 w 655608"/>
                <a:gd name="connsiteY1" fmla="*/ 483080 h 4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608" h="483080">
                  <a:moveTo>
                    <a:pt x="655608" y="0"/>
                  </a:moveTo>
                  <a:cubicBezTo>
                    <a:pt x="241540" y="51758"/>
                    <a:pt x="1" y="103517"/>
                    <a:pt x="0" y="4830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222660" y="5113357"/>
              <a:ext cx="1375060" cy="569649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x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-y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,-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z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Century Gothic"/>
                </a:rPr>
                <a:t>)</a:t>
              </a:r>
              <a:endParaRPr lang="bg-BG" sz="2400" baseline="-250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222660" y="2743200"/>
              <a:ext cx="1375060" cy="569649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x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-y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,</a:t>
              </a:r>
              <a:r>
                <a:rPr lang="en-US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z</a:t>
              </a:r>
              <a:r>
                <a:rPr lang="bg-BG" sz="2400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Century Gothic"/>
                </a:rPr>
                <a:t>)</a:t>
              </a:r>
              <a:endParaRPr lang="bg-BG" sz="2400" baseline="-250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5400000" flipV="1">
              <a:off x="2440745" y="4174660"/>
              <a:ext cx="444462" cy="1515951"/>
            </a:xfrm>
            <a:custGeom>
              <a:avLst/>
              <a:gdLst>
                <a:gd name="connsiteX0" fmla="*/ 293298 w 293298"/>
                <a:gd name="connsiteY0" fmla="*/ 0 h 431321"/>
                <a:gd name="connsiteX1" fmla="*/ 0 w 293298"/>
                <a:gd name="connsiteY1" fmla="*/ 431321 h 431321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55608 w 655608"/>
                <a:gd name="connsiteY0" fmla="*/ 0 h 483080"/>
                <a:gd name="connsiteX1" fmla="*/ 0 w 655608"/>
                <a:gd name="connsiteY1" fmla="*/ 483080 h 4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608" h="483080">
                  <a:moveTo>
                    <a:pt x="655608" y="0"/>
                  </a:moveTo>
                  <a:cubicBezTo>
                    <a:pt x="241540" y="51758"/>
                    <a:pt x="1" y="103517"/>
                    <a:pt x="0" y="4830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099177" y="3549078"/>
              <a:ext cx="1068976" cy="1153624"/>
              <a:chOff x="-1534312" y="2888896"/>
              <a:chExt cx="1730286" cy="18673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-783133" y="4143802"/>
                <a:ext cx="6893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-791274" y="3394937"/>
                <a:ext cx="0" cy="74809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-1277980" y="4143035"/>
                <a:ext cx="481509" cy="23899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-1534312" y="4186547"/>
                <a:ext cx="308245" cy="569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prstClr val="black">
                          <a:alpha val="40000"/>
                        </a:prstClr>
                      </a:outerShdw>
                    </a:effectLst>
                  </a:rPr>
                  <a:t>X</a:t>
                </a:r>
                <a:endParaRPr lang="bg-BG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-112271" y="3858978"/>
                <a:ext cx="308245" cy="569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prstClr val="black">
                          <a:alpha val="40000"/>
                        </a:prstClr>
                      </a:outerShdw>
                    </a:effectLst>
                  </a:rPr>
                  <a:t>Y</a:t>
                </a:r>
                <a:endParaRPr lang="bg-BG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-931850" y="2888896"/>
                <a:ext cx="308246" cy="569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prstClr val="black">
                          <a:alpha val="40000"/>
                        </a:prstClr>
                      </a:outerShdw>
                    </a:effectLst>
                  </a:rPr>
                  <a:t>Z</a:t>
                </a:r>
                <a:endParaRPr lang="bg-BG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0493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Посока на обхождане</a:t>
            </a:r>
          </a:p>
          <a:p>
            <a:pPr lvl="1"/>
            <a:r>
              <a:rPr lang="bg-BG" dirty="0"/>
              <a:t>При нечетен брой симетрии тя се обръща</a:t>
            </a:r>
          </a:p>
          <a:p>
            <a:pPr lvl="1"/>
            <a:r>
              <a:rPr lang="bg-BG" dirty="0"/>
              <a:t>При размяна на два върха от триъгълник тя се изправя</a:t>
            </a:r>
            <a:br>
              <a:rPr lang="bg-BG" dirty="0"/>
            </a:br>
            <a:r>
              <a:rPr lang="bg-BG" dirty="0"/>
              <a:t>(ще разменяме само 2-ри с 3-ти връх)</a:t>
            </a:r>
          </a:p>
          <a:p>
            <a:pPr lvl="1"/>
            <a:endParaRPr lang="bg-BG" dirty="0"/>
          </a:p>
          <a:p>
            <a:r>
              <a:rPr lang="bg-BG" dirty="0"/>
              <a:t>Пример с триъгълници</a:t>
            </a:r>
          </a:p>
          <a:p>
            <a:pPr lvl="1"/>
            <a:r>
              <a:rPr lang="bg-BG" dirty="0"/>
              <a:t>№1 е с върхове </a:t>
            </a:r>
            <a:r>
              <a:rPr lang="fr-FR" dirty="0"/>
              <a:t>(0,1,</a:t>
            </a:r>
            <a:r>
              <a:rPr lang="el-GR" dirty="0">
                <a:latin typeface="Century Gothic"/>
              </a:rPr>
              <a:t>φ</a:t>
            </a:r>
            <a:r>
              <a:rPr lang="bg-BG" dirty="0">
                <a:latin typeface="Century Gothic"/>
              </a:rPr>
              <a:t>)</a:t>
            </a:r>
            <a:r>
              <a:rPr lang="bg-BG" dirty="0">
                <a:latin typeface="Century Gothic"/>
                <a:sym typeface="Symbol"/>
              </a:rPr>
              <a:t> (</a:t>
            </a:r>
            <a:r>
              <a:rPr lang="fr-FR" dirty="0"/>
              <a:t>1,</a:t>
            </a:r>
            <a:r>
              <a:rPr lang="el-GR" dirty="0"/>
              <a:t>φ</a:t>
            </a:r>
            <a:r>
              <a:rPr lang="fr-FR" dirty="0"/>
              <a:t>,0</a:t>
            </a:r>
            <a:r>
              <a:rPr lang="bg-BG" dirty="0"/>
              <a:t>) (-1</a:t>
            </a:r>
            <a:r>
              <a:rPr lang="fr-FR" dirty="0"/>
              <a:t>,</a:t>
            </a:r>
            <a:r>
              <a:rPr lang="el-GR" dirty="0"/>
              <a:t>φ</a:t>
            </a:r>
            <a:r>
              <a:rPr lang="fr-FR" dirty="0"/>
              <a:t>,0)</a:t>
            </a:r>
            <a:endParaRPr lang="bg-BG" dirty="0"/>
          </a:p>
          <a:p>
            <a:pPr lvl="1"/>
            <a:r>
              <a:rPr lang="bg-BG" dirty="0"/>
              <a:t>№2 получаваме от №1 на две стъпки:</a:t>
            </a:r>
          </a:p>
          <a:p>
            <a:pPr lvl="2"/>
            <a:r>
              <a:rPr lang="bg-BG" dirty="0"/>
              <a:t>след симетрия по </a:t>
            </a:r>
            <a:r>
              <a:rPr lang="en-US" dirty="0"/>
              <a:t>Z </a:t>
            </a:r>
            <a:r>
              <a:rPr lang="bg-BG" dirty="0"/>
              <a:t>става </a:t>
            </a:r>
            <a:r>
              <a:rPr lang="fr-FR" dirty="0"/>
              <a:t>(0,1,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</a:t>
            </a:r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φ</a:t>
            </a:r>
            <a:r>
              <a:rPr lang="bg-BG" dirty="0"/>
              <a:t>)</a:t>
            </a:r>
            <a:r>
              <a:rPr lang="bg-BG" dirty="0">
                <a:sym typeface="Symbol"/>
              </a:rPr>
              <a:t> (</a:t>
            </a:r>
            <a:r>
              <a:rPr lang="fr-FR" dirty="0"/>
              <a:t>1,</a:t>
            </a:r>
            <a:r>
              <a:rPr lang="el-GR" dirty="0"/>
              <a:t>φ</a:t>
            </a:r>
            <a:r>
              <a:rPr lang="fr-FR" dirty="0"/>
              <a:t>,0</a:t>
            </a:r>
            <a:r>
              <a:rPr lang="bg-BG" dirty="0"/>
              <a:t>) (-1</a:t>
            </a:r>
            <a:r>
              <a:rPr lang="fr-FR" dirty="0"/>
              <a:t>,</a:t>
            </a:r>
            <a:r>
              <a:rPr lang="el-GR" dirty="0"/>
              <a:t>φ</a:t>
            </a:r>
            <a:r>
              <a:rPr lang="fr-FR" dirty="0"/>
              <a:t>,0)</a:t>
            </a:r>
            <a:endParaRPr lang="bg-BG" dirty="0"/>
          </a:p>
          <a:p>
            <a:pPr lvl="2"/>
            <a:r>
              <a:rPr lang="bg-BG" dirty="0"/>
              <a:t>след размяна на върхове: </a:t>
            </a:r>
            <a:r>
              <a:rPr lang="fr-FR" dirty="0"/>
              <a:t>(0,1,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</a:t>
            </a:r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φ</a:t>
            </a:r>
            <a:r>
              <a:rPr lang="bg-BG" dirty="0"/>
              <a:t>)</a:t>
            </a:r>
            <a:r>
              <a:rPr lang="bg-BG" dirty="0">
                <a:sym typeface="Symbol"/>
              </a:rPr>
              <a:t> </a:t>
            </a:r>
            <a:r>
              <a:rPr lang="bg-BG" dirty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  <a:sym typeface="Symbol"/>
              </a:rPr>
              <a:t>(-</a:t>
            </a:r>
            <a:r>
              <a:rPr lang="fr-FR" dirty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1,</a:t>
            </a:r>
            <a:r>
              <a:rPr lang="el-GR" dirty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φ</a:t>
            </a:r>
            <a:r>
              <a:rPr lang="fr-FR" dirty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,0</a:t>
            </a:r>
            <a:r>
              <a:rPr lang="bg-BG" dirty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) (1</a:t>
            </a:r>
            <a:r>
              <a:rPr lang="fr-FR" dirty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,</a:t>
            </a:r>
            <a:r>
              <a:rPr lang="el-GR" dirty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φ</a:t>
            </a:r>
            <a:r>
              <a:rPr lang="fr-FR" dirty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,0)</a:t>
            </a:r>
            <a:endParaRPr lang="bg-BG" dirty="0">
              <a:solidFill>
                <a:srgbClr val="0070C0"/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  <a:p>
            <a:pPr lvl="1"/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08014" y="4764741"/>
            <a:ext cx="3055539" cy="1781542"/>
            <a:chOff x="2590393" y="2655641"/>
            <a:chExt cx="5639207" cy="3287959"/>
          </a:xfrm>
        </p:grpSpPr>
        <p:sp>
          <p:nvSpPr>
            <p:cNvPr id="4" name="Rectangle 3"/>
            <p:cNvSpPr/>
            <p:nvPr/>
          </p:nvSpPr>
          <p:spPr>
            <a:xfrm>
              <a:off x="3741180" y="2655641"/>
              <a:ext cx="2794767" cy="2794765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Freeform 5"/>
            <p:cNvSpPr/>
            <p:nvPr/>
          </p:nvSpPr>
          <p:spPr>
            <a:xfrm>
              <a:off x="5271246" y="2837329"/>
              <a:ext cx="1075766" cy="1546412"/>
            </a:xfrm>
            <a:custGeom>
              <a:avLst/>
              <a:gdLst>
                <a:gd name="connsiteX0" fmla="*/ 484094 w 1600200"/>
                <a:gd name="connsiteY0" fmla="*/ 0 h 1317812"/>
                <a:gd name="connsiteX1" fmla="*/ 0 w 1600200"/>
                <a:gd name="connsiteY1" fmla="*/ 1317812 h 1317812"/>
                <a:gd name="connsiteX2" fmla="*/ 1600200 w 1600200"/>
                <a:gd name="connsiteY2" fmla="*/ 1129553 h 1317812"/>
                <a:gd name="connsiteX3" fmla="*/ 484094 w 1600200"/>
                <a:gd name="connsiteY3" fmla="*/ 0 h 1317812"/>
                <a:gd name="connsiteX0" fmla="*/ 1707777 w 2823883"/>
                <a:gd name="connsiteY0" fmla="*/ 0 h 2057400"/>
                <a:gd name="connsiteX1" fmla="*/ 0 w 2823883"/>
                <a:gd name="connsiteY1" fmla="*/ 2057400 h 2057400"/>
                <a:gd name="connsiteX2" fmla="*/ 2823883 w 2823883"/>
                <a:gd name="connsiteY2" fmla="*/ 1129553 h 2057400"/>
                <a:gd name="connsiteX3" fmla="*/ 1707777 w 2823883"/>
                <a:gd name="connsiteY3" fmla="*/ 0 h 2057400"/>
                <a:gd name="connsiteX0" fmla="*/ 0 w 3334871"/>
                <a:gd name="connsiteY0" fmla="*/ 0 h 1546412"/>
                <a:gd name="connsiteX1" fmla="*/ 510988 w 3334871"/>
                <a:gd name="connsiteY1" fmla="*/ 1546412 h 1546412"/>
                <a:gd name="connsiteX2" fmla="*/ 3334871 w 3334871"/>
                <a:gd name="connsiteY2" fmla="*/ 618565 h 1546412"/>
                <a:gd name="connsiteX3" fmla="*/ 0 w 3334871"/>
                <a:gd name="connsiteY3" fmla="*/ 0 h 1546412"/>
                <a:gd name="connsiteX0" fmla="*/ 0 w 1075766"/>
                <a:gd name="connsiteY0" fmla="*/ 0 h 1546412"/>
                <a:gd name="connsiteX1" fmla="*/ 510988 w 1075766"/>
                <a:gd name="connsiteY1" fmla="*/ 1546412 h 1546412"/>
                <a:gd name="connsiteX2" fmla="*/ 1075766 w 1075766"/>
                <a:gd name="connsiteY2" fmla="*/ 1317812 h 1546412"/>
                <a:gd name="connsiteX3" fmla="*/ 0 w 1075766"/>
                <a:gd name="connsiteY3" fmla="*/ 0 h 15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766" h="1546412">
                  <a:moveTo>
                    <a:pt x="0" y="0"/>
                  </a:moveTo>
                  <a:lnTo>
                    <a:pt x="510988" y="1546412"/>
                  </a:lnTo>
                  <a:lnTo>
                    <a:pt x="1075766" y="1317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590393" y="2655641"/>
              <a:ext cx="1150787" cy="328796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590393" y="5450406"/>
              <a:ext cx="1150787" cy="49319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549559" y="5450406"/>
              <a:ext cx="986388" cy="49319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549559" y="2655641"/>
              <a:ext cx="986388" cy="328796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138562" y="3247175"/>
              <a:ext cx="1" cy="144211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V="1">
              <a:off x="4530972" y="2110391"/>
              <a:ext cx="1" cy="144211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069975" y="3685240"/>
              <a:ext cx="1" cy="144211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V="1">
              <a:off x="4565131" y="4975945"/>
              <a:ext cx="1" cy="144211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785802" y="4149281"/>
              <a:ext cx="521452" cy="22723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590393" y="2984437"/>
              <a:ext cx="2959165" cy="295916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90905" y="4168766"/>
              <a:ext cx="1062319" cy="1546412"/>
            </a:xfrm>
            <a:custGeom>
              <a:avLst/>
              <a:gdLst>
                <a:gd name="connsiteX0" fmla="*/ 484094 w 1600200"/>
                <a:gd name="connsiteY0" fmla="*/ 0 h 1317812"/>
                <a:gd name="connsiteX1" fmla="*/ 0 w 1600200"/>
                <a:gd name="connsiteY1" fmla="*/ 1317812 h 1317812"/>
                <a:gd name="connsiteX2" fmla="*/ 1600200 w 1600200"/>
                <a:gd name="connsiteY2" fmla="*/ 1129553 h 1317812"/>
                <a:gd name="connsiteX3" fmla="*/ 484094 w 1600200"/>
                <a:gd name="connsiteY3" fmla="*/ 0 h 1317812"/>
                <a:gd name="connsiteX0" fmla="*/ 1707777 w 2823883"/>
                <a:gd name="connsiteY0" fmla="*/ 0 h 2057400"/>
                <a:gd name="connsiteX1" fmla="*/ 0 w 2823883"/>
                <a:gd name="connsiteY1" fmla="*/ 2057400 h 2057400"/>
                <a:gd name="connsiteX2" fmla="*/ 2823883 w 2823883"/>
                <a:gd name="connsiteY2" fmla="*/ 1129553 h 2057400"/>
                <a:gd name="connsiteX3" fmla="*/ 1707777 w 2823883"/>
                <a:gd name="connsiteY3" fmla="*/ 0 h 2057400"/>
                <a:gd name="connsiteX0" fmla="*/ 0 w 3334871"/>
                <a:gd name="connsiteY0" fmla="*/ 0 h 1546412"/>
                <a:gd name="connsiteX1" fmla="*/ 510988 w 3334871"/>
                <a:gd name="connsiteY1" fmla="*/ 1546412 h 1546412"/>
                <a:gd name="connsiteX2" fmla="*/ 3334871 w 3334871"/>
                <a:gd name="connsiteY2" fmla="*/ 618565 h 1546412"/>
                <a:gd name="connsiteX3" fmla="*/ 0 w 3334871"/>
                <a:gd name="connsiteY3" fmla="*/ 0 h 1546412"/>
                <a:gd name="connsiteX0" fmla="*/ 0 w 1075766"/>
                <a:gd name="connsiteY0" fmla="*/ 0 h 1546412"/>
                <a:gd name="connsiteX1" fmla="*/ 510988 w 1075766"/>
                <a:gd name="connsiteY1" fmla="*/ 1546412 h 1546412"/>
                <a:gd name="connsiteX2" fmla="*/ 1075766 w 1075766"/>
                <a:gd name="connsiteY2" fmla="*/ 1317812 h 1546412"/>
                <a:gd name="connsiteX3" fmla="*/ 0 w 1075766"/>
                <a:gd name="connsiteY3" fmla="*/ 0 h 1546412"/>
                <a:gd name="connsiteX0" fmla="*/ 0 w 2716307"/>
                <a:gd name="connsiteY0" fmla="*/ 1680882 h 1680882"/>
                <a:gd name="connsiteX1" fmla="*/ 2151529 w 2716307"/>
                <a:gd name="connsiteY1" fmla="*/ 228600 h 1680882"/>
                <a:gd name="connsiteX2" fmla="*/ 2716307 w 2716307"/>
                <a:gd name="connsiteY2" fmla="*/ 0 h 1680882"/>
                <a:gd name="connsiteX3" fmla="*/ 0 w 2716307"/>
                <a:gd name="connsiteY3" fmla="*/ 1680882 h 1680882"/>
                <a:gd name="connsiteX0" fmla="*/ 0 w 2716307"/>
                <a:gd name="connsiteY0" fmla="*/ 1680882 h 1680882"/>
                <a:gd name="connsiteX1" fmla="*/ 497540 w 2716307"/>
                <a:gd name="connsiteY1" fmla="*/ 363070 h 1680882"/>
                <a:gd name="connsiteX2" fmla="*/ 2716307 w 2716307"/>
                <a:gd name="connsiteY2" fmla="*/ 0 h 1680882"/>
                <a:gd name="connsiteX3" fmla="*/ 0 w 2716307"/>
                <a:gd name="connsiteY3" fmla="*/ 1680882 h 1680882"/>
                <a:gd name="connsiteX0" fmla="*/ 0 w 1062319"/>
                <a:gd name="connsiteY0" fmla="*/ 1546412 h 1546412"/>
                <a:gd name="connsiteX1" fmla="*/ 497540 w 1062319"/>
                <a:gd name="connsiteY1" fmla="*/ 228600 h 1546412"/>
                <a:gd name="connsiteX2" fmla="*/ 1062319 w 1062319"/>
                <a:gd name="connsiteY2" fmla="*/ 0 h 1546412"/>
                <a:gd name="connsiteX3" fmla="*/ 0 w 1062319"/>
                <a:gd name="connsiteY3" fmla="*/ 1546412 h 15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319" h="1546412">
                  <a:moveTo>
                    <a:pt x="0" y="1546412"/>
                  </a:moveTo>
                  <a:lnTo>
                    <a:pt x="497540" y="228600"/>
                  </a:lnTo>
                  <a:lnTo>
                    <a:pt x="1062319" y="0"/>
                  </a:lnTo>
                  <a:lnTo>
                    <a:pt x="0" y="1546412"/>
                  </a:lnTo>
                  <a:close/>
                </a:path>
              </a:pathLst>
            </a:cu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2898753" y="4168887"/>
              <a:ext cx="521452" cy="22723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olid"/>
              <a:headEnd type="oval" w="lg" len="lg"/>
              <a:tailEnd type="oval" w="lg" len="lg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Freeform 19"/>
            <p:cNvSpPr/>
            <p:nvPr/>
          </p:nvSpPr>
          <p:spPr>
            <a:xfrm rot="5400000" flipH="1">
              <a:off x="6407733" y="2791101"/>
              <a:ext cx="444462" cy="1515951"/>
            </a:xfrm>
            <a:custGeom>
              <a:avLst/>
              <a:gdLst>
                <a:gd name="connsiteX0" fmla="*/ 293298 w 293298"/>
                <a:gd name="connsiteY0" fmla="*/ 0 h 431321"/>
                <a:gd name="connsiteX1" fmla="*/ 0 w 293298"/>
                <a:gd name="connsiteY1" fmla="*/ 431321 h 431321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55608 w 655608"/>
                <a:gd name="connsiteY0" fmla="*/ 0 h 483080"/>
                <a:gd name="connsiteX1" fmla="*/ 0 w 655608"/>
                <a:gd name="connsiteY1" fmla="*/ 483080 h 4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608" h="483080">
                  <a:moveTo>
                    <a:pt x="655608" y="0"/>
                  </a:moveTo>
                  <a:cubicBezTo>
                    <a:pt x="241540" y="51758"/>
                    <a:pt x="1" y="103517"/>
                    <a:pt x="0" y="4830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54540" y="5127353"/>
              <a:ext cx="1375060" cy="569649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№2</a:t>
              </a:r>
              <a:endPara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78340" y="2757196"/>
              <a:ext cx="1375060" cy="569649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dirty="0">
                  <a:solidFill>
                    <a:srgbClr val="FF0000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№1</a:t>
              </a:r>
              <a:endPara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6200000" flipH="1" flipV="1">
              <a:off x="6399685" y="4188656"/>
              <a:ext cx="444462" cy="1515951"/>
            </a:xfrm>
            <a:custGeom>
              <a:avLst/>
              <a:gdLst>
                <a:gd name="connsiteX0" fmla="*/ 293298 w 293298"/>
                <a:gd name="connsiteY0" fmla="*/ 0 h 431321"/>
                <a:gd name="connsiteX1" fmla="*/ 0 w 293298"/>
                <a:gd name="connsiteY1" fmla="*/ 431321 h 431321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72860 w 672860"/>
                <a:gd name="connsiteY0" fmla="*/ 0 h 569344"/>
                <a:gd name="connsiteX1" fmla="*/ 0 w 672860"/>
                <a:gd name="connsiteY1" fmla="*/ 569344 h 569344"/>
                <a:gd name="connsiteX0" fmla="*/ 655608 w 655608"/>
                <a:gd name="connsiteY0" fmla="*/ 0 h 483080"/>
                <a:gd name="connsiteX1" fmla="*/ 0 w 655608"/>
                <a:gd name="connsiteY1" fmla="*/ 483080 h 4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608" h="483080">
                  <a:moveTo>
                    <a:pt x="655608" y="0"/>
                  </a:moveTo>
                  <a:cubicBezTo>
                    <a:pt x="241540" y="51758"/>
                    <a:pt x="1" y="103517"/>
                    <a:pt x="0" y="4830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099177" y="3549078"/>
              <a:ext cx="1068976" cy="1153624"/>
              <a:chOff x="-1534312" y="2888896"/>
              <a:chExt cx="1730286" cy="18673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783133" y="4143802"/>
                <a:ext cx="6893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-791274" y="3394937"/>
                <a:ext cx="0" cy="74809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-1277980" y="4143035"/>
                <a:ext cx="481509" cy="23899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-1534312" y="4186547"/>
                <a:ext cx="308245" cy="569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prstClr val="black">
                          <a:alpha val="40000"/>
                        </a:prstClr>
                      </a:outerShdw>
                    </a:effectLst>
                  </a:rPr>
                  <a:t>X</a:t>
                </a:r>
                <a:endParaRPr lang="bg-BG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-112271" y="3858978"/>
                <a:ext cx="308245" cy="569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prstClr val="black">
                          <a:alpha val="40000"/>
                        </a:prstClr>
                      </a:outerShdw>
                    </a:effectLst>
                  </a:rPr>
                  <a:t>Y</a:t>
                </a:r>
                <a:endParaRPr lang="bg-BG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-931850" y="2888896"/>
                <a:ext cx="308246" cy="569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prstClr val="black">
                          <a:alpha val="40000"/>
                        </a:prstClr>
                      </a:outerShdw>
                    </a:effectLst>
                  </a:rPr>
                  <a:t>Z</a:t>
                </a:r>
                <a:endParaRPr lang="bg-BG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37" name="Arc 36"/>
          <p:cNvSpPr/>
          <p:nvPr/>
        </p:nvSpPr>
        <p:spPr>
          <a:xfrm>
            <a:off x="5562600" y="4128413"/>
            <a:ext cx="813865" cy="443587"/>
          </a:xfrm>
          <a:prstGeom prst="arc">
            <a:avLst>
              <a:gd name="adj1" fmla="val 21392866"/>
              <a:gd name="adj2" fmla="val 10952682"/>
            </a:avLst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ight Brace 37"/>
          <p:cNvSpPr/>
          <p:nvPr/>
        </p:nvSpPr>
        <p:spPr>
          <a:xfrm rot="5400000">
            <a:off x="6300265" y="3898301"/>
            <a:ext cx="152400" cy="674877"/>
          </a:xfrm>
          <a:prstGeom prst="rightBrace">
            <a:avLst>
              <a:gd name="adj1" fmla="val 39285"/>
              <a:gd name="adj2" fmla="val 50000"/>
            </a:avLst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ight Brace 38"/>
          <p:cNvSpPr/>
          <p:nvPr/>
        </p:nvSpPr>
        <p:spPr>
          <a:xfrm rot="5400000">
            <a:off x="5483987" y="3864558"/>
            <a:ext cx="152400" cy="742365"/>
          </a:xfrm>
          <a:prstGeom prst="rightBrace">
            <a:avLst>
              <a:gd name="adj1" fmla="val 39285"/>
              <a:gd name="adj2" fmla="val 50000"/>
            </a:avLst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8652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Помощна функция за генериране на триъгълник</a:t>
            </a:r>
          </a:p>
          <a:p>
            <a:pPr lvl="1"/>
            <a:r>
              <a:rPr lang="bg-BG" dirty="0"/>
              <a:t>Параметри са трите му върха</a:t>
            </a:r>
          </a:p>
          <a:p>
            <a:pPr lvl="1"/>
            <a:r>
              <a:rPr lang="bg-BG" dirty="0"/>
              <a:t>Изчислява нормалния вектор с векторно произведение на вектори, съвпадащи с две от страните на триъгълника</a:t>
            </a:r>
          </a:p>
          <a:p>
            <a:pPr lvl="1"/>
            <a:r>
              <a:rPr lang="bg-BG" dirty="0"/>
              <a:t>Един и същи нормален вектор се свързва и с трите върха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581400"/>
            <a:ext cx="8534400" cy="2971800"/>
          </a:xfrm>
          <a:prstGeom prst="snip2DiagRect">
            <a:avLst>
              <a:gd name="adj1" fmla="val 0"/>
              <a:gd name="adj2" fmla="val 896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triangle(p1,p2,p3)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(p2,p1);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(p3,p1);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 =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u,v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p1[0], p1[1], p1[2], norm[0], norm[1], norm[2] 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p2[0], p2[1], p2[2], norm[0], norm[1], norm[2] 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p3[0], p3[1], p3[2], norm[0], norm[1], norm[2] 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49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Върхове на </a:t>
            </a:r>
            <a:r>
              <a:rPr lang="bg-BG" dirty="0" err="1"/>
              <a:t>икосаедъра</a:t>
            </a:r>
            <a:r>
              <a:rPr lang="bg-BG" dirty="0"/>
              <a:t> получени механично от два триъгълника със смяна на знаци и подредба на върхове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447800"/>
            <a:ext cx="8534400" cy="5105400"/>
          </a:xfrm>
          <a:prstGeom prst="snip2DiagRect">
            <a:avLst>
              <a:gd name="adj1" fmla="val 0"/>
              <a:gd name="adj2" fmla="val 449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 1, f], [ 1, f, 0], [-1, f, 0]);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 1,-f], [-1, f, 0], [ 1, f, 0]);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triangle([ 0,-1, f], [-1,-f, 0], [ 1,-f, 0]);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triangle([ 0,-1,-f], [ 1,-f, 0], [-1,-f, 0]);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triangle([ 1, f, 0], [ f, 0, 1], [ f, 0,-1]);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triangle([ 1,-f, 0], [ f, 0,-1], [ f, 0, 1]);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triangle([-1, f, 0], [-f, 0,-1], [-f, 0, 1]);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triangle([-1,-f, 0], [-f, 0, 1], [-f, 0,-1]);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f, 0, 1], [ 0, 1, f], [ 0,-1, f]);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triangle([-f, 0, 1], [ 0,-1, f], [ 0, 1, f]);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f, 0,-1], [ 0,-1,-f], [ 0, 1,-f]);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triangle([-f, 0,-1], [ 0, 1,-f], [ 0,-1,-f]);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 1, f], [ f, 0, 1], [ 1, f, 0]);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 1, f], [-1, f, 0], [-f, 0, 1]);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triangle([ 0,-1, f], [ 1,-f, 0], [ f, 0, 1]); 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triangle([ 0,-1, f], [-f, 0, 1], [-1,-f, 0]);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 1,-f], [ 1, f, 0], [ f, 0,-1]);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 1,-f], [-f, 0,-1], [-1, f, 0]);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triangle([ 0,-1,-f], [ f, 0,-1], [ 1,-f, 0]); 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triangle([ 0,-1,-f], [-1,-f, 0], [-f, 0,-1]);</a:t>
            </a:r>
          </a:p>
        </p:txBody>
      </p:sp>
    </p:spTree>
    <p:extLst>
      <p:ext uri="{BB962C8B-B14F-4D97-AF65-F5344CB8AC3E}">
        <p14:creationId xmlns:p14="http://schemas.microsoft.com/office/powerpoint/2010/main" val="1964479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161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Геодезична сфера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2460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Геодезична сфера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Генериране</a:t>
            </a:r>
          </a:p>
          <a:p>
            <a:pPr lvl="1"/>
            <a:r>
              <a:rPr lang="bg-BG" dirty="0"/>
              <a:t>Създаваме </a:t>
            </a:r>
            <a:r>
              <a:rPr lang="bg-BG" dirty="0" err="1"/>
              <a:t>икосаедър</a:t>
            </a:r>
            <a:endParaRPr lang="bg-BG" dirty="0"/>
          </a:p>
          <a:p>
            <a:pPr lvl="1"/>
            <a:r>
              <a:rPr lang="bg-BG" dirty="0"/>
              <a:t>Раздробяваме стените на по-ситни триъгълници до получаването на геодезичен </a:t>
            </a:r>
            <a:r>
              <a:rPr lang="bg-BG" dirty="0" err="1"/>
              <a:t>икосаедър</a:t>
            </a:r>
            <a:endParaRPr lang="bg-BG" dirty="0"/>
          </a:p>
          <a:p>
            <a:pPr lvl="1"/>
            <a:r>
              <a:rPr lang="bg-BG" dirty="0"/>
              <a:t>Всеки връх отдалечаваме на разстояние 1 от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 до получаване на геодезична сфера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0458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Геодезичен </a:t>
            </a:r>
            <a:r>
              <a:rPr lang="bg-BG" dirty="0" err="1"/>
              <a:t>икосаедър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Раздробяване на стените</a:t>
            </a:r>
          </a:p>
          <a:p>
            <a:pPr lvl="1"/>
            <a:r>
              <a:rPr lang="bg-BG" dirty="0"/>
              <a:t>Всяка стена е триъгълник</a:t>
            </a:r>
          </a:p>
          <a:p>
            <a:pPr lvl="1"/>
            <a:r>
              <a:rPr lang="bg-BG" dirty="0"/>
              <a:t>На една стъпка я раздробяваме до 4 триъгълника</a:t>
            </a:r>
          </a:p>
          <a:p>
            <a:pPr lvl="1"/>
            <a:r>
              <a:rPr lang="bg-BG" dirty="0"/>
              <a:t>На втора стъпка до 16 и т.н.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914400" y="3723290"/>
            <a:ext cx="2133600" cy="1839310"/>
          </a:xfrm>
          <a:prstGeom prst="triangl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Isosceles Triangle 7"/>
          <p:cNvSpPr/>
          <p:nvPr/>
        </p:nvSpPr>
        <p:spPr>
          <a:xfrm>
            <a:off x="3505200" y="3720662"/>
            <a:ext cx="2133600" cy="1839310"/>
          </a:xfrm>
          <a:prstGeom prst="triangl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Isosceles Triangle 8"/>
          <p:cNvSpPr/>
          <p:nvPr/>
        </p:nvSpPr>
        <p:spPr>
          <a:xfrm rot="10800000">
            <a:off x="6370321" y="5102771"/>
            <a:ext cx="533400" cy="459828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Isosceles Triangle 9"/>
          <p:cNvSpPr/>
          <p:nvPr/>
        </p:nvSpPr>
        <p:spPr>
          <a:xfrm>
            <a:off x="6096000" y="3720662"/>
            <a:ext cx="2133600" cy="1839310"/>
          </a:xfrm>
          <a:prstGeom prst="triangl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6629400" y="4640317"/>
            <a:ext cx="1066800" cy="919655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6896100" y="4183117"/>
            <a:ext cx="533400" cy="459828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429500" y="5100144"/>
            <a:ext cx="533400" cy="459828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Isosceles Triangle 13"/>
          <p:cNvSpPr/>
          <p:nvPr/>
        </p:nvSpPr>
        <p:spPr>
          <a:xfrm>
            <a:off x="6896099" y="4655138"/>
            <a:ext cx="533400" cy="459828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038600" y="4634520"/>
            <a:ext cx="1066800" cy="919655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38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Канонична сфера</a:t>
            </a:r>
          </a:p>
          <a:p>
            <a:pPr lvl="1"/>
            <a:r>
              <a:rPr lang="bg-BG" dirty="0"/>
              <a:t>Сфера с радиус 1</a:t>
            </a:r>
            <a:r>
              <a:rPr lang="bg-BG" dirty="0">
                <a:sym typeface="Symbol"/>
              </a:rPr>
              <a:t></a:t>
            </a:r>
            <a:r>
              <a:rPr lang="bg-BG" dirty="0" err="1"/>
              <a:t>1</a:t>
            </a:r>
            <a:r>
              <a:rPr lang="bg-BG" dirty="0">
                <a:sym typeface="Symbol"/>
              </a:rPr>
              <a:t></a:t>
            </a:r>
            <a:r>
              <a:rPr lang="bg-BG" dirty="0"/>
              <a:t>1</a:t>
            </a:r>
          </a:p>
          <a:p>
            <a:pPr lvl="1"/>
            <a:r>
              <a:rPr lang="bg-BG" dirty="0"/>
              <a:t>Център в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И число </a:t>
            </a:r>
            <a:r>
              <a:rPr lang="en-US" b="1" dirty="0"/>
              <a:t>N</a:t>
            </a:r>
            <a:r>
              <a:rPr lang="en-US" dirty="0"/>
              <a:t>, </a:t>
            </a:r>
            <a:r>
              <a:rPr lang="bg-BG" dirty="0"/>
              <a:t>определящо (може и непряко) броя елементи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2895600" y="5032669"/>
            <a:ext cx="3352800" cy="1126374"/>
          </a:xfrm>
          <a:prstGeom prst="snip2DiagRect">
            <a:avLst>
              <a:gd name="adj1" fmla="val 0"/>
              <a:gd name="adj2" fmla="val 14421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Канонични сфери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4266331" y="4576025"/>
            <a:ext cx="611336" cy="301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Snip Diagonal Corner Rectangle 5"/>
          <p:cNvSpPr/>
          <p:nvPr/>
        </p:nvSpPr>
        <p:spPr>
          <a:xfrm>
            <a:off x="2667000" y="3200400"/>
            <a:ext cx="1676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Сфера 1</a:t>
            </a:r>
          </a:p>
        </p:txBody>
      </p:sp>
      <p:sp>
        <p:nvSpPr>
          <p:cNvPr id="7" name="Snip Diagonal Corner Rectangle 6"/>
          <p:cNvSpPr/>
          <p:nvPr/>
        </p:nvSpPr>
        <p:spPr>
          <a:xfrm>
            <a:off x="4800600" y="3200400"/>
            <a:ext cx="1676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Сфера 2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6934200" y="3200400"/>
            <a:ext cx="1676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Сфера 3</a:t>
            </a:r>
          </a:p>
        </p:txBody>
      </p:sp>
      <p:sp>
        <p:nvSpPr>
          <p:cNvPr id="10" name="Snip Diagonal Corner Rectangle 9"/>
          <p:cNvSpPr/>
          <p:nvPr/>
        </p:nvSpPr>
        <p:spPr>
          <a:xfrm>
            <a:off x="533400" y="3200400"/>
            <a:ext cx="1676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Сфера 0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5333133" y="3964692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ight Arrow 11"/>
          <p:cNvSpPr/>
          <p:nvPr/>
        </p:nvSpPr>
        <p:spPr>
          <a:xfrm rot="5400000">
            <a:off x="7466733" y="3964694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ight Arrow 12"/>
          <p:cNvSpPr/>
          <p:nvPr/>
        </p:nvSpPr>
        <p:spPr>
          <a:xfrm rot="5400000">
            <a:off x="3199533" y="3964690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ight Arrow 13"/>
          <p:cNvSpPr/>
          <p:nvPr/>
        </p:nvSpPr>
        <p:spPr>
          <a:xfrm rot="5400000">
            <a:off x="1065933" y="3964690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ight Arrow 14"/>
          <p:cNvSpPr/>
          <p:nvPr/>
        </p:nvSpPr>
        <p:spPr>
          <a:xfrm>
            <a:off x="1295400" y="4270356"/>
            <a:ext cx="6553200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Snip Diagonal Corner Rectangle 15"/>
          <p:cNvSpPr/>
          <p:nvPr/>
        </p:nvSpPr>
        <p:spPr>
          <a:xfrm>
            <a:off x="3047999" y="5628866"/>
            <a:ext cx="914400" cy="377777"/>
          </a:xfrm>
          <a:prstGeom prst="snip2Diag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baseline="-25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4114799" y="5628866"/>
            <a:ext cx="914400" cy="377777"/>
          </a:xfrm>
          <a:prstGeom prst="snip2Diag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baseline="-25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5168152" y="5628866"/>
            <a:ext cx="914400" cy="377777"/>
          </a:xfrm>
          <a:prstGeom prst="snip2Diag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baseline="-250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8399" y="6159043"/>
            <a:ext cx="426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Създават се при нужда от конкретно </a:t>
            </a:r>
            <a:r>
              <a:rPr lang="en-US" sz="14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sz="1400" baseline="-250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0887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Функцията за генериране на триъгълник е с рекурсия</a:t>
            </a:r>
          </a:p>
          <a:p>
            <a:pPr lvl="1"/>
            <a:r>
              <a:rPr lang="bg-BG" dirty="0"/>
              <a:t>Параметър </a:t>
            </a:r>
            <a:r>
              <a:rPr lang="en-US" b="1" dirty="0"/>
              <a:t>level</a:t>
            </a:r>
            <a:r>
              <a:rPr lang="bg-BG" dirty="0"/>
              <a:t> е колко пъти да делим триъгълника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981200"/>
            <a:ext cx="8534400" cy="4572000"/>
          </a:xfrm>
          <a:prstGeom prst="snip2DiagRect">
            <a:avLst>
              <a:gd name="adj1" fmla="val 0"/>
              <a:gd name="adj2" fmla="val 543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triangle(p1,p2,p3,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	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m12 = mid(p1,p2);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m23 = mid(p2,p3);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m31 = mid(p3,p1);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level--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triangle(p1,m12,m31,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triangle(m12,p2,m23,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triangle(m31,m23,p3,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triangle(m12,m23,m31,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генерираме триъгълника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506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Допълнителни елементи</a:t>
            </a:r>
          </a:p>
          <a:p>
            <a:pPr lvl="1"/>
            <a:r>
              <a:rPr lang="bg-BG" dirty="0"/>
              <a:t>Каноничните </a:t>
            </a:r>
            <a:r>
              <a:rPr lang="bg-BG" dirty="0" err="1"/>
              <a:t>икосаедъри</a:t>
            </a:r>
            <a:r>
              <a:rPr lang="bg-BG" dirty="0"/>
              <a:t> са няколко – според броя на </a:t>
            </a:r>
            <a:r>
              <a:rPr lang="bg-BG" dirty="0" err="1"/>
              <a:t>разделянията</a:t>
            </a:r>
            <a:r>
              <a:rPr lang="bg-BG" dirty="0"/>
              <a:t>, затова са в масив</a:t>
            </a:r>
          </a:p>
          <a:p>
            <a:pPr lvl="1"/>
            <a:r>
              <a:rPr lang="bg-BG" dirty="0"/>
              <a:t>При разделяне запомняме броя по-малки триъгълници, той зависи от броя разделяния</a:t>
            </a:r>
          </a:p>
          <a:p>
            <a:pPr lvl="1"/>
            <a:r>
              <a:rPr lang="bg-BG" dirty="0"/>
              <a:t>При рисуването рисуваме и контури на триъгълниците, иначе те ще се слеят в единна стена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038600"/>
            <a:ext cx="8534400" cy="2514600"/>
          </a:xfrm>
          <a:prstGeom prst="snip2DiagRect">
            <a:avLst>
              <a:gd name="adj1" fmla="val 0"/>
              <a:gd name="adj2" fmla="val 971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CanonicalGeodesicIcosahedron.prototype.draw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(gl.TRIANGLES,0,3*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gl.vertexAttrib3fv(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,[0,0,0]);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(gl.LINE_LOOP,3*i,3);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72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30289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04800"/>
            <a:ext cx="30289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33737"/>
            <a:ext cx="30289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233737"/>
            <a:ext cx="30289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7" name="Rectangle 6">
            <a:hlinkClick r:id="rId7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0263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Геодезична сфера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Заобляне на геодезичен </a:t>
            </a:r>
            <a:r>
              <a:rPr lang="bg-BG" dirty="0" err="1"/>
              <a:t>икосаедър</a:t>
            </a:r>
            <a:endParaRPr lang="bg-BG" dirty="0"/>
          </a:p>
          <a:p>
            <a:pPr lvl="1"/>
            <a:r>
              <a:rPr lang="bg-BG" dirty="0"/>
              <a:t>Всеки връх отдалечаваме на разстояние 1 от центъра</a:t>
            </a:r>
          </a:p>
          <a:p>
            <a:pPr lvl="1"/>
            <a:r>
              <a:rPr lang="bg-BG" dirty="0"/>
              <a:t>Ако връх е вектор, това е равносилно на нормиране</a:t>
            </a:r>
          </a:p>
          <a:p>
            <a:pPr lvl="1"/>
            <a:r>
              <a:rPr lang="bg-BG" dirty="0" err="1"/>
              <a:t>Нормалите</a:t>
            </a:r>
            <a:r>
              <a:rPr lang="bg-BG" dirty="0"/>
              <a:t> съвпадат с върховете (не е нужно пресмятане)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3124200"/>
            <a:ext cx="8534400" cy="3429000"/>
          </a:xfrm>
          <a:prstGeom prst="snip2DiagRect">
            <a:avLst>
              <a:gd name="adj1" fmla="val 0"/>
              <a:gd name="adj2" fmla="val 81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(level)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 делим триъгълника на 4 по-малки триъгълника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p2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p3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(p3);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p1[0], p1[1], p1[2]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p2[0], p2[1], p2[2] 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p3[0], p3[1], p3[2] 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n++;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409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304800"/>
            <a:ext cx="3028949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09282"/>
            <a:ext cx="3028949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33738"/>
            <a:ext cx="3028949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1" y="3233738"/>
            <a:ext cx="3028949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7" name="Rectangle 6">
            <a:hlinkClick r:id="rId7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270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bg-BG" dirty="0"/>
              <a:t>борба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близки примитиви</a:t>
            </a:r>
          </a:p>
          <a:p>
            <a:pPr lvl="1"/>
            <a:r>
              <a:rPr lang="bg-BG" dirty="0"/>
              <a:t>В някои пиксели надделява един, в други – друг </a:t>
            </a:r>
          </a:p>
          <a:p>
            <a:pPr lvl="1"/>
            <a:r>
              <a:rPr lang="bg-BG" dirty="0"/>
              <a:t>Нарича се </a:t>
            </a:r>
            <a:r>
              <a:rPr lang="en-US" dirty="0"/>
              <a:t>Z-</a:t>
            </a:r>
            <a:r>
              <a:rPr lang="bg-BG" dirty="0"/>
              <a:t>борба (</a:t>
            </a:r>
            <a:r>
              <a:rPr lang="en-US" dirty="0"/>
              <a:t>Z-fighting)</a:t>
            </a:r>
          </a:p>
          <a:p>
            <a:pPr lvl="1"/>
            <a:r>
              <a:rPr lang="bg-BG" dirty="0"/>
              <a:t>Причината е </a:t>
            </a:r>
            <a:r>
              <a:rPr lang="bg-BG" dirty="0" err="1"/>
              <a:t>турбуленция</a:t>
            </a:r>
            <a:r>
              <a:rPr lang="bg-BG" dirty="0"/>
              <a:t> в най-слабо значещите цифри </a:t>
            </a:r>
          </a:p>
          <a:p>
            <a:pPr lvl="1"/>
            <a:endParaRPr lang="bg-BG" dirty="0"/>
          </a:p>
          <a:p>
            <a:r>
              <a:rPr lang="bg-BG" dirty="0"/>
              <a:t>При геодезичната сфера</a:t>
            </a:r>
          </a:p>
          <a:p>
            <a:pPr lvl="1"/>
            <a:r>
              <a:rPr lang="en-US" dirty="0"/>
              <a:t>Z</a:t>
            </a:r>
            <a:r>
              <a:rPr lang="bg-BG" dirty="0"/>
              <a:t>-борба между стените и контурите им</a:t>
            </a:r>
          </a:p>
          <a:p>
            <a:pPr lvl="1"/>
            <a:r>
              <a:rPr lang="bg-BG" dirty="0"/>
              <a:t>Външен ефект – някои контури са по-рехави</a:t>
            </a:r>
          </a:p>
          <a:p>
            <a:pPr lvl="1"/>
            <a:r>
              <a:rPr lang="bg-BG" dirty="0"/>
              <a:t>Кои контури и колко рехави се променя при промяна на гледната точка</a:t>
            </a:r>
          </a:p>
        </p:txBody>
      </p:sp>
    </p:spTree>
    <p:extLst>
      <p:ext uri="{BB962C8B-B14F-4D97-AF65-F5344CB8AC3E}">
        <p14:creationId xmlns:p14="http://schemas.microsoft.com/office/powerpoint/2010/main" val="4293705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Илюстрация</a:t>
            </a:r>
          </a:p>
          <a:p>
            <a:pPr lvl="1"/>
            <a:r>
              <a:rPr lang="bg-BG" dirty="0"/>
              <a:t>В червено са маркирани по-тъмните контури</a:t>
            </a:r>
          </a:p>
          <a:p>
            <a:pPr lvl="1"/>
            <a:r>
              <a:rPr lang="bg-BG" dirty="0"/>
              <a:t>Там е победил контура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t="31889" r="24030" b="9557"/>
          <a:stretch/>
        </p:blipFill>
        <p:spPr bwMode="auto">
          <a:xfrm>
            <a:off x="1828800" y="1779494"/>
            <a:ext cx="2335306" cy="233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t="31889" r="24030" b="9557"/>
          <a:stretch/>
        </p:blipFill>
        <p:spPr bwMode="auto">
          <a:xfrm>
            <a:off x="1828800" y="4294094"/>
            <a:ext cx="2335306" cy="233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t="31889" r="24030" b="9557"/>
          <a:stretch/>
        </p:blipFill>
        <p:spPr bwMode="auto">
          <a:xfrm>
            <a:off x="4979894" y="1779494"/>
            <a:ext cx="2335306" cy="233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t="31889" r="24030" b="9557"/>
          <a:stretch/>
        </p:blipFill>
        <p:spPr bwMode="auto">
          <a:xfrm>
            <a:off x="4979894" y="4294094"/>
            <a:ext cx="2335306" cy="233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5768196" y="2180622"/>
            <a:ext cx="402566" cy="1794295"/>
          </a:xfrm>
          <a:custGeom>
            <a:avLst/>
            <a:gdLst>
              <a:gd name="connsiteX0" fmla="*/ 0 w 402566"/>
              <a:gd name="connsiteY0" fmla="*/ 0 h 1794295"/>
              <a:gd name="connsiteX1" fmla="*/ 350808 w 402566"/>
              <a:gd name="connsiteY1" fmla="*/ 638355 h 1794295"/>
              <a:gd name="connsiteX2" fmla="*/ 402566 w 402566"/>
              <a:gd name="connsiteY2" fmla="*/ 828136 h 1794295"/>
              <a:gd name="connsiteX3" fmla="*/ 396815 w 402566"/>
              <a:gd name="connsiteY3" fmla="*/ 1794295 h 1794295"/>
              <a:gd name="connsiteX4" fmla="*/ 396815 w 402566"/>
              <a:gd name="connsiteY4" fmla="*/ 1794295 h 179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566" h="1794295">
                <a:moveTo>
                  <a:pt x="0" y="0"/>
                </a:moveTo>
                <a:lnTo>
                  <a:pt x="350808" y="638355"/>
                </a:lnTo>
                <a:lnTo>
                  <a:pt x="402566" y="828136"/>
                </a:lnTo>
                <a:lnTo>
                  <a:pt x="396815" y="1794295"/>
                </a:lnTo>
                <a:lnTo>
                  <a:pt x="396815" y="1794295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  <a:effectLst>
            <a:outerShdw blurRad="50800" dir="5400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 4"/>
          <p:cNvSpPr/>
          <p:nvPr/>
        </p:nvSpPr>
        <p:spPr>
          <a:xfrm>
            <a:off x="5227608" y="2939747"/>
            <a:ext cx="1477992" cy="264543"/>
          </a:xfrm>
          <a:custGeom>
            <a:avLst/>
            <a:gdLst>
              <a:gd name="connsiteX0" fmla="*/ 0 w 1477992"/>
              <a:gd name="connsiteY0" fmla="*/ 212785 h 264543"/>
              <a:gd name="connsiteX1" fmla="*/ 776377 w 1477992"/>
              <a:gd name="connsiteY1" fmla="*/ 0 h 264543"/>
              <a:gd name="connsiteX2" fmla="*/ 1477992 w 1477992"/>
              <a:gd name="connsiteY2" fmla="*/ 264543 h 264543"/>
              <a:gd name="connsiteX3" fmla="*/ 1477992 w 1477992"/>
              <a:gd name="connsiteY3" fmla="*/ 264543 h 26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992" h="264543">
                <a:moveTo>
                  <a:pt x="0" y="212785"/>
                </a:moveTo>
                <a:lnTo>
                  <a:pt x="776377" y="0"/>
                </a:lnTo>
                <a:lnTo>
                  <a:pt x="1477992" y="264543"/>
                </a:lnTo>
                <a:lnTo>
                  <a:pt x="1477992" y="264543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  <a:effectLst>
            <a:outerShdw blurRad="50800" dir="5400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/>
        </p:nvSpPr>
        <p:spPr>
          <a:xfrm>
            <a:off x="5141343" y="5176864"/>
            <a:ext cx="74763" cy="11502"/>
          </a:xfrm>
          <a:custGeom>
            <a:avLst/>
            <a:gdLst>
              <a:gd name="connsiteX0" fmla="*/ 0 w 74763"/>
              <a:gd name="connsiteY0" fmla="*/ 0 h 11502"/>
              <a:gd name="connsiteX1" fmla="*/ 74763 w 74763"/>
              <a:gd name="connsiteY1" fmla="*/ 11502 h 11502"/>
              <a:gd name="connsiteX2" fmla="*/ 74763 w 74763"/>
              <a:gd name="connsiteY2" fmla="*/ 11502 h 1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63" h="11502">
                <a:moveTo>
                  <a:pt x="0" y="0"/>
                </a:moveTo>
                <a:lnTo>
                  <a:pt x="74763" y="11502"/>
                </a:lnTo>
                <a:lnTo>
                  <a:pt x="74763" y="11502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  <a:effectLst>
            <a:outerShdw blurRad="50800" dir="5400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/>
        </p:nvSpPr>
        <p:spPr>
          <a:xfrm>
            <a:off x="5020574" y="5309136"/>
            <a:ext cx="132271" cy="17252"/>
          </a:xfrm>
          <a:custGeom>
            <a:avLst/>
            <a:gdLst>
              <a:gd name="connsiteX0" fmla="*/ 0 w 132271"/>
              <a:gd name="connsiteY0" fmla="*/ 0 h 17252"/>
              <a:gd name="connsiteX1" fmla="*/ 132271 w 132271"/>
              <a:gd name="connsiteY1" fmla="*/ 17252 h 1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71" h="17252">
                <a:moveTo>
                  <a:pt x="0" y="0"/>
                </a:moveTo>
                <a:lnTo>
                  <a:pt x="132271" y="17252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  <a:effectLst>
            <a:outerShdw blurRad="50800" dir="5400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Freeform 9"/>
          <p:cNvSpPr/>
          <p:nvPr/>
        </p:nvSpPr>
        <p:spPr>
          <a:xfrm>
            <a:off x="5175849" y="5567928"/>
            <a:ext cx="264543" cy="57509"/>
          </a:xfrm>
          <a:custGeom>
            <a:avLst/>
            <a:gdLst>
              <a:gd name="connsiteX0" fmla="*/ 0 w 264543"/>
              <a:gd name="connsiteY0" fmla="*/ 57509 h 57509"/>
              <a:gd name="connsiteX1" fmla="*/ 264543 w 264543"/>
              <a:gd name="connsiteY1" fmla="*/ 0 h 5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543" h="57509">
                <a:moveTo>
                  <a:pt x="0" y="57509"/>
                </a:moveTo>
                <a:lnTo>
                  <a:pt x="264543" y="0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  <a:effectLst>
            <a:outerShdw blurRad="50800" dir="5400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/>
        </p:nvSpPr>
        <p:spPr>
          <a:xfrm>
            <a:off x="5336875" y="4745543"/>
            <a:ext cx="1334219" cy="1362974"/>
          </a:xfrm>
          <a:custGeom>
            <a:avLst/>
            <a:gdLst>
              <a:gd name="connsiteX0" fmla="*/ 0 w 1334219"/>
              <a:gd name="connsiteY0" fmla="*/ 0 h 1362974"/>
              <a:gd name="connsiteX1" fmla="*/ 155276 w 1334219"/>
              <a:gd name="connsiteY1" fmla="*/ 126521 h 1362974"/>
              <a:gd name="connsiteX2" fmla="*/ 258793 w 1334219"/>
              <a:gd name="connsiteY2" fmla="*/ 224287 h 1362974"/>
              <a:gd name="connsiteX3" fmla="*/ 983412 w 1334219"/>
              <a:gd name="connsiteY3" fmla="*/ 948906 h 1362974"/>
              <a:gd name="connsiteX4" fmla="*/ 1242204 w 1334219"/>
              <a:gd name="connsiteY4" fmla="*/ 1242204 h 1362974"/>
              <a:gd name="connsiteX5" fmla="*/ 1334219 w 1334219"/>
              <a:gd name="connsiteY5" fmla="*/ 1362974 h 136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4219" h="1362974">
                <a:moveTo>
                  <a:pt x="0" y="0"/>
                </a:moveTo>
                <a:lnTo>
                  <a:pt x="155276" y="126521"/>
                </a:lnTo>
                <a:lnTo>
                  <a:pt x="258793" y="224287"/>
                </a:lnTo>
                <a:lnTo>
                  <a:pt x="983412" y="948906"/>
                </a:lnTo>
                <a:lnTo>
                  <a:pt x="1242204" y="1242204"/>
                </a:lnTo>
                <a:lnTo>
                  <a:pt x="1334219" y="1362974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  <a:effectLst>
            <a:outerShdw blurRad="50800" dir="5400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11"/>
          <p:cNvSpPr/>
          <p:nvPr/>
        </p:nvSpPr>
        <p:spPr>
          <a:xfrm>
            <a:off x="6067245" y="4941075"/>
            <a:ext cx="264544" cy="1006415"/>
          </a:xfrm>
          <a:custGeom>
            <a:avLst/>
            <a:gdLst>
              <a:gd name="connsiteX0" fmla="*/ 264544 w 264544"/>
              <a:gd name="connsiteY0" fmla="*/ 0 h 1006415"/>
              <a:gd name="connsiteX1" fmla="*/ 0 w 264544"/>
              <a:gd name="connsiteY1" fmla="*/ 1006415 h 100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544" h="1006415">
                <a:moveTo>
                  <a:pt x="264544" y="0"/>
                </a:moveTo>
                <a:lnTo>
                  <a:pt x="0" y="1006415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  <a:effectLst>
            <a:outerShdw blurRad="50800" dir="5400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/>
        </p:nvSpPr>
        <p:spPr>
          <a:xfrm>
            <a:off x="6924136" y="5015837"/>
            <a:ext cx="253041" cy="103517"/>
          </a:xfrm>
          <a:custGeom>
            <a:avLst/>
            <a:gdLst>
              <a:gd name="connsiteX0" fmla="*/ 0 w 253041"/>
              <a:gd name="connsiteY0" fmla="*/ 103517 h 103517"/>
              <a:gd name="connsiteX1" fmla="*/ 253041 w 253041"/>
              <a:gd name="connsiteY1" fmla="*/ 0 h 103517"/>
              <a:gd name="connsiteX2" fmla="*/ 253041 w 253041"/>
              <a:gd name="connsiteY2" fmla="*/ 0 h 10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41" h="103517">
                <a:moveTo>
                  <a:pt x="0" y="103517"/>
                </a:moveTo>
                <a:lnTo>
                  <a:pt x="253041" y="0"/>
                </a:lnTo>
                <a:lnTo>
                  <a:pt x="253041" y="0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  <a:effectLst>
            <a:outerShdw blurRad="50800" dir="5400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/>
        </p:nvSpPr>
        <p:spPr>
          <a:xfrm>
            <a:off x="6492815" y="6143022"/>
            <a:ext cx="63260" cy="115019"/>
          </a:xfrm>
          <a:custGeom>
            <a:avLst/>
            <a:gdLst>
              <a:gd name="connsiteX0" fmla="*/ 0 w 63260"/>
              <a:gd name="connsiteY0" fmla="*/ 0 h 115019"/>
              <a:gd name="connsiteX1" fmla="*/ 63260 w 63260"/>
              <a:gd name="connsiteY1" fmla="*/ 115019 h 11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260" h="115019">
                <a:moveTo>
                  <a:pt x="0" y="0"/>
                </a:moveTo>
                <a:lnTo>
                  <a:pt x="63260" y="115019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  <a:effectLst>
            <a:outerShdw blurRad="50800" dir="5400000" algn="ctr" rotWithShape="0">
              <a:srgbClr val="FF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ight Arrow 18"/>
          <p:cNvSpPr/>
          <p:nvPr/>
        </p:nvSpPr>
        <p:spPr>
          <a:xfrm>
            <a:off x="4424081" y="279617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ight Arrow 19"/>
          <p:cNvSpPr/>
          <p:nvPr/>
        </p:nvSpPr>
        <p:spPr>
          <a:xfrm>
            <a:off x="4424081" y="525477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2455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 №1</a:t>
            </a:r>
          </a:p>
          <a:p>
            <a:pPr lvl="1"/>
            <a:r>
              <a:rPr lang="bg-BG" dirty="0"/>
              <a:t>Рисуваме плътната сфера с малко по-малък радиус</a:t>
            </a:r>
          </a:p>
          <a:p>
            <a:pPr lvl="1"/>
            <a:r>
              <a:rPr lang="bg-BG" dirty="0"/>
              <a:t>Алтернатива: рисуваме контурите с по-голям радиус</a:t>
            </a:r>
          </a:p>
          <a:p>
            <a:pPr lvl="1"/>
            <a:r>
              <a:rPr lang="bg-BG" dirty="0"/>
              <a:t>Забавя поради нуждата или на втори комплект координати, или на допълнително мащабиране на всички координати</a:t>
            </a:r>
          </a:p>
          <a:p>
            <a:pPr lvl="1"/>
            <a:endParaRPr lang="bg-BG" dirty="0"/>
          </a:p>
          <a:p>
            <a:r>
              <a:rPr lang="bg-BG" dirty="0"/>
              <a:t>Решение №2</a:t>
            </a:r>
          </a:p>
          <a:p>
            <a:pPr lvl="1"/>
            <a:r>
              <a:rPr lang="bg-BG" dirty="0"/>
              <a:t>Използваме функция </a:t>
            </a:r>
            <a:r>
              <a:rPr lang="en-US" b="1" dirty="0" err="1"/>
              <a:t>polygonOffset</a:t>
            </a:r>
            <a:endParaRPr lang="en-US" b="1" dirty="0"/>
          </a:p>
          <a:p>
            <a:pPr lvl="1"/>
            <a:r>
              <a:rPr lang="bg-BG" dirty="0"/>
              <a:t>С нея можем да плъзгаме примитиви навътре или навън по </a:t>
            </a:r>
            <a:r>
              <a:rPr lang="en-US" dirty="0"/>
              <a:t>Z</a:t>
            </a:r>
            <a:r>
              <a:rPr lang="bg-BG" dirty="0"/>
              <a:t>-буфера</a:t>
            </a:r>
          </a:p>
          <a:p>
            <a:pPr lvl="1"/>
            <a:r>
              <a:rPr lang="bg-BG" dirty="0"/>
              <a:t>Влияе само на запълнени примитиви като </a:t>
            </a:r>
            <a:r>
              <a:rPr lang="en-US" b="1" dirty="0"/>
              <a:t>TRIANGLES</a:t>
            </a:r>
            <a:r>
              <a:rPr lang="en-US" dirty="0"/>
              <a:t>, </a:t>
            </a:r>
            <a:r>
              <a:rPr lang="en-US" b="1" dirty="0" err="1"/>
              <a:t>TRIANGLE_STRIP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en-US" b="1" dirty="0" err="1"/>
              <a:t>TRIANGLE_FAN</a:t>
            </a:r>
            <a:endParaRPr lang="bg-BG" b="1" dirty="0"/>
          </a:p>
          <a:p>
            <a:pPr lvl="1"/>
            <a:r>
              <a:rPr lang="bg-BG" dirty="0"/>
              <a:t>Не можем да придърпаме контура, ще избутаме стените</a:t>
            </a:r>
          </a:p>
        </p:txBody>
      </p:sp>
    </p:spTree>
    <p:extLst>
      <p:ext uri="{BB962C8B-B14F-4D97-AF65-F5344CB8AC3E}">
        <p14:creationId xmlns:p14="http://schemas.microsoft.com/office/powerpoint/2010/main" val="466918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Разрешаваме отместването на запълнени многоъгълници с </a:t>
            </a:r>
            <a:r>
              <a:rPr lang="en-US" b="1" dirty="0"/>
              <a:t>enable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GB" b="1" dirty="0" err="1"/>
              <a:t>POLYGON_OFFSET_FILL</a:t>
            </a:r>
            <a:endParaRPr lang="en-GB" b="1" dirty="0"/>
          </a:p>
          <a:p>
            <a:pPr lvl="1"/>
            <a:r>
              <a:rPr lang="bg-BG" dirty="0"/>
              <a:t>Отместваме по-надолу по </a:t>
            </a:r>
            <a:r>
              <a:rPr lang="en-US" dirty="0"/>
              <a:t>Z</a:t>
            </a:r>
            <a:r>
              <a:rPr lang="bg-BG" dirty="0"/>
              <a:t> с </a:t>
            </a:r>
            <a:r>
              <a:rPr lang="en-US" b="1" dirty="0" err="1"/>
              <a:t>polygonOffset</a:t>
            </a:r>
            <a:endParaRPr lang="en-US" b="1" dirty="0"/>
          </a:p>
          <a:p>
            <a:pPr lvl="1"/>
            <a:r>
              <a:rPr lang="bg-BG" dirty="0"/>
              <a:t>Рисуваме плътните стени и забраняваме отместването</a:t>
            </a:r>
          </a:p>
          <a:p>
            <a:pPr lvl="1"/>
            <a:endParaRPr lang="bg-BG" dirty="0"/>
          </a:p>
          <a:p>
            <a:r>
              <a:rPr lang="bg-BG" dirty="0"/>
              <a:t>Параметри на </a:t>
            </a:r>
            <a:r>
              <a:rPr lang="en-US" dirty="0" err="1"/>
              <a:t>polygonOffset</a:t>
            </a:r>
            <a:endParaRPr lang="en-US" dirty="0"/>
          </a:p>
          <a:p>
            <a:pPr lvl="1"/>
            <a:r>
              <a:rPr lang="bg-BG" dirty="0"/>
              <a:t>Първият определя отместване спрямо наклона на триъгълника, управлява примитивите, които са „под ъгъл“</a:t>
            </a:r>
          </a:p>
          <a:p>
            <a:pPr lvl="1"/>
            <a:r>
              <a:rPr lang="bg-BG" dirty="0"/>
              <a:t>Вторият определя отместване спрямо минималната разделителна способност на </a:t>
            </a:r>
            <a:r>
              <a:rPr lang="en-US" dirty="0"/>
              <a:t>Z-</a:t>
            </a:r>
            <a:r>
              <a:rPr lang="bg-BG" dirty="0"/>
              <a:t>буфера, управлява примитивите, които са „фронтално“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181600"/>
            <a:ext cx="8534400" cy="1371600"/>
          </a:xfrm>
          <a:prstGeom prst="snip2DiagRect">
            <a:avLst>
              <a:gd name="adj1" fmla="val 0"/>
              <a:gd name="adj2" fmla="val 1991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gl.POLYGON_OFFSET_FILL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gl.polygonOffset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(gl.TRIANGLES,0,3*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gl.disable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gl.POLYGON_OFFSET_FILL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1575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24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409374" y="3489652"/>
            <a:ext cx="4399433" cy="1042105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09800" y="3477847"/>
            <a:ext cx="4628033" cy="54520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Oval 32"/>
          <p:cNvSpPr/>
          <p:nvPr/>
        </p:nvSpPr>
        <p:spPr>
          <a:xfrm>
            <a:off x="2665790" y="2684479"/>
            <a:ext cx="3886200" cy="82543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13767" y="2584023"/>
            <a:ext cx="4399433" cy="5131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Freeform 64"/>
          <p:cNvSpPr/>
          <p:nvPr/>
        </p:nvSpPr>
        <p:spPr>
          <a:xfrm>
            <a:off x="2720899" y="2201042"/>
            <a:ext cx="3810001" cy="860025"/>
          </a:xfrm>
          <a:custGeom>
            <a:avLst/>
            <a:gdLst>
              <a:gd name="connsiteX0" fmla="*/ 3580679 w 4393451"/>
              <a:gd name="connsiteY0" fmla="*/ 3613 h 1556351"/>
              <a:gd name="connsiteX1" fmla="*/ 4342679 w 4393451"/>
              <a:gd name="connsiteY1" fmla="*/ 851338 h 1556351"/>
              <a:gd name="connsiteX2" fmla="*/ 2170979 w 4393451"/>
              <a:gd name="connsiteY2" fmla="*/ 1556188 h 1556351"/>
              <a:gd name="connsiteX3" fmla="*/ 46904 w 4393451"/>
              <a:gd name="connsiteY3" fmla="*/ 908488 h 1556351"/>
              <a:gd name="connsiteX4" fmla="*/ 818429 w 4393451"/>
              <a:gd name="connsiteY4" fmla="*/ 70288 h 1556351"/>
              <a:gd name="connsiteX5" fmla="*/ 2180504 w 4393451"/>
              <a:gd name="connsiteY5" fmla="*/ 527488 h 1556351"/>
              <a:gd name="connsiteX6" fmla="*/ 3580679 w 4393451"/>
              <a:gd name="connsiteY6" fmla="*/ 3613 h 1556351"/>
              <a:gd name="connsiteX0" fmla="*/ 3509519 w 4385876"/>
              <a:gd name="connsiteY0" fmla="*/ 95389 h 1491576"/>
              <a:gd name="connsiteX1" fmla="*/ 4342679 w 4385876"/>
              <a:gd name="connsiteY1" fmla="*/ 786563 h 1491576"/>
              <a:gd name="connsiteX2" fmla="*/ 2170979 w 4385876"/>
              <a:gd name="connsiteY2" fmla="*/ 1491413 h 1491576"/>
              <a:gd name="connsiteX3" fmla="*/ 46904 w 4385876"/>
              <a:gd name="connsiteY3" fmla="*/ 843713 h 1491576"/>
              <a:gd name="connsiteX4" fmla="*/ 818429 w 4385876"/>
              <a:gd name="connsiteY4" fmla="*/ 5513 h 1491576"/>
              <a:gd name="connsiteX5" fmla="*/ 2180504 w 4385876"/>
              <a:gd name="connsiteY5" fmla="*/ 462713 h 1491576"/>
              <a:gd name="connsiteX6" fmla="*/ 3509519 w 4385876"/>
              <a:gd name="connsiteY6" fmla="*/ 95389 h 1491576"/>
              <a:gd name="connsiteX0" fmla="*/ 3509519 w 4385931"/>
              <a:gd name="connsiteY0" fmla="*/ 98525 h 1494712"/>
              <a:gd name="connsiteX1" fmla="*/ 4342679 w 4385931"/>
              <a:gd name="connsiteY1" fmla="*/ 789699 h 1494712"/>
              <a:gd name="connsiteX2" fmla="*/ 2170979 w 4385931"/>
              <a:gd name="connsiteY2" fmla="*/ 1494549 h 1494712"/>
              <a:gd name="connsiteX3" fmla="*/ 46904 w 4385931"/>
              <a:gd name="connsiteY3" fmla="*/ 846849 h 1494712"/>
              <a:gd name="connsiteX4" fmla="*/ 818429 w 4385931"/>
              <a:gd name="connsiteY4" fmla="*/ 8649 h 1494712"/>
              <a:gd name="connsiteX5" fmla="*/ 2173388 w 4385931"/>
              <a:gd name="connsiteY5" fmla="*/ 266602 h 1494712"/>
              <a:gd name="connsiteX6" fmla="*/ 3509519 w 4385931"/>
              <a:gd name="connsiteY6" fmla="*/ 98525 h 1494712"/>
              <a:gd name="connsiteX0" fmla="*/ 3501998 w 4378410"/>
              <a:gd name="connsiteY0" fmla="*/ 18140 h 1414321"/>
              <a:gd name="connsiteX1" fmla="*/ 4335158 w 4378410"/>
              <a:gd name="connsiteY1" fmla="*/ 709314 h 1414321"/>
              <a:gd name="connsiteX2" fmla="*/ 2163458 w 4378410"/>
              <a:gd name="connsiteY2" fmla="*/ 1414164 h 1414321"/>
              <a:gd name="connsiteX3" fmla="*/ 39383 w 4378410"/>
              <a:gd name="connsiteY3" fmla="*/ 766464 h 1414321"/>
              <a:gd name="connsiteX4" fmla="*/ 885625 w 4378410"/>
              <a:gd name="connsiteY4" fmla="*/ 17213 h 1414321"/>
              <a:gd name="connsiteX5" fmla="*/ 2165867 w 4378410"/>
              <a:gd name="connsiteY5" fmla="*/ 186217 h 1414321"/>
              <a:gd name="connsiteX6" fmla="*/ 3501998 w 4378410"/>
              <a:gd name="connsiteY6" fmla="*/ 18140 h 1414321"/>
              <a:gd name="connsiteX0" fmla="*/ 3501825 w 4378416"/>
              <a:gd name="connsiteY0" fmla="*/ 18140 h 1186734"/>
              <a:gd name="connsiteX1" fmla="*/ 4334985 w 4378416"/>
              <a:gd name="connsiteY1" fmla="*/ 709314 h 1186734"/>
              <a:gd name="connsiteX2" fmla="*/ 2159727 w 4378416"/>
              <a:gd name="connsiteY2" fmla="*/ 1186454 h 1186734"/>
              <a:gd name="connsiteX3" fmla="*/ 39210 w 4378416"/>
              <a:gd name="connsiteY3" fmla="*/ 766464 h 1186734"/>
              <a:gd name="connsiteX4" fmla="*/ 885452 w 4378416"/>
              <a:gd name="connsiteY4" fmla="*/ 17213 h 1186734"/>
              <a:gd name="connsiteX5" fmla="*/ 2165694 w 4378416"/>
              <a:gd name="connsiteY5" fmla="*/ 186217 h 1186734"/>
              <a:gd name="connsiteX6" fmla="*/ 3501825 w 4378416"/>
              <a:gd name="connsiteY6" fmla="*/ 18140 h 1186734"/>
              <a:gd name="connsiteX0" fmla="*/ 3501825 w 4172587"/>
              <a:gd name="connsiteY0" fmla="*/ 19475 h 1187881"/>
              <a:gd name="connsiteX1" fmla="*/ 4117948 w 4172587"/>
              <a:gd name="connsiteY1" fmla="*/ 735555 h 1187881"/>
              <a:gd name="connsiteX2" fmla="*/ 2159727 w 4172587"/>
              <a:gd name="connsiteY2" fmla="*/ 1187789 h 1187881"/>
              <a:gd name="connsiteX3" fmla="*/ 39210 w 4172587"/>
              <a:gd name="connsiteY3" fmla="*/ 767799 h 1187881"/>
              <a:gd name="connsiteX4" fmla="*/ 885452 w 4172587"/>
              <a:gd name="connsiteY4" fmla="*/ 18548 h 1187881"/>
              <a:gd name="connsiteX5" fmla="*/ 2165694 w 4172587"/>
              <a:gd name="connsiteY5" fmla="*/ 187552 h 1187881"/>
              <a:gd name="connsiteX6" fmla="*/ 3501825 w 4172587"/>
              <a:gd name="connsiteY6" fmla="*/ 19475 h 1187881"/>
              <a:gd name="connsiteX0" fmla="*/ 3297417 w 3968179"/>
              <a:gd name="connsiteY0" fmla="*/ 19475 h 1187798"/>
              <a:gd name="connsiteX1" fmla="*/ 3913540 w 3968179"/>
              <a:gd name="connsiteY1" fmla="*/ 735555 h 1187798"/>
              <a:gd name="connsiteX2" fmla="*/ 1955319 w 3968179"/>
              <a:gd name="connsiteY2" fmla="*/ 1187789 h 1187798"/>
              <a:gd name="connsiteX3" fmla="*/ 51839 w 3968179"/>
              <a:gd name="connsiteY3" fmla="*/ 746451 h 1187798"/>
              <a:gd name="connsiteX4" fmla="*/ 681044 w 3968179"/>
              <a:gd name="connsiteY4" fmla="*/ 18548 h 1187798"/>
              <a:gd name="connsiteX5" fmla="*/ 1961286 w 3968179"/>
              <a:gd name="connsiteY5" fmla="*/ 187552 h 1187798"/>
              <a:gd name="connsiteX6" fmla="*/ 3297417 w 3968179"/>
              <a:gd name="connsiteY6" fmla="*/ 19475 h 1187798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2607"/>
              <a:gd name="connsiteY0" fmla="*/ 19475 h 1187800"/>
              <a:gd name="connsiteX1" fmla="*/ 3874764 w 3922607"/>
              <a:gd name="connsiteY1" fmla="*/ 735555 h 1187800"/>
              <a:gd name="connsiteX2" fmla="*/ 1916543 w 3922607"/>
              <a:gd name="connsiteY2" fmla="*/ 1187789 h 1187800"/>
              <a:gd name="connsiteX3" fmla="*/ 13063 w 3922607"/>
              <a:gd name="connsiteY3" fmla="*/ 746451 h 1187800"/>
              <a:gd name="connsiteX4" fmla="*/ 642268 w 3922607"/>
              <a:gd name="connsiteY4" fmla="*/ 18548 h 1187800"/>
              <a:gd name="connsiteX5" fmla="*/ 1922510 w 3922607"/>
              <a:gd name="connsiteY5" fmla="*/ 187552 h 1187800"/>
              <a:gd name="connsiteX6" fmla="*/ 3258641 w 3922607"/>
              <a:gd name="connsiteY6" fmla="*/ 19475 h 1187800"/>
              <a:gd name="connsiteX0" fmla="*/ 3258641 w 3922607"/>
              <a:gd name="connsiteY0" fmla="*/ 19475 h 1187800"/>
              <a:gd name="connsiteX1" fmla="*/ 3874764 w 3922607"/>
              <a:gd name="connsiteY1" fmla="*/ 735555 h 1187800"/>
              <a:gd name="connsiteX2" fmla="*/ 1916543 w 3922607"/>
              <a:gd name="connsiteY2" fmla="*/ 1187789 h 1187800"/>
              <a:gd name="connsiteX3" fmla="*/ 13063 w 3922607"/>
              <a:gd name="connsiteY3" fmla="*/ 746451 h 1187800"/>
              <a:gd name="connsiteX4" fmla="*/ 642268 w 3922607"/>
              <a:gd name="connsiteY4" fmla="*/ 18548 h 1187800"/>
              <a:gd name="connsiteX5" fmla="*/ 1922510 w 3922607"/>
              <a:gd name="connsiteY5" fmla="*/ 187552 h 1187800"/>
              <a:gd name="connsiteX6" fmla="*/ 3258641 w 3922607"/>
              <a:gd name="connsiteY6" fmla="*/ 19475 h 1187800"/>
              <a:gd name="connsiteX0" fmla="*/ 3258641 w 3874764"/>
              <a:gd name="connsiteY0" fmla="*/ 19475 h 1187800"/>
              <a:gd name="connsiteX1" fmla="*/ 3874764 w 3874764"/>
              <a:gd name="connsiteY1" fmla="*/ 735555 h 1187800"/>
              <a:gd name="connsiteX2" fmla="*/ 1916543 w 3874764"/>
              <a:gd name="connsiteY2" fmla="*/ 1187789 h 1187800"/>
              <a:gd name="connsiteX3" fmla="*/ 13063 w 3874764"/>
              <a:gd name="connsiteY3" fmla="*/ 746451 h 1187800"/>
              <a:gd name="connsiteX4" fmla="*/ 642268 w 3874764"/>
              <a:gd name="connsiteY4" fmla="*/ 18548 h 1187800"/>
              <a:gd name="connsiteX5" fmla="*/ 1922510 w 3874764"/>
              <a:gd name="connsiteY5" fmla="*/ 187552 h 1187800"/>
              <a:gd name="connsiteX6" fmla="*/ 3258641 w 3874764"/>
              <a:gd name="connsiteY6" fmla="*/ 19475 h 1187800"/>
              <a:gd name="connsiteX0" fmla="*/ 3258641 w 3874764"/>
              <a:gd name="connsiteY0" fmla="*/ 19475 h 1187800"/>
              <a:gd name="connsiteX1" fmla="*/ 3874764 w 3874764"/>
              <a:gd name="connsiteY1" fmla="*/ 735555 h 1187800"/>
              <a:gd name="connsiteX2" fmla="*/ 1916543 w 3874764"/>
              <a:gd name="connsiteY2" fmla="*/ 1187789 h 1187800"/>
              <a:gd name="connsiteX3" fmla="*/ 13063 w 3874764"/>
              <a:gd name="connsiteY3" fmla="*/ 746451 h 1187800"/>
              <a:gd name="connsiteX4" fmla="*/ 642268 w 3874764"/>
              <a:gd name="connsiteY4" fmla="*/ 18548 h 1187800"/>
              <a:gd name="connsiteX5" fmla="*/ 1922510 w 3874764"/>
              <a:gd name="connsiteY5" fmla="*/ 187552 h 1187800"/>
              <a:gd name="connsiteX6" fmla="*/ 3258641 w 3874764"/>
              <a:gd name="connsiteY6" fmla="*/ 19475 h 1187800"/>
              <a:gd name="connsiteX0" fmla="*/ 3258641 w 3874764"/>
              <a:gd name="connsiteY0" fmla="*/ 11919 h 1180244"/>
              <a:gd name="connsiteX1" fmla="*/ 3874764 w 3874764"/>
              <a:gd name="connsiteY1" fmla="*/ 727999 h 1180244"/>
              <a:gd name="connsiteX2" fmla="*/ 1916543 w 3874764"/>
              <a:gd name="connsiteY2" fmla="*/ 1180233 h 1180244"/>
              <a:gd name="connsiteX3" fmla="*/ 13063 w 3874764"/>
              <a:gd name="connsiteY3" fmla="*/ 738895 h 1180244"/>
              <a:gd name="connsiteX4" fmla="*/ 642268 w 3874764"/>
              <a:gd name="connsiteY4" fmla="*/ 10992 h 1180244"/>
              <a:gd name="connsiteX5" fmla="*/ 1922510 w 3874764"/>
              <a:gd name="connsiteY5" fmla="*/ 179996 h 1180244"/>
              <a:gd name="connsiteX6" fmla="*/ 3258641 w 3874764"/>
              <a:gd name="connsiteY6" fmla="*/ 11919 h 1180244"/>
              <a:gd name="connsiteX0" fmla="*/ 3258641 w 3874764"/>
              <a:gd name="connsiteY0" fmla="*/ 927 h 1169252"/>
              <a:gd name="connsiteX1" fmla="*/ 3874764 w 3874764"/>
              <a:gd name="connsiteY1" fmla="*/ 717007 h 1169252"/>
              <a:gd name="connsiteX2" fmla="*/ 1916543 w 3874764"/>
              <a:gd name="connsiteY2" fmla="*/ 1169241 h 1169252"/>
              <a:gd name="connsiteX3" fmla="*/ 13063 w 3874764"/>
              <a:gd name="connsiteY3" fmla="*/ 727903 h 1169252"/>
              <a:gd name="connsiteX4" fmla="*/ 642268 w 3874764"/>
              <a:gd name="connsiteY4" fmla="*/ 0 h 1169252"/>
              <a:gd name="connsiteX5" fmla="*/ 1922510 w 3874764"/>
              <a:gd name="connsiteY5" fmla="*/ 169004 h 1169252"/>
              <a:gd name="connsiteX6" fmla="*/ 3258641 w 3874764"/>
              <a:gd name="connsiteY6" fmla="*/ 927 h 1169252"/>
              <a:gd name="connsiteX0" fmla="*/ 3258641 w 3886409"/>
              <a:gd name="connsiteY0" fmla="*/ 927 h 1169252"/>
              <a:gd name="connsiteX1" fmla="*/ 3874764 w 3886409"/>
              <a:gd name="connsiteY1" fmla="*/ 717007 h 1169252"/>
              <a:gd name="connsiteX2" fmla="*/ 1916543 w 3886409"/>
              <a:gd name="connsiteY2" fmla="*/ 1169241 h 1169252"/>
              <a:gd name="connsiteX3" fmla="*/ 13063 w 3886409"/>
              <a:gd name="connsiteY3" fmla="*/ 727903 h 1169252"/>
              <a:gd name="connsiteX4" fmla="*/ 642268 w 3886409"/>
              <a:gd name="connsiteY4" fmla="*/ 0 h 1169252"/>
              <a:gd name="connsiteX5" fmla="*/ 1922510 w 3886409"/>
              <a:gd name="connsiteY5" fmla="*/ 169004 h 1169252"/>
              <a:gd name="connsiteX6" fmla="*/ 3258641 w 3886409"/>
              <a:gd name="connsiteY6" fmla="*/ 927 h 1169252"/>
              <a:gd name="connsiteX0" fmla="*/ 3261908 w 3892504"/>
              <a:gd name="connsiteY0" fmla="*/ 927 h 1169254"/>
              <a:gd name="connsiteX1" fmla="*/ 3878031 w 3892504"/>
              <a:gd name="connsiteY1" fmla="*/ 717007 h 1169254"/>
              <a:gd name="connsiteX2" fmla="*/ 1919810 w 3892504"/>
              <a:gd name="connsiteY2" fmla="*/ 1169241 h 1169254"/>
              <a:gd name="connsiteX3" fmla="*/ 16330 w 3892504"/>
              <a:gd name="connsiteY3" fmla="*/ 727903 h 1169254"/>
              <a:gd name="connsiteX4" fmla="*/ 645535 w 3892504"/>
              <a:gd name="connsiteY4" fmla="*/ 0 h 1169254"/>
              <a:gd name="connsiteX5" fmla="*/ 1925777 w 3892504"/>
              <a:gd name="connsiteY5" fmla="*/ 169004 h 1169254"/>
              <a:gd name="connsiteX6" fmla="*/ 3261908 w 3892504"/>
              <a:gd name="connsiteY6" fmla="*/ 927 h 1169254"/>
              <a:gd name="connsiteX0" fmla="*/ 3261908 w 3885732"/>
              <a:gd name="connsiteY0" fmla="*/ 927 h 1169248"/>
              <a:gd name="connsiteX1" fmla="*/ 3878031 w 3885732"/>
              <a:gd name="connsiteY1" fmla="*/ 717007 h 1169248"/>
              <a:gd name="connsiteX2" fmla="*/ 1919810 w 3885732"/>
              <a:gd name="connsiteY2" fmla="*/ 1169241 h 1169248"/>
              <a:gd name="connsiteX3" fmla="*/ 16330 w 3885732"/>
              <a:gd name="connsiteY3" fmla="*/ 727903 h 1169248"/>
              <a:gd name="connsiteX4" fmla="*/ 645535 w 3885732"/>
              <a:gd name="connsiteY4" fmla="*/ 0 h 1169248"/>
              <a:gd name="connsiteX5" fmla="*/ 1925777 w 3885732"/>
              <a:gd name="connsiteY5" fmla="*/ 169004 h 1169248"/>
              <a:gd name="connsiteX6" fmla="*/ 3261908 w 3885732"/>
              <a:gd name="connsiteY6" fmla="*/ 927 h 1169248"/>
              <a:gd name="connsiteX0" fmla="*/ 3261908 w 3893093"/>
              <a:gd name="connsiteY0" fmla="*/ 927 h 1169251"/>
              <a:gd name="connsiteX1" fmla="*/ 3878031 w 3893093"/>
              <a:gd name="connsiteY1" fmla="*/ 717007 h 1169251"/>
              <a:gd name="connsiteX2" fmla="*/ 1919810 w 3893093"/>
              <a:gd name="connsiteY2" fmla="*/ 1169241 h 1169251"/>
              <a:gd name="connsiteX3" fmla="*/ 16330 w 3893093"/>
              <a:gd name="connsiteY3" fmla="*/ 727903 h 1169251"/>
              <a:gd name="connsiteX4" fmla="*/ 645535 w 3893093"/>
              <a:gd name="connsiteY4" fmla="*/ 0 h 1169251"/>
              <a:gd name="connsiteX5" fmla="*/ 1925777 w 3893093"/>
              <a:gd name="connsiteY5" fmla="*/ 169004 h 1169251"/>
              <a:gd name="connsiteX6" fmla="*/ 3261908 w 3893093"/>
              <a:gd name="connsiteY6" fmla="*/ 927 h 1169251"/>
              <a:gd name="connsiteX0" fmla="*/ 3265625 w 3900101"/>
              <a:gd name="connsiteY0" fmla="*/ 927 h 1169252"/>
              <a:gd name="connsiteX1" fmla="*/ 3881748 w 3900101"/>
              <a:gd name="connsiteY1" fmla="*/ 717007 h 1169252"/>
              <a:gd name="connsiteX2" fmla="*/ 1923527 w 3900101"/>
              <a:gd name="connsiteY2" fmla="*/ 1169241 h 1169252"/>
              <a:gd name="connsiteX3" fmla="*/ 20047 w 3900101"/>
              <a:gd name="connsiteY3" fmla="*/ 727903 h 1169252"/>
              <a:gd name="connsiteX4" fmla="*/ 649252 w 3900101"/>
              <a:gd name="connsiteY4" fmla="*/ 0 h 1169252"/>
              <a:gd name="connsiteX5" fmla="*/ 1929494 w 3900101"/>
              <a:gd name="connsiteY5" fmla="*/ 169004 h 1169252"/>
              <a:gd name="connsiteX6" fmla="*/ 3265625 w 3900101"/>
              <a:gd name="connsiteY6" fmla="*/ 927 h 1169252"/>
              <a:gd name="connsiteX0" fmla="*/ 3265625 w 3896079"/>
              <a:gd name="connsiteY0" fmla="*/ 927 h 1169252"/>
              <a:gd name="connsiteX1" fmla="*/ 3881748 w 3896079"/>
              <a:gd name="connsiteY1" fmla="*/ 717007 h 1169252"/>
              <a:gd name="connsiteX2" fmla="*/ 1923527 w 3896079"/>
              <a:gd name="connsiteY2" fmla="*/ 1169241 h 1169252"/>
              <a:gd name="connsiteX3" fmla="*/ 20047 w 3896079"/>
              <a:gd name="connsiteY3" fmla="*/ 727903 h 1169252"/>
              <a:gd name="connsiteX4" fmla="*/ 649252 w 3896079"/>
              <a:gd name="connsiteY4" fmla="*/ 0 h 1169252"/>
              <a:gd name="connsiteX5" fmla="*/ 1929494 w 3896079"/>
              <a:gd name="connsiteY5" fmla="*/ 169004 h 1169252"/>
              <a:gd name="connsiteX6" fmla="*/ 3265625 w 3896079"/>
              <a:gd name="connsiteY6" fmla="*/ 927 h 1169252"/>
              <a:gd name="connsiteX0" fmla="*/ 3252978 w 3883432"/>
              <a:gd name="connsiteY0" fmla="*/ 927 h 1169252"/>
              <a:gd name="connsiteX1" fmla="*/ 3869101 w 3883432"/>
              <a:gd name="connsiteY1" fmla="*/ 717007 h 1169252"/>
              <a:gd name="connsiteX2" fmla="*/ 1910880 w 3883432"/>
              <a:gd name="connsiteY2" fmla="*/ 1169241 h 1169252"/>
              <a:gd name="connsiteX3" fmla="*/ 7400 w 3883432"/>
              <a:gd name="connsiteY3" fmla="*/ 727903 h 1169252"/>
              <a:gd name="connsiteX4" fmla="*/ 636605 w 3883432"/>
              <a:gd name="connsiteY4" fmla="*/ 0 h 1169252"/>
              <a:gd name="connsiteX5" fmla="*/ 1916847 w 3883432"/>
              <a:gd name="connsiteY5" fmla="*/ 169004 h 1169252"/>
              <a:gd name="connsiteX6" fmla="*/ 3252978 w 3883432"/>
              <a:gd name="connsiteY6" fmla="*/ 927 h 1169252"/>
              <a:gd name="connsiteX0" fmla="*/ 3252978 w 3892575"/>
              <a:gd name="connsiteY0" fmla="*/ 927 h 1169252"/>
              <a:gd name="connsiteX1" fmla="*/ 3869101 w 3892575"/>
              <a:gd name="connsiteY1" fmla="*/ 717007 h 1169252"/>
              <a:gd name="connsiteX2" fmla="*/ 1910880 w 3892575"/>
              <a:gd name="connsiteY2" fmla="*/ 1169241 h 1169252"/>
              <a:gd name="connsiteX3" fmla="*/ 7400 w 3892575"/>
              <a:gd name="connsiteY3" fmla="*/ 727903 h 1169252"/>
              <a:gd name="connsiteX4" fmla="*/ 636605 w 3892575"/>
              <a:gd name="connsiteY4" fmla="*/ 0 h 1169252"/>
              <a:gd name="connsiteX5" fmla="*/ 1916847 w 3892575"/>
              <a:gd name="connsiteY5" fmla="*/ 169004 h 1169252"/>
              <a:gd name="connsiteX6" fmla="*/ 3252978 w 3892575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182940 h 1351265"/>
              <a:gd name="connsiteX1" fmla="*/ 3869101 w 3880369"/>
              <a:gd name="connsiteY1" fmla="*/ 899020 h 1351265"/>
              <a:gd name="connsiteX2" fmla="*/ 1910880 w 3880369"/>
              <a:gd name="connsiteY2" fmla="*/ 1351254 h 1351265"/>
              <a:gd name="connsiteX3" fmla="*/ 7400 w 3880369"/>
              <a:gd name="connsiteY3" fmla="*/ 909916 h 1351265"/>
              <a:gd name="connsiteX4" fmla="*/ 645272 w 3880369"/>
              <a:gd name="connsiteY4" fmla="*/ 0 h 1351265"/>
              <a:gd name="connsiteX5" fmla="*/ 1916847 w 3880369"/>
              <a:gd name="connsiteY5" fmla="*/ 351017 h 1351265"/>
              <a:gd name="connsiteX6" fmla="*/ 3252978 w 3880369"/>
              <a:gd name="connsiteY6" fmla="*/ 182940 h 1351265"/>
              <a:gd name="connsiteX0" fmla="*/ 3252978 w 3880369"/>
              <a:gd name="connsiteY0" fmla="*/ 926 h 1351265"/>
              <a:gd name="connsiteX1" fmla="*/ 3869101 w 3880369"/>
              <a:gd name="connsiteY1" fmla="*/ 899020 h 1351265"/>
              <a:gd name="connsiteX2" fmla="*/ 1910880 w 3880369"/>
              <a:gd name="connsiteY2" fmla="*/ 1351254 h 1351265"/>
              <a:gd name="connsiteX3" fmla="*/ 7400 w 3880369"/>
              <a:gd name="connsiteY3" fmla="*/ 909916 h 1351265"/>
              <a:gd name="connsiteX4" fmla="*/ 645272 w 3880369"/>
              <a:gd name="connsiteY4" fmla="*/ 0 h 1351265"/>
              <a:gd name="connsiteX5" fmla="*/ 1916847 w 3880369"/>
              <a:gd name="connsiteY5" fmla="*/ 351017 h 1351265"/>
              <a:gd name="connsiteX6" fmla="*/ 3252978 w 3880369"/>
              <a:gd name="connsiteY6" fmla="*/ 926 h 1351265"/>
              <a:gd name="connsiteX0" fmla="*/ 3252978 w 3880369"/>
              <a:gd name="connsiteY0" fmla="*/ 148278 h 1498617"/>
              <a:gd name="connsiteX1" fmla="*/ 3869101 w 3880369"/>
              <a:gd name="connsiteY1" fmla="*/ 1046372 h 1498617"/>
              <a:gd name="connsiteX2" fmla="*/ 1910880 w 3880369"/>
              <a:gd name="connsiteY2" fmla="*/ 1498606 h 1498617"/>
              <a:gd name="connsiteX3" fmla="*/ 7400 w 3880369"/>
              <a:gd name="connsiteY3" fmla="*/ 1057268 h 1498617"/>
              <a:gd name="connsiteX4" fmla="*/ 645272 w 3880369"/>
              <a:gd name="connsiteY4" fmla="*/ 147352 h 1498617"/>
              <a:gd name="connsiteX5" fmla="*/ 1903846 w 3880369"/>
              <a:gd name="connsiteY5" fmla="*/ 0 h 1498617"/>
              <a:gd name="connsiteX6" fmla="*/ 3252978 w 3880369"/>
              <a:gd name="connsiteY6" fmla="*/ 148278 h 1498617"/>
              <a:gd name="connsiteX0" fmla="*/ 3252978 w 3880369"/>
              <a:gd name="connsiteY0" fmla="*/ 148278 h 1498617"/>
              <a:gd name="connsiteX1" fmla="*/ 3869101 w 3880369"/>
              <a:gd name="connsiteY1" fmla="*/ 1046372 h 1498617"/>
              <a:gd name="connsiteX2" fmla="*/ 1910880 w 3880369"/>
              <a:gd name="connsiteY2" fmla="*/ 1498606 h 1498617"/>
              <a:gd name="connsiteX3" fmla="*/ 7400 w 3880369"/>
              <a:gd name="connsiteY3" fmla="*/ 1057268 h 1498617"/>
              <a:gd name="connsiteX4" fmla="*/ 645272 w 3880369"/>
              <a:gd name="connsiteY4" fmla="*/ 147352 h 1498617"/>
              <a:gd name="connsiteX5" fmla="*/ 1903846 w 3880369"/>
              <a:gd name="connsiteY5" fmla="*/ 0 h 1498617"/>
              <a:gd name="connsiteX6" fmla="*/ 3252978 w 3880369"/>
              <a:gd name="connsiteY6" fmla="*/ 148278 h 1498617"/>
              <a:gd name="connsiteX0" fmla="*/ 3252978 w 3880369"/>
              <a:gd name="connsiteY0" fmla="*/ 148278 h 1498617"/>
              <a:gd name="connsiteX1" fmla="*/ 3869101 w 3880369"/>
              <a:gd name="connsiteY1" fmla="*/ 1046372 h 1498617"/>
              <a:gd name="connsiteX2" fmla="*/ 1910880 w 3880369"/>
              <a:gd name="connsiteY2" fmla="*/ 1498606 h 1498617"/>
              <a:gd name="connsiteX3" fmla="*/ 7400 w 3880369"/>
              <a:gd name="connsiteY3" fmla="*/ 1057268 h 1498617"/>
              <a:gd name="connsiteX4" fmla="*/ 645272 w 3880369"/>
              <a:gd name="connsiteY4" fmla="*/ 147352 h 1498617"/>
              <a:gd name="connsiteX5" fmla="*/ 1903846 w 3880369"/>
              <a:gd name="connsiteY5" fmla="*/ 0 h 1498617"/>
              <a:gd name="connsiteX6" fmla="*/ 3252978 w 3880369"/>
              <a:gd name="connsiteY6" fmla="*/ 148278 h 1498617"/>
              <a:gd name="connsiteX0" fmla="*/ 3215558 w 3838901"/>
              <a:gd name="connsiteY0" fmla="*/ 148278 h 1502315"/>
              <a:gd name="connsiteX1" fmla="*/ 3831681 w 3838901"/>
              <a:gd name="connsiteY1" fmla="*/ 1046372 h 1502315"/>
              <a:gd name="connsiteX2" fmla="*/ 1873460 w 3838901"/>
              <a:gd name="connsiteY2" fmla="*/ 1498606 h 1502315"/>
              <a:gd name="connsiteX3" fmla="*/ 4649 w 3838901"/>
              <a:gd name="connsiteY3" fmla="*/ 818918 h 1502315"/>
              <a:gd name="connsiteX4" fmla="*/ 607852 w 3838901"/>
              <a:gd name="connsiteY4" fmla="*/ 147352 h 1502315"/>
              <a:gd name="connsiteX5" fmla="*/ 1866426 w 3838901"/>
              <a:gd name="connsiteY5" fmla="*/ 0 h 1502315"/>
              <a:gd name="connsiteX6" fmla="*/ 3215558 w 3838901"/>
              <a:gd name="connsiteY6" fmla="*/ 148278 h 1502315"/>
              <a:gd name="connsiteX0" fmla="*/ 3215553 w 3830263"/>
              <a:gd name="connsiteY0" fmla="*/ 148278 h 1498689"/>
              <a:gd name="connsiteX1" fmla="*/ 3823009 w 3830263"/>
              <a:gd name="connsiteY1" fmla="*/ 860025 h 1498689"/>
              <a:gd name="connsiteX2" fmla="*/ 1873455 w 3830263"/>
              <a:gd name="connsiteY2" fmla="*/ 1498606 h 1498689"/>
              <a:gd name="connsiteX3" fmla="*/ 4644 w 3830263"/>
              <a:gd name="connsiteY3" fmla="*/ 818918 h 1498689"/>
              <a:gd name="connsiteX4" fmla="*/ 607847 w 3830263"/>
              <a:gd name="connsiteY4" fmla="*/ 147352 h 1498689"/>
              <a:gd name="connsiteX5" fmla="*/ 1866421 w 3830263"/>
              <a:gd name="connsiteY5" fmla="*/ 0 h 1498689"/>
              <a:gd name="connsiteX6" fmla="*/ 3215553 w 3830263"/>
              <a:gd name="connsiteY6" fmla="*/ 148278 h 1498689"/>
              <a:gd name="connsiteX0" fmla="*/ 3215524 w 3830275"/>
              <a:gd name="connsiteY0" fmla="*/ 148278 h 913626"/>
              <a:gd name="connsiteX1" fmla="*/ 3822980 w 3830275"/>
              <a:gd name="connsiteY1" fmla="*/ 860025 h 913626"/>
              <a:gd name="connsiteX2" fmla="*/ 1882093 w 3830275"/>
              <a:gd name="connsiteY2" fmla="*/ 497533 h 913626"/>
              <a:gd name="connsiteX3" fmla="*/ 4615 w 3830275"/>
              <a:gd name="connsiteY3" fmla="*/ 818918 h 913626"/>
              <a:gd name="connsiteX4" fmla="*/ 607818 w 3830275"/>
              <a:gd name="connsiteY4" fmla="*/ 147352 h 913626"/>
              <a:gd name="connsiteX5" fmla="*/ 1866392 w 3830275"/>
              <a:gd name="connsiteY5" fmla="*/ 0 h 913626"/>
              <a:gd name="connsiteX6" fmla="*/ 3215524 w 3830275"/>
              <a:gd name="connsiteY6" fmla="*/ 148278 h 913626"/>
              <a:gd name="connsiteX0" fmla="*/ 3215524 w 3822980"/>
              <a:gd name="connsiteY0" fmla="*/ 148278 h 873227"/>
              <a:gd name="connsiteX1" fmla="*/ 3822980 w 3822980"/>
              <a:gd name="connsiteY1" fmla="*/ 860025 h 873227"/>
              <a:gd name="connsiteX2" fmla="*/ 1882093 w 3822980"/>
              <a:gd name="connsiteY2" fmla="*/ 497533 h 873227"/>
              <a:gd name="connsiteX3" fmla="*/ 4615 w 3822980"/>
              <a:gd name="connsiteY3" fmla="*/ 818918 h 873227"/>
              <a:gd name="connsiteX4" fmla="*/ 607818 w 3822980"/>
              <a:gd name="connsiteY4" fmla="*/ 147352 h 873227"/>
              <a:gd name="connsiteX5" fmla="*/ 1866392 w 3822980"/>
              <a:gd name="connsiteY5" fmla="*/ 0 h 873227"/>
              <a:gd name="connsiteX6" fmla="*/ 3215524 w 3822980"/>
              <a:gd name="connsiteY6" fmla="*/ 148278 h 873227"/>
              <a:gd name="connsiteX0" fmla="*/ 3210909 w 3818365"/>
              <a:gd name="connsiteY0" fmla="*/ 148278 h 860025"/>
              <a:gd name="connsiteX1" fmla="*/ 3818365 w 3818365"/>
              <a:gd name="connsiteY1" fmla="*/ 860025 h 860025"/>
              <a:gd name="connsiteX2" fmla="*/ 1877478 w 3818365"/>
              <a:gd name="connsiteY2" fmla="*/ 497533 h 860025"/>
              <a:gd name="connsiteX3" fmla="*/ 0 w 3818365"/>
              <a:gd name="connsiteY3" fmla="*/ 818918 h 860025"/>
              <a:gd name="connsiteX4" fmla="*/ 603203 w 3818365"/>
              <a:gd name="connsiteY4" fmla="*/ 147352 h 860025"/>
              <a:gd name="connsiteX5" fmla="*/ 1861777 w 3818365"/>
              <a:gd name="connsiteY5" fmla="*/ 0 h 860025"/>
              <a:gd name="connsiteX6" fmla="*/ 3210909 w 3818365"/>
              <a:gd name="connsiteY6" fmla="*/ 148278 h 86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8365" h="860025">
                <a:moveTo>
                  <a:pt x="3210909" y="148278"/>
                </a:moveTo>
                <a:cubicBezTo>
                  <a:pt x="3495327" y="399721"/>
                  <a:pt x="3675256" y="569325"/>
                  <a:pt x="3818365" y="860025"/>
                </a:cubicBezTo>
                <a:cubicBezTo>
                  <a:pt x="3558444" y="609289"/>
                  <a:pt x="2513872" y="504384"/>
                  <a:pt x="1877478" y="497533"/>
                </a:cubicBezTo>
                <a:cubicBezTo>
                  <a:pt x="1241084" y="490682"/>
                  <a:pt x="271100" y="590184"/>
                  <a:pt x="0" y="818918"/>
                </a:cubicBezTo>
                <a:cubicBezTo>
                  <a:pt x="174209" y="515704"/>
                  <a:pt x="262240" y="392309"/>
                  <a:pt x="603203" y="147352"/>
                </a:cubicBezTo>
                <a:cubicBezTo>
                  <a:pt x="793551" y="37633"/>
                  <a:pt x="1427159" y="-154"/>
                  <a:pt x="1861777" y="0"/>
                </a:cubicBezTo>
                <a:cubicBezTo>
                  <a:pt x="2296395" y="154"/>
                  <a:pt x="2950841" y="47080"/>
                  <a:pt x="3210909" y="14827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60000"/>
                </a:schemeClr>
              </a:gs>
              <a:gs pos="100000">
                <a:schemeClr val="accent1">
                  <a:lumMod val="75000"/>
                  <a:alpha val="60000"/>
                </a:schemeClr>
              </a:gs>
              <a:gs pos="4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Oval 58"/>
          <p:cNvSpPr/>
          <p:nvPr/>
        </p:nvSpPr>
        <p:spPr>
          <a:xfrm>
            <a:off x="3286125" y="2213302"/>
            <a:ext cx="2615184" cy="31108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Генериране</a:t>
            </a:r>
          </a:p>
          <a:p>
            <a:pPr lvl="1"/>
            <a:r>
              <a:rPr lang="bg-BG" dirty="0"/>
              <a:t>Разделяме сферата на хоризонтални ленти</a:t>
            </a:r>
          </a:p>
          <a:p>
            <a:pPr lvl="1"/>
            <a:r>
              <a:rPr lang="bg-BG" dirty="0"/>
              <a:t>Всяка лента е околна повърхнина на пресечен конус</a:t>
            </a:r>
          </a:p>
        </p:txBody>
      </p:sp>
      <p:sp>
        <p:nvSpPr>
          <p:cNvPr id="35" name="Chevron 34"/>
          <p:cNvSpPr/>
          <p:nvPr/>
        </p:nvSpPr>
        <p:spPr>
          <a:xfrm>
            <a:off x="6437036" y="2859743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1</a:t>
            </a:r>
            <a:endParaRPr lang="bg-BG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682202" y="2353259"/>
            <a:ext cx="3876710" cy="1169927"/>
          </a:xfrm>
          <a:custGeom>
            <a:avLst/>
            <a:gdLst>
              <a:gd name="connsiteX0" fmla="*/ 3580679 w 4393451"/>
              <a:gd name="connsiteY0" fmla="*/ 3613 h 1556351"/>
              <a:gd name="connsiteX1" fmla="*/ 4342679 w 4393451"/>
              <a:gd name="connsiteY1" fmla="*/ 851338 h 1556351"/>
              <a:gd name="connsiteX2" fmla="*/ 2170979 w 4393451"/>
              <a:gd name="connsiteY2" fmla="*/ 1556188 h 1556351"/>
              <a:gd name="connsiteX3" fmla="*/ 46904 w 4393451"/>
              <a:gd name="connsiteY3" fmla="*/ 908488 h 1556351"/>
              <a:gd name="connsiteX4" fmla="*/ 818429 w 4393451"/>
              <a:gd name="connsiteY4" fmla="*/ 70288 h 1556351"/>
              <a:gd name="connsiteX5" fmla="*/ 2180504 w 4393451"/>
              <a:gd name="connsiteY5" fmla="*/ 527488 h 1556351"/>
              <a:gd name="connsiteX6" fmla="*/ 3580679 w 4393451"/>
              <a:gd name="connsiteY6" fmla="*/ 3613 h 1556351"/>
              <a:gd name="connsiteX0" fmla="*/ 3509519 w 4385876"/>
              <a:gd name="connsiteY0" fmla="*/ 95389 h 1491576"/>
              <a:gd name="connsiteX1" fmla="*/ 4342679 w 4385876"/>
              <a:gd name="connsiteY1" fmla="*/ 786563 h 1491576"/>
              <a:gd name="connsiteX2" fmla="*/ 2170979 w 4385876"/>
              <a:gd name="connsiteY2" fmla="*/ 1491413 h 1491576"/>
              <a:gd name="connsiteX3" fmla="*/ 46904 w 4385876"/>
              <a:gd name="connsiteY3" fmla="*/ 843713 h 1491576"/>
              <a:gd name="connsiteX4" fmla="*/ 818429 w 4385876"/>
              <a:gd name="connsiteY4" fmla="*/ 5513 h 1491576"/>
              <a:gd name="connsiteX5" fmla="*/ 2180504 w 4385876"/>
              <a:gd name="connsiteY5" fmla="*/ 462713 h 1491576"/>
              <a:gd name="connsiteX6" fmla="*/ 3509519 w 4385876"/>
              <a:gd name="connsiteY6" fmla="*/ 95389 h 1491576"/>
              <a:gd name="connsiteX0" fmla="*/ 3509519 w 4385931"/>
              <a:gd name="connsiteY0" fmla="*/ 98525 h 1494712"/>
              <a:gd name="connsiteX1" fmla="*/ 4342679 w 4385931"/>
              <a:gd name="connsiteY1" fmla="*/ 789699 h 1494712"/>
              <a:gd name="connsiteX2" fmla="*/ 2170979 w 4385931"/>
              <a:gd name="connsiteY2" fmla="*/ 1494549 h 1494712"/>
              <a:gd name="connsiteX3" fmla="*/ 46904 w 4385931"/>
              <a:gd name="connsiteY3" fmla="*/ 846849 h 1494712"/>
              <a:gd name="connsiteX4" fmla="*/ 818429 w 4385931"/>
              <a:gd name="connsiteY4" fmla="*/ 8649 h 1494712"/>
              <a:gd name="connsiteX5" fmla="*/ 2173388 w 4385931"/>
              <a:gd name="connsiteY5" fmla="*/ 266602 h 1494712"/>
              <a:gd name="connsiteX6" fmla="*/ 3509519 w 4385931"/>
              <a:gd name="connsiteY6" fmla="*/ 98525 h 1494712"/>
              <a:gd name="connsiteX0" fmla="*/ 3501998 w 4378410"/>
              <a:gd name="connsiteY0" fmla="*/ 18140 h 1414321"/>
              <a:gd name="connsiteX1" fmla="*/ 4335158 w 4378410"/>
              <a:gd name="connsiteY1" fmla="*/ 709314 h 1414321"/>
              <a:gd name="connsiteX2" fmla="*/ 2163458 w 4378410"/>
              <a:gd name="connsiteY2" fmla="*/ 1414164 h 1414321"/>
              <a:gd name="connsiteX3" fmla="*/ 39383 w 4378410"/>
              <a:gd name="connsiteY3" fmla="*/ 766464 h 1414321"/>
              <a:gd name="connsiteX4" fmla="*/ 885625 w 4378410"/>
              <a:gd name="connsiteY4" fmla="*/ 17213 h 1414321"/>
              <a:gd name="connsiteX5" fmla="*/ 2165867 w 4378410"/>
              <a:gd name="connsiteY5" fmla="*/ 186217 h 1414321"/>
              <a:gd name="connsiteX6" fmla="*/ 3501998 w 4378410"/>
              <a:gd name="connsiteY6" fmla="*/ 18140 h 1414321"/>
              <a:gd name="connsiteX0" fmla="*/ 3501825 w 4378416"/>
              <a:gd name="connsiteY0" fmla="*/ 18140 h 1186734"/>
              <a:gd name="connsiteX1" fmla="*/ 4334985 w 4378416"/>
              <a:gd name="connsiteY1" fmla="*/ 709314 h 1186734"/>
              <a:gd name="connsiteX2" fmla="*/ 2159727 w 4378416"/>
              <a:gd name="connsiteY2" fmla="*/ 1186454 h 1186734"/>
              <a:gd name="connsiteX3" fmla="*/ 39210 w 4378416"/>
              <a:gd name="connsiteY3" fmla="*/ 766464 h 1186734"/>
              <a:gd name="connsiteX4" fmla="*/ 885452 w 4378416"/>
              <a:gd name="connsiteY4" fmla="*/ 17213 h 1186734"/>
              <a:gd name="connsiteX5" fmla="*/ 2165694 w 4378416"/>
              <a:gd name="connsiteY5" fmla="*/ 186217 h 1186734"/>
              <a:gd name="connsiteX6" fmla="*/ 3501825 w 4378416"/>
              <a:gd name="connsiteY6" fmla="*/ 18140 h 1186734"/>
              <a:gd name="connsiteX0" fmla="*/ 3501825 w 4172587"/>
              <a:gd name="connsiteY0" fmla="*/ 19475 h 1187881"/>
              <a:gd name="connsiteX1" fmla="*/ 4117948 w 4172587"/>
              <a:gd name="connsiteY1" fmla="*/ 735555 h 1187881"/>
              <a:gd name="connsiteX2" fmla="*/ 2159727 w 4172587"/>
              <a:gd name="connsiteY2" fmla="*/ 1187789 h 1187881"/>
              <a:gd name="connsiteX3" fmla="*/ 39210 w 4172587"/>
              <a:gd name="connsiteY3" fmla="*/ 767799 h 1187881"/>
              <a:gd name="connsiteX4" fmla="*/ 885452 w 4172587"/>
              <a:gd name="connsiteY4" fmla="*/ 18548 h 1187881"/>
              <a:gd name="connsiteX5" fmla="*/ 2165694 w 4172587"/>
              <a:gd name="connsiteY5" fmla="*/ 187552 h 1187881"/>
              <a:gd name="connsiteX6" fmla="*/ 3501825 w 4172587"/>
              <a:gd name="connsiteY6" fmla="*/ 19475 h 1187881"/>
              <a:gd name="connsiteX0" fmla="*/ 3297417 w 3968179"/>
              <a:gd name="connsiteY0" fmla="*/ 19475 h 1187798"/>
              <a:gd name="connsiteX1" fmla="*/ 3913540 w 3968179"/>
              <a:gd name="connsiteY1" fmla="*/ 735555 h 1187798"/>
              <a:gd name="connsiteX2" fmla="*/ 1955319 w 3968179"/>
              <a:gd name="connsiteY2" fmla="*/ 1187789 h 1187798"/>
              <a:gd name="connsiteX3" fmla="*/ 51839 w 3968179"/>
              <a:gd name="connsiteY3" fmla="*/ 746451 h 1187798"/>
              <a:gd name="connsiteX4" fmla="*/ 681044 w 3968179"/>
              <a:gd name="connsiteY4" fmla="*/ 18548 h 1187798"/>
              <a:gd name="connsiteX5" fmla="*/ 1961286 w 3968179"/>
              <a:gd name="connsiteY5" fmla="*/ 187552 h 1187798"/>
              <a:gd name="connsiteX6" fmla="*/ 3297417 w 3968179"/>
              <a:gd name="connsiteY6" fmla="*/ 19475 h 1187798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2607"/>
              <a:gd name="connsiteY0" fmla="*/ 19475 h 1187800"/>
              <a:gd name="connsiteX1" fmla="*/ 3874764 w 3922607"/>
              <a:gd name="connsiteY1" fmla="*/ 735555 h 1187800"/>
              <a:gd name="connsiteX2" fmla="*/ 1916543 w 3922607"/>
              <a:gd name="connsiteY2" fmla="*/ 1187789 h 1187800"/>
              <a:gd name="connsiteX3" fmla="*/ 13063 w 3922607"/>
              <a:gd name="connsiteY3" fmla="*/ 746451 h 1187800"/>
              <a:gd name="connsiteX4" fmla="*/ 642268 w 3922607"/>
              <a:gd name="connsiteY4" fmla="*/ 18548 h 1187800"/>
              <a:gd name="connsiteX5" fmla="*/ 1922510 w 3922607"/>
              <a:gd name="connsiteY5" fmla="*/ 187552 h 1187800"/>
              <a:gd name="connsiteX6" fmla="*/ 3258641 w 3922607"/>
              <a:gd name="connsiteY6" fmla="*/ 19475 h 1187800"/>
              <a:gd name="connsiteX0" fmla="*/ 3258641 w 3922607"/>
              <a:gd name="connsiteY0" fmla="*/ 19475 h 1187800"/>
              <a:gd name="connsiteX1" fmla="*/ 3874764 w 3922607"/>
              <a:gd name="connsiteY1" fmla="*/ 735555 h 1187800"/>
              <a:gd name="connsiteX2" fmla="*/ 1916543 w 3922607"/>
              <a:gd name="connsiteY2" fmla="*/ 1187789 h 1187800"/>
              <a:gd name="connsiteX3" fmla="*/ 13063 w 3922607"/>
              <a:gd name="connsiteY3" fmla="*/ 746451 h 1187800"/>
              <a:gd name="connsiteX4" fmla="*/ 642268 w 3922607"/>
              <a:gd name="connsiteY4" fmla="*/ 18548 h 1187800"/>
              <a:gd name="connsiteX5" fmla="*/ 1922510 w 3922607"/>
              <a:gd name="connsiteY5" fmla="*/ 187552 h 1187800"/>
              <a:gd name="connsiteX6" fmla="*/ 3258641 w 3922607"/>
              <a:gd name="connsiteY6" fmla="*/ 19475 h 1187800"/>
              <a:gd name="connsiteX0" fmla="*/ 3258641 w 3874764"/>
              <a:gd name="connsiteY0" fmla="*/ 19475 h 1187800"/>
              <a:gd name="connsiteX1" fmla="*/ 3874764 w 3874764"/>
              <a:gd name="connsiteY1" fmla="*/ 735555 h 1187800"/>
              <a:gd name="connsiteX2" fmla="*/ 1916543 w 3874764"/>
              <a:gd name="connsiteY2" fmla="*/ 1187789 h 1187800"/>
              <a:gd name="connsiteX3" fmla="*/ 13063 w 3874764"/>
              <a:gd name="connsiteY3" fmla="*/ 746451 h 1187800"/>
              <a:gd name="connsiteX4" fmla="*/ 642268 w 3874764"/>
              <a:gd name="connsiteY4" fmla="*/ 18548 h 1187800"/>
              <a:gd name="connsiteX5" fmla="*/ 1922510 w 3874764"/>
              <a:gd name="connsiteY5" fmla="*/ 187552 h 1187800"/>
              <a:gd name="connsiteX6" fmla="*/ 3258641 w 3874764"/>
              <a:gd name="connsiteY6" fmla="*/ 19475 h 1187800"/>
              <a:gd name="connsiteX0" fmla="*/ 3258641 w 3874764"/>
              <a:gd name="connsiteY0" fmla="*/ 19475 h 1187800"/>
              <a:gd name="connsiteX1" fmla="*/ 3874764 w 3874764"/>
              <a:gd name="connsiteY1" fmla="*/ 735555 h 1187800"/>
              <a:gd name="connsiteX2" fmla="*/ 1916543 w 3874764"/>
              <a:gd name="connsiteY2" fmla="*/ 1187789 h 1187800"/>
              <a:gd name="connsiteX3" fmla="*/ 13063 w 3874764"/>
              <a:gd name="connsiteY3" fmla="*/ 746451 h 1187800"/>
              <a:gd name="connsiteX4" fmla="*/ 642268 w 3874764"/>
              <a:gd name="connsiteY4" fmla="*/ 18548 h 1187800"/>
              <a:gd name="connsiteX5" fmla="*/ 1922510 w 3874764"/>
              <a:gd name="connsiteY5" fmla="*/ 187552 h 1187800"/>
              <a:gd name="connsiteX6" fmla="*/ 3258641 w 3874764"/>
              <a:gd name="connsiteY6" fmla="*/ 19475 h 1187800"/>
              <a:gd name="connsiteX0" fmla="*/ 3258641 w 3874764"/>
              <a:gd name="connsiteY0" fmla="*/ 11919 h 1180244"/>
              <a:gd name="connsiteX1" fmla="*/ 3874764 w 3874764"/>
              <a:gd name="connsiteY1" fmla="*/ 727999 h 1180244"/>
              <a:gd name="connsiteX2" fmla="*/ 1916543 w 3874764"/>
              <a:gd name="connsiteY2" fmla="*/ 1180233 h 1180244"/>
              <a:gd name="connsiteX3" fmla="*/ 13063 w 3874764"/>
              <a:gd name="connsiteY3" fmla="*/ 738895 h 1180244"/>
              <a:gd name="connsiteX4" fmla="*/ 642268 w 3874764"/>
              <a:gd name="connsiteY4" fmla="*/ 10992 h 1180244"/>
              <a:gd name="connsiteX5" fmla="*/ 1922510 w 3874764"/>
              <a:gd name="connsiteY5" fmla="*/ 179996 h 1180244"/>
              <a:gd name="connsiteX6" fmla="*/ 3258641 w 3874764"/>
              <a:gd name="connsiteY6" fmla="*/ 11919 h 1180244"/>
              <a:gd name="connsiteX0" fmla="*/ 3258641 w 3874764"/>
              <a:gd name="connsiteY0" fmla="*/ 927 h 1169252"/>
              <a:gd name="connsiteX1" fmla="*/ 3874764 w 3874764"/>
              <a:gd name="connsiteY1" fmla="*/ 717007 h 1169252"/>
              <a:gd name="connsiteX2" fmla="*/ 1916543 w 3874764"/>
              <a:gd name="connsiteY2" fmla="*/ 1169241 h 1169252"/>
              <a:gd name="connsiteX3" fmla="*/ 13063 w 3874764"/>
              <a:gd name="connsiteY3" fmla="*/ 727903 h 1169252"/>
              <a:gd name="connsiteX4" fmla="*/ 642268 w 3874764"/>
              <a:gd name="connsiteY4" fmla="*/ 0 h 1169252"/>
              <a:gd name="connsiteX5" fmla="*/ 1922510 w 3874764"/>
              <a:gd name="connsiteY5" fmla="*/ 169004 h 1169252"/>
              <a:gd name="connsiteX6" fmla="*/ 3258641 w 3874764"/>
              <a:gd name="connsiteY6" fmla="*/ 927 h 1169252"/>
              <a:gd name="connsiteX0" fmla="*/ 3258641 w 3886409"/>
              <a:gd name="connsiteY0" fmla="*/ 927 h 1169252"/>
              <a:gd name="connsiteX1" fmla="*/ 3874764 w 3886409"/>
              <a:gd name="connsiteY1" fmla="*/ 717007 h 1169252"/>
              <a:gd name="connsiteX2" fmla="*/ 1916543 w 3886409"/>
              <a:gd name="connsiteY2" fmla="*/ 1169241 h 1169252"/>
              <a:gd name="connsiteX3" fmla="*/ 13063 w 3886409"/>
              <a:gd name="connsiteY3" fmla="*/ 727903 h 1169252"/>
              <a:gd name="connsiteX4" fmla="*/ 642268 w 3886409"/>
              <a:gd name="connsiteY4" fmla="*/ 0 h 1169252"/>
              <a:gd name="connsiteX5" fmla="*/ 1922510 w 3886409"/>
              <a:gd name="connsiteY5" fmla="*/ 169004 h 1169252"/>
              <a:gd name="connsiteX6" fmla="*/ 3258641 w 3886409"/>
              <a:gd name="connsiteY6" fmla="*/ 927 h 1169252"/>
              <a:gd name="connsiteX0" fmla="*/ 3261908 w 3892504"/>
              <a:gd name="connsiteY0" fmla="*/ 927 h 1169254"/>
              <a:gd name="connsiteX1" fmla="*/ 3878031 w 3892504"/>
              <a:gd name="connsiteY1" fmla="*/ 717007 h 1169254"/>
              <a:gd name="connsiteX2" fmla="*/ 1919810 w 3892504"/>
              <a:gd name="connsiteY2" fmla="*/ 1169241 h 1169254"/>
              <a:gd name="connsiteX3" fmla="*/ 16330 w 3892504"/>
              <a:gd name="connsiteY3" fmla="*/ 727903 h 1169254"/>
              <a:gd name="connsiteX4" fmla="*/ 645535 w 3892504"/>
              <a:gd name="connsiteY4" fmla="*/ 0 h 1169254"/>
              <a:gd name="connsiteX5" fmla="*/ 1925777 w 3892504"/>
              <a:gd name="connsiteY5" fmla="*/ 169004 h 1169254"/>
              <a:gd name="connsiteX6" fmla="*/ 3261908 w 3892504"/>
              <a:gd name="connsiteY6" fmla="*/ 927 h 1169254"/>
              <a:gd name="connsiteX0" fmla="*/ 3261908 w 3885732"/>
              <a:gd name="connsiteY0" fmla="*/ 927 h 1169248"/>
              <a:gd name="connsiteX1" fmla="*/ 3878031 w 3885732"/>
              <a:gd name="connsiteY1" fmla="*/ 717007 h 1169248"/>
              <a:gd name="connsiteX2" fmla="*/ 1919810 w 3885732"/>
              <a:gd name="connsiteY2" fmla="*/ 1169241 h 1169248"/>
              <a:gd name="connsiteX3" fmla="*/ 16330 w 3885732"/>
              <a:gd name="connsiteY3" fmla="*/ 727903 h 1169248"/>
              <a:gd name="connsiteX4" fmla="*/ 645535 w 3885732"/>
              <a:gd name="connsiteY4" fmla="*/ 0 h 1169248"/>
              <a:gd name="connsiteX5" fmla="*/ 1925777 w 3885732"/>
              <a:gd name="connsiteY5" fmla="*/ 169004 h 1169248"/>
              <a:gd name="connsiteX6" fmla="*/ 3261908 w 3885732"/>
              <a:gd name="connsiteY6" fmla="*/ 927 h 1169248"/>
              <a:gd name="connsiteX0" fmla="*/ 3261908 w 3893093"/>
              <a:gd name="connsiteY0" fmla="*/ 927 h 1169251"/>
              <a:gd name="connsiteX1" fmla="*/ 3878031 w 3893093"/>
              <a:gd name="connsiteY1" fmla="*/ 717007 h 1169251"/>
              <a:gd name="connsiteX2" fmla="*/ 1919810 w 3893093"/>
              <a:gd name="connsiteY2" fmla="*/ 1169241 h 1169251"/>
              <a:gd name="connsiteX3" fmla="*/ 16330 w 3893093"/>
              <a:gd name="connsiteY3" fmla="*/ 727903 h 1169251"/>
              <a:gd name="connsiteX4" fmla="*/ 645535 w 3893093"/>
              <a:gd name="connsiteY4" fmla="*/ 0 h 1169251"/>
              <a:gd name="connsiteX5" fmla="*/ 1925777 w 3893093"/>
              <a:gd name="connsiteY5" fmla="*/ 169004 h 1169251"/>
              <a:gd name="connsiteX6" fmla="*/ 3261908 w 3893093"/>
              <a:gd name="connsiteY6" fmla="*/ 927 h 1169251"/>
              <a:gd name="connsiteX0" fmla="*/ 3265625 w 3900101"/>
              <a:gd name="connsiteY0" fmla="*/ 927 h 1169252"/>
              <a:gd name="connsiteX1" fmla="*/ 3881748 w 3900101"/>
              <a:gd name="connsiteY1" fmla="*/ 717007 h 1169252"/>
              <a:gd name="connsiteX2" fmla="*/ 1923527 w 3900101"/>
              <a:gd name="connsiteY2" fmla="*/ 1169241 h 1169252"/>
              <a:gd name="connsiteX3" fmla="*/ 20047 w 3900101"/>
              <a:gd name="connsiteY3" fmla="*/ 727903 h 1169252"/>
              <a:gd name="connsiteX4" fmla="*/ 649252 w 3900101"/>
              <a:gd name="connsiteY4" fmla="*/ 0 h 1169252"/>
              <a:gd name="connsiteX5" fmla="*/ 1929494 w 3900101"/>
              <a:gd name="connsiteY5" fmla="*/ 169004 h 1169252"/>
              <a:gd name="connsiteX6" fmla="*/ 3265625 w 3900101"/>
              <a:gd name="connsiteY6" fmla="*/ 927 h 1169252"/>
              <a:gd name="connsiteX0" fmla="*/ 3265625 w 3896079"/>
              <a:gd name="connsiteY0" fmla="*/ 927 h 1169252"/>
              <a:gd name="connsiteX1" fmla="*/ 3881748 w 3896079"/>
              <a:gd name="connsiteY1" fmla="*/ 717007 h 1169252"/>
              <a:gd name="connsiteX2" fmla="*/ 1923527 w 3896079"/>
              <a:gd name="connsiteY2" fmla="*/ 1169241 h 1169252"/>
              <a:gd name="connsiteX3" fmla="*/ 20047 w 3896079"/>
              <a:gd name="connsiteY3" fmla="*/ 727903 h 1169252"/>
              <a:gd name="connsiteX4" fmla="*/ 649252 w 3896079"/>
              <a:gd name="connsiteY4" fmla="*/ 0 h 1169252"/>
              <a:gd name="connsiteX5" fmla="*/ 1929494 w 3896079"/>
              <a:gd name="connsiteY5" fmla="*/ 169004 h 1169252"/>
              <a:gd name="connsiteX6" fmla="*/ 3265625 w 3896079"/>
              <a:gd name="connsiteY6" fmla="*/ 927 h 1169252"/>
              <a:gd name="connsiteX0" fmla="*/ 3252978 w 3883432"/>
              <a:gd name="connsiteY0" fmla="*/ 927 h 1169252"/>
              <a:gd name="connsiteX1" fmla="*/ 3869101 w 3883432"/>
              <a:gd name="connsiteY1" fmla="*/ 717007 h 1169252"/>
              <a:gd name="connsiteX2" fmla="*/ 1910880 w 3883432"/>
              <a:gd name="connsiteY2" fmla="*/ 1169241 h 1169252"/>
              <a:gd name="connsiteX3" fmla="*/ 7400 w 3883432"/>
              <a:gd name="connsiteY3" fmla="*/ 727903 h 1169252"/>
              <a:gd name="connsiteX4" fmla="*/ 636605 w 3883432"/>
              <a:gd name="connsiteY4" fmla="*/ 0 h 1169252"/>
              <a:gd name="connsiteX5" fmla="*/ 1916847 w 3883432"/>
              <a:gd name="connsiteY5" fmla="*/ 169004 h 1169252"/>
              <a:gd name="connsiteX6" fmla="*/ 3252978 w 3883432"/>
              <a:gd name="connsiteY6" fmla="*/ 927 h 1169252"/>
              <a:gd name="connsiteX0" fmla="*/ 3252978 w 3892575"/>
              <a:gd name="connsiteY0" fmla="*/ 927 h 1169252"/>
              <a:gd name="connsiteX1" fmla="*/ 3869101 w 3892575"/>
              <a:gd name="connsiteY1" fmla="*/ 717007 h 1169252"/>
              <a:gd name="connsiteX2" fmla="*/ 1910880 w 3892575"/>
              <a:gd name="connsiteY2" fmla="*/ 1169241 h 1169252"/>
              <a:gd name="connsiteX3" fmla="*/ 7400 w 3892575"/>
              <a:gd name="connsiteY3" fmla="*/ 727903 h 1169252"/>
              <a:gd name="connsiteX4" fmla="*/ 636605 w 3892575"/>
              <a:gd name="connsiteY4" fmla="*/ 0 h 1169252"/>
              <a:gd name="connsiteX5" fmla="*/ 1916847 w 3892575"/>
              <a:gd name="connsiteY5" fmla="*/ 169004 h 1169252"/>
              <a:gd name="connsiteX6" fmla="*/ 3252978 w 3892575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0151 w 3909397"/>
              <a:gd name="connsiteY0" fmla="*/ 927 h 1169245"/>
              <a:gd name="connsiteX1" fmla="*/ 3902289 w 3909397"/>
              <a:gd name="connsiteY1" fmla="*/ 734849 h 1169245"/>
              <a:gd name="connsiteX2" fmla="*/ 1908053 w 3909397"/>
              <a:gd name="connsiteY2" fmla="*/ 1169241 h 1169245"/>
              <a:gd name="connsiteX3" fmla="*/ 4573 w 3909397"/>
              <a:gd name="connsiteY3" fmla="*/ 727903 h 1169245"/>
              <a:gd name="connsiteX4" fmla="*/ 633778 w 3909397"/>
              <a:gd name="connsiteY4" fmla="*/ 0 h 1169245"/>
              <a:gd name="connsiteX5" fmla="*/ 1914020 w 3909397"/>
              <a:gd name="connsiteY5" fmla="*/ 169004 h 1169245"/>
              <a:gd name="connsiteX6" fmla="*/ 3250151 w 3909397"/>
              <a:gd name="connsiteY6" fmla="*/ 927 h 1169245"/>
              <a:gd name="connsiteX0" fmla="*/ 3251517 w 3912639"/>
              <a:gd name="connsiteY0" fmla="*/ 927 h 1169927"/>
              <a:gd name="connsiteX1" fmla="*/ 3903655 w 3912639"/>
              <a:gd name="connsiteY1" fmla="*/ 734849 h 1169927"/>
              <a:gd name="connsiteX2" fmla="*/ 1909419 w 3912639"/>
              <a:gd name="connsiteY2" fmla="*/ 1169241 h 1169927"/>
              <a:gd name="connsiteX3" fmla="*/ 5939 w 3912639"/>
              <a:gd name="connsiteY3" fmla="*/ 727903 h 1169927"/>
              <a:gd name="connsiteX4" fmla="*/ 635144 w 3912639"/>
              <a:gd name="connsiteY4" fmla="*/ 0 h 1169927"/>
              <a:gd name="connsiteX5" fmla="*/ 1915386 w 3912639"/>
              <a:gd name="connsiteY5" fmla="*/ 169004 h 1169927"/>
              <a:gd name="connsiteX6" fmla="*/ 3251517 w 3912639"/>
              <a:gd name="connsiteY6" fmla="*/ 927 h 116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2639" h="1169927">
                <a:moveTo>
                  <a:pt x="3251517" y="927"/>
                </a:moveTo>
                <a:cubicBezTo>
                  <a:pt x="3535935" y="252370"/>
                  <a:pt x="3760546" y="444149"/>
                  <a:pt x="3903655" y="734849"/>
                </a:cubicBezTo>
                <a:cubicBezTo>
                  <a:pt x="4025095" y="965148"/>
                  <a:pt x="2892174" y="1183780"/>
                  <a:pt x="1909419" y="1169241"/>
                </a:cubicBezTo>
                <a:cubicBezTo>
                  <a:pt x="926664" y="1154702"/>
                  <a:pt x="-86987" y="954203"/>
                  <a:pt x="5939" y="727903"/>
                </a:cubicBezTo>
                <a:cubicBezTo>
                  <a:pt x="180148" y="424689"/>
                  <a:pt x="294181" y="244957"/>
                  <a:pt x="635144" y="0"/>
                </a:cubicBezTo>
                <a:cubicBezTo>
                  <a:pt x="595809" y="128631"/>
                  <a:pt x="1479324" y="168850"/>
                  <a:pt x="1915386" y="169004"/>
                </a:cubicBezTo>
                <a:cubicBezTo>
                  <a:pt x="2351448" y="169158"/>
                  <a:pt x="3242801" y="133746"/>
                  <a:pt x="3251517" y="92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60000"/>
                </a:schemeClr>
              </a:gs>
              <a:gs pos="100000">
                <a:schemeClr val="accent1">
                  <a:lumMod val="75000"/>
                  <a:alpha val="60000"/>
                </a:schemeClr>
              </a:gs>
              <a:gs pos="4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2410077" y="1925167"/>
            <a:ext cx="4399433" cy="4399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585305" y="4010704"/>
            <a:ext cx="1642317" cy="347955"/>
          </a:xfrm>
          <a:prstGeom prst="line">
            <a:avLst/>
          </a:prstGeom>
          <a:ln w="3175">
            <a:solidFill>
              <a:srgbClr val="6F95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585305" y="3357754"/>
            <a:ext cx="1536665" cy="652951"/>
          </a:xfrm>
          <a:prstGeom prst="line">
            <a:avLst/>
          </a:prstGeom>
          <a:ln>
            <a:solidFill>
              <a:srgbClr val="6F95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585305" y="2463856"/>
            <a:ext cx="1061012" cy="1546849"/>
          </a:xfrm>
          <a:prstGeom prst="line">
            <a:avLst/>
          </a:prstGeom>
          <a:ln>
            <a:solidFill>
              <a:srgbClr val="6F95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/>
          <p:cNvSpPr/>
          <p:nvPr/>
        </p:nvSpPr>
        <p:spPr>
          <a:xfrm>
            <a:off x="2909455" y="1944594"/>
            <a:ext cx="3318167" cy="4380006"/>
          </a:xfrm>
          <a:prstGeom prst="arc">
            <a:avLst>
              <a:gd name="adj1" fmla="val 18213783"/>
              <a:gd name="adj2" fmla="val 20042655"/>
            </a:avLst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5" name="Arc 84"/>
          <p:cNvSpPr/>
          <p:nvPr/>
        </p:nvSpPr>
        <p:spPr>
          <a:xfrm>
            <a:off x="2895600" y="1929046"/>
            <a:ext cx="3318167" cy="4380006"/>
          </a:xfrm>
          <a:prstGeom prst="arc">
            <a:avLst>
              <a:gd name="adj1" fmla="val 20080125"/>
              <a:gd name="adj2" fmla="val 542432"/>
            </a:avLst>
          </a:prstGeom>
          <a:ln w="3175">
            <a:solidFill>
              <a:srgbClr val="6F95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6" name="Arc 85"/>
          <p:cNvSpPr/>
          <p:nvPr/>
        </p:nvSpPr>
        <p:spPr>
          <a:xfrm>
            <a:off x="3618174" y="1929046"/>
            <a:ext cx="1873018" cy="4380006"/>
          </a:xfrm>
          <a:prstGeom prst="arc">
            <a:avLst>
              <a:gd name="adj1" fmla="val 17507154"/>
              <a:gd name="adj2" fmla="val 19388870"/>
            </a:avLst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Arc 86"/>
          <p:cNvSpPr/>
          <p:nvPr/>
        </p:nvSpPr>
        <p:spPr>
          <a:xfrm>
            <a:off x="3618174" y="1929046"/>
            <a:ext cx="1873018" cy="4380006"/>
          </a:xfrm>
          <a:prstGeom prst="arc">
            <a:avLst>
              <a:gd name="adj1" fmla="val 19416322"/>
              <a:gd name="adj2" fmla="val 1324608"/>
            </a:avLst>
          </a:prstGeom>
          <a:ln w="3175">
            <a:solidFill>
              <a:srgbClr val="6F95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4585305" y="3478654"/>
            <a:ext cx="868101" cy="532051"/>
          </a:xfrm>
          <a:prstGeom prst="line">
            <a:avLst/>
          </a:prstGeom>
          <a:ln>
            <a:solidFill>
              <a:srgbClr val="6F95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593717" y="2512407"/>
            <a:ext cx="605165" cy="1498298"/>
          </a:xfrm>
          <a:prstGeom prst="line">
            <a:avLst/>
          </a:prstGeom>
          <a:ln>
            <a:solidFill>
              <a:srgbClr val="6F95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85305" y="4010704"/>
            <a:ext cx="891668" cy="486045"/>
          </a:xfrm>
          <a:prstGeom prst="line">
            <a:avLst/>
          </a:prstGeom>
          <a:ln w="3175">
            <a:solidFill>
              <a:srgbClr val="6F95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5200372" y="2468986"/>
            <a:ext cx="917799" cy="1008861"/>
          </a:xfrm>
          <a:custGeom>
            <a:avLst/>
            <a:gdLst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74956 w 944055"/>
              <a:gd name="connsiteY0" fmla="*/ 35069 h 1024875"/>
              <a:gd name="connsiteX1" fmla="*/ 937888 w 944055"/>
              <a:gd name="connsiteY1" fmla="*/ 666665 h 1024875"/>
              <a:gd name="connsiteX2" fmla="*/ 155639 w 944055"/>
              <a:gd name="connsiteY2" fmla="*/ 1009937 h 1024875"/>
              <a:gd name="connsiteX3" fmla="*/ 23488 w 944055"/>
              <a:gd name="connsiteY3" fmla="*/ 157617 h 1024875"/>
              <a:gd name="connsiteX4" fmla="*/ 574956 w 944055"/>
              <a:gd name="connsiteY4" fmla="*/ 35069 h 1024875"/>
              <a:gd name="connsiteX0" fmla="*/ 687564 w 1056663"/>
              <a:gd name="connsiteY0" fmla="*/ 74558 h 1064364"/>
              <a:gd name="connsiteX1" fmla="*/ 1050496 w 1056663"/>
              <a:gd name="connsiteY1" fmla="*/ 706154 h 1064364"/>
              <a:gd name="connsiteX2" fmla="*/ 268247 w 1056663"/>
              <a:gd name="connsiteY2" fmla="*/ 1049426 h 1064364"/>
              <a:gd name="connsiteX3" fmla="*/ 10324 w 1056663"/>
              <a:gd name="connsiteY3" fmla="*/ 84931 h 1064364"/>
              <a:gd name="connsiteX4" fmla="*/ 687564 w 1056663"/>
              <a:gd name="connsiteY4" fmla="*/ 74558 h 1064364"/>
              <a:gd name="connsiteX0" fmla="*/ 459814 w 1054005"/>
              <a:gd name="connsiteY0" fmla="*/ 58309 h 1082108"/>
              <a:gd name="connsiteX1" fmla="*/ 1050496 w 1054005"/>
              <a:gd name="connsiteY1" fmla="*/ 723898 h 1082108"/>
              <a:gd name="connsiteX2" fmla="*/ 268247 w 1054005"/>
              <a:gd name="connsiteY2" fmla="*/ 1067170 h 1082108"/>
              <a:gd name="connsiteX3" fmla="*/ 10324 w 1054005"/>
              <a:gd name="connsiteY3" fmla="*/ 102675 h 1082108"/>
              <a:gd name="connsiteX4" fmla="*/ 459814 w 1054005"/>
              <a:gd name="connsiteY4" fmla="*/ 58309 h 1082108"/>
              <a:gd name="connsiteX0" fmla="*/ 459814 w 942779"/>
              <a:gd name="connsiteY0" fmla="*/ 58309 h 1102702"/>
              <a:gd name="connsiteX1" fmla="*/ 938321 w 942779"/>
              <a:gd name="connsiteY1" fmla="*/ 944850 h 1102702"/>
              <a:gd name="connsiteX2" fmla="*/ 268247 w 942779"/>
              <a:gd name="connsiteY2" fmla="*/ 1067170 h 1102702"/>
              <a:gd name="connsiteX3" fmla="*/ 10324 w 942779"/>
              <a:gd name="connsiteY3" fmla="*/ 102675 h 1102702"/>
              <a:gd name="connsiteX4" fmla="*/ 459814 w 942779"/>
              <a:gd name="connsiteY4" fmla="*/ 58309 h 1102702"/>
              <a:gd name="connsiteX0" fmla="*/ 459814 w 938321"/>
              <a:gd name="connsiteY0" fmla="*/ 58309 h 1102702"/>
              <a:gd name="connsiteX1" fmla="*/ 938321 w 938321"/>
              <a:gd name="connsiteY1" fmla="*/ 944850 h 1102702"/>
              <a:gd name="connsiteX2" fmla="*/ 268247 w 938321"/>
              <a:gd name="connsiteY2" fmla="*/ 1067170 h 1102702"/>
              <a:gd name="connsiteX3" fmla="*/ 10324 w 938321"/>
              <a:gd name="connsiteY3" fmla="*/ 102675 h 1102702"/>
              <a:gd name="connsiteX4" fmla="*/ 459814 w 938321"/>
              <a:gd name="connsiteY4" fmla="*/ 58309 h 1102702"/>
              <a:gd name="connsiteX0" fmla="*/ 459814 w 938321"/>
              <a:gd name="connsiteY0" fmla="*/ 58309 h 1090987"/>
              <a:gd name="connsiteX1" fmla="*/ 938321 w 938321"/>
              <a:gd name="connsiteY1" fmla="*/ 944850 h 1090987"/>
              <a:gd name="connsiteX2" fmla="*/ 268247 w 938321"/>
              <a:gd name="connsiteY2" fmla="*/ 1067170 h 1090987"/>
              <a:gd name="connsiteX3" fmla="*/ 10324 w 938321"/>
              <a:gd name="connsiteY3" fmla="*/ 102675 h 1090987"/>
              <a:gd name="connsiteX4" fmla="*/ 459814 w 938321"/>
              <a:gd name="connsiteY4" fmla="*/ 58309 h 1090987"/>
              <a:gd name="connsiteX0" fmla="*/ 459814 w 938321"/>
              <a:gd name="connsiteY0" fmla="*/ 58309 h 1067170"/>
              <a:gd name="connsiteX1" fmla="*/ 938321 w 938321"/>
              <a:gd name="connsiteY1" fmla="*/ 944850 h 1067170"/>
              <a:gd name="connsiteX2" fmla="*/ 268247 w 938321"/>
              <a:gd name="connsiteY2" fmla="*/ 1067170 h 1067170"/>
              <a:gd name="connsiteX3" fmla="*/ 10324 w 938321"/>
              <a:gd name="connsiteY3" fmla="*/ 102675 h 1067170"/>
              <a:gd name="connsiteX4" fmla="*/ 459814 w 938321"/>
              <a:gd name="connsiteY4" fmla="*/ 58309 h 1067170"/>
              <a:gd name="connsiteX0" fmla="*/ 455982 w 934489"/>
              <a:gd name="connsiteY0" fmla="*/ 58309 h 1067170"/>
              <a:gd name="connsiteX1" fmla="*/ 934489 w 934489"/>
              <a:gd name="connsiteY1" fmla="*/ 944850 h 1067170"/>
              <a:gd name="connsiteX2" fmla="*/ 264415 w 934489"/>
              <a:gd name="connsiteY2" fmla="*/ 1067170 h 1067170"/>
              <a:gd name="connsiteX3" fmla="*/ 6492 w 934489"/>
              <a:gd name="connsiteY3" fmla="*/ 102675 h 1067170"/>
              <a:gd name="connsiteX4" fmla="*/ 455982 w 934489"/>
              <a:gd name="connsiteY4" fmla="*/ 58309 h 1067170"/>
              <a:gd name="connsiteX0" fmla="*/ 449490 w 927997"/>
              <a:gd name="connsiteY0" fmla="*/ 58309 h 1067170"/>
              <a:gd name="connsiteX1" fmla="*/ 927997 w 927997"/>
              <a:gd name="connsiteY1" fmla="*/ 944850 h 1067170"/>
              <a:gd name="connsiteX2" fmla="*/ 257923 w 927997"/>
              <a:gd name="connsiteY2" fmla="*/ 1067170 h 1067170"/>
              <a:gd name="connsiteX3" fmla="*/ 0 w 927997"/>
              <a:gd name="connsiteY3" fmla="*/ 102675 h 1067170"/>
              <a:gd name="connsiteX4" fmla="*/ 449490 w 927997"/>
              <a:gd name="connsiteY4" fmla="*/ 58309 h 1067170"/>
              <a:gd name="connsiteX0" fmla="*/ 449490 w 927997"/>
              <a:gd name="connsiteY0" fmla="*/ 28602 h 1037463"/>
              <a:gd name="connsiteX1" fmla="*/ 927997 w 927997"/>
              <a:gd name="connsiteY1" fmla="*/ 915143 h 1037463"/>
              <a:gd name="connsiteX2" fmla="*/ 257923 w 927997"/>
              <a:gd name="connsiteY2" fmla="*/ 1037463 h 1037463"/>
              <a:gd name="connsiteX3" fmla="*/ 0 w 927997"/>
              <a:gd name="connsiteY3" fmla="*/ 72968 h 1037463"/>
              <a:gd name="connsiteX4" fmla="*/ 449490 w 927997"/>
              <a:gd name="connsiteY4" fmla="*/ 28602 h 1037463"/>
              <a:gd name="connsiteX0" fmla="*/ 449490 w 927997"/>
              <a:gd name="connsiteY0" fmla="*/ 28602 h 1037463"/>
              <a:gd name="connsiteX1" fmla="*/ 927997 w 927997"/>
              <a:gd name="connsiteY1" fmla="*/ 915143 h 1037463"/>
              <a:gd name="connsiteX2" fmla="*/ 257923 w 927997"/>
              <a:gd name="connsiteY2" fmla="*/ 1037463 h 1037463"/>
              <a:gd name="connsiteX3" fmla="*/ 0 w 927997"/>
              <a:gd name="connsiteY3" fmla="*/ 72968 h 1037463"/>
              <a:gd name="connsiteX4" fmla="*/ 449490 w 927997"/>
              <a:gd name="connsiteY4" fmla="*/ 28602 h 1037463"/>
              <a:gd name="connsiteX0" fmla="*/ 449490 w 927997"/>
              <a:gd name="connsiteY0" fmla="*/ 0 h 1008861"/>
              <a:gd name="connsiteX1" fmla="*/ 927997 w 927997"/>
              <a:gd name="connsiteY1" fmla="*/ 886541 h 1008861"/>
              <a:gd name="connsiteX2" fmla="*/ 257923 w 927997"/>
              <a:gd name="connsiteY2" fmla="*/ 1008861 h 1008861"/>
              <a:gd name="connsiteX3" fmla="*/ 0 w 927997"/>
              <a:gd name="connsiteY3" fmla="*/ 44366 h 1008861"/>
              <a:gd name="connsiteX4" fmla="*/ 449490 w 927997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799" h="1008861">
                <a:moveTo>
                  <a:pt x="449490" y="0"/>
                </a:moveTo>
                <a:cubicBezTo>
                  <a:pt x="578095" y="129031"/>
                  <a:pt x="841518" y="559767"/>
                  <a:pt x="917799" y="889941"/>
                </a:cubicBezTo>
                <a:cubicBezTo>
                  <a:pt x="708543" y="948177"/>
                  <a:pt x="447715" y="995124"/>
                  <a:pt x="257923" y="1008861"/>
                </a:cubicBezTo>
                <a:cubicBezTo>
                  <a:pt x="231296" y="726863"/>
                  <a:pt x="76539" y="226016"/>
                  <a:pt x="0" y="44366"/>
                </a:cubicBezTo>
                <a:lnTo>
                  <a:pt x="449490" y="0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Chevron 99"/>
          <p:cNvSpPr/>
          <p:nvPr/>
        </p:nvSpPr>
        <p:spPr>
          <a:xfrm>
            <a:off x="5150023" y="4496555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1" name="Chevron 100"/>
          <p:cNvSpPr/>
          <p:nvPr/>
        </p:nvSpPr>
        <p:spPr>
          <a:xfrm>
            <a:off x="5942874" y="4344804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02" name="Chevron 101"/>
          <p:cNvSpPr/>
          <p:nvPr/>
        </p:nvSpPr>
        <p:spPr>
          <a:xfrm>
            <a:off x="5751236" y="2041852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2</a:t>
            </a:r>
            <a:endParaRPr lang="bg-BG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370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Още за </a:t>
            </a:r>
            <a:r>
              <a:rPr lang="en-US" dirty="0"/>
              <a:t>Z-</a:t>
            </a:r>
            <a:r>
              <a:rPr lang="bg-BG" dirty="0"/>
              <a:t>борба</a:t>
            </a:r>
          </a:p>
          <a:p>
            <a:pPr lvl="1"/>
            <a:r>
              <a:rPr lang="bg-BG" dirty="0"/>
              <a:t>Най-често става при стени, които са прекалено близко долепени една до друга</a:t>
            </a:r>
          </a:p>
          <a:p>
            <a:pPr lvl="1"/>
            <a:r>
              <a:rPr lang="bg-BG" dirty="0"/>
              <a:t>Става и при „напълно“ съвпадащи стени поради </a:t>
            </a:r>
            <a:r>
              <a:rPr lang="bg-BG" dirty="0" err="1"/>
              <a:t>турбуленцията</a:t>
            </a:r>
            <a:r>
              <a:rPr lang="bg-BG" dirty="0"/>
              <a:t> в последните цифри</a:t>
            </a:r>
          </a:p>
          <a:p>
            <a:pPr lvl="1"/>
            <a:r>
              <a:rPr lang="bg-BG" dirty="0"/>
              <a:t>При стени с еднакъв краен цвят има </a:t>
            </a:r>
            <a:r>
              <a:rPr lang="en-US" dirty="0"/>
              <a:t>Z-</a:t>
            </a:r>
            <a:r>
              <a:rPr lang="bg-BG" dirty="0"/>
              <a:t>борба, но не се вижда</a:t>
            </a:r>
          </a:p>
          <a:p>
            <a:pPr lvl="1"/>
            <a:r>
              <a:rPr lang="bg-BG" dirty="0"/>
              <a:t>Степента на борба зависи от дълбочината на </a:t>
            </a:r>
            <a:r>
              <a:rPr lang="en-US" dirty="0"/>
              <a:t>Z-</a:t>
            </a:r>
            <a:r>
              <a:rPr lang="bg-BG" dirty="0"/>
              <a:t>буфера</a:t>
            </a:r>
          </a:p>
          <a:p>
            <a:pPr lvl="1"/>
            <a:r>
              <a:rPr lang="bg-BG" dirty="0"/>
              <a:t>Зависи и от графичната карта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Често</a:t>
            </a:r>
          </a:p>
          <a:p>
            <a:pPr lvl="1"/>
            <a:r>
              <a:rPr lang="bg-BG" dirty="0"/>
              <a:t>Отместването се намира с опитване</a:t>
            </a:r>
          </a:p>
        </p:txBody>
      </p:sp>
    </p:spTree>
    <p:extLst>
      <p:ext uri="{BB962C8B-B14F-4D97-AF65-F5344CB8AC3E}">
        <p14:creationId xmlns:p14="http://schemas.microsoft.com/office/powerpoint/2010/main" val="4018525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14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085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По същия начин като при контурите</a:t>
            </a:r>
          </a:p>
          <a:p>
            <a:pPr lvl="1"/>
            <a:r>
              <a:rPr lang="bg-BG" dirty="0"/>
              <a:t>Или отместваме геометрично някое от телата с проблем, или отместваме само в </a:t>
            </a:r>
            <a:r>
              <a:rPr lang="en-US" dirty="0"/>
              <a:t>Z-</a:t>
            </a:r>
            <a:r>
              <a:rPr lang="bg-BG" dirty="0"/>
              <a:t>буфера с </a:t>
            </a:r>
            <a:r>
              <a:rPr lang="en-US" b="1" dirty="0" err="1"/>
              <a:t>polygonOffset</a:t>
            </a:r>
            <a:endParaRPr lang="en-US" b="1" dirty="0"/>
          </a:p>
          <a:p>
            <a:pPr lvl="1"/>
            <a:endParaRPr lang="en-US" dirty="0"/>
          </a:p>
          <a:p>
            <a:r>
              <a:rPr lang="bg-BG" dirty="0"/>
              <a:t>В случая</a:t>
            </a:r>
          </a:p>
          <a:p>
            <a:pPr lvl="1"/>
            <a:r>
              <a:rPr lang="bg-BG" dirty="0"/>
              <a:t>Отместваме сфера </a:t>
            </a:r>
            <a:r>
              <a:rPr lang="en-US" dirty="0"/>
              <a:t>s2 (</a:t>
            </a:r>
            <a:r>
              <a:rPr lang="bg-BG" dirty="0"/>
              <a:t>средната) към нас</a:t>
            </a:r>
          </a:p>
          <a:p>
            <a:pPr lvl="1"/>
            <a:r>
              <a:rPr lang="bg-BG" dirty="0"/>
              <a:t>По този начин се прекратява борбата на </a:t>
            </a:r>
            <a:r>
              <a:rPr lang="en-US" dirty="0"/>
              <a:t>s1</a:t>
            </a:r>
            <a:r>
              <a:rPr lang="bg-BG" dirty="0"/>
              <a:t> и </a:t>
            </a:r>
            <a:r>
              <a:rPr lang="en-US" dirty="0"/>
              <a:t>s3</a:t>
            </a:r>
            <a:r>
              <a:rPr lang="bg-BG" dirty="0"/>
              <a:t> със </a:t>
            </a:r>
            <a:r>
              <a:rPr lang="en-US" dirty="0"/>
              <a:t>s2</a:t>
            </a:r>
          </a:p>
          <a:p>
            <a:pPr lvl="1"/>
            <a:r>
              <a:rPr lang="bg-BG" dirty="0"/>
              <a:t>Борбата между</a:t>
            </a:r>
            <a:r>
              <a:rPr lang="en-US" dirty="0"/>
              <a:t> s1</a:t>
            </a:r>
            <a:r>
              <a:rPr lang="bg-BG" dirty="0"/>
              <a:t> и </a:t>
            </a:r>
            <a:r>
              <a:rPr lang="en-US" dirty="0"/>
              <a:t>s3 </a:t>
            </a:r>
            <a:r>
              <a:rPr lang="bg-BG" dirty="0"/>
              <a:t>остава, но тя се скрива зад </a:t>
            </a:r>
            <a:r>
              <a:rPr lang="en-US" dirty="0"/>
              <a:t>s2</a:t>
            </a:r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876800"/>
            <a:ext cx="8534400" cy="1676400"/>
          </a:xfrm>
          <a:prstGeom prst="snip2DiagRect">
            <a:avLst>
              <a:gd name="adj1" fmla="val 0"/>
              <a:gd name="adj2" fmla="val 1589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gl.POLYGON_OFFSET_FILL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gl.polygonOffset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(0,-100);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gl.disable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gl.POLYGON_OFFSET_FILL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s3.draw();</a:t>
            </a:r>
          </a:p>
        </p:txBody>
      </p:sp>
    </p:spTree>
    <p:extLst>
      <p:ext uri="{BB962C8B-B14F-4D97-AF65-F5344CB8AC3E}">
        <p14:creationId xmlns:p14="http://schemas.microsoft.com/office/powerpoint/2010/main" val="255551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194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Речник на новите неща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WebGL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JavaScript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30938"/>
              </p:ext>
            </p:extLst>
          </p:nvPr>
        </p:nvGraphicFramePr>
        <p:xfrm>
          <a:off x="609600" y="4114800"/>
          <a:ext cx="8077200" cy="3708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cond?val1:val2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Тернарен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оператор, аналогичен на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C++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29594"/>
              </p:ext>
            </p:extLst>
          </p:nvPr>
        </p:nvGraphicFramePr>
        <p:xfrm>
          <a:off x="609600" y="1981200"/>
          <a:ext cx="8077200" cy="11582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POLYGON_OFFSET_FILL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включване или изключване на отместване по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Z-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буфер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polygonOffset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Определя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степента на отместване на запълваните примитиви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Въпроси и коментари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Разделяне според </a:t>
            </a:r>
            <a:r>
              <a:rPr lang="en-US" dirty="0"/>
              <a:t>n</a:t>
            </a:r>
            <a:endParaRPr lang="bg-BG" dirty="0"/>
          </a:p>
          <a:p>
            <a:pPr lvl="1"/>
            <a:r>
              <a:rPr lang="bg-BG" dirty="0"/>
              <a:t>Хоризонтално: пълната обиколка на </a:t>
            </a:r>
            <a:r>
              <a:rPr lang="en-US" b="1" dirty="0"/>
              <a:t>n</a:t>
            </a:r>
            <a:r>
              <a:rPr lang="bg-BG" dirty="0"/>
              <a:t> фрагмента</a:t>
            </a:r>
          </a:p>
          <a:p>
            <a:pPr lvl="1"/>
            <a:r>
              <a:rPr lang="bg-BG" dirty="0"/>
              <a:t>Вертикално: половин обиколка на </a:t>
            </a:r>
            <a:r>
              <a:rPr lang="en-US" b="1" dirty="0"/>
              <a:t>n</a:t>
            </a:r>
            <a:r>
              <a:rPr lang="bg-BG" b="1" dirty="0"/>
              <a:t>/2</a:t>
            </a:r>
            <a:r>
              <a:rPr lang="bg-BG" dirty="0"/>
              <a:t> фрагмента</a:t>
            </a:r>
          </a:p>
          <a:p>
            <a:pPr lvl="1"/>
            <a:endParaRPr lang="bg-BG" dirty="0"/>
          </a:p>
        </p:txBody>
      </p:sp>
      <p:sp>
        <p:nvSpPr>
          <p:cNvPr id="47" name="Arc 46"/>
          <p:cNvSpPr/>
          <p:nvPr/>
        </p:nvSpPr>
        <p:spPr>
          <a:xfrm>
            <a:off x="2399317" y="3448152"/>
            <a:ext cx="4370832" cy="1363293"/>
          </a:xfrm>
          <a:prstGeom prst="arc">
            <a:avLst>
              <a:gd name="adj1" fmla="val 1136681"/>
              <a:gd name="adj2" fmla="val 848379"/>
            </a:avLst>
          </a:prstGeom>
          <a:ln w="76200">
            <a:solidFill>
              <a:srgbClr val="6F9500"/>
            </a:solidFill>
            <a:headEnd type="triangle"/>
            <a:tailEnd type="triangle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/>
          <p:cNvSpPr/>
          <p:nvPr/>
        </p:nvSpPr>
        <p:spPr>
          <a:xfrm>
            <a:off x="2237510" y="3338951"/>
            <a:ext cx="4628033" cy="8226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2382367" y="1987688"/>
            <a:ext cx="4399433" cy="4399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Arc 44"/>
          <p:cNvSpPr/>
          <p:nvPr/>
        </p:nvSpPr>
        <p:spPr>
          <a:xfrm>
            <a:off x="2895600" y="2008908"/>
            <a:ext cx="3318684" cy="4364182"/>
          </a:xfrm>
          <a:prstGeom prst="arc">
            <a:avLst>
              <a:gd name="adj1" fmla="val 16159763"/>
              <a:gd name="adj2" fmla="val 5428899"/>
            </a:avLst>
          </a:prstGeom>
          <a:ln w="76200">
            <a:solidFill>
              <a:srgbClr val="6F9500"/>
            </a:solidFill>
            <a:headEnd type="triangle"/>
            <a:tailEnd type="triangle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4410020" y="4811445"/>
            <a:ext cx="289844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7405" y="2590800"/>
            <a:ext cx="703795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n/2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1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Гарантираме си четно </a:t>
            </a:r>
            <a:r>
              <a:rPr lang="en-US" b="1" dirty="0"/>
              <a:t>n</a:t>
            </a:r>
          </a:p>
          <a:p>
            <a:pPr lvl="1"/>
            <a:r>
              <a:rPr lang="bg-BG" dirty="0"/>
              <a:t>Създаваме </a:t>
            </a:r>
            <a:r>
              <a:rPr lang="en-US" b="1" dirty="0"/>
              <a:t>n/2</a:t>
            </a:r>
            <a:r>
              <a:rPr lang="en-US" dirty="0"/>
              <a:t> </a:t>
            </a:r>
            <a:r>
              <a:rPr lang="bg-BG" dirty="0"/>
              <a:t>ленти от </a:t>
            </a:r>
            <a:r>
              <a:rPr lang="en-US" b="1" dirty="0"/>
              <a:t>-</a:t>
            </a:r>
            <a:r>
              <a:rPr lang="el-GR" b="1" dirty="0"/>
              <a:t>π</a:t>
            </a:r>
            <a:r>
              <a:rPr lang="en-US" b="1" dirty="0"/>
              <a:t>/2</a:t>
            </a:r>
            <a:r>
              <a:rPr lang="bg-BG" dirty="0"/>
              <a:t> до </a:t>
            </a:r>
            <a:r>
              <a:rPr lang="bg-BG" b="1" dirty="0"/>
              <a:t>+</a:t>
            </a:r>
            <a:r>
              <a:rPr lang="el-GR" b="1" dirty="0"/>
              <a:t>π</a:t>
            </a:r>
            <a:r>
              <a:rPr lang="en-US" b="1" dirty="0"/>
              <a:t>/2</a:t>
            </a:r>
          </a:p>
          <a:p>
            <a:pPr lvl="1"/>
            <a:r>
              <a:rPr lang="bg-BG" dirty="0"/>
              <a:t>За всяка лента генерираме </a:t>
            </a:r>
            <a:r>
              <a:rPr lang="en-US" b="1" dirty="0"/>
              <a:t>n+1</a:t>
            </a:r>
            <a:r>
              <a:rPr lang="en-US" dirty="0"/>
              <a:t> </a:t>
            </a:r>
            <a:r>
              <a:rPr lang="bg-BG" dirty="0"/>
              <a:t>двойки точки от </a:t>
            </a:r>
            <a:r>
              <a:rPr lang="en-US" dirty="0"/>
              <a:t>0</a:t>
            </a:r>
            <a:r>
              <a:rPr lang="bg-BG" dirty="0"/>
              <a:t> до </a:t>
            </a:r>
            <a:r>
              <a:rPr lang="bg-BG" b="1" dirty="0"/>
              <a:t>2</a:t>
            </a:r>
            <a:r>
              <a:rPr lang="el-GR" b="1" dirty="0"/>
              <a:t>π</a:t>
            </a:r>
            <a:r>
              <a:rPr lang="bg-BG" dirty="0"/>
              <a:t> (последната двойка съвпада с първата)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По хоризонтала общия „размах“ е </a:t>
            </a:r>
            <a:r>
              <a:rPr lang="en-US" b="1" dirty="0"/>
              <a:t>2</a:t>
            </a:r>
            <a:r>
              <a:rPr lang="el-GR" b="1" dirty="0"/>
              <a:t>π</a:t>
            </a:r>
            <a:r>
              <a:rPr lang="en-US" dirty="0"/>
              <a:t>,</a:t>
            </a:r>
            <a:r>
              <a:rPr lang="bg-BG" dirty="0"/>
              <a:t> а по вертикала е само </a:t>
            </a:r>
            <a:r>
              <a:rPr lang="el-GR" b="1" dirty="0"/>
              <a:t>π</a:t>
            </a:r>
            <a:r>
              <a:rPr lang="bg-BG" dirty="0"/>
              <a:t>. Защо </a:t>
            </a:r>
            <a:r>
              <a:rPr lang="en-US" b="1" dirty="0">
                <a:latin typeface="Century Gothic"/>
              </a:rPr>
              <a:t>Δ</a:t>
            </a:r>
            <a:r>
              <a:rPr lang="el-GR" b="1" dirty="0">
                <a:latin typeface="Century Gothic"/>
              </a:rPr>
              <a:t>α</a:t>
            </a:r>
            <a:r>
              <a:rPr lang="en-US" b="1" dirty="0">
                <a:latin typeface="Century Gothic"/>
              </a:rPr>
              <a:t> = </a:t>
            </a:r>
            <a:r>
              <a:rPr lang="el-GR" b="1" dirty="0">
                <a:latin typeface="Century Gothic"/>
              </a:rPr>
              <a:t>Δβ</a:t>
            </a:r>
            <a:r>
              <a:rPr lang="en-US" b="1" dirty="0">
                <a:latin typeface="Century Gothic"/>
              </a:rPr>
              <a:t> </a:t>
            </a:r>
            <a:r>
              <a:rPr lang="bg-BG" b="1" dirty="0">
                <a:latin typeface="Century Gothic"/>
              </a:rPr>
              <a:t>= 2</a:t>
            </a:r>
            <a:r>
              <a:rPr lang="el-GR" b="1" dirty="0">
                <a:latin typeface="Century Gothic"/>
              </a:rPr>
              <a:t>π</a:t>
            </a:r>
            <a:r>
              <a:rPr lang="bg-BG" b="1" dirty="0">
                <a:latin typeface="Century Gothic"/>
              </a:rPr>
              <a:t>/</a:t>
            </a:r>
            <a:r>
              <a:rPr lang="en-US" b="1" dirty="0">
                <a:latin typeface="Century Gothic"/>
              </a:rPr>
              <a:t>n</a:t>
            </a:r>
            <a:r>
              <a:rPr lang="en-US" dirty="0">
                <a:latin typeface="Century Gothic"/>
              </a:rPr>
              <a:t> 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362200"/>
            <a:ext cx="8534400" cy="3581400"/>
          </a:xfrm>
          <a:prstGeom prst="snip2DiagRect">
            <a:avLst>
              <a:gd name="adj1" fmla="val 0"/>
              <a:gd name="adj2" fmla="val 73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2*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(n/2);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dB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bi=0;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bi&lt;n/2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bi++)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a,b+dB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 +=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 += dB;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821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Помощната функция преобразува сферични към декартови координати</a:t>
            </a:r>
          </a:p>
          <a:p>
            <a:pPr lvl="1"/>
            <a:r>
              <a:rPr lang="bg-BG" dirty="0"/>
              <a:t>Временно генерира фалшив нормален вектор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676400"/>
            <a:ext cx="8534400" cy="2514600"/>
          </a:xfrm>
          <a:prstGeom prst="snip2DiagRect">
            <a:avLst>
              <a:gd name="adj1" fmla="val 0"/>
              <a:gd name="adj2" fmla="val 884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0,0,1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83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25653</TotalTime>
  <Words>3481</Words>
  <Application>Microsoft Office PowerPoint</Application>
  <PresentationFormat>On-screen Show (4:3)</PresentationFormat>
  <Paragraphs>528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Arial Black</vt:lpstr>
      <vt:lpstr>Calibri</vt:lpstr>
      <vt:lpstr>Cambria Math</vt:lpstr>
      <vt:lpstr>Century Gothic</vt:lpstr>
      <vt:lpstr>Consolas</vt:lpstr>
      <vt:lpstr>Symbol</vt:lpstr>
      <vt:lpstr>Times New Roman</vt:lpstr>
      <vt:lpstr>Wingdings 2</vt:lpstr>
      <vt:lpstr>Austin</vt:lpstr>
      <vt:lpstr>Сфери</vt:lpstr>
      <vt:lpstr>В тази лекция</vt:lpstr>
      <vt:lpstr>PowerPoint Presentation</vt:lpstr>
      <vt:lpstr>Проектиране на сфера</vt:lpstr>
      <vt:lpstr>Идея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Осветяване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Рисуване на сфероид</vt:lpstr>
      <vt:lpstr>PowerPoint Presentation</vt:lpstr>
      <vt:lpstr>PowerPoint Presentation</vt:lpstr>
      <vt:lpstr>Проблем при сфероид</vt:lpstr>
      <vt:lpstr>PowerPoint Presentation</vt:lpstr>
      <vt:lpstr>PowerPoint Presentation</vt:lpstr>
      <vt:lpstr>PowerPoint Presentation</vt:lpstr>
      <vt:lpstr>PowerPoint Presentation</vt:lpstr>
      <vt:lpstr>Реализация</vt:lpstr>
      <vt:lpstr>PowerPoint Presentation</vt:lpstr>
      <vt:lpstr>PowerPoint Presentation</vt:lpstr>
      <vt:lpstr>PowerPoint Presentation</vt:lpstr>
      <vt:lpstr>PowerPoint Presentation</vt:lpstr>
      <vt:lpstr>Полюси</vt:lpstr>
      <vt:lpstr>PowerPoint Presentation</vt:lpstr>
      <vt:lpstr>PowerPoint Presentation</vt:lpstr>
      <vt:lpstr>PowerPoint Presentation</vt:lpstr>
      <vt:lpstr>Сфера без полюси</vt:lpstr>
      <vt:lpstr>PowerPoint Presentation</vt:lpstr>
      <vt:lpstr>PowerPoint Presentation</vt:lpstr>
      <vt:lpstr>Платонови тела</vt:lpstr>
      <vt:lpstr>Икосаедър</vt:lpstr>
      <vt:lpstr>Върхове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Геодезична сфера</vt:lpstr>
      <vt:lpstr>Геодезичен икосаедър</vt:lpstr>
      <vt:lpstr>PowerPoint Presentation</vt:lpstr>
      <vt:lpstr>PowerPoint Presentation</vt:lpstr>
      <vt:lpstr>PowerPoint Presentation</vt:lpstr>
      <vt:lpstr>Геодезична сфера</vt:lpstr>
      <vt:lpstr>PowerPoint Presentation</vt:lpstr>
      <vt:lpstr>Z-борба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WebGL-11. Spheres</dc:title>
  <dc:creator>Pavel Boytchev</dc:creator>
  <cp:lastModifiedBy>Pavel Boytchev</cp:lastModifiedBy>
  <cp:revision>1203</cp:revision>
  <dcterms:created xsi:type="dcterms:W3CDTF">2013-12-13T09:03:57Z</dcterms:created>
  <dcterms:modified xsi:type="dcterms:W3CDTF">2021-10-13T11:27:06Z</dcterms:modified>
</cp:coreProperties>
</file>