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3"/>
  </p:notesMasterIdLst>
  <p:sldIdLst>
    <p:sldId id="256" r:id="rId2"/>
    <p:sldId id="297" r:id="rId3"/>
    <p:sldId id="681" r:id="rId4"/>
    <p:sldId id="840" r:id="rId5"/>
    <p:sldId id="839" r:id="rId6"/>
    <p:sldId id="730" r:id="rId7"/>
    <p:sldId id="838" r:id="rId8"/>
    <p:sldId id="841" r:id="rId9"/>
    <p:sldId id="842" r:id="rId10"/>
    <p:sldId id="736" r:id="rId11"/>
    <p:sldId id="789" r:id="rId12"/>
    <p:sldId id="844" r:id="rId13"/>
    <p:sldId id="845" r:id="rId14"/>
    <p:sldId id="846" r:id="rId15"/>
    <p:sldId id="847" r:id="rId16"/>
    <p:sldId id="848" r:id="rId17"/>
    <p:sldId id="849" r:id="rId18"/>
    <p:sldId id="850" r:id="rId19"/>
    <p:sldId id="851" r:id="rId20"/>
    <p:sldId id="852" r:id="rId21"/>
    <p:sldId id="854" r:id="rId22"/>
    <p:sldId id="855" r:id="rId23"/>
    <p:sldId id="856" r:id="rId24"/>
    <p:sldId id="858" r:id="rId25"/>
    <p:sldId id="859" r:id="rId26"/>
    <p:sldId id="860" r:id="rId27"/>
    <p:sldId id="861" r:id="rId28"/>
    <p:sldId id="862" r:id="rId29"/>
    <p:sldId id="864" r:id="rId30"/>
    <p:sldId id="865" r:id="rId31"/>
    <p:sldId id="866" r:id="rId32"/>
    <p:sldId id="867" r:id="rId33"/>
    <p:sldId id="868" r:id="rId34"/>
    <p:sldId id="869" r:id="rId35"/>
    <p:sldId id="870" r:id="rId36"/>
    <p:sldId id="871" r:id="rId37"/>
    <p:sldId id="872" r:id="rId38"/>
    <p:sldId id="874" r:id="rId39"/>
    <p:sldId id="873" r:id="rId40"/>
    <p:sldId id="875" r:id="rId41"/>
    <p:sldId id="876" r:id="rId42"/>
    <p:sldId id="877" r:id="rId43"/>
    <p:sldId id="878" r:id="rId44"/>
    <p:sldId id="879" r:id="rId45"/>
    <p:sldId id="880" r:id="rId46"/>
    <p:sldId id="881" r:id="rId47"/>
    <p:sldId id="882" r:id="rId48"/>
    <p:sldId id="883" r:id="rId49"/>
    <p:sldId id="884" r:id="rId50"/>
    <p:sldId id="885" r:id="rId51"/>
    <p:sldId id="886" r:id="rId52"/>
    <p:sldId id="887" r:id="rId53"/>
    <p:sldId id="888" r:id="rId54"/>
    <p:sldId id="889" r:id="rId55"/>
    <p:sldId id="890" r:id="rId56"/>
    <p:sldId id="891" r:id="rId57"/>
    <p:sldId id="892" r:id="rId58"/>
    <p:sldId id="266" r:id="rId59"/>
    <p:sldId id="267" r:id="rId60"/>
    <p:sldId id="289" r:id="rId61"/>
    <p:sldId id="290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F278"/>
    <a:srgbClr val="62EF57"/>
    <a:srgbClr val="DFF8AE"/>
    <a:srgbClr val="C7DC84"/>
    <a:srgbClr val="FF0000"/>
    <a:srgbClr val="94C600"/>
    <a:srgbClr val="FFFFFF"/>
    <a:srgbClr val="0070C0"/>
    <a:srgbClr val="FFB7B7"/>
    <a:srgbClr val="76C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3" autoAdjust="0"/>
    <p:restoredTop sz="99825" autoAdjust="0"/>
  </p:normalViewPr>
  <p:slideViewPr>
    <p:cSldViewPr>
      <p:cViewPr varScale="1">
        <p:scale>
          <a:sx n="84" d="100"/>
          <a:sy n="84" d="100"/>
        </p:scale>
        <p:origin x="129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74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17.10.2021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>
              <a:buClr>
                <a:schemeClr val="accent1">
                  <a:lumMod val="75000"/>
                </a:schemeClr>
              </a:buClr>
              <a:defRPr lang="en-US" sz="20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bg-BG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bg2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rgbClr val="006600"/>
                </a:solidFill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rgbClr val="0066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364661" y="4478669"/>
            <a:ext cx="6057173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проф. П. Бойчев ● КИТ ● ФМИ ● СУ ●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7332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rgbClr val="0033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rgbClr val="339933"/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rgbClr val="006600"/>
          </a:solidFill>
          <a:effectLst>
            <a:outerShdw blurRad="63500" algn="ctr" rotWithShape="0">
              <a:srgbClr val="339933">
                <a:alpha val="40000"/>
              </a:srgb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Example%2001%20-%20Vector%20motion" TargetMode="External"/><Relationship Id="rId2" Type="http://schemas.openxmlformats.org/officeDocument/2006/relationships/hyperlink" Target="Example%2001%20-%20Vector%20motion/Example%20130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Example%2002%20-%20Time%20compensation" TargetMode="External"/><Relationship Id="rId2" Type="http://schemas.openxmlformats.org/officeDocument/2006/relationships/hyperlink" Target="Example%2002%20-%20Time%20compensation/Example%201302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Example%2003%20-%20Linear%20combination" TargetMode="External"/><Relationship Id="rId2" Type="http://schemas.openxmlformats.org/officeDocument/2006/relationships/hyperlink" Target="Example%2003%20-%20Linear%20combination/Example%201303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Example%2004%20-%20Air%20tennis" TargetMode="External"/><Relationship Id="rId2" Type="http://schemas.openxmlformats.org/officeDocument/2006/relationships/hyperlink" Target="Example%2004%20-%20Air%20tennis/Example%201304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Example%2005%20-%20Equal%20angular%20speed" TargetMode="External"/><Relationship Id="rId2" Type="http://schemas.openxmlformats.org/officeDocument/2006/relationships/hyperlink" Target="Example%2005%20-%20Equal%20angular%20speed/Example%201305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Example%2006%20-%20Equal%20linear%20speed" TargetMode="External"/><Relationship Id="rId2" Type="http://schemas.openxmlformats.org/officeDocument/2006/relationships/hyperlink" Target="Example%2006%20-%20Equal%20linear%20speed/Example%201306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Example%2007%20-%20Planetary%20system" TargetMode="External"/><Relationship Id="rId2" Type="http://schemas.openxmlformats.org/officeDocument/2006/relationships/hyperlink" Target="Example%2007%20-%20Planetary%20system/Example%201307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Example%2008%20-%20Circles%20in%20planes" TargetMode="External"/><Relationship Id="rId2" Type="http://schemas.openxmlformats.org/officeDocument/2006/relationships/hyperlink" Target="Example%2008%20-%20Circles%20in%20planes/Example%201308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Example%2009%20-%20Motion%20on%20cylinder/Example%201309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Example%2009%20-%20Motion%20on%20cylind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Example%2010%20-%20Motion%20on%20cone" TargetMode="External"/><Relationship Id="rId2" Type="http://schemas.openxmlformats.org/officeDocument/2006/relationships/hyperlink" Target="Example%2010%20-%20Motion%20on%20cone/Example%201310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Example%2011%20-%20Motion%20on%20sphere" TargetMode="External"/><Relationship Id="rId2" Type="http://schemas.openxmlformats.org/officeDocument/2006/relationships/hyperlink" Target="Example%2011%20-%20Motion%20on%20sphere/Example%20131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Движение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Тема №</a:t>
            </a:r>
            <a:r>
              <a:rPr lang="en-US" dirty="0"/>
              <a:t>13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09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Скорост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 момента</a:t>
            </a:r>
          </a:p>
          <a:p>
            <a:pPr lvl="1"/>
            <a:r>
              <a:rPr lang="bg-BG" dirty="0"/>
              <a:t>Скоростта е измерена като разстояние/кадър</a:t>
            </a:r>
          </a:p>
          <a:p>
            <a:pPr lvl="1"/>
            <a:r>
              <a:rPr lang="bg-BG" dirty="0"/>
              <a:t>Времето за кадър не е фиксирано</a:t>
            </a:r>
          </a:p>
          <a:p>
            <a:pPr lvl="1"/>
            <a:r>
              <a:rPr lang="bg-BG" dirty="0"/>
              <a:t>Браузърите се опитват да поддържат 60 кадъра в секунда</a:t>
            </a:r>
          </a:p>
          <a:p>
            <a:pPr lvl="1"/>
            <a:endParaRPr lang="bg-BG" dirty="0"/>
          </a:p>
          <a:p>
            <a:r>
              <a:rPr lang="bg-BG" dirty="0"/>
              <a:t>Следствие</a:t>
            </a:r>
          </a:p>
          <a:p>
            <a:pPr lvl="1"/>
            <a:r>
              <a:rPr lang="bg-BG" dirty="0"/>
              <a:t>При бавна система или тежка сцена движението е бавно</a:t>
            </a:r>
          </a:p>
          <a:p>
            <a:pPr lvl="1"/>
            <a:r>
              <a:rPr lang="bg-BG" dirty="0"/>
              <a:t>При бърза система или лека сцена движението е бързо</a:t>
            </a:r>
          </a:p>
        </p:txBody>
      </p:sp>
    </p:spTree>
    <p:extLst>
      <p:ext uri="{BB962C8B-B14F-4D97-AF65-F5344CB8AC3E}">
        <p14:creationId xmlns:p14="http://schemas.microsoft.com/office/powerpoint/2010/main" val="81534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Фиксирана скорост</a:t>
                </a:r>
              </a:p>
              <a:p>
                <a:pPr lvl="1"/>
                <a:r>
                  <a:rPr lang="bg-BG" dirty="0"/>
                  <a:t>Зададена като разстояние за секунда</a:t>
                </a:r>
              </a:p>
              <a:p>
                <a:pPr lvl="1"/>
                <a:r>
                  <a:rPr lang="bg-BG" dirty="0"/>
                  <a:t>Реално изминатото разстояние ще зависи от продължителността на времето между два кадъра</a:t>
                </a:r>
              </a:p>
              <a:p>
                <a:pPr lvl="1"/>
                <a:endParaRPr lang="bg-BG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acc>
                      <m:r>
                        <a:rPr lang="bg-BG" sz="2400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623888" lvl="1" indent="0">
                  <a:buNone/>
                </a:pPr>
                <a:endParaRPr lang="bg-BG" dirty="0"/>
              </a:p>
              <a:p>
                <a:pPr marL="623888" lvl="1" indent="0">
                  <a:buNone/>
                </a:pPr>
                <a:r>
                  <a:rPr lang="bg-BG" dirty="0"/>
                  <a:t>където </a:t>
                </a:r>
                <a14:m>
                  <m:oMath xmlns:m="http://schemas.openxmlformats.org/officeDocument/2006/math">
                    <m:r>
                      <a:rPr lang="bg-BG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bg-BG" dirty="0"/>
                  <a:t> е изминалото време от предишния кадър</a:t>
                </a:r>
              </a:p>
              <a:p>
                <a:pPr lvl="1"/>
                <a:endParaRPr lang="bg-BG" dirty="0"/>
              </a:p>
              <a:p>
                <a:r>
                  <a:rPr lang="bg-BG" dirty="0"/>
                  <a:t>Следствие</a:t>
                </a:r>
              </a:p>
              <a:p>
                <a:pPr lvl="1"/>
                <a:r>
                  <a:rPr lang="bg-BG" dirty="0"/>
                  <a:t>При бавна система или тежка сцена движението е накъсано, но сумарно е с правилната скорост</a:t>
                </a:r>
              </a:p>
              <a:p>
                <a:pPr lvl="1"/>
                <a:r>
                  <a:rPr lang="bg-BG" dirty="0"/>
                  <a:t>При бърза система или лека сцена движението е на много ситни стъпки, но сумарно е с правилната скорост</a:t>
                </a:r>
              </a:p>
              <a:p>
                <a:pPr marL="623888" lvl="1" indent="0">
                  <a:buNone/>
                </a:pPr>
                <a:endParaRPr lang="bg-BG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426" r="-127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53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Изкуствено забавяне</a:t>
            </a:r>
          </a:p>
          <a:p>
            <a:pPr lvl="1"/>
            <a:r>
              <a:rPr lang="bg-BG" dirty="0"/>
              <a:t>Измерваме времето за кадър чрез метода </a:t>
            </a:r>
            <a:r>
              <a:rPr lang="en-US" b="1" dirty="0" err="1"/>
              <a:t>getTime</a:t>
            </a:r>
            <a:r>
              <a:rPr lang="en-US" dirty="0"/>
              <a:t> </a:t>
            </a:r>
            <a:r>
              <a:rPr lang="bg-BG" dirty="0"/>
              <a:t>на обекта </a:t>
            </a:r>
            <a:r>
              <a:rPr lang="en-US" b="1" dirty="0"/>
              <a:t>Date</a:t>
            </a:r>
            <a:endParaRPr lang="bg-BG" b="1" dirty="0"/>
          </a:p>
          <a:p>
            <a:pPr lvl="1"/>
            <a:r>
              <a:rPr lang="bg-BG" dirty="0"/>
              <a:t>Скоростта изчисляваме с </a:t>
            </a:r>
            <a:r>
              <a:rPr lang="bg-BG" b="1" dirty="0"/>
              <a:t>1/</a:t>
            </a:r>
            <a:r>
              <a:rPr lang="en-US" b="1" dirty="0" err="1"/>
              <a:t>dTime</a:t>
            </a:r>
            <a:r>
              <a:rPr lang="en-US" dirty="0"/>
              <a:t> </a:t>
            </a:r>
            <a:r>
              <a:rPr lang="bg-BG" dirty="0"/>
              <a:t>, като </a:t>
            </a:r>
            <a:r>
              <a:rPr lang="en-US" b="1" dirty="0" err="1"/>
              <a:t>dTime</a:t>
            </a:r>
            <a:r>
              <a:rPr lang="bg-BG" dirty="0"/>
              <a:t> е времето в секунди</a:t>
            </a:r>
            <a:r>
              <a:rPr lang="en-US" dirty="0"/>
              <a:t>,</a:t>
            </a:r>
            <a:r>
              <a:rPr lang="bg-BG" dirty="0"/>
              <a:t> отделено за предишния кадър</a:t>
            </a:r>
          </a:p>
          <a:p>
            <a:pPr lvl="1"/>
            <a:r>
              <a:rPr lang="bg-BG" dirty="0"/>
              <a:t>Изкуственото забавяне е с </a:t>
            </a:r>
            <a:r>
              <a:rPr lang="en-US" b="1" dirty="0"/>
              <a:t>repeat</a:t>
            </a:r>
            <a:r>
              <a:rPr lang="bg-BG" dirty="0"/>
              <a:t> – брой пъти на рисуване на всеки обект, може да се променя с бутони</a:t>
            </a:r>
          </a:p>
          <a:p>
            <a:pPr lvl="1"/>
            <a:r>
              <a:rPr lang="bg-BG" dirty="0"/>
              <a:t>Въпреки забавянето и накъсването, крайната скорост на движение на всеки обект се запазва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3886200"/>
            <a:ext cx="8534400" cy="2667000"/>
          </a:xfrm>
          <a:prstGeom prst="snip2DiagRect">
            <a:avLst>
              <a:gd name="adj1" fmla="val 0"/>
              <a:gd name="adj2" fmla="val 1146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newTime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Date()).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getTime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/1000;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dTime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newTime-oldTime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oldTime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newTime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('fps').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1/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dTime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j=0; j&lt;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].draw();</a:t>
            </a:r>
          </a:p>
        </p:txBody>
      </p:sp>
    </p:spTree>
    <p:extLst>
      <p:ext uri="{BB962C8B-B14F-4D97-AF65-F5344CB8AC3E}">
        <p14:creationId xmlns:p14="http://schemas.microsoft.com/office/powerpoint/2010/main" val="185337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7" name="Picture 9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04800"/>
            <a:ext cx="607695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184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Движение от точка до точка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8974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804147" y="5314951"/>
            <a:ext cx="5396755" cy="652214"/>
            <a:chOff x="1804147" y="5314951"/>
            <a:chExt cx="5396755" cy="77201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7200902" y="5314951"/>
              <a:ext cx="0" cy="77201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804147" y="5314951"/>
              <a:ext cx="0" cy="77201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 точка до точка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Движение от точка до точка</a:t>
            </a:r>
          </a:p>
          <a:p>
            <a:pPr lvl="1"/>
            <a:r>
              <a:rPr lang="bg-BG" dirty="0"/>
              <a:t>Най-често срещано движение</a:t>
            </a:r>
          </a:p>
          <a:p>
            <a:pPr lvl="1"/>
            <a:r>
              <a:rPr lang="bg-BG" dirty="0"/>
              <a:t>Примитивна форма на движение по траектория</a:t>
            </a:r>
          </a:p>
          <a:p>
            <a:pPr lvl="1"/>
            <a:endParaRPr lang="bg-BG" sz="1000" dirty="0"/>
          </a:p>
          <a:p>
            <a:r>
              <a:rPr lang="bg-BG" dirty="0"/>
              <a:t>Реализация чрез вектор</a:t>
            </a:r>
          </a:p>
          <a:p>
            <a:pPr lvl="1"/>
            <a:r>
              <a:rPr lang="bg-BG" dirty="0"/>
              <a:t>Делим вектора между двете точки на времето за движение</a:t>
            </a:r>
          </a:p>
          <a:p>
            <a:pPr lvl="1"/>
            <a:r>
              <a:rPr lang="bg-BG" dirty="0"/>
              <a:t>Полученият вектор е вектор на скоростта</a:t>
            </a:r>
            <a:endParaRPr lang="en-US" dirty="0"/>
          </a:p>
          <a:p>
            <a:pPr lvl="1"/>
            <a:r>
              <a:rPr lang="bg-BG" dirty="0"/>
              <a:t>Бързо и удобно за праволинейно равномерно движение</a:t>
            </a:r>
          </a:p>
          <a:p>
            <a:pPr lvl="1"/>
            <a:r>
              <a:rPr lang="bg-BG" dirty="0"/>
              <a:t>Неудобно за неравномерно движение или подвижни точки</a:t>
            </a:r>
          </a:p>
          <a:p>
            <a:pPr lvl="1"/>
            <a:endParaRPr lang="bg-BG" dirty="0"/>
          </a:p>
          <a:p>
            <a:endParaRPr lang="bg-BG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0700" y="5302155"/>
            <a:ext cx="52959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689847" y="51816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86600" y="5195248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4366431" y="3519198"/>
            <a:ext cx="266701" cy="5402240"/>
          </a:xfrm>
          <a:prstGeom prst="leftBrace">
            <a:avLst>
              <a:gd name="adj1" fmla="val 44154"/>
              <a:gd name="adj2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3477904" y="6353669"/>
            <a:ext cx="2076385" cy="351931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5.79 секунди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7196" y="5105400"/>
            <a:ext cx="0" cy="381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17196" y="5300880"/>
            <a:ext cx="9144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35930" y="5105400"/>
            <a:ext cx="0" cy="381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54664" y="5105400"/>
            <a:ext cx="0" cy="381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73398" y="5106675"/>
            <a:ext cx="0" cy="381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92132" y="5106675"/>
            <a:ext cx="0" cy="381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3041046" y="5238752"/>
            <a:ext cx="266701" cy="914399"/>
          </a:xfrm>
          <a:prstGeom prst="leftBrace">
            <a:avLst>
              <a:gd name="adj1" fmla="val 44154"/>
              <a:gd name="adj2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/>
          <p:cNvSpPr/>
          <p:nvPr/>
        </p:nvSpPr>
        <p:spPr>
          <a:xfrm>
            <a:off x="2136203" y="5791200"/>
            <a:ext cx="2076385" cy="351931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 секунда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959508" y="4876800"/>
                <a:ext cx="429774" cy="35193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effectLst>
                                <a:outerShdw blurRad="63500" algn="ctr" rotWithShape="0">
                                  <a:srgbClr val="FF0000">
                                    <a:alpha val="4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  <a:effectLst>
                                <a:outerShdw blurRad="63500" algn="ctr" rotWithShape="0">
                                  <a:srgbClr val="FF0000">
                                    <a:alpha val="40000"/>
                                  </a:srgbClr>
                                </a:outerShdw>
                              </a:effectLst>
                            </a:rPr>
                            <m:t>v</m:t>
                          </m:r>
                        </m:e>
                      </m:acc>
                    </m:oMath>
                  </m:oMathPara>
                </a14:m>
                <a:endParaRPr lang="bg-BG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508" y="4876800"/>
                <a:ext cx="429774" cy="351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270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057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07367" y="5302157"/>
            <a:ext cx="6275477" cy="605584"/>
            <a:chOff x="1804147" y="5302758"/>
            <a:chExt cx="5396755" cy="784209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826023" y="5302758"/>
              <a:ext cx="0" cy="77201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200902" y="5314951"/>
              <a:ext cx="0" cy="77201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04147" y="5314951"/>
              <a:ext cx="0" cy="77201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Реализация чрез линейна комбинация</a:t>
                </a:r>
              </a:p>
              <a:p>
                <a:pPr lvl="1"/>
                <a:r>
                  <a:rPr lang="bg-BG" dirty="0"/>
                  <a:t>Положението </a:t>
                </a:r>
                <a:r>
                  <a:rPr lang="en-US" b="1" dirty="0"/>
                  <a:t>P</a:t>
                </a:r>
                <a:r>
                  <a:rPr lang="en-US" dirty="0"/>
                  <a:t> </a:t>
                </a:r>
                <a:r>
                  <a:rPr lang="bg-BG" dirty="0"/>
                  <a:t>зависи от началната </a:t>
                </a:r>
                <a:r>
                  <a:rPr lang="en-US" b="1" dirty="0"/>
                  <a:t>A</a:t>
                </a:r>
                <a:r>
                  <a:rPr lang="en-US" dirty="0"/>
                  <a:t> </a:t>
                </a:r>
                <a:r>
                  <a:rPr lang="bg-BG" dirty="0"/>
                  <a:t>и крайната </a:t>
                </a:r>
                <a:r>
                  <a:rPr lang="en-US" b="1" dirty="0"/>
                  <a:t>B</a:t>
                </a:r>
                <a:r>
                  <a:rPr lang="en-US" dirty="0"/>
                  <a:t> </a:t>
                </a:r>
                <a:r>
                  <a:rPr lang="bg-BG" dirty="0"/>
                  <a:t>точки</a:t>
                </a:r>
              </a:p>
              <a:p>
                <a:pPr lvl="1"/>
                <a:r>
                  <a:rPr lang="bg-BG" dirty="0"/>
                  <a:t>Параметър </a:t>
                </a:r>
                <a:r>
                  <a:rPr lang="en-US" b="1" dirty="0"/>
                  <a:t>k</a:t>
                </a:r>
                <a:r>
                  <a:rPr lang="en-US" b="1" dirty="0">
                    <a:sym typeface="Symbol"/>
                  </a:rPr>
                  <a:t></a:t>
                </a:r>
                <a:r>
                  <a:rPr lang="en-US" dirty="0">
                    <a:sym typeface="Symbol"/>
                  </a:rPr>
                  <a:t>[</a:t>
                </a:r>
                <a:r>
                  <a:rPr lang="bg-BG" dirty="0">
                    <a:sym typeface="Symbol"/>
                  </a:rPr>
                  <a:t>0,1</a:t>
                </a:r>
                <a:r>
                  <a:rPr lang="en-US" dirty="0">
                    <a:sym typeface="Symbol"/>
                  </a:rPr>
                  <a:t>]</a:t>
                </a:r>
                <a:r>
                  <a:rPr lang="bg-BG" dirty="0"/>
                  <a:t> определя „теглото“ им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/>
                        <m:t>P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A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0" i="0" dirty="0" smtClean="0"/>
                        <m:t>B</m:t>
                      </m:r>
                    </m:oMath>
                  </m:oMathPara>
                </a14:m>
                <a:endParaRPr lang="en-US" dirty="0"/>
              </a:p>
              <a:p>
                <a:pPr marL="365760" lvl="1" indent="0">
                  <a:buNone/>
                </a:pPr>
                <a:endParaRPr lang="bg-BG" dirty="0"/>
              </a:p>
              <a:p>
                <a:pPr lvl="1"/>
                <a:r>
                  <a:rPr lang="bg-BG" dirty="0"/>
                  <a:t>При </a:t>
                </a:r>
                <a:r>
                  <a:rPr lang="en-US" b="1" dirty="0"/>
                  <a:t>k=1</a:t>
                </a:r>
                <a:r>
                  <a:rPr lang="bg-BG" dirty="0"/>
                  <a:t> имаме </a:t>
                </a:r>
                <a:r>
                  <a:rPr lang="en-US" b="1" dirty="0"/>
                  <a:t>P=A</a:t>
                </a:r>
                <a:r>
                  <a:rPr lang="en-US" dirty="0"/>
                  <a:t>, </a:t>
                </a:r>
                <a:r>
                  <a:rPr lang="bg-BG" dirty="0"/>
                  <a:t>при </a:t>
                </a:r>
                <a:r>
                  <a:rPr lang="en-US" b="1" dirty="0"/>
                  <a:t>k=0</a:t>
                </a:r>
                <a:r>
                  <a:rPr lang="en-US" dirty="0"/>
                  <a:t> </a:t>
                </a:r>
                <a:r>
                  <a:rPr lang="bg-BG" dirty="0"/>
                  <a:t>имаме </a:t>
                </a:r>
                <a:r>
                  <a:rPr lang="en-US" b="1" dirty="0"/>
                  <a:t>P=B</a:t>
                </a:r>
              </a:p>
              <a:p>
                <a:pPr lvl="1"/>
                <a:r>
                  <a:rPr lang="bg-BG" dirty="0"/>
                  <a:t>Ако </a:t>
                </a:r>
                <a:r>
                  <a:rPr lang="en-US" b="1" dirty="0"/>
                  <a:t>k</a:t>
                </a:r>
                <a:r>
                  <a:rPr lang="bg-BG" dirty="0"/>
                  <a:t> се променя нелинейно, движението е нелинейно</a:t>
                </a:r>
              </a:p>
              <a:p>
                <a:pPr lvl="1"/>
                <a:r>
                  <a:rPr lang="bg-BG" dirty="0"/>
                  <a:t>Началната и крайната точка могат да се променят по време на движението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42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1790700" y="5302155"/>
            <a:ext cx="52959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026276" y="4903694"/>
            <a:ext cx="765329" cy="7653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k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086600" y="4688541"/>
            <a:ext cx="1219200" cy="1219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b="1" dirty="0"/>
              <a:t>1–</a:t>
            </a:r>
            <a:r>
              <a:rPr lang="en-US" sz="3200" b="1" dirty="0"/>
              <a:t>k</a:t>
            </a:r>
            <a:endParaRPr lang="en-US" b="1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5602123" y="4227679"/>
            <a:ext cx="288602" cy="3872845"/>
          </a:xfrm>
          <a:prstGeom prst="leftBrace">
            <a:avLst>
              <a:gd name="adj1" fmla="val 44154"/>
              <a:gd name="adj2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4718862" y="6248401"/>
            <a:ext cx="2076385" cy="351931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1-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k</a:t>
            </a:r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части</a:t>
            </a:r>
          </a:p>
        </p:txBody>
      </p:sp>
      <p:sp>
        <p:nvSpPr>
          <p:cNvPr id="17" name="Oval 16"/>
          <p:cNvSpPr/>
          <p:nvPr/>
        </p:nvSpPr>
        <p:spPr>
          <a:xfrm>
            <a:off x="3657600" y="5195248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16200000">
            <a:off x="2420679" y="4997521"/>
            <a:ext cx="288602" cy="2333161"/>
          </a:xfrm>
          <a:prstGeom prst="leftBrace">
            <a:avLst>
              <a:gd name="adj1" fmla="val 44154"/>
              <a:gd name="adj2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550894" y="6248401"/>
            <a:ext cx="2076385" cy="351931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k</a:t>
            </a:r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части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43200" y="4724400"/>
            <a:ext cx="2076385" cy="351931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0076" y="4512575"/>
            <a:ext cx="914583" cy="351931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25553" y="4343400"/>
            <a:ext cx="914583" cy="351931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0959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Блуждаещи топки</a:t>
            </a:r>
          </a:p>
          <a:p>
            <a:pPr lvl="1"/>
            <a:r>
              <a:rPr lang="bg-BG" dirty="0"/>
              <a:t>Между лява и дясна граница</a:t>
            </a:r>
          </a:p>
          <a:p>
            <a:pPr lvl="1"/>
            <a:r>
              <a:rPr lang="bg-BG" dirty="0"/>
              <a:t>Коефициентът </a:t>
            </a:r>
            <a:r>
              <a:rPr lang="en-US" b="1" dirty="0"/>
              <a:t>k</a:t>
            </a:r>
            <a:r>
              <a:rPr lang="bg-BG" dirty="0"/>
              <a:t> се променя синусоидално, като параметърът на </a:t>
            </a:r>
            <a:r>
              <a:rPr lang="en-US" dirty="0"/>
              <a:t>sin</a:t>
            </a:r>
            <a:r>
              <a:rPr lang="bg-BG" dirty="0"/>
              <a:t> зависи от изминалото време </a:t>
            </a:r>
            <a:r>
              <a:rPr lang="en-US" b="1" dirty="0"/>
              <a:t>time</a:t>
            </a:r>
            <a:r>
              <a:rPr lang="en-US" dirty="0"/>
              <a:t>, </a:t>
            </a:r>
            <a:r>
              <a:rPr lang="bg-BG" dirty="0"/>
              <a:t>скоростта на обекта </a:t>
            </a:r>
            <a:r>
              <a:rPr lang="en-US" b="1" dirty="0"/>
              <a:t>v</a:t>
            </a:r>
            <a:r>
              <a:rPr lang="bg-BG" dirty="0"/>
              <a:t> и отместването във времето </a:t>
            </a:r>
            <a:r>
              <a:rPr lang="en-US" b="1" dirty="0"/>
              <a:t>a</a:t>
            </a:r>
          </a:p>
          <a:p>
            <a:pPr lvl="1"/>
            <a:r>
              <a:rPr lang="bg-BG" dirty="0"/>
              <a:t>Координатата </a:t>
            </a:r>
            <a:r>
              <a:rPr lang="en-US" dirty="0"/>
              <a:t>X</a:t>
            </a:r>
            <a:r>
              <a:rPr lang="bg-BG" dirty="0"/>
              <a:t> на обекта е линейна комбинация от двете граници -10 и +10, взети с тегла </a:t>
            </a:r>
            <a:r>
              <a:rPr lang="en-US" b="1" dirty="0"/>
              <a:t>k</a:t>
            </a:r>
            <a:r>
              <a:rPr lang="bg-BG" dirty="0"/>
              <a:t> и </a:t>
            </a:r>
            <a:r>
              <a:rPr lang="en-US" b="1" dirty="0"/>
              <a:t>1-k</a:t>
            </a:r>
          </a:p>
          <a:p>
            <a:pPr lvl="1"/>
            <a:endParaRPr lang="en-US" b="1" dirty="0"/>
          </a:p>
          <a:p>
            <a:r>
              <a:rPr lang="bg-BG" dirty="0"/>
              <a:t>Забележки</a:t>
            </a:r>
          </a:p>
          <a:p>
            <a:pPr lvl="1"/>
            <a:r>
              <a:rPr lang="bg-BG" dirty="0"/>
              <a:t>Ако </a:t>
            </a:r>
            <a:r>
              <a:rPr lang="bg-BG" b="1" dirty="0"/>
              <a:t>а=0</a:t>
            </a:r>
            <a:r>
              <a:rPr lang="bg-BG" dirty="0"/>
              <a:t>, всички обекти ще се движат заедно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5486400"/>
            <a:ext cx="8534400" cy="1066800"/>
          </a:xfrm>
          <a:prstGeom prst="snip2DiagRect">
            <a:avLst>
              <a:gd name="adj1" fmla="val 0"/>
              <a:gd name="adj2" fmla="val 2232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0.5+0.5*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v*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time+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.a)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k*(-10) + (1-k)*(+10)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43457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88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 тази лекция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Движение</a:t>
            </a:r>
          </a:p>
          <a:p>
            <a:pPr lvl="1"/>
            <a:r>
              <a:rPr lang="bg-BG" dirty="0"/>
              <a:t>Линейно движение</a:t>
            </a:r>
          </a:p>
          <a:p>
            <a:pPr lvl="1"/>
            <a:r>
              <a:rPr lang="bg-BG" dirty="0"/>
              <a:t>Движение от точка до точка</a:t>
            </a:r>
          </a:p>
          <a:p>
            <a:pPr lvl="1"/>
            <a:r>
              <a:rPr lang="bg-BG" dirty="0"/>
              <a:t>Кръгово движение</a:t>
            </a:r>
          </a:p>
          <a:p>
            <a:pPr lvl="1"/>
            <a:r>
              <a:rPr lang="bg-BG" dirty="0"/>
              <a:t>Цилиндрично движение</a:t>
            </a:r>
          </a:p>
          <a:p>
            <a:pPr lvl="1"/>
            <a:r>
              <a:rPr lang="bg-BG" dirty="0"/>
              <a:t>Сферично движение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Тенис на въздух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Идея</a:t>
            </a:r>
          </a:p>
          <a:p>
            <a:pPr lvl="1"/>
            <a:r>
              <a:rPr lang="bg-BG" dirty="0"/>
              <a:t>Две хилки се движат в две успоредни равнини</a:t>
            </a:r>
          </a:p>
          <a:p>
            <a:pPr lvl="1"/>
            <a:r>
              <a:rPr lang="bg-BG" dirty="0"/>
              <a:t>Топче се движи между тях</a:t>
            </a:r>
          </a:p>
          <a:p>
            <a:pPr lvl="1"/>
            <a:endParaRPr lang="bg-BG" dirty="0"/>
          </a:p>
          <a:p>
            <a:r>
              <a:rPr lang="bg-BG" dirty="0"/>
              <a:t>Реализация на хилките</a:t>
            </a:r>
          </a:p>
          <a:p>
            <a:pPr lvl="1"/>
            <a:r>
              <a:rPr lang="bg-BG" dirty="0"/>
              <a:t>Формата е сплескан сфероид</a:t>
            </a:r>
          </a:p>
          <a:p>
            <a:pPr lvl="1"/>
            <a:r>
              <a:rPr lang="bg-BG" dirty="0"/>
              <a:t>Движението е по крива на </a:t>
            </a:r>
            <a:r>
              <a:rPr lang="bg-BG" dirty="0" err="1"/>
              <a:t>Лисажу</a:t>
            </a:r>
            <a:r>
              <a:rPr lang="bg-BG" dirty="0"/>
              <a:t>, но в 2</a:t>
            </a:r>
            <a:r>
              <a:rPr lang="en-US" dirty="0"/>
              <a:t>D</a:t>
            </a:r>
            <a:endParaRPr lang="bg-BG" dirty="0"/>
          </a:p>
          <a:p>
            <a:pPr lvl="1"/>
            <a:r>
              <a:rPr lang="bg-BG" dirty="0"/>
              <a:t>Двете фиксирани равнини са </a:t>
            </a:r>
            <a:r>
              <a:rPr lang="en-US" dirty="0"/>
              <a:t>y=</a:t>
            </a:r>
            <a:r>
              <a:rPr lang="en-US" dirty="0">
                <a:sym typeface="Symbol"/>
              </a:rPr>
              <a:t></a:t>
            </a:r>
            <a:r>
              <a:rPr lang="en-US" dirty="0"/>
              <a:t>12</a:t>
            </a:r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4648200"/>
            <a:ext cx="8534400" cy="1905000"/>
          </a:xfrm>
          <a:prstGeom prst="snip2DiagRect">
            <a:avLst>
              <a:gd name="adj1" fmla="val 0"/>
              <a:gd name="adj2" fmla="val 1465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racketA.center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	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6*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(4.2*time+0.5),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-12,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3*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(5.2*time+1.5)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racketB.center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	6*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(5.4*time+2.1),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+12,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3*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(4.9*time+1.1)];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95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 на топчето</a:t>
            </a:r>
          </a:p>
          <a:p>
            <a:pPr lvl="1"/>
            <a:r>
              <a:rPr lang="bg-BG" dirty="0"/>
              <a:t>Движението е с линейна комбинация между центровете на хилките</a:t>
            </a:r>
          </a:p>
          <a:p>
            <a:pPr lvl="1"/>
            <a:r>
              <a:rPr lang="bg-BG" dirty="0"/>
              <a:t>Коефициентът </a:t>
            </a:r>
            <a:r>
              <a:rPr lang="en-US" b="1" dirty="0"/>
              <a:t>k</a:t>
            </a:r>
            <a:r>
              <a:rPr lang="bg-BG" dirty="0"/>
              <a:t> се мени от 0.02 до 0.98, за да не влиза топчето в хилките</a:t>
            </a:r>
          </a:p>
          <a:p>
            <a:pPr lvl="1"/>
            <a:r>
              <a:rPr lang="bg-BG" dirty="0"/>
              <a:t>Скоростта на топчето се определя от множителя на </a:t>
            </a:r>
            <a:r>
              <a:rPr lang="en-US" b="1" dirty="0"/>
              <a:t>time</a:t>
            </a:r>
            <a:endParaRPr lang="bg-BG" b="1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5334000"/>
            <a:ext cx="8534400" cy="1219200"/>
          </a:xfrm>
          <a:prstGeom prst="snip2DiagRect">
            <a:avLst>
              <a:gd name="adj1" fmla="val 0"/>
              <a:gd name="adj2" fmla="val 22373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 =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0.5+0.48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8*time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j=0; j&lt;3; j++)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ball.center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 =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racketA.center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[j]*k+(1-k)*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racketB.center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771609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5125" name="Picture 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07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Линейна периодичност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Периодичност</a:t>
            </a:r>
          </a:p>
          <a:p>
            <a:pPr lvl="1"/>
            <a:r>
              <a:rPr lang="bg-BG" dirty="0"/>
              <a:t>Често се налага използването на периодична функция в определен диапазон</a:t>
            </a:r>
          </a:p>
          <a:p>
            <a:pPr lvl="1"/>
            <a:r>
              <a:rPr lang="bg-BG" dirty="0"/>
              <a:t>Стандартен избор е да се ползва </a:t>
            </a:r>
            <a:r>
              <a:rPr lang="en-US" b="1" dirty="0"/>
              <a:t>sin(x)</a:t>
            </a:r>
            <a:r>
              <a:rPr lang="bg-BG" dirty="0"/>
              <a:t> или </a:t>
            </a:r>
            <a:r>
              <a:rPr lang="en-US" b="1" dirty="0"/>
              <a:t>cos(x)</a:t>
            </a:r>
          </a:p>
          <a:p>
            <a:pPr lvl="1"/>
            <a:r>
              <a:rPr lang="bg-BG" dirty="0"/>
              <a:t>Това не е единствената възможност</a:t>
            </a:r>
          </a:p>
          <a:p>
            <a:pPr lvl="1"/>
            <a:endParaRPr lang="bg-BG" dirty="0"/>
          </a:p>
          <a:p>
            <a:r>
              <a:rPr lang="bg-BG" dirty="0"/>
              <a:t>Пример</a:t>
            </a:r>
          </a:p>
          <a:p>
            <a:pPr lvl="1"/>
            <a:r>
              <a:rPr lang="bg-BG" dirty="0"/>
              <a:t>Функция с резултат в интервала </a:t>
            </a:r>
            <a:r>
              <a:rPr lang="en-US" dirty="0"/>
              <a:t>[0.2, 0.8]</a:t>
            </a:r>
          </a:p>
          <a:p>
            <a:pPr lvl="1"/>
            <a:r>
              <a:rPr lang="bg-BG" dirty="0"/>
              <a:t>Графиката да е </a:t>
            </a:r>
            <a:r>
              <a:rPr lang="bg-BG" dirty="0" err="1"/>
              <a:t>трионообразна</a:t>
            </a:r>
            <a:endParaRPr lang="bg-BG" dirty="0"/>
          </a:p>
          <a:p>
            <a:pPr lvl="1"/>
            <a:r>
              <a:rPr lang="bg-BG" dirty="0"/>
              <a:t>Освен във върховете, в останалата си част графиката е линейна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1547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Стъпки</a:t>
                </a:r>
              </a:p>
              <a:p>
                <a:pPr lvl="1"/>
                <a:r>
                  <a:rPr lang="bg-BG" dirty="0"/>
                  <a:t>Стъпка №1: Създаваме</a:t>
                </a:r>
                <a:br>
                  <a:rPr lang="en-US" dirty="0"/>
                </a:br>
                <a:r>
                  <a:rPr lang="bg-BG" dirty="0"/>
                  <a:t>линейна функция с желания</a:t>
                </a:r>
                <a:br>
                  <a:rPr lang="en-US" dirty="0"/>
                </a:br>
                <a:r>
                  <a:rPr lang="bg-BG" dirty="0"/>
                  <a:t>наклон</a:t>
                </a:r>
                <a:r>
                  <a:rPr lang="en-US" dirty="0"/>
                  <a:t> (</a:t>
                </a:r>
                <a:r>
                  <a:rPr lang="bg-BG" dirty="0"/>
                  <a:t>за 45</a:t>
                </a:r>
                <a:r>
                  <a:rPr lang="bg-BG" dirty="0">
                    <a:sym typeface="Symbol"/>
                  </a:rPr>
                  <a:t> наклонът е 1):</a:t>
                </a:r>
              </a:p>
              <a:p>
                <a:pPr lvl="1"/>
                <a:endParaRPr lang="bg-BG" dirty="0">
                  <a:sym typeface="Symbol"/>
                </a:endParaRPr>
              </a:p>
              <a:p>
                <a:pPr marL="6334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r>
                        <a:rPr lang="en-US" sz="2200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bg-BG" sz="2200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r>
                  <a:rPr lang="bg-BG" dirty="0"/>
                  <a:t>Стъпка №2: Създаваме</a:t>
                </a:r>
                <a:br>
                  <a:rPr lang="bg-BG" dirty="0"/>
                </a:br>
                <a:r>
                  <a:rPr lang="bg-BG" dirty="0"/>
                  <a:t>периодичност в интервала</a:t>
                </a:r>
                <a:br>
                  <a:rPr lang="bg-BG" dirty="0"/>
                </a:br>
                <a:r>
                  <a:rPr lang="en-US" dirty="0"/>
                  <a:t>[0,2] </a:t>
                </a:r>
                <a:r>
                  <a:rPr lang="bg-BG" dirty="0"/>
                  <a:t>чрез остатъка при</a:t>
                </a:r>
                <a:br>
                  <a:rPr lang="bg-BG" dirty="0"/>
                </a:br>
                <a:r>
                  <a:rPr lang="bg-BG" dirty="0"/>
                  <a:t>деление на две:</a:t>
                </a:r>
              </a:p>
              <a:p>
                <a:pPr lvl="1"/>
                <a:endParaRPr lang="bg-BG" dirty="0">
                  <a:sym typeface="Symbol"/>
                </a:endParaRPr>
              </a:p>
              <a:p>
                <a:pPr marL="68738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bg-BG" sz="2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mod</m:t>
                          </m:r>
                        </m:fName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e>
                      </m:func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/>
                            </a:rPr>
                            <m:t>mod</m:t>
                          </m:r>
                        </m:fName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bg-BG" sz="2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42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5080903" y="656871"/>
            <a:ext cx="3638518" cy="2777989"/>
            <a:chOff x="3268174" y="2039488"/>
            <a:chExt cx="3638518" cy="2777989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3517581" y="3415553"/>
              <a:ext cx="3049066" cy="0"/>
            </a:xfrm>
            <a:prstGeom prst="line">
              <a:avLst/>
            </a:prstGeom>
            <a:ln>
              <a:solidFill>
                <a:srgbClr val="C7DC84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3352800" y="2209800"/>
              <a:ext cx="2438400" cy="243840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chemeClr val="accent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554984" y="4417367"/>
              <a:ext cx="3517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68174" y="2101043"/>
              <a:ext cx="37171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k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459200" y="4343400"/>
              <a:ext cx="335098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3673106" y="2209800"/>
              <a:ext cx="2059" cy="232908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91200" y="2039488"/>
              <a:ext cx="784189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  <a:latin typeface="+mn-lt"/>
                </a:rPr>
                <a:t>k</a:t>
              </a:r>
              <a:r>
                <a:rPr lang="en-US" sz="2400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  <a:latin typeface="+mn-lt"/>
                </a:rPr>
                <a:t>1</a:t>
              </a: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  <a:latin typeface="+mn-lt"/>
                </a:rPr>
                <a:t>(t)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3505918" y="2501153"/>
              <a:ext cx="3049066" cy="0"/>
            </a:xfrm>
            <a:prstGeom prst="line">
              <a:avLst/>
            </a:prstGeom>
            <a:ln>
              <a:solidFill>
                <a:srgbClr val="C7DC84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558553" y="2411506"/>
              <a:ext cx="0" cy="2057400"/>
            </a:xfrm>
            <a:prstGeom prst="line">
              <a:avLst/>
            </a:prstGeom>
            <a:ln>
              <a:solidFill>
                <a:srgbClr val="C7DC84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477435" y="2411506"/>
              <a:ext cx="0" cy="2057400"/>
            </a:xfrm>
            <a:prstGeom prst="line">
              <a:avLst/>
            </a:prstGeom>
            <a:ln>
              <a:solidFill>
                <a:srgbClr val="C7DC84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378388" y="2415988"/>
              <a:ext cx="0" cy="2057400"/>
            </a:xfrm>
            <a:prstGeom prst="line">
              <a:avLst/>
            </a:prstGeom>
            <a:ln>
              <a:solidFill>
                <a:srgbClr val="C7DC84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078506" y="3912966"/>
            <a:ext cx="3638518" cy="2716434"/>
            <a:chOff x="3268174" y="2101043"/>
            <a:chExt cx="3638518" cy="2716434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3517581" y="3415553"/>
              <a:ext cx="3049066" cy="0"/>
            </a:xfrm>
            <a:prstGeom prst="line">
              <a:avLst/>
            </a:prstGeom>
            <a:ln>
              <a:solidFill>
                <a:srgbClr val="C7DC84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673106" y="2501153"/>
              <a:ext cx="1804329" cy="1842247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chemeClr val="accent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54984" y="4417367"/>
              <a:ext cx="3517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68174" y="2101043"/>
              <a:ext cx="37171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k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459200" y="4343400"/>
              <a:ext cx="335098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3673106" y="2209800"/>
              <a:ext cx="2059" cy="232908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536254" y="2520152"/>
              <a:ext cx="784189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  <a:latin typeface="+mn-lt"/>
                </a:rPr>
                <a:t>k</a:t>
              </a:r>
              <a:r>
                <a:rPr lang="bg-BG" sz="2400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  <a:latin typeface="+mn-lt"/>
                </a:rPr>
                <a:t>2</a:t>
              </a: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  <a:latin typeface="+mn-lt"/>
                </a:rPr>
                <a:t>(t)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3505918" y="2501153"/>
              <a:ext cx="3049066" cy="0"/>
            </a:xfrm>
            <a:prstGeom prst="line">
              <a:avLst/>
            </a:prstGeom>
            <a:ln>
              <a:solidFill>
                <a:srgbClr val="C7DC84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558553" y="2411506"/>
              <a:ext cx="0" cy="2057400"/>
            </a:xfrm>
            <a:prstGeom prst="line">
              <a:avLst/>
            </a:prstGeom>
            <a:ln>
              <a:solidFill>
                <a:srgbClr val="C7DC84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477435" y="2411506"/>
              <a:ext cx="0" cy="2057400"/>
            </a:xfrm>
            <a:prstGeom prst="line">
              <a:avLst/>
            </a:prstGeom>
            <a:ln>
              <a:solidFill>
                <a:srgbClr val="C7DC84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378388" y="2415988"/>
              <a:ext cx="0" cy="2057400"/>
            </a:xfrm>
            <a:prstGeom prst="line">
              <a:avLst/>
            </a:prstGeom>
            <a:ln>
              <a:solidFill>
                <a:srgbClr val="C7DC84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472953" y="3217277"/>
              <a:ext cx="1104833" cy="1144053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chemeClr val="accent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3454031" y="2499439"/>
              <a:ext cx="219075" cy="251545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chemeClr val="accent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9088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Стъпка №</a:t>
                </a:r>
                <a:r>
                  <a:rPr lang="en-US" dirty="0"/>
                  <a:t>3</a:t>
                </a:r>
                <a:r>
                  <a:rPr lang="bg-BG" dirty="0"/>
                  <a:t>: Зацикляме</a:t>
                </a:r>
                <a:br>
                  <a:rPr lang="bg-BG" dirty="0"/>
                </a:br>
                <a:r>
                  <a:rPr lang="bg-BG" dirty="0"/>
                  <a:t>резултата</a:t>
                </a:r>
                <a:r>
                  <a:rPr lang="bg-BG" dirty="0">
                    <a:sym typeface="Symbol"/>
                  </a:rPr>
                  <a:t> на функцията в</a:t>
                </a:r>
                <a:br>
                  <a:rPr lang="bg-BG" dirty="0">
                    <a:sym typeface="Symbol"/>
                  </a:rPr>
                </a:br>
                <a:r>
                  <a:rPr lang="bg-BG" dirty="0">
                    <a:sym typeface="Symbol"/>
                  </a:rPr>
                  <a:t>интервала </a:t>
                </a:r>
                <a:r>
                  <a:rPr lang="en-US" dirty="0">
                    <a:sym typeface="Symbol"/>
                  </a:rPr>
                  <a:t>[0,1]:</a:t>
                </a:r>
                <a:endParaRPr lang="bg-BG" dirty="0">
                  <a:sym typeface="Symbol"/>
                </a:endParaRPr>
              </a:p>
              <a:p>
                <a:pPr lvl="1"/>
                <a:endParaRPr lang="bg-BG" dirty="0">
                  <a:sym typeface="Symbol"/>
                </a:endParaRPr>
              </a:p>
              <a:p>
                <a:pPr marL="6334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1−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200" b="0" dirty="0"/>
              </a:p>
              <a:p>
                <a:pPr marL="633413" lvl="1" indent="0">
                  <a:buNone/>
                </a:pPr>
                <a:br>
                  <a:rPr lang="en-US" sz="1000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200" b="0" i="0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1−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e>
                          </m:func>
                          <m:r>
                            <a:rPr lang="en-US" sz="22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bg-BG" sz="2200" dirty="0"/>
              </a:p>
              <a:p>
                <a:pPr lvl="1"/>
                <a:endParaRPr lang="en-US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r>
                  <a:rPr lang="bg-BG" dirty="0"/>
                  <a:t>Стъпка №</a:t>
                </a:r>
                <a:r>
                  <a:rPr lang="en-US" dirty="0"/>
                  <a:t>4</a:t>
                </a:r>
                <a:r>
                  <a:rPr lang="bg-BG" dirty="0"/>
                  <a:t>: Сплескваме</a:t>
                </a:r>
                <a:br>
                  <a:rPr lang="bg-BG" dirty="0"/>
                </a:br>
                <a:r>
                  <a:rPr lang="bg-BG" dirty="0"/>
                  <a:t>функцията по вертикала,</a:t>
                </a:r>
                <a:br>
                  <a:rPr lang="bg-BG" dirty="0"/>
                </a:br>
                <a:r>
                  <a:rPr lang="bg-BG" dirty="0"/>
                  <a:t>за да е в интервала </a:t>
                </a:r>
                <a:r>
                  <a:rPr lang="en-US" dirty="0"/>
                  <a:t>[0.2, 0.8]</a:t>
                </a:r>
                <a:r>
                  <a:rPr lang="bg-BG" dirty="0"/>
                  <a:t>:</a:t>
                </a:r>
              </a:p>
              <a:p>
                <a:pPr lvl="1"/>
                <a:endParaRPr lang="bg-BG" dirty="0">
                  <a:sym typeface="Symbol"/>
                </a:endParaRPr>
              </a:p>
              <a:p>
                <a:pPr marL="68738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=0.2+0.6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marL="687388" lvl="1" indent="0">
                  <a:buNone/>
                </a:pPr>
                <a:br>
                  <a:rPr lang="en-US" sz="10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=0.</m:t>
                      </m:r>
                      <m:r>
                        <a:rPr lang="en-US" i="1">
                          <a:latin typeface="Cambria Math"/>
                        </a:rPr>
                        <m:t>2+</m:t>
                      </m:r>
                      <m:r>
                        <a:rPr lang="en-US" b="0" i="1" smtClean="0">
                          <a:latin typeface="Cambria Math"/>
                        </a:rPr>
                        <m:t>0.</m:t>
                      </m:r>
                      <m:r>
                        <a:rPr lang="en-US" i="1">
                          <a:latin typeface="Cambria Math"/>
                        </a:rPr>
                        <m:t>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bg-BG" sz="2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t="-85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5330310" y="2032936"/>
            <a:ext cx="3049066" cy="0"/>
          </a:xfrm>
          <a:prstGeom prst="line">
            <a:avLst/>
          </a:prstGeom>
          <a:ln>
            <a:solidFill>
              <a:srgbClr val="C7DC84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67713" y="3034750"/>
            <a:ext cx="35170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0903" y="718426"/>
            <a:ext cx="37171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71929" y="2960783"/>
            <a:ext cx="335098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485835" y="827183"/>
            <a:ext cx="2059" cy="23290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19905" y="1524000"/>
            <a:ext cx="78418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lt"/>
              </a:rPr>
              <a:t>k</a:t>
            </a:r>
            <a:r>
              <a:rPr lang="en-US" sz="2400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lt"/>
              </a:rPr>
              <a:t>3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lt"/>
              </a:rPr>
              <a:t>(t)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318647" y="1118536"/>
            <a:ext cx="3049066" cy="0"/>
          </a:xfrm>
          <a:prstGeom prst="line">
            <a:avLst/>
          </a:prstGeom>
          <a:ln>
            <a:solidFill>
              <a:srgbClr val="C7DC84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71282" y="1028889"/>
            <a:ext cx="0" cy="2057400"/>
          </a:xfrm>
          <a:prstGeom prst="line">
            <a:avLst/>
          </a:prstGeom>
          <a:ln>
            <a:solidFill>
              <a:srgbClr val="C7DC84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90164" y="1028889"/>
            <a:ext cx="0" cy="2057400"/>
          </a:xfrm>
          <a:prstGeom prst="line">
            <a:avLst/>
          </a:prstGeom>
          <a:ln>
            <a:solidFill>
              <a:srgbClr val="C7DC84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191117" y="1033371"/>
            <a:ext cx="0" cy="2057400"/>
          </a:xfrm>
          <a:prstGeom prst="line">
            <a:avLst/>
          </a:prstGeom>
          <a:ln>
            <a:solidFill>
              <a:srgbClr val="C7DC84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283838" y="2032935"/>
            <a:ext cx="3079577" cy="927849"/>
            <a:chOff x="5283838" y="2032935"/>
            <a:chExt cx="3079577" cy="927849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6368885" y="2032936"/>
              <a:ext cx="921279" cy="927847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chemeClr val="accent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277338" y="2032935"/>
              <a:ext cx="898738" cy="927848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chemeClr val="accent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283838" y="2759015"/>
              <a:ext cx="204056" cy="201769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chemeClr val="accent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5486864" y="2032936"/>
              <a:ext cx="898738" cy="927848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chemeClr val="accent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8159359" y="2032935"/>
              <a:ext cx="204056" cy="201769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chemeClr val="accent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 flipH="1">
            <a:off x="5327913" y="5227476"/>
            <a:ext cx="3049066" cy="0"/>
          </a:xfrm>
          <a:prstGeom prst="line">
            <a:avLst/>
          </a:prstGeom>
          <a:ln>
            <a:solidFill>
              <a:srgbClr val="C7DC84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65316" y="6229290"/>
            <a:ext cx="35170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78506" y="3912966"/>
            <a:ext cx="37171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k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269532" y="6155323"/>
            <a:ext cx="335098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483438" y="4021723"/>
            <a:ext cx="2059" cy="23290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46586" y="4332075"/>
            <a:ext cx="78418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lt"/>
              </a:rPr>
              <a:t>k</a:t>
            </a:r>
            <a:r>
              <a:rPr lang="bg-BG" sz="2400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lt"/>
              </a:rPr>
              <a:t>4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lt"/>
              </a:rPr>
              <a:t>(t)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5316250" y="4313076"/>
            <a:ext cx="3049066" cy="0"/>
          </a:xfrm>
          <a:prstGeom prst="line">
            <a:avLst/>
          </a:prstGeom>
          <a:ln>
            <a:solidFill>
              <a:srgbClr val="C7DC84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68885" y="4223429"/>
            <a:ext cx="0" cy="2057400"/>
          </a:xfrm>
          <a:prstGeom prst="line">
            <a:avLst/>
          </a:prstGeom>
          <a:ln>
            <a:solidFill>
              <a:srgbClr val="C7DC84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287767" y="4223429"/>
            <a:ext cx="0" cy="2057400"/>
          </a:xfrm>
          <a:prstGeom prst="line">
            <a:avLst/>
          </a:prstGeom>
          <a:ln>
            <a:solidFill>
              <a:srgbClr val="C7DC84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188720" y="4227911"/>
            <a:ext cx="0" cy="2057400"/>
          </a:xfrm>
          <a:prstGeom prst="line">
            <a:avLst/>
          </a:prstGeom>
          <a:ln>
            <a:solidFill>
              <a:srgbClr val="C7DC84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302423" y="5410200"/>
            <a:ext cx="3079577" cy="596153"/>
            <a:chOff x="5283838" y="2032935"/>
            <a:chExt cx="3079577" cy="927849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6368885" y="2032936"/>
              <a:ext cx="921279" cy="927847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chemeClr val="accent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277338" y="2032935"/>
              <a:ext cx="898738" cy="927848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chemeClr val="accent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283838" y="2759015"/>
              <a:ext cx="204056" cy="201769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chemeClr val="accent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5486864" y="2032936"/>
              <a:ext cx="898738" cy="927848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chemeClr val="accent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8159359" y="2032935"/>
              <a:ext cx="204056" cy="201769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chemeClr val="accent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2241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Кръгово движение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6386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Кръгови траектории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Роля в компютърната графика</a:t>
            </a:r>
          </a:p>
          <a:p>
            <a:pPr lvl="1"/>
            <a:r>
              <a:rPr lang="bg-BG" dirty="0"/>
              <a:t>Всички въртящи движения (напр. стрелки на часовник)</a:t>
            </a:r>
          </a:p>
          <a:p>
            <a:pPr lvl="1"/>
            <a:r>
              <a:rPr lang="bg-BG" dirty="0"/>
              <a:t>Движение около обект (напр. спътник около планета)</a:t>
            </a:r>
          </a:p>
          <a:p>
            <a:pPr lvl="1"/>
            <a:r>
              <a:rPr lang="bg-BG" dirty="0"/>
              <a:t>Въртене на сцена (напр. пиле в микровълнова печка)</a:t>
            </a:r>
          </a:p>
          <a:p>
            <a:pPr lvl="1"/>
            <a:endParaRPr lang="bg-BG" dirty="0"/>
          </a:p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Чрез конвертиране от полярни към декартови координати</a:t>
            </a:r>
            <a:endParaRPr lang="en-US" dirty="0"/>
          </a:p>
          <a:p>
            <a:pPr lvl="1"/>
            <a:endParaRPr lang="bg-BG" dirty="0"/>
          </a:p>
        </p:txBody>
      </p:sp>
      <p:sp>
        <p:nvSpPr>
          <p:cNvPr id="25" name="Oval 24"/>
          <p:cNvSpPr/>
          <p:nvPr/>
        </p:nvSpPr>
        <p:spPr>
          <a:xfrm>
            <a:off x="5366939" y="61341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252639" y="5029200"/>
            <a:ext cx="1371600" cy="1524000"/>
            <a:chOff x="762000" y="4419600"/>
            <a:chExt cx="1371600" cy="14478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6764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050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2192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4478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336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620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16200000" flipV="1">
            <a:off x="5252639" y="5029200"/>
            <a:ext cx="1371600" cy="1524000"/>
            <a:chOff x="762000" y="4419600"/>
            <a:chExt cx="1371600" cy="1447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6764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9050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2192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4478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1336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 flipV="1">
            <a:off x="5481239" y="4724400"/>
            <a:ext cx="0" cy="18288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76439" y="6248400"/>
            <a:ext cx="19812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47836" y="438478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5586" y="604532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X</a:t>
            </a:r>
            <a:endParaRPr lang="en-US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Oval 43"/>
          <p:cNvSpPr/>
          <p:nvPr/>
        </p:nvSpPr>
        <p:spPr>
          <a:xfrm>
            <a:off x="2628502" y="5410200"/>
            <a:ext cx="457200" cy="457200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399902" y="5181600"/>
            <a:ext cx="914400" cy="914400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171302" y="4953000"/>
            <a:ext cx="1371600" cy="1371600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42702" y="4724400"/>
            <a:ext cx="1828800" cy="1828800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14102" y="4495800"/>
            <a:ext cx="2286000" cy="2286000"/>
            <a:chOff x="3352800" y="3733800"/>
            <a:chExt cx="2286000" cy="22860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45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36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27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8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9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 rot="5400000">
            <a:off x="1714102" y="4495800"/>
            <a:ext cx="2286000" cy="2286000"/>
            <a:chOff x="3352800" y="3733800"/>
            <a:chExt cx="2286000" cy="228600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45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36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27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8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9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2755907" y="553029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857102" y="5638800"/>
            <a:ext cx="13716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552303" y="4533900"/>
            <a:ext cx="304799" cy="1117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857102" y="5638800"/>
            <a:ext cx="1103206" cy="299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69"/>
          <p:cNvSpPr/>
          <p:nvPr/>
        </p:nvSpPr>
        <p:spPr>
          <a:xfrm>
            <a:off x="1942702" y="4724400"/>
            <a:ext cx="1828800" cy="1828800"/>
          </a:xfrm>
          <a:prstGeom prst="arc">
            <a:avLst>
              <a:gd name="adj1" fmla="val 15243280"/>
              <a:gd name="adj2" fmla="val 772115"/>
            </a:avLst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898502" y="57531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α</a:t>
            </a:r>
            <a:r>
              <a:rPr lang="en-US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1</a:t>
            </a:r>
            <a:endParaRPr lang="en-US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23702" y="41910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α</a:t>
            </a:r>
            <a:r>
              <a:rPr lang="en-US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2</a:t>
            </a:r>
            <a:endParaRPr lang="en-US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705600" y="5007114"/>
                <a:ext cx="1554913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𝑅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𝑅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007114"/>
                <a:ext cx="1554913" cy="707886"/>
              </a:xfrm>
              <a:prstGeom prst="rect">
                <a:avLst/>
              </a:prstGeom>
              <a:blipFill rotWithShape="1">
                <a:blip r:embed="rId2"/>
                <a:stretch>
                  <a:fillRect b="-427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/>
          <p:cNvCxnSpPr/>
          <p:nvPr/>
        </p:nvCxnSpPr>
        <p:spPr>
          <a:xfrm>
            <a:off x="5146615" y="5103213"/>
            <a:ext cx="304799" cy="1117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451414" y="6208113"/>
            <a:ext cx="1103206" cy="299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92814" y="632241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α</a:t>
            </a:r>
            <a:r>
              <a:rPr lang="en-US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1</a:t>
            </a:r>
            <a:endParaRPr lang="en-US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18014" y="476031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α</a:t>
            </a:r>
            <a:r>
              <a:rPr lang="en-US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2</a:t>
            </a:r>
            <a:endParaRPr lang="en-US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Arc 64"/>
          <p:cNvSpPr/>
          <p:nvPr/>
        </p:nvSpPr>
        <p:spPr>
          <a:xfrm>
            <a:off x="4554139" y="5334000"/>
            <a:ext cx="1828800" cy="1828800"/>
          </a:xfrm>
          <a:prstGeom prst="arc">
            <a:avLst>
              <a:gd name="adj1" fmla="val 15243280"/>
              <a:gd name="adj2" fmla="val 772115"/>
            </a:avLst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74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 на движението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Параметри на кръгово движение</a:t>
            </a:r>
          </a:p>
          <a:p>
            <a:pPr lvl="1"/>
            <a:r>
              <a:rPr lang="bg-BG" dirty="0"/>
              <a:t>Посока на движение</a:t>
            </a:r>
          </a:p>
          <a:p>
            <a:pPr lvl="1"/>
            <a:r>
              <a:rPr lang="bg-BG" dirty="0"/>
              <a:t>Скорости на движение</a:t>
            </a:r>
          </a:p>
          <a:p>
            <a:pPr lvl="1"/>
            <a:endParaRPr lang="en-US" dirty="0"/>
          </a:p>
          <a:p>
            <a:r>
              <a:rPr lang="bg-BG" dirty="0"/>
              <a:t>Посока на движение</a:t>
            </a:r>
          </a:p>
          <a:p>
            <a:pPr lvl="1"/>
            <a:r>
              <a:rPr lang="bg-BG" dirty="0"/>
              <a:t>Поради своята </a:t>
            </a:r>
            <a:r>
              <a:rPr lang="bg-BG" dirty="0" err="1"/>
              <a:t>едномерност</a:t>
            </a:r>
            <a:r>
              <a:rPr lang="bg-BG" dirty="0"/>
              <a:t> има само две посоки</a:t>
            </a:r>
          </a:p>
          <a:p>
            <a:pPr lvl="1"/>
            <a:endParaRPr lang="bg-BG" dirty="0"/>
          </a:p>
          <a:p>
            <a:r>
              <a:rPr lang="bg-BG" dirty="0"/>
              <a:t>Посоката зависи от</a:t>
            </a:r>
          </a:p>
          <a:p>
            <a:pPr lvl="1"/>
            <a:r>
              <a:rPr lang="bg-BG" dirty="0"/>
              <a:t>Промяната на ъгъла</a:t>
            </a:r>
            <a:r>
              <a:rPr lang="en-US" dirty="0"/>
              <a:t>: </a:t>
            </a:r>
            <a:r>
              <a:rPr lang="en-US" b="1" dirty="0"/>
              <a:t>+</a:t>
            </a:r>
            <a:r>
              <a:rPr lang="en-US" b="1" dirty="0">
                <a:sym typeface="Symbol"/>
              </a:rPr>
              <a:t></a:t>
            </a:r>
            <a:r>
              <a:rPr lang="el-GR" dirty="0">
                <a:latin typeface="Arial"/>
                <a:cs typeface="Arial"/>
                <a:sym typeface="Symbol"/>
              </a:rPr>
              <a:t>α</a:t>
            </a:r>
            <a:r>
              <a:rPr lang="bg-BG" dirty="0"/>
              <a:t> или </a:t>
            </a:r>
            <a:r>
              <a:rPr lang="en-US" b="1" dirty="0"/>
              <a:t>-</a:t>
            </a:r>
            <a:r>
              <a:rPr lang="en-US" b="1" dirty="0">
                <a:sym typeface="Symbol"/>
              </a:rPr>
              <a:t></a:t>
            </a:r>
            <a:r>
              <a:rPr lang="el-GR" dirty="0">
                <a:latin typeface="Arial"/>
                <a:cs typeface="Arial"/>
                <a:sym typeface="Symbol"/>
              </a:rPr>
              <a:t>α</a:t>
            </a:r>
            <a:endParaRPr lang="bg-BG" dirty="0"/>
          </a:p>
          <a:p>
            <a:pPr lvl="1"/>
            <a:r>
              <a:rPr lang="bg-BG" dirty="0"/>
              <a:t>Координатните оси</a:t>
            </a:r>
            <a:r>
              <a:rPr lang="en-US" dirty="0"/>
              <a:t>: </a:t>
            </a:r>
            <a:r>
              <a:rPr lang="en-US" b="1" dirty="0" err="1"/>
              <a:t>XY</a:t>
            </a:r>
            <a:r>
              <a:rPr lang="bg-BG" dirty="0"/>
              <a:t> или </a:t>
            </a:r>
            <a:r>
              <a:rPr lang="en-US" b="1" dirty="0" err="1"/>
              <a:t>YX</a:t>
            </a:r>
            <a:endParaRPr lang="bg-BG" b="1" dirty="0"/>
          </a:p>
          <a:p>
            <a:pPr lvl="1"/>
            <a:r>
              <a:rPr lang="bg-BG" dirty="0"/>
              <a:t>Трансформацията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b="1" dirty="0"/>
              <a:t>sin(x)</a:t>
            </a:r>
            <a:r>
              <a:rPr lang="bg-BG" dirty="0"/>
              <a:t> или </a:t>
            </a:r>
            <a:r>
              <a:rPr lang="en-US" b="1" dirty="0"/>
              <a:t>cos</a:t>
            </a:r>
            <a:r>
              <a:rPr lang="bg-BG" b="1" dirty="0"/>
              <a:t>(</a:t>
            </a:r>
            <a:r>
              <a:rPr lang="en-US" b="1" dirty="0"/>
              <a:t>x)</a:t>
            </a:r>
            <a:endParaRPr lang="bg-BG" b="1" dirty="0"/>
          </a:p>
          <a:p>
            <a:pPr lvl="1"/>
            <a:r>
              <a:rPr lang="bg-BG" dirty="0"/>
              <a:t>Знака на радиуса</a:t>
            </a:r>
            <a:r>
              <a:rPr lang="en-US" dirty="0"/>
              <a:t>: </a:t>
            </a:r>
            <a:r>
              <a:rPr lang="en-US" b="1" dirty="0"/>
              <a:t>R</a:t>
            </a:r>
            <a:r>
              <a:rPr lang="en-US" b="1" baseline="-25000" dirty="0"/>
              <a:t>x</a:t>
            </a:r>
            <a:r>
              <a:rPr lang="bg-BG" b="1" dirty="0"/>
              <a:t>&gt;0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/>
              <a:t>R</a:t>
            </a:r>
            <a:r>
              <a:rPr lang="en-US" b="1" baseline="-25000" dirty="0"/>
              <a:t>x</a:t>
            </a:r>
            <a:r>
              <a:rPr lang="bg-BG" b="1" dirty="0"/>
              <a:t>&lt;0</a:t>
            </a:r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59249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Скорост на движение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Ъглова скорост </a:t>
                </a:r>
                <a:r>
                  <a:rPr lang="el-GR" dirty="0">
                    <a:latin typeface="Arial"/>
                    <a:cs typeface="Arial"/>
                  </a:rPr>
                  <a:t>φ</a:t>
                </a:r>
                <a:endParaRPr lang="bg-BG" dirty="0"/>
              </a:p>
              <a:p>
                <a:pPr lvl="1"/>
                <a:r>
                  <a:rPr lang="bg-BG" dirty="0"/>
                  <a:t>Промяна на ъгъла за единица време</a:t>
                </a:r>
              </a:p>
              <a:p>
                <a:pPr lvl="1"/>
                <a:r>
                  <a:rPr lang="bg-BG" dirty="0"/>
                  <a:t>Не зависи от радиуса на окръжността</a:t>
                </a:r>
              </a:p>
              <a:p>
                <a:pPr lvl="1"/>
                <a:endParaRPr lang="en-US" dirty="0"/>
              </a:p>
              <a:p>
                <a:r>
                  <a:rPr lang="bg-BG" dirty="0">
                    <a:effectLst>
                      <a:outerShdw blurRad="50800" dist="38100" algn="tr" rotWithShape="0">
                        <a:prstClr val="black">
                          <a:alpha val="40000"/>
                        </a:prstClr>
                      </a:outerShdw>
                    </a:effectLst>
                  </a:rPr>
                  <a:t>Линейна скорост </a:t>
                </a:r>
                <a:r>
                  <a:rPr lang="en-US" dirty="0">
                    <a:effectLst>
                      <a:outerShdw blurRad="50800" dist="38100" algn="tr" rotWithShape="0">
                        <a:prstClr val="black">
                          <a:alpha val="40000"/>
                        </a:prstClr>
                      </a:outerShdw>
                    </a:effectLst>
                  </a:rPr>
                  <a:t>v</a:t>
                </a:r>
                <a:endParaRPr lang="bg-BG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  <a:p>
                <a:pPr lvl="1"/>
                <a:r>
                  <a:rPr lang="bg-BG" dirty="0"/>
                  <a:t>Изминато разстояние за единица време</a:t>
                </a:r>
              </a:p>
              <a:p>
                <a:pPr lvl="1"/>
                <a:r>
                  <a:rPr lang="bg-BG" dirty="0"/>
                  <a:t>Зависи от ъгловата скорост и радиуса</a:t>
                </a:r>
              </a:p>
              <a:p>
                <a:pPr lvl="1"/>
                <a:r>
                  <a:rPr lang="bg-BG" dirty="0"/>
                  <a:t>При ъгли в </a:t>
                </a:r>
                <a:r>
                  <a:rPr lang="bg-BG" dirty="0" err="1"/>
                  <a:t>радиани</a:t>
                </a:r>
                <a:r>
                  <a:rPr lang="en-US" dirty="0"/>
                  <a:t>:</a:t>
                </a:r>
              </a:p>
              <a:p>
                <a:pPr lvl="1"/>
                <a:endParaRPr lang="bg-BG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>
                          <a:latin typeface="Cambria Math"/>
                          <a:ea typeface="Cambria Math"/>
                        </a:rPr>
                        <m:t>v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bg-BG" sz="28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bg-BG" dirty="0"/>
              </a:p>
              <a:p>
                <a:pPr lvl="1"/>
                <a:endParaRPr lang="en-US" dirty="0"/>
              </a:p>
              <a:p>
                <a:pPr lvl="1"/>
                <a:r>
                  <a:rPr lang="bg-BG" dirty="0"/>
                  <a:t>Можем да променяме всяка от скоростите запазвайки другата</a:t>
                </a:r>
              </a:p>
              <a:p>
                <a:pPr lvl="1"/>
                <a:endParaRPr lang="bg-BG" dirty="0"/>
              </a:p>
              <a:p>
                <a:endParaRPr lang="en-US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6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86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Движение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8955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Равни ъглови скорости</a:t>
            </a:r>
          </a:p>
          <a:p>
            <a:pPr lvl="1"/>
            <a:r>
              <a:rPr lang="bg-BG" dirty="0"/>
              <a:t>Обекти се движат по различни окръжности</a:t>
            </a:r>
          </a:p>
          <a:p>
            <a:pPr lvl="1"/>
            <a:r>
              <a:rPr lang="bg-BG" dirty="0"/>
              <a:t>Ъгловите им скорости са равни</a:t>
            </a:r>
          </a:p>
          <a:p>
            <a:pPr lvl="1"/>
            <a:endParaRPr lang="bg-BG" dirty="0"/>
          </a:p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Всеки обект помни радиуса на орбитата </a:t>
            </a:r>
            <a:r>
              <a:rPr lang="en-US" b="1" dirty="0" err="1"/>
              <a:t>obj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].r</a:t>
            </a:r>
          </a:p>
          <a:p>
            <a:pPr lvl="1"/>
            <a:r>
              <a:rPr lang="bg-BG" dirty="0"/>
              <a:t>Всеки обект помни отместването по орбитата </a:t>
            </a:r>
            <a:r>
              <a:rPr lang="en-US" b="1" dirty="0" err="1"/>
              <a:t>obj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].a</a:t>
            </a:r>
            <a:endParaRPr lang="bg-BG" b="1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4648200"/>
            <a:ext cx="8534400" cy="1905000"/>
          </a:xfrm>
          <a:prstGeom prst="snip2DiagRect">
            <a:avLst>
              <a:gd name="adj1" fmla="val 0"/>
              <a:gd name="adj2" fmla="val 1465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(var i=0; i&lt;n; i++)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obj[i].center = [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obj[i].r*Math.cos(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+obj[i].a),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obj[i].r*Math.sin(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+obj[i].a),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0 ];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64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204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US" dirty="0"/>
              <a:t>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Равни линейни скорости</a:t>
            </a:r>
          </a:p>
          <a:p>
            <a:pPr lvl="1"/>
            <a:r>
              <a:rPr lang="bg-BG" dirty="0"/>
              <a:t>Обекти се движат по различни окръжности</a:t>
            </a:r>
          </a:p>
          <a:p>
            <a:pPr lvl="1"/>
            <a:r>
              <a:rPr lang="bg-BG" dirty="0"/>
              <a:t>Линейните им скорости са равни</a:t>
            </a:r>
          </a:p>
          <a:p>
            <a:pPr lvl="1"/>
            <a:endParaRPr lang="bg-BG" dirty="0"/>
          </a:p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Всеки обект помни радиуса на орбитата </a:t>
            </a:r>
            <a:r>
              <a:rPr lang="en-US" b="1" dirty="0" err="1"/>
              <a:t>obj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].r</a:t>
            </a:r>
          </a:p>
          <a:p>
            <a:pPr lvl="1"/>
            <a:r>
              <a:rPr lang="bg-BG" dirty="0"/>
              <a:t>Всеки обект помни отместването по орбитата </a:t>
            </a:r>
            <a:r>
              <a:rPr lang="en-US" b="1" dirty="0" err="1"/>
              <a:t>obj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].a</a:t>
            </a:r>
            <a:endParaRPr lang="bg-BG" b="1" dirty="0"/>
          </a:p>
          <a:p>
            <a:pPr lvl="1"/>
            <a:r>
              <a:rPr lang="bg-BG" dirty="0"/>
              <a:t>Скоростта е обратнопропорционална на </a:t>
            </a:r>
            <a:r>
              <a:rPr lang="en-US" b="1" dirty="0" err="1"/>
              <a:t>obj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].r</a:t>
            </a:r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4648200"/>
            <a:ext cx="8534400" cy="1905000"/>
          </a:xfrm>
          <a:prstGeom prst="snip2DiagRect">
            <a:avLst>
              <a:gd name="adj1" fmla="val 0"/>
              <a:gd name="adj2" fmla="val 1465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(var i=0; i&lt;n; i++)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obj[i].center = [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obj[i].r*Math.cos(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5*time/obj[i].r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+obj[i].a),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obj[i].r*Math.sin(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5*time/obj[i].r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+obj[i].a),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0 ];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233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42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Относително движение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Център на въртене не е (0,</a:t>
            </a:r>
            <a:r>
              <a:rPr lang="bg-BG" dirty="0" err="1"/>
              <a:t>0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Композиция на транслация и въртене</a:t>
            </a:r>
          </a:p>
          <a:p>
            <a:pPr lvl="1"/>
            <a:r>
              <a:rPr lang="bg-BG" dirty="0"/>
              <a:t>Допуска се променлив център</a:t>
            </a:r>
          </a:p>
          <a:p>
            <a:pPr lvl="1"/>
            <a:endParaRPr lang="bg-BG" dirty="0"/>
          </a:p>
          <a:p>
            <a:r>
              <a:rPr lang="bg-BG" dirty="0"/>
              <a:t>Примери</a:t>
            </a:r>
          </a:p>
          <a:p>
            <a:pPr lvl="1"/>
            <a:r>
              <a:rPr lang="bg-BG" dirty="0"/>
              <a:t>Спътник около Луната, около Земята, около Слънцето</a:t>
            </a:r>
          </a:p>
          <a:p>
            <a:pPr lvl="1"/>
            <a:r>
              <a:rPr lang="bg-BG" dirty="0"/>
              <a:t>Засилване на люлка с люлеене на краката </a:t>
            </a:r>
          </a:p>
          <a:p>
            <a:pPr lvl="1"/>
            <a:r>
              <a:rPr lang="bg-BG" dirty="0"/>
              <a:t>Сгъване и разгъване на ръка и пръсти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42092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Движение около въртящ се център</a:t>
                </a:r>
              </a:p>
              <a:p>
                <a:pPr lvl="1"/>
                <a:r>
                  <a:rPr lang="bg-BG" dirty="0"/>
                  <a:t>Имаме вектор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bg-BG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bg-BG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</a:t>
                </a:r>
                <a:r>
                  <a:rPr lang="bg-BG" dirty="0"/>
                  <a:t> въртящ се спрямо началото си</a:t>
                </a:r>
              </a:p>
              <a:p>
                <a:pPr lvl="1"/>
                <a:r>
                  <a:rPr lang="bg-BG" dirty="0"/>
                  <a:t>Имаме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bg-BG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</a:t>
                </a:r>
                <a:r>
                  <a:rPr lang="bg-BG" dirty="0"/>
                  <a:t> въртящ се спрямо края на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bg-BG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bg-BG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endParaRPr lang="en-US" b="1" baseline="-25000" dirty="0"/>
              </a:p>
              <a:p>
                <a:pPr lvl="1"/>
                <a:r>
                  <a:rPr lang="bg-BG" dirty="0"/>
                  <a:t>Имаме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bg-BG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</a:t>
                </a:r>
                <a:r>
                  <a:rPr lang="bg-BG" dirty="0"/>
                  <a:t> въртящ се спрямо края на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bg-BG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endParaRPr lang="en-US" b="1" baseline="-25000" dirty="0"/>
              </a:p>
              <a:p>
                <a:pPr lvl="1"/>
                <a:r>
                  <a:rPr lang="bg-BG" dirty="0"/>
                  <a:t>Координати на точка </a:t>
                </a:r>
                <a:r>
                  <a:rPr lang="en-US" b="1" dirty="0"/>
                  <a:t>P</a:t>
                </a:r>
                <a:r>
                  <a:rPr lang="en-US" dirty="0"/>
                  <a:t> </a:t>
                </a:r>
                <a:r>
                  <a:rPr lang="bg-BG" dirty="0"/>
                  <a:t>при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func>
                          <m:func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latin typeface="Cambria Math"/>
                              </a:rPr>
                              <m:t>𝐜𝐨𝐬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func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func>
                          <m:func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latin typeface="Cambria Math"/>
                              </a:rPr>
                              <m:t>𝐬𝐢𝐧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bg-BG" b="1" dirty="0"/>
              </a:p>
              <a:p>
                <a:pPr lvl="1"/>
                <a:endParaRPr lang="bg-B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bg-BG" sz="2400" b="0" i="1" smtClean="0">
                          <a:effectLst/>
                          <a:latin typeface="Cambria Math"/>
                        </a:rPr>
                        <m:t>    </m:t>
                      </m:r>
                      <m:d>
                        <m:dPr>
                          <m:begChr m:val="|"/>
                          <m:endChr m:val=""/>
                          <m:ctrlPr>
                            <a:rPr lang="bg-BG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400" b="0" i="1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effectLst/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>
                                        <a:effectLst/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4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effectLst/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</m:e>
                                </m:func>
                                <m:sSub>
                                  <m:sSubPr>
                                    <m:ctrlPr>
                                      <a:rPr lang="en-US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effectLst/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>
                                        <a:effectLst/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4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</m:e>
                                </m:func>
                                <m:sSub>
                                  <m:sSubPr>
                                    <m:ctrlPr>
                                      <a:rPr lang="en-US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effectLst/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>
                                        <a:effectLst/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4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effectLst/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2400" b="0" i="1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effectLst/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effectLst/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4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effectLst/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</m:e>
                                </m:func>
                                <m:sSub>
                                  <m:sSubPr>
                                    <m:ctrlPr>
                                      <a:rPr lang="en-US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effectLst/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effectLst/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4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</m:e>
                                </m:func>
                                <m:sSub>
                                  <m:sSubPr>
                                    <m:ctrlPr>
                                      <a:rPr lang="en-US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effectLst/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effectLst/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4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effectLst/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sz="2400" b="0" i="1" smtClean="0">
                                    <a:effectLst/>
                                    <a:latin typeface="Cambria Math"/>
                                  </a:rPr>
                                  <m:t>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>
                  <a:effectLst/>
                </a:endParaRPr>
              </a:p>
              <a:p>
                <a:endParaRPr lang="bg-BG" b="0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52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/>
          <p:cNvSpPr/>
          <p:nvPr/>
        </p:nvSpPr>
        <p:spPr>
          <a:xfrm>
            <a:off x="2819400" y="4038600"/>
            <a:ext cx="1066800" cy="1066800"/>
          </a:xfrm>
          <a:prstGeom prst="arc">
            <a:avLst>
              <a:gd name="adj1" fmla="val 1910760"/>
              <a:gd name="adj2" fmla="val 21598216"/>
            </a:avLst>
          </a:prstGeom>
          <a:solidFill>
            <a:schemeClr val="bg2">
              <a:lumMod val="40000"/>
              <a:lumOff val="60000"/>
            </a:schemeClr>
          </a:solidFill>
          <a:ln w="19050" cap="rnd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  <a:effectLst>
            <a:outerShdw blurRad="63500" algn="ctr" rotWithShape="0">
              <a:schemeClr val="accent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352800" y="4572000"/>
            <a:ext cx="1600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52800" y="4572000"/>
            <a:ext cx="1828800" cy="1066800"/>
          </a:xfrm>
          <a:prstGeom prst="straightConnector1">
            <a:avLst/>
          </a:prstGeom>
          <a:ln w="76200" cap="rnd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63500" algn="ctr" rotWithShape="0">
              <a:schemeClr val="accent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0" y="41148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α</a:t>
            </a:r>
            <a:r>
              <a:rPr lang="en-US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2</a:t>
            </a:r>
            <a:endParaRPr lang="en-US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 rot="3810077">
            <a:off x="4160613" y="4748433"/>
            <a:ext cx="367408" cy="369332"/>
            <a:chOff x="2130990" y="5559238"/>
            <a:chExt cx="367408" cy="369332"/>
          </a:xfrm>
        </p:grpSpPr>
        <p:sp>
          <p:nvSpPr>
            <p:cNvPr id="9" name="TextBox 8"/>
            <p:cNvSpPr txBox="1"/>
            <p:nvPr/>
          </p:nvSpPr>
          <p:spPr>
            <a:xfrm rot="19545999">
              <a:off x="2130990" y="555923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Calibri"/>
                </a:rPr>
                <a:t>v</a:t>
              </a:r>
              <a:r>
                <a:rPr lang="en-US" baseline="-25000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Calibri"/>
                </a:rPr>
                <a:t>2</a:t>
              </a:r>
              <a:endParaRPr lang="en-US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2155465" y="5613400"/>
              <a:ext cx="155935" cy="1143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Arc 11"/>
          <p:cNvSpPr/>
          <p:nvPr/>
        </p:nvSpPr>
        <p:spPr>
          <a:xfrm>
            <a:off x="1981200" y="5334000"/>
            <a:ext cx="1066800" cy="1066800"/>
          </a:xfrm>
          <a:prstGeom prst="arc">
            <a:avLst>
              <a:gd name="adj1" fmla="val 18247301"/>
              <a:gd name="adj2" fmla="val 21598216"/>
            </a:avLst>
          </a:prstGeom>
          <a:solidFill>
            <a:schemeClr val="bg2">
              <a:lumMod val="40000"/>
              <a:lumOff val="60000"/>
            </a:schemeClr>
          </a:solidFill>
          <a:ln w="19050" cap="rnd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  <a:effectLst>
            <a:outerShdw blurRad="63500" algn="ctr" rotWithShape="0">
              <a:schemeClr val="accent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4600" y="5867400"/>
            <a:ext cx="1600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514600" y="4590676"/>
            <a:ext cx="832197" cy="1276726"/>
          </a:xfrm>
          <a:prstGeom prst="straightConnector1">
            <a:avLst/>
          </a:prstGeom>
          <a:ln w="76200" cap="rnd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63500" algn="ctr" rotWithShape="0">
              <a:schemeClr val="accent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58140" y="534566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α</a:t>
            </a:r>
            <a:r>
              <a:rPr lang="en-US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1</a:t>
            </a:r>
            <a:endParaRPr lang="en-US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6" name="Group 15"/>
          <p:cNvGrpSpPr/>
          <p:nvPr/>
        </p:nvGrpSpPr>
        <p:grpSpPr>
          <a:xfrm rot="20439734">
            <a:off x="2590800" y="4953000"/>
            <a:ext cx="367408" cy="369332"/>
            <a:chOff x="2130990" y="5559238"/>
            <a:chExt cx="367408" cy="369332"/>
          </a:xfrm>
        </p:grpSpPr>
        <p:sp>
          <p:nvSpPr>
            <p:cNvPr id="18" name="TextBox 17"/>
            <p:cNvSpPr txBox="1"/>
            <p:nvPr/>
          </p:nvSpPr>
          <p:spPr>
            <a:xfrm rot="19545999">
              <a:off x="2130990" y="555923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Calibri"/>
                </a:rPr>
                <a:t>v</a:t>
              </a:r>
              <a:r>
                <a:rPr lang="en-US" baseline="-25000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Calibri"/>
                </a:rPr>
                <a:t>1</a:t>
              </a:r>
              <a:endParaRPr lang="en-US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2155465" y="5613400"/>
              <a:ext cx="155935" cy="1143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2386511" y="575889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>
            <a:off x="4648200" y="5105400"/>
            <a:ext cx="1066800" cy="1066800"/>
          </a:xfrm>
          <a:prstGeom prst="arc">
            <a:avLst>
              <a:gd name="adj1" fmla="val 20544725"/>
              <a:gd name="adj2" fmla="val 21598216"/>
            </a:avLst>
          </a:prstGeom>
          <a:solidFill>
            <a:schemeClr val="bg2">
              <a:lumMod val="40000"/>
              <a:lumOff val="60000"/>
            </a:schemeClr>
          </a:solidFill>
          <a:ln w="19050" cap="rnd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  <a:effectLst>
            <a:outerShdw blurRad="63500" algn="ctr" rotWithShape="0">
              <a:schemeClr val="accent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181600" y="5638800"/>
            <a:ext cx="1600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181600" y="5181600"/>
            <a:ext cx="1447800" cy="457200"/>
          </a:xfrm>
          <a:prstGeom prst="straightConnector1">
            <a:avLst/>
          </a:prstGeom>
          <a:ln w="76200" cap="rnd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63500" algn="ctr" rotWithShape="0">
              <a:schemeClr val="accent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00861" y="533296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α</a:t>
            </a:r>
            <a:r>
              <a:rPr lang="en-US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lang="en-US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5" name="Group 24"/>
          <p:cNvGrpSpPr/>
          <p:nvPr/>
        </p:nvGrpSpPr>
        <p:grpSpPr>
          <a:xfrm rot="1015793">
            <a:off x="5537185" y="5074692"/>
            <a:ext cx="367408" cy="369332"/>
            <a:chOff x="2130990" y="5559238"/>
            <a:chExt cx="367408" cy="369332"/>
          </a:xfrm>
        </p:grpSpPr>
        <p:sp>
          <p:nvSpPr>
            <p:cNvPr id="26" name="TextBox 25"/>
            <p:cNvSpPr txBox="1"/>
            <p:nvPr/>
          </p:nvSpPr>
          <p:spPr>
            <a:xfrm rot="19545999">
              <a:off x="2130990" y="555923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Calibri"/>
                </a:rPr>
                <a:t>v</a:t>
              </a:r>
              <a:r>
                <a:rPr lang="en-US" baseline="-25000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Calibri"/>
                </a:rPr>
                <a:t>3</a:t>
              </a:r>
              <a:endParaRPr lang="en-US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2155465" y="5613400"/>
              <a:ext cx="155935" cy="1143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>
            <a:off x="6593199" y="502906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821799" y="4945558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P</a:t>
            </a:r>
            <a:endParaRPr lang="en-US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0793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Планетна система</a:t>
            </a:r>
          </a:p>
          <a:p>
            <a:pPr lvl="1"/>
            <a:r>
              <a:rPr lang="bg-BG" dirty="0"/>
              <a:t>Звезда в центъра</a:t>
            </a:r>
          </a:p>
          <a:p>
            <a:pPr lvl="1"/>
            <a:r>
              <a:rPr lang="bg-BG" dirty="0"/>
              <a:t>Планети, които я обикалят (</a:t>
            </a:r>
            <a:r>
              <a:rPr lang="en-US" b="1" dirty="0"/>
              <a:t>p</a:t>
            </a:r>
            <a:r>
              <a:rPr lang="bg-BG" dirty="0"/>
              <a:t> на брой)</a:t>
            </a:r>
          </a:p>
          <a:p>
            <a:pPr lvl="1"/>
            <a:r>
              <a:rPr lang="bg-BG" dirty="0"/>
              <a:t>Луни, които обикалят около планетите (общо </a:t>
            </a:r>
            <a:r>
              <a:rPr lang="en-US" b="1" dirty="0"/>
              <a:t>m</a:t>
            </a:r>
            <a:r>
              <a:rPr lang="bg-BG" dirty="0"/>
              <a:t> на брой)</a:t>
            </a:r>
          </a:p>
          <a:p>
            <a:pPr lvl="1"/>
            <a:endParaRPr lang="bg-BG" dirty="0"/>
          </a:p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Планетите ще имат ъглова скорост, зависеща от разстоянието им до звездата</a:t>
            </a:r>
          </a:p>
          <a:p>
            <a:pPr lvl="1"/>
            <a:r>
              <a:rPr lang="bg-BG" dirty="0"/>
              <a:t>Луните ще са пръснати по случаен начин из планетите</a:t>
            </a:r>
          </a:p>
          <a:p>
            <a:pPr lvl="1"/>
            <a:r>
              <a:rPr lang="bg-BG" dirty="0"/>
              <a:t>Всички орбити ще са кръгови</a:t>
            </a:r>
          </a:p>
        </p:txBody>
      </p:sp>
    </p:spTree>
    <p:extLst>
      <p:ext uri="{BB962C8B-B14F-4D97-AF65-F5344CB8AC3E}">
        <p14:creationId xmlns:p14="http://schemas.microsoft.com/office/powerpoint/2010/main" val="2222929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Създаване на планети и звезди</a:t>
            </a:r>
          </a:p>
          <a:p>
            <a:pPr lvl="1"/>
            <a:r>
              <a:rPr lang="bg-BG" dirty="0"/>
              <a:t>Планетите и луните са сфери в два масива</a:t>
            </a:r>
          </a:p>
          <a:p>
            <a:pPr lvl="1"/>
            <a:r>
              <a:rPr lang="bg-BG" dirty="0"/>
              <a:t>В параметър </a:t>
            </a:r>
            <a:r>
              <a:rPr lang="en-US" b="1" dirty="0"/>
              <a:t>r</a:t>
            </a:r>
            <a:r>
              <a:rPr lang="bg-BG" dirty="0"/>
              <a:t> се помни радиусът на орбитата им</a:t>
            </a:r>
          </a:p>
          <a:p>
            <a:pPr lvl="1"/>
            <a:r>
              <a:rPr lang="bg-BG" dirty="0"/>
              <a:t>В параметър </a:t>
            </a:r>
            <a:r>
              <a:rPr lang="en-US" b="1" dirty="0"/>
              <a:t>a</a:t>
            </a:r>
            <a:r>
              <a:rPr lang="bg-BG" dirty="0"/>
              <a:t> се помни отместването по орбитата</a:t>
            </a:r>
          </a:p>
          <a:p>
            <a:pPr lvl="1"/>
            <a:r>
              <a:rPr lang="bg-BG" dirty="0"/>
              <a:t>В параметър </a:t>
            </a:r>
            <a:r>
              <a:rPr lang="en-US" b="1" dirty="0"/>
              <a:t>p</a:t>
            </a:r>
            <a:r>
              <a:rPr lang="bg-BG" dirty="0"/>
              <a:t> всяка луна помни на коя планета е луна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667000"/>
            <a:ext cx="8534400" cy="3886200"/>
          </a:xfrm>
          <a:prstGeom prst="snip2DiagRect">
            <a:avLst>
              <a:gd name="adj1" fmla="val 0"/>
              <a:gd name="adj2" fmla="val 760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planet = [];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&lt;p;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planet[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new Sphere ([0,0,0],random(1,2));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planet[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10+5*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planet[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random(0,2*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moon = [];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&lt;m;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moon[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new Sphere ([0,0,0],random(0.2,0.5));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moon[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random(2,5);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moon[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random(0,2*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moon[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(random(0,p-1));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  <a:tab pos="240665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7274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Пресмятане на координатите</a:t>
            </a:r>
          </a:p>
          <a:p>
            <a:pPr lvl="1"/>
            <a:r>
              <a:rPr lang="bg-BG" dirty="0"/>
              <a:t>Планетите и луните са сфери в два масива</a:t>
            </a:r>
          </a:p>
          <a:p>
            <a:pPr lvl="1"/>
            <a:r>
              <a:rPr lang="bg-BG" dirty="0"/>
              <a:t>В параметър </a:t>
            </a:r>
            <a:r>
              <a:rPr lang="en-US" b="1" dirty="0"/>
              <a:t>r</a:t>
            </a:r>
            <a:r>
              <a:rPr lang="bg-BG" dirty="0"/>
              <a:t> се помни радиусът на орбитата им</a:t>
            </a:r>
          </a:p>
          <a:p>
            <a:pPr lvl="1"/>
            <a:r>
              <a:rPr lang="bg-BG" dirty="0"/>
              <a:t>В параметър </a:t>
            </a:r>
            <a:r>
              <a:rPr lang="en-US" b="1" dirty="0"/>
              <a:t>a</a:t>
            </a:r>
            <a:r>
              <a:rPr lang="bg-BG" dirty="0"/>
              <a:t> се помни отместването по орбитата</a:t>
            </a:r>
          </a:p>
          <a:p>
            <a:pPr lvl="1"/>
            <a:r>
              <a:rPr lang="bg-BG" dirty="0"/>
              <a:t>В параметър </a:t>
            </a:r>
            <a:r>
              <a:rPr lang="en-US" b="1" dirty="0"/>
              <a:t>p</a:t>
            </a:r>
            <a:r>
              <a:rPr lang="bg-BG" dirty="0"/>
              <a:t> всяка луна помни на коя планета е луна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667000"/>
            <a:ext cx="8534400" cy="3886200"/>
          </a:xfrm>
          <a:prstGeom prst="snip2DiagRect">
            <a:avLst>
              <a:gd name="adj1" fmla="val 0"/>
              <a:gd name="adj2" fmla="val 760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50800">
              <a:lnSpc>
                <a:spcPts val="1900"/>
              </a:lnSpc>
              <a:tabLst>
                <a:tab pos="290513" algn="l"/>
                <a:tab pos="512763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&lt;p;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50800">
              <a:lnSpc>
                <a:spcPts val="1900"/>
              </a:lnSpc>
              <a:tabLst>
                <a:tab pos="290513" algn="l"/>
                <a:tab pos="512763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50800">
              <a:lnSpc>
                <a:spcPts val="1900"/>
              </a:lnSpc>
              <a:tabLst>
                <a:tab pos="290513" algn="l"/>
                <a:tab pos="512763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planet[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pPr marL="50800">
              <a:lnSpc>
                <a:spcPts val="1900"/>
              </a:lnSpc>
              <a:tabLst>
                <a:tab pos="290513" algn="l"/>
                <a:tab pos="512763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star.center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+planet[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].r*cos(5*time/planet[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r+planet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].a),</a:t>
            </a:r>
          </a:p>
          <a:p>
            <a:pPr marL="50800">
              <a:lnSpc>
                <a:spcPts val="1900"/>
              </a:lnSpc>
              <a:tabLst>
                <a:tab pos="290513" algn="l"/>
                <a:tab pos="512763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star.center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+planet[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].r*sin(5*time/planet[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r+planet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].a),</a:t>
            </a:r>
          </a:p>
          <a:p>
            <a:pPr marL="50800">
              <a:lnSpc>
                <a:spcPts val="1900"/>
              </a:lnSpc>
              <a:tabLst>
                <a:tab pos="290513" algn="l"/>
                <a:tab pos="512763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star.center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];</a:t>
            </a:r>
          </a:p>
          <a:p>
            <a:pPr marL="50800">
              <a:lnSpc>
                <a:spcPts val="1900"/>
              </a:lnSpc>
              <a:tabLst>
                <a:tab pos="290513" algn="l"/>
                <a:tab pos="512763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0800">
              <a:lnSpc>
                <a:spcPts val="1900"/>
              </a:lnSpc>
              <a:tabLst>
                <a:tab pos="290513" algn="l"/>
                <a:tab pos="512763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&lt;m;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50800">
              <a:lnSpc>
                <a:spcPts val="1900"/>
              </a:lnSpc>
              <a:tabLst>
                <a:tab pos="290513" algn="l"/>
                <a:tab pos="512763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50800">
              <a:lnSpc>
                <a:spcPts val="1900"/>
              </a:lnSpc>
              <a:tabLst>
                <a:tab pos="290513" algn="l"/>
                <a:tab pos="512763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planet[moon[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].p];</a:t>
            </a:r>
          </a:p>
          <a:p>
            <a:pPr marL="50800">
              <a:lnSpc>
                <a:spcPts val="1900"/>
              </a:lnSpc>
              <a:tabLst>
                <a:tab pos="290513" algn="l"/>
                <a:tab pos="512763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moon[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pPr marL="50800">
              <a:lnSpc>
                <a:spcPts val="1900"/>
              </a:lnSpc>
              <a:tabLst>
                <a:tab pos="290513" algn="l"/>
                <a:tab pos="512763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pl.center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+moon[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].r*cos(5*time/moon[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r+moon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].a),</a:t>
            </a:r>
          </a:p>
          <a:p>
            <a:pPr marL="50800">
              <a:lnSpc>
                <a:spcPts val="1900"/>
              </a:lnSpc>
              <a:tabLst>
                <a:tab pos="290513" algn="l"/>
                <a:tab pos="512763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pl.center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+moon[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].r*sin(5*time/moon[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r+moon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].a),</a:t>
            </a:r>
          </a:p>
          <a:p>
            <a:pPr marL="50800">
              <a:lnSpc>
                <a:spcPts val="1900"/>
              </a:lnSpc>
              <a:tabLst>
                <a:tab pos="290513" algn="l"/>
                <a:tab pos="512763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pl.center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];</a:t>
            </a:r>
          </a:p>
          <a:p>
            <a:pPr marL="50800">
              <a:lnSpc>
                <a:spcPts val="1900"/>
              </a:lnSpc>
              <a:tabLst>
                <a:tab pos="290513" algn="l"/>
                <a:tab pos="512763" algn="l"/>
                <a:tab pos="120650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680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97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движение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Най-обща дефиниция</a:t>
            </a:r>
          </a:p>
          <a:p>
            <a:pPr lvl="1"/>
            <a:r>
              <a:rPr lang="bg-BG" dirty="0"/>
              <a:t>Промяна на някое от свойствата на обект</a:t>
            </a:r>
          </a:p>
          <a:p>
            <a:pPr lvl="1"/>
            <a:r>
              <a:rPr lang="bg-BG" dirty="0"/>
              <a:t>Често промяната е плавна, за да се постигне анимация</a:t>
            </a:r>
          </a:p>
          <a:p>
            <a:pPr lvl="1"/>
            <a:r>
              <a:rPr lang="bg-BG" dirty="0"/>
              <a:t>Често свойството допуска много стойности</a:t>
            </a:r>
          </a:p>
          <a:p>
            <a:pPr lvl="1"/>
            <a:endParaRPr lang="bg-BG" dirty="0"/>
          </a:p>
          <a:p>
            <a:r>
              <a:rPr lang="bg-BG" dirty="0"/>
              <a:t>Примери</a:t>
            </a:r>
          </a:p>
          <a:p>
            <a:pPr lvl="1"/>
            <a:r>
              <a:rPr lang="bg-BG" dirty="0"/>
              <a:t>Преместване чрез промяна на центъра</a:t>
            </a:r>
          </a:p>
          <a:p>
            <a:pPr lvl="1"/>
            <a:r>
              <a:rPr lang="bg-BG" dirty="0"/>
              <a:t>Въртене чрез промяна на ъглите на ориентация</a:t>
            </a:r>
          </a:p>
          <a:p>
            <a:pPr lvl="1"/>
            <a:r>
              <a:rPr lang="bg-BG" dirty="0"/>
              <a:t>Промяна на цвета на обект</a:t>
            </a:r>
          </a:p>
          <a:p>
            <a:pPr lvl="1"/>
            <a:r>
              <a:rPr lang="bg-BG" dirty="0"/>
              <a:t>Промяна в размерите на обект</a:t>
            </a:r>
          </a:p>
        </p:txBody>
      </p:sp>
    </p:spTree>
    <p:extLst>
      <p:ext uri="{BB962C8B-B14F-4D97-AF65-F5344CB8AC3E}">
        <p14:creationId xmlns:p14="http://schemas.microsoft.com/office/powerpoint/2010/main" val="2490048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Варианти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Движение по елипса</a:t>
            </a:r>
          </a:p>
          <a:p>
            <a:pPr lvl="1"/>
            <a:r>
              <a:rPr lang="bg-BG" dirty="0"/>
              <a:t>Аналогично на движението по окръжност</a:t>
            </a:r>
          </a:p>
          <a:p>
            <a:pPr lvl="1"/>
            <a:r>
              <a:rPr lang="bg-BG" dirty="0"/>
              <a:t>Двата радиуса са различни</a:t>
            </a:r>
          </a:p>
          <a:p>
            <a:pPr lvl="1"/>
            <a:endParaRPr lang="bg-BG" dirty="0"/>
          </a:p>
          <a:p>
            <a:r>
              <a:rPr lang="bg-BG" dirty="0"/>
              <a:t>Движение по дъга</a:t>
            </a:r>
          </a:p>
          <a:p>
            <a:pPr lvl="1"/>
            <a:r>
              <a:rPr lang="bg-BG" dirty="0"/>
              <a:t>Аналогично на движение по окръжност</a:t>
            </a:r>
          </a:p>
          <a:p>
            <a:pPr lvl="1"/>
            <a:r>
              <a:rPr lang="bg-BG" dirty="0"/>
              <a:t>Ъгълът в полярните координати се променя между две стойности, ограничаващи дъгата</a:t>
            </a:r>
          </a:p>
        </p:txBody>
      </p:sp>
    </p:spTree>
    <p:extLst>
      <p:ext uri="{BB962C8B-B14F-4D97-AF65-F5344CB8AC3E}">
        <p14:creationId xmlns:p14="http://schemas.microsoft.com/office/powerpoint/2010/main" val="768726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Движение в равнина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Движение по окръжност в равнина</a:t>
                </a:r>
              </a:p>
              <a:p>
                <a:pPr lvl="1"/>
                <a:r>
                  <a:rPr lang="bg-BG" dirty="0"/>
                  <a:t>Равнината не е успоредна/перпендикулярна на осите</a:t>
                </a:r>
              </a:p>
              <a:p>
                <a:pPr lvl="1"/>
                <a:r>
                  <a:rPr lang="bg-BG" dirty="0"/>
                  <a:t>Работим с локална 2</a:t>
                </a:r>
                <a:r>
                  <a:rPr lang="en-US" dirty="0"/>
                  <a:t>D </a:t>
                </a:r>
                <a:r>
                  <a:rPr lang="bg-BG" dirty="0"/>
                  <a:t>координатна система в равнината</a:t>
                </a:r>
              </a:p>
              <a:p>
                <a:pPr lvl="1"/>
                <a:r>
                  <a:rPr lang="bg-BG" dirty="0"/>
                  <a:t>Пълна трансформация от полярни координати</a:t>
                </a:r>
                <a:endParaRPr lang="en-US" dirty="0"/>
              </a:p>
              <a:p>
                <a:pPr lvl="1"/>
                <a:endParaRPr lang="bg-BG" dirty="0"/>
              </a:p>
              <a:p>
                <a:pPr marL="365760" lvl="1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func>
                  </m:oMath>
                </a14:m>
                <a:endParaRPr lang="en-US" dirty="0"/>
              </a:p>
              <a:p>
                <a:pPr marL="365760" lvl="1" indent="0">
                  <a:buNone/>
                </a:pPr>
                <a:r>
                  <a:rPr lang="bg-BG" dirty="0"/>
                  <a:t>или</a:t>
                </a:r>
                <a:endParaRPr lang="en-US" dirty="0"/>
              </a:p>
              <a:p>
                <a:pPr marL="36576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bg-BG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ac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acc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ac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acc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6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5621795" y="4703878"/>
            <a:ext cx="0" cy="134496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21795" y="6048839"/>
            <a:ext cx="145704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837234" y="6048839"/>
            <a:ext cx="784561" cy="5043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38536" y="5965580"/>
            <a:ext cx="168120" cy="1681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81599" y="4953000"/>
            <a:ext cx="241911" cy="339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46900" y="6096000"/>
            <a:ext cx="253700" cy="339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56700" y="6172200"/>
            <a:ext cx="253700" cy="339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</a:p>
        </p:txBody>
      </p:sp>
      <p:sp>
        <p:nvSpPr>
          <p:cNvPr id="32" name="Parallelogram 31"/>
          <p:cNvSpPr/>
          <p:nvPr/>
        </p:nvSpPr>
        <p:spPr>
          <a:xfrm rot="19000401" flipH="1">
            <a:off x="5742905" y="3590449"/>
            <a:ext cx="2710564" cy="2246387"/>
          </a:xfrm>
          <a:prstGeom prst="parallelogram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49000"/>
                </a:schemeClr>
              </a:gs>
              <a:gs pos="50000">
                <a:schemeClr val="accent1">
                  <a:tint val="44500"/>
                  <a:satMod val="160000"/>
                  <a:alpha val="56000"/>
                </a:schemeClr>
              </a:gs>
              <a:gs pos="100000">
                <a:schemeClr val="accent1">
                  <a:lumMod val="75000"/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477000" y="3733800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О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rgbClr val="0070C0">
                    <a:alpha val="40000"/>
                  </a:srgbClr>
                </a:outerShdw>
              </a:effectLst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891503" y="4226736"/>
            <a:ext cx="560401" cy="11208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6536049" y="4452498"/>
            <a:ext cx="560401" cy="11208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67600" y="5264278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P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6574477" y="4171497"/>
            <a:ext cx="2036123" cy="38294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621177" y="3947337"/>
            <a:ext cx="317561" cy="146638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798637" y="4143477"/>
            <a:ext cx="168120" cy="1681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7611218" y="4404997"/>
            <a:ext cx="177460" cy="82192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714577" y="5058798"/>
            <a:ext cx="868621" cy="1681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527158" y="5152198"/>
            <a:ext cx="168120" cy="1681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338602" y="4311196"/>
                <a:ext cx="4537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602" y="4311196"/>
                <a:ext cx="45377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010400" y="3823447"/>
                <a:ext cx="445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823447"/>
                <a:ext cx="445378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7105" r="-342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611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Сфери по окръжност</a:t>
                </a:r>
              </a:p>
              <a:p>
                <a:pPr lvl="1"/>
                <a:r>
                  <a:rPr lang="bg-BG" dirty="0"/>
                  <a:t>Четири случайно ориентирани в 3</a:t>
                </a:r>
                <a:r>
                  <a:rPr lang="en-US" dirty="0"/>
                  <a:t>D </a:t>
                </a:r>
                <a:r>
                  <a:rPr lang="bg-BG" dirty="0"/>
                  <a:t>окръжности</a:t>
                </a:r>
              </a:p>
              <a:p>
                <a:pPr lvl="1"/>
                <a:r>
                  <a:rPr lang="bg-BG" dirty="0"/>
                  <a:t>По всяка се движат по </a:t>
                </a:r>
                <a:r>
                  <a:rPr lang="en-US" b="1" dirty="0"/>
                  <a:t>k</a:t>
                </a:r>
                <a:r>
                  <a:rPr lang="en-US" dirty="0"/>
                  <a:t> </a:t>
                </a:r>
                <a:r>
                  <a:rPr lang="bg-BG" dirty="0"/>
                  <a:t>сфери</a:t>
                </a:r>
              </a:p>
              <a:p>
                <a:pPr lvl="1"/>
                <a:r>
                  <a:rPr lang="bg-BG" dirty="0"/>
                  <a:t>Скоростта, посоката и цветът са случайни</a:t>
                </a:r>
              </a:p>
              <a:p>
                <a:pPr lvl="1"/>
                <a:endParaRPr lang="bg-BG" dirty="0"/>
              </a:p>
              <a:p>
                <a:r>
                  <a:rPr lang="bg-BG" dirty="0"/>
                  <a:t>Решение</a:t>
                </a:r>
              </a:p>
              <a:p>
                <a:pPr lvl="1"/>
                <a:r>
                  <a:rPr lang="bg-BG" dirty="0"/>
                  <a:t>Избираме 4 центъра на локални координатни системи</a:t>
                </a:r>
              </a:p>
              <a:p>
                <a:pPr lvl="1"/>
                <a:r>
                  <a:rPr lang="bg-BG" dirty="0"/>
                  <a:t>Избираме по два случайни перпендикулярни единични вектора за всяка локална координатна система</a:t>
                </a:r>
              </a:p>
              <a:p>
                <a:pPr lvl="1"/>
                <a:r>
                  <a:rPr lang="bg-BG" dirty="0"/>
                  <a:t>Постигаме перпендикулярност с векторно произведение</a:t>
                </a:r>
                <a:r>
                  <a:rPr lang="en-US" dirty="0"/>
                  <a:t>:</a:t>
                </a:r>
                <a:br>
                  <a:rPr lang="en-US" dirty="0"/>
                </a:br>
                <a:endParaRPr lang="bg-BG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sym typeface="Symbol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6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 rot="10800000">
            <a:off x="3706906" y="5493423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 lvl="1" algn="ctr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bg-BG" sz="2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95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всяка сфера помним</a:t>
            </a:r>
          </a:p>
          <a:p>
            <a:pPr lvl="1"/>
            <a:r>
              <a:rPr lang="bg-BG" dirty="0"/>
              <a:t>Центърът на нейната координатна система </a:t>
            </a:r>
            <a:r>
              <a:rPr lang="en-US" b="1" dirty="0"/>
              <a:t>o</a:t>
            </a:r>
          </a:p>
          <a:p>
            <a:pPr lvl="1"/>
            <a:r>
              <a:rPr lang="bg-BG" dirty="0"/>
              <a:t>Двете оси на нейната координатна система </a:t>
            </a:r>
            <a:r>
              <a:rPr lang="en-US" b="1" dirty="0"/>
              <a:t>u</a:t>
            </a:r>
            <a:r>
              <a:rPr lang="bg-BG" dirty="0"/>
              <a:t> и </a:t>
            </a:r>
            <a:r>
              <a:rPr lang="en-US" b="1" dirty="0"/>
              <a:t>v</a:t>
            </a:r>
            <a:endParaRPr lang="bg-BG" b="1" dirty="0"/>
          </a:p>
          <a:p>
            <a:pPr lvl="1"/>
            <a:r>
              <a:rPr lang="bg-BG" dirty="0"/>
              <a:t>Скоростта на движение </a:t>
            </a:r>
            <a:r>
              <a:rPr lang="en-US" b="1" dirty="0" err="1"/>
              <a:t>dT</a:t>
            </a:r>
            <a:r>
              <a:rPr lang="en-US" dirty="0"/>
              <a:t>,</a:t>
            </a:r>
            <a:r>
              <a:rPr lang="bg-BG" dirty="0"/>
              <a:t> като знакът определя посоката</a:t>
            </a:r>
          </a:p>
          <a:p>
            <a:pPr lvl="1"/>
            <a:r>
              <a:rPr lang="bg-BG" dirty="0"/>
              <a:t>Обработването на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bg-BG" dirty="0"/>
              <a:t> и </a:t>
            </a:r>
            <a:r>
              <a:rPr lang="en-US" b="1" dirty="0"/>
              <a:t>z</a:t>
            </a:r>
            <a:r>
              <a:rPr lang="bg-BG" dirty="0"/>
              <a:t> координатите се прави еднотипно, чрез цикъла по </a:t>
            </a:r>
            <a:r>
              <a:rPr lang="en-US" b="1" dirty="0"/>
              <a:t>j</a:t>
            </a:r>
            <a:endParaRPr lang="bg-BG" b="1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4610100"/>
            <a:ext cx="8534400" cy="1943100"/>
          </a:xfrm>
          <a:prstGeom prst="snip2DiagRect">
            <a:avLst>
              <a:gd name="adj1" fmla="val 0"/>
              <a:gd name="adj2" fmla="val 13306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06363">
              <a:lnSpc>
                <a:spcPts val="1900"/>
              </a:lnSpc>
              <a:tabLst>
                <a:tab pos="457200" algn="l"/>
                <a:tab pos="803275" algn="l"/>
                <a:tab pos="114935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06363">
              <a:lnSpc>
                <a:spcPts val="1900"/>
              </a:lnSpc>
              <a:tabLst>
                <a:tab pos="457200" algn="l"/>
                <a:tab pos="803275" algn="l"/>
                <a:tab pos="114935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j=0; j&lt;3; j++)</a:t>
            </a:r>
          </a:p>
          <a:p>
            <a:pPr marL="106363">
              <a:lnSpc>
                <a:spcPts val="1900"/>
              </a:lnSpc>
              <a:tabLst>
                <a:tab pos="457200" algn="l"/>
                <a:tab pos="803275" algn="l"/>
                <a:tab pos="114935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06363">
              <a:lnSpc>
                <a:spcPts val="1900"/>
              </a:lnSpc>
              <a:tabLst>
                <a:tab pos="457200" algn="l"/>
                <a:tab pos="803275" algn="l"/>
                <a:tab pos="114935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= time*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6363">
              <a:lnSpc>
                <a:spcPts val="1900"/>
              </a:lnSpc>
              <a:tabLst>
                <a:tab pos="457200" algn="l"/>
                <a:tab pos="803275" algn="l"/>
                <a:tab pos="114935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 =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6363">
              <a:lnSpc>
                <a:spcPts val="1900"/>
              </a:lnSpc>
              <a:tabLst>
                <a:tab pos="457200" algn="l"/>
                <a:tab pos="803275" algn="l"/>
                <a:tab pos="1149350" algn="l"/>
                <a:tab pos="240665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].o[j]+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].u[j]*cos(t)+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].v[j]*sin(t)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6363">
              <a:lnSpc>
                <a:spcPts val="1900"/>
              </a:lnSpc>
              <a:tabLst>
                <a:tab pos="457200" algn="l"/>
                <a:tab pos="803275" algn="l"/>
                <a:tab pos="114935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559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000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Цилиндрично движение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8052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Цилиндър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Движение по цилиндър</a:t>
                </a:r>
              </a:p>
              <a:p>
                <a:pPr lvl="1"/>
                <a:r>
                  <a:rPr lang="bg-BG" dirty="0"/>
                  <a:t>Разглеждаме само околната повърхнина</a:t>
                </a:r>
              </a:p>
              <a:p>
                <a:pPr lvl="1"/>
                <a:r>
                  <a:rPr lang="bg-BG" dirty="0"/>
                  <a:t>Нужни са два параметъра, т.е. две координати</a:t>
                </a:r>
                <a:r>
                  <a:rPr lang="en-US" dirty="0"/>
                  <a:t> – </a:t>
                </a:r>
                <a:r>
                  <a:rPr lang="en-US" b="1" dirty="0"/>
                  <a:t>u</a:t>
                </a:r>
                <a:r>
                  <a:rPr lang="en-US" dirty="0"/>
                  <a:t> </a:t>
                </a:r>
                <a:r>
                  <a:rPr lang="bg-BG" dirty="0"/>
                  <a:t>и </a:t>
                </a:r>
                <a:r>
                  <a:rPr lang="en-US" b="1" dirty="0"/>
                  <a:t>v</a:t>
                </a:r>
                <a:endParaRPr lang="bg-BG" b="1" dirty="0"/>
              </a:p>
              <a:p>
                <a:pPr lvl="1"/>
                <a:endParaRPr lang="bg-BG" dirty="0"/>
              </a:p>
              <a:p>
                <a:r>
                  <a:rPr lang="bg-BG" dirty="0"/>
                  <a:t>Параметрично движение</a:t>
                </a:r>
              </a:p>
              <a:p>
                <a:pPr lvl="1"/>
                <a:r>
                  <a:rPr lang="bg-BG" dirty="0"/>
                  <a:t>Комбинация от две движения</a:t>
                </a:r>
              </a:p>
              <a:p>
                <a:pPr lvl="1"/>
                <a:r>
                  <a:rPr lang="bg-BG" dirty="0"/>
                  <a:t>Едно кръгово движение (напр. по </a:t>
                </a:r>
                <a:r>
                  <a:rPr lang="en-US" dirty="0" err="1"/>
                  <a:t>XY</a:t>
                </a:r>
                <a:r>
                  <a:rPr lang="en-US" dirty="0"/>
                  <a:t>)</a:t>
                </a:r>
                <a:endParaRPr lang="bg-BG" dirty="0"/>
              </a:p>
              <a:p>
                <a:pPr lvl="1"/>
                <a:r>
                  <a:rPr lang="bg-BG" dirty="0"/>
                  <a:t>Едно линейно движение</a:t>
                </a:r>
                <a:r>
                  <a:rPr lang="en-US" dirty="0"/>
                  <a:t> (</a:t>
                </a:r>
                <a:r>
                  <a:rPr lang="bg-BG" dirty="0"/>
                  <a:t>напр. по </a:t>
                </a:r>
                <a:r>
                  <a:rPr lang="en-US" dirty="0"/>
                  <a:t>Z)</a:t>
                </a:r>
              </a:p>
              <a:p>
                <a:pPr lvl="1"/>
                <a:endParaRPr lang="bg-BG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𝑢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𝑅</m:t>
                      </m:r>
                      <m:func>
                        <m:func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>
                  <a:effectLst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𝑢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𝑅</m:t>
                      </m:r>
                      <m:func>
                        <m:func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>
                  <a:effectLst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/>
                        </a:rPr>
                        <m:t>𝑧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𝑢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𝑎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.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𝑣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bg-BG" sz="2400" dirty="0">
                  <a:effectLst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6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3055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Доминантна скорост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Параметрична скорост</a:t>
            </a:r>
          </a:p>
          <a:p>
            <a:pPr lvl="1"/>
            <a:r>
              <a:rPr lang="bg-BG" dirty="0"/>
              <a:t>Това е локалната скорост на промяна на параметър</a:t>
            </a:r>
          </a:p>
          <a:p>
            <a:pPr lvl="1"/>
            <a:r>
              <a:rPr lang="bg-BG" dirty="0"/>
              <a:t>Различна е от глобалната скорост</a:t>
            </a:r>
          </a:p>
          <a:p>
            <a:pPr lvl="1"/>
            <a:r>
              <a:rPr lang="bg-BG" dirty="0"/>
              <a:t>При движение по повърхност има две параметрични скорости – за всеки от параметрите на движението</a:t>
            </a:r>
          </a:p>
          <a:p>
            <a:pPr lvl="1"/>
            <a:endParaRPr lang="bg-BG" dirty="0"/>
          </a:p>
          <a:p>
            <a:r>
              <a:rPr lang="bg-BG" dirty="0"/>
              <a:t>Интересно наблюдение</a:t>
            </a:r>
          </a:p>
          <a:p>
            <a:pPr lvl="1"/>
            <a:r>
              <a:rPr lang="bg-BG" dirty="0"/>
              <a:t>При различни съотношения на параметричните скорости движението се възприема по различен начин</a:t>
            </a:r>
          </a:p>
          <a:p>
            <a:pPr lvl="1"/>
            <a:r>
              <a:rPr lang="bg-BG" dirty="0"/>
              <a:t>Ако една параметрична скорост е много по-голяма от другите параметрични скорости, тя е доминантна скорост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10098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Движение по цилиндър</a:t>
            </a:r>
          </a:p>
          <a:p>
            <a:pPr lvl="1"/>
            <a:r>
              <a:rPr lang="bg-BG" dirty="0"/>
              <a:t>Топче се движи нагоре-надолу по околната повърхност</a:t>
            </a:r>
          </a:p>
          <a:p>
            <a:pPr lvl="1"/>
            <a:r>
              <a:rPr lang="bg-BG" dirty="0"/>
              <a:t>В същото време обикаля цилиндъра</a:t>
            </a:r>
          </a:p>
          <a:p>
            <a:pPr lvl="1"/>
            <a:r>
              <a:rPr lang="bg-BG" dirty="0"/>
              <a:t>Демонстрация на движения с доминантна скорост и движение без доминантна скорост</a:t>
            </a:r>
            <a:endParaRPr lang="en-US" dirty="0"/>
          </a:p>
          <a:p>
            <a:pPr lvl="1"/>
            <a:r>
              <a:rPr lang="bg-BG" dirty="0"/>
              <a:t>Променливата </a:t>
            </a:r>
            <a:r>
              <a:rPr lang="en-US" b="1" dirty="0"/>
              <a:t>speed</a:t>
            </a:r>
            <a:r>
              <a:rPr lang="bg-BG" dirty="0"/>
              <a:t> определя дали има доминантна скорост и коя е тя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4191000"/>
            <a:ext cx="8534400" cy="2362200"/>
          </a:xfrm>
          <a:prstGeom prst="snip2DiagRect">
            <a:avLst>
              <a:gd name="adj1" fmla="val 0"/>
              <a:gd name="adj2" fmla="val 1046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06363">
              <a:lnSpc>
                <a:spcPts val="1900"/>
              </a:lnSpc>
              <a:tabLst>
                <a:tab pos="457200" algn="l"/>
                <a:tab pos="803275" algn="l"/>
                <a:tab pos="114935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06363">
              <a:lnSpc>
                <a:spcPts val="1900"/>
              </a:lnSpc>
              <a:tabLst>
                <a:tab pos="457200" algn="l"/>
                <a:tab pos="803275" algn="l"/>
                <a:tab pos="114935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6363">
              <a:lnSpc>
                <a:spcPts val="1900"/>
              </a:lnSpc>
              <a:tabLst>
                <a:tab pos="457200" algn="l"/>
                <a:tab pos="803275" algn="l"/>
                <a:tab pos="114935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=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time+obj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].a/speed;</a:t>
            </a:r>
          </a:p>
          <a:p>
            <a:pPr marL="106363">
              <a:lnSpc>
                <a:spcPts val="1900"/>
              </a:lnSpc>
              <a:tabLst>
                <a:tab pos="457200" algn="l"/>
                <a:tab pos="803275" algn="l"/>
                <a:tab pos="114935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pPr marL="106363">
              <a:lnSpc>
                <a:spcPts val="1900"/>
              </a:lnSpc>
              <a:tabLst>
                <a:tab pos="457200" algn="l"/>
                <a:tab pos="803275" algn="l"/>
                <a:tab pos="114935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2*cos(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speed*t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106363">
              <a:lnSpc>
                <a:spcPts val="1900"/>
              </a:lnSpc>
              <a:tabLst>
                <a:tab pos="457200" algn="l"/>
                <a:tab pos="803275" algn="l"/>
                <a:tab pos="114935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2*sin(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speed*t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106363">
              <a:lnSpc>
                <a:spcPts val="1900"/>
              </a:lnSpc>
              <a:tabLst>
                <a:tab pos="457200" algn="l"/>
                <a:tab pos="803275" algn="l"/>
                <a:tab pos="114935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1.8*sin(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].v*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06363">
              <a:lnSpc>
                <a:spcPts val="1900"/>
              </a:lnSpc>
              <a:tabLst>
                <a:tab pos="457200" algn="l"/>
                <a:tab pos="803275" algn="l"/>
                <a:tab pos="114935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];</a:t>
            </a:r>
          </a:p>
          <a:p>
            <a:pPr marL="106363">
              <a:lnSpc>
                <a:spcPts val="1900"/>
              </a:lnSpc>
              <a:tabLst>
                <a:tab pos="457200" algn="l"/>
                <a:tab pos="803275" algn="l"/>
                <a:tab pos="1149350" algn="l"/>
                <a:tab pos="2406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91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04800"/>
            <a:ext cx="607695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4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85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Линейно движение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97216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Конус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Движение по конус</a:t>
            </a:r>
          </a:p>
          <a:p>
            <a:pPr lvl="1"/>
            <a:r>
              <a:rPr lang="bg-BG" dirty="0"/>
              <a:t>Разглеждаме само околната повърхнина</a:t>
            </a:r>
          </a:p>
          <a:p>
            <a:pPr lvl="1"/>
            <a:r>
              <a:rPr lang="bg-BG" dirty="0"/>
              <a:t>Нужни са два параметъра, т.е. две координати</a:t>
            </a:r>
            <a:r>
              <a:rPr lang="en-US" dirty="0"/>
              <a:t> – </a:t>
            </a:r>
            <a:r>
              <a:rPr lang="en-US" b="1" dirty="0"/>
              <a:t>u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/>
              <a:t>v</a:t>
            </a:r>
            <a:endParaRPr lang="bg-BG" b="1" dirty="0"/>
          </a:p>
          <a:p>
            <a:pPr lvl="1"/>
            <a:endParaRPr lang="bg-BG" dirty="0"/>
          </a:p>
          <a:p>
            <a:r>
              <a:rPr lang="bg-BG" dirty="0"/>
              <a:t>Параметрично движение</a:t>
            </a:r>
          </a:p>
          <a:p>
            <a:pPr lvl="1"/>
            <a:r>
              <a:rPr lang="bg-BG" dirty="0"/>
              <a:t>Комбинация от две движения</a:t>
            </a:r>
          </a:p>
          <a:p>
            <a:pPr lvl="1"/>
            <a:r>
              <a:rPr lang="bg-BG" dirty="0"/>
              <a:t>Едно кръгово движение (напр. по </a:t>
            </a:r>
            <a:r>
              <a:rPr lang="en-US" dirty="0" err="1"/>
              <a:t>XY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Едно линейно движение</a:t>
            </a:r>
            <a:r>
              <a:rPr lang="en-US" dirty="0"/>
              <a:t> (</a:t>
            </a:r>
            <a:r>
              <a:rPr lang="bg-BG" dirty="0"/>
              <a:t>напр. по </a:t>
            </a:r>
            <a:r>
              <a:rPr lang="en-US" dirty="0"/>
              <a:t>Z)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Особености</a:t>
            </a:r>
          </a:p>
          <a:p>
            <a:pPr lvl="1"/>
            <a:r>
              <a:rPr lang="bg-BG" dirty="0"/>
              <a:t>Кръговото движение не е с константен радиус</a:t>
            </a:r>
          </a:p>
          <a:p>
            <a:pPr lvl="1"/>
            <a:r>
              <a:rPr lang="bg-BG" dirty="0"/>
              <a:t>Линейното движение не е по успоредни прави</a:t>
            </a:r>
          </a:p>
        </p:txBody>
      </p:sp>
    </p:spTree>
    <p:extLst>
      <p:ext uri="{BB962C8B-B14F-4D97-AF65-F5344CB8AC3E}">
        <p14:creationId xmlns:p14="http://schemas.microsoft.com/office/powerpoint/2010/main" val="1856188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Параметрично движение</a:t>
                </a:r>
              </a:p>
              <a:p>
                <a:pPr lvl="1"/>
                <a:r>
                  <a:rPr lang="bg-BG" dirty="0"/>
                  <a:t>Радиусът е променлив, но зависи линейно от </a:t>
                </a:r>
                <a:r>
                  <a:rPr lang="en-US" b="1" dirty="0"/>
                  <a:t>z</a:t>
                </a:r>
              </a:p>
              <a:p>
                <a:pPr lvl="1"/>
                <a:endParaRPr lang="bg-BG" dirty="0"/>
              </a:p>
              <a:p>
                <a:pPr marL="274478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𝑎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.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𝑧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bg-BG" sz="2400" dirty="0">
                  <a:effectLst/>
                </a:endParaRPr>
              </a:p>
              <a:p>
                <a:pPr marL="274478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effectLst/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𝑧</m:t>
                          </m:r>
                        </m:e>
                      </m:d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effectLst/>
                </a:endParaRPr>
              </a:p>
              <a:p>
                <a:pPr marL="274478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effectLst/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/>
                            </a:rPr>
                            <m:t>𝑧</m:t>
                          </m:r>
                        </m:e>
                      </m:d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effectLst/>
                </a:endParaRPr>
              </a:p>
              <a:p>
                <a:pPr marL="274478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/>
                        </a:rPr>
                        <m:t>𝑧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effectLst/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400" dirty="0">
                  <a:effectLst/>
                </a:endParaRPr>
              </a:p>
              <a:p>
                <a:pPr marL="2744788" lvl="1" indent="0">
                  <a:buNone/>
                </a:pPr>
                <a:endParaRPr lang="en-US" sz="2400" dirty="0">
                  <a:effectLst/>
                </a:endParaRP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42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4582250" y="3283889"/>
            <a:ext cx="0" cy="32766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505200" y="5646089"/>
            <a:ext cx="24384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83633" y="3738856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8809" y="5738543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69911" y="4350689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R=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az+b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c 13"/>
          <p:cNvSpPr/>
          <p:nvPr/>
        </p:nvSpPr>
        <p:spPr>
          <a:xfrm>
            <a:off x="4800600" y="4589922"/>
            <a:ext cx="990600" cy="1524000"/>
          </a:xfrm>
          <a:prstGeom prst="arc">
            <a:avLst>
              <a:gd name="adj1" fmla="val 11518031"/>
              <a:gd name="adj2" fmla="val 15485553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823447" y="3187612"/>
            <a:ext cx="1554248" cy="3278750"/>
            <a:chOff x="3747052" y="3101296"/>
            <a:chExt cx="1690075" cy="3604304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271838" y="3103659"/>
              <a:ext cx="1165289" cy="3536899"/>
            </a:xfrm>
            <a:prstGeom prst="lin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49000"/>
                  </a:schemeClr>
                </a:gs>
                <a:gs pos="100000">
                  <a:schemeClr val="accent1">
                    <a:lumMod val="75000"/>
                    <a:alpha val="54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  <a:prstDash val="dash"/>
            </a:ln>
            <a:effectLst>
              <a:outerShdw blurRad="63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747052" y="3101296"/>
              <a:ext cx="1078191" cy="3604304"/>
            </a:xfrm>
            <a:prstGeom prst="lin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49000"/>
                  </a:schemeClr>
                </a:gs>
                <a:gs pos="100000">
                  <a:schemeClr val="accent1">
                    <a:lumMod val="75000"/>
                    <a:alpha val="54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  <a:prstDash val="dash"/>
            </a:ln>
            <a:effectLst>
              <a:outerShdw blurRad="63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Freeform 8"/>
          <p:cNvSpPr/>
          <p:nvPr/>
        </p:nvSpPr>
        <p:spPr>
          <a:xfrm>
            <a:off x="3886200" y="3969689"/>
            <a:ext cx="1447800" cy="2286000"/>
          </a:xfrm>
          <a:custGeom>
            <a:avLst/>
            <a:gdLst>
              <a:gd name="connsiteX0" fmla="*/ 0 w 1320800"/>
              <a:gd name="connsiteY0" fmla="*/ 1905000 h 1905000"/>
              <a:gd name="connsiteX1" fmla="*/ 647700 w 1320800"/>
              <a:gd name="connsiteY1" fmla="*/ 0 h 1905000"/>
              <a:gd name="connsiteX2" fmla="*/ 1320800 w 1320800"/>
              <a:gd name="connsiteY2" fmla="*/ 1854200 h 1905000"/>
              <a:gd name="connsiteX3" fmla="*/ 0 w 1320800"/>
              <a:gd name="connsiteY3" fmla="*/ 1905000 h 1905000"/>
              <a:gd name="connsiteX0" fmla="*/ 0 w 1320800"/>
              <a:gd name="connsiteY0" fmla="*/ 2273300 h 2273300"/>
              <a:gd name="connsiteX1" fmla="*/ 876300 w 1320800"/>
              <a:gd name="connsiteY1" fmla="*/ 0 h 2273300"/>
              <a:gd name="connsiteX2" fmla="*/ 1320800 w 1320800"/>
              <a:gd name="connsiteY2" fmla="*/ 2222500 h 2273300"/>
              <a:gd name="connsiteX3" fmla="*/ 0 w 1320800"/>
              <a:gd name="connsiteY3" fmla="*/ 2273300 h 2273300"/>
              <a:gd name="connsiteX0" fmla="*/ 0 w 1638300"/>
              <a:gd name="connsiteY0" fmla="*/ 2273300 h 2286000"/>
              <a:gd name="connsiteX1" fmla="*/ 876300 w 1638300"/>
              <a:gd name="connsiteY1" fmla="*/ 0 h 2286000"/>
              <a:gd name="connsiteX2" fmla="*/ 1638300 w 1638300"/>
              <a:gd name="connsiteY2" fmla="*/ 2286000 h 2286000"/>
              <a:gd name="connsiteX3" fmla="*/ 0 w 1638300"/>
              <a:gd name="connsiteY3" fmla="*/ 2273300 h 2286000"/>
              <a:gd name="connsiteX0" fmla="*/ 0 w 1447800"/>
              <a:gd name="connsiteY0" fmla="*/ 2286000 h 2286000"/>
              <a:gd name="connsiteX1" fmla="*/ 685800 w 1447800"/>
              <a:gd name="connsiteY1" fmla="*/ 0 h 2286000"/>
              <a:gd name="connsiteX2" fmla="*/ 1447800 w 1447800"/>
              <a:gd name="connsiteY2" fmla="*/ 2286000 h 2286000"/>
              <a:gd name="connsiteX3" fmla="*/ 0 w 14478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286000">
                <a:moveTo>
                  <a:pt x="0" y="2286000"/>
                </a:moveTo>
                <a:lnTo>
                  <a:pt x="685800" y="0"/>
                </a:lnTo>
                <a:lnTo>
                  <a:pt x="1447800" y="2286000"/>
                </a:lnTo>
                <a:lnTo>
                  <a:pt x="0" y="2286000"/>
                </a:lnTo>
                <a:close/>
              </a:path>
            </a:pathLst>
          </a:custGeom>
          <a:solidFill>
            <a:srgbClr val="CAF278">
              <a:alpha val="30196"/>
            </a:srgbClr>
          </a:solidFill>
          <a:ln w="381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5341289"/>
            <a:ext cx="4572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474292" y="5241812"/>
            <a:ext cx="207818" cy="2078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42125" y="5232948"/>
            <a:ext cx="207818" cy="2078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336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Пример</a:t>
                </a:r>
              </a:p>
              <a:p>
                <a:pPr lvl="1"/>
                <a:r>
                  <a:rPr lang="bg-BG" dirty="0"/>
                  <a:t>Радиусът е променлив, но зависи линейно от </a:t>
                </a:r>
                <a:r>
                  <a:rPr lang="en-US" b="1" dirty="0"/>
                  <a:t>z</a:t>
                </a:r>
              </a:p>
              <a:p>
                <a:pPr lvl="1"/>
                <a:endParaRPr lang="bg-BG" dirty="0"/>
              </a:p>
              <a:p>
                <a:pPr marL="274478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effectLst/>
                                    <a:latin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effectLst/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effectLst/>
                                    <a:latin typeface="Cambria Math"/>
                                  </a:rPr>
                                  <m:t>=2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effectLst/>
                          <a:latin typeface="Cambria Math"/>
                        </a:rPr>
                        <m:t>   </m:t>
                      </m:r>
                      <m:r>
                        <a:rPr lang="en-US" sz="2400" b="0" i="1" smtClean="0">
                          <a:effectLst/>
                          <a:latin typeface="Cambria Math"/>
                          <a:sym typeface="Symbol"/>
                        </a:rPr>
                        <m:t>   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1−</m:t>
                      </m:r>
                      <m:f>
                        <m:f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effectLst/>
                </a:endParaRP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42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4572000" y="2971800"/>
            <a:ext cx="6201" cy="282163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505200" y="4490744"/>
            <a:ext cx="24384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83633" y="2971800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8809" y="458319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2600" y="5149043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R</a:t>
            </a:r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(-2)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=</a:t>
            </a:r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2</a:t>
            </a:r>
            <a:endParaRPr lang="en-US" sz="2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652898" y="5349705"/>
            <a:ext cx="842902" cy="0"/>
          </a:xfrm>
          <a:prstGeom prst="lin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9000"/>
                </a:schemeClr>
              </a:gs>
              <a:gs pos="100000">
                <a:schemeClr val="accent1">
                  <a:lumMod val="75000"/>
                  <a:alpha val="54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Freeform 8"/>
          <p:cNvSpPr/>
          <p:nvPr/>
        </p:nvSpPr>
        <p:spPr>
          <a:xfrm>
            <a:off x="3886200" y="3583633"/>
            <a:ext cx="1447800" cy="1763233"/>
          </a:xfrm>
          <a:custGeom>
            <a:avLst/>
            <a:gdLst>
              <a:gd name="connsiteX0" fmla="*/ 0 w 1320800"/>
              <a:gd name="connsiteY0" fmla="*/ 1905000 h 1905000"/>
              <a:gd name="connsiteX1" fmla="*/ 647700 w 1320800"/>
              <a:gd name="connsiteY1" fmla="*/ 0 h 1905000"/>
              <a:gd name="connsiteX2" fmla="*/ 1320800 w 1320800"/>
              <a:gd name="connsiteY2" fmla="*/ 1854200 h 1905000"/>
              <a:gd name="connsiteX3" fmla="*/ 0 w 1320800"/>
              <a:gd name="connsiteY3" fmla="*/ 1905000 h 1905000"/>
              <a:gd name="connsiteX0" fmla="*/ 0 w 1320800"/>
              <a:gd name="connsiteY0" fmla="*/ 2273300 h 2273300"/>
              <a:gd name="connsiteX1" fmla="*/ 876300 w 1320800"/>
              <a:gd name="connsiteY1" fmla="*/ 0 h 2273300"/>
              <a:gd name="connsiteX2" fmla="*/ 1320800 w 1320800"/>
              <a:gd name="connsiteY2" fmla="*/ 2222500 h 2273300"/>
              <a:gd name="connsiteX3" fmla="*/ 0 w 1320800"/>
              <a:gd name="connsiteY3" fmla="*/ 2273300 h 2273300"/>
              <a:gd name="connsiteX0" fmla="*/ 0 w 1638300"/>
              <a:gd name="connsiteY0" fmla="*/ 2273300 h 2286000"/>
              <a:gd name="connsiteX1" fmla="*/ 876300 w 1638300"/>
              <a:gd name="connsiteY1" fmla="*/ 0 h 2286000"/>
              <a:gd name="connsiteX2" fmla="*/ 1638300 w 1638300"/>
              <a:gd name="connsiteY2" fmla="*/ 2286000 h 2286000"/>
              <a:gd name="connsiteX3" fmla="*/ 0 w 1638300"/>
              <a:gd name="connsiteY3" fmla="*/ 2273300 h 2286000"/>
              <a:gd name="connsiteX0" fmla="*/ 0 w 1447800"/>
              <a:gd name="connsiteY0" fmla="*/ 2286000 h 2286000"/>
              <a:gd name="connsiteX1" fmla="*/ 685800 w 1447800"/>
              <a:gd name="connsiteY1" fmla="*/ 0 h 2286000"/>
              <a:gd name="connsiteX2" fmla="*/ 1447800 w 1447800"/>
              <a:gd name="connsiteY2" fmla="*/ 2286000 h 2286000"/>
              <a:gd name="connsiteX3" fmla="*/ 0 w 14478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286000">
                <a:moveTo>
                  <a:pt x="0" y="2286000"/>
                </a:moveTo>
                <a:lnTo>
                  <a:pt x="685800" y="0"/>
                </a:lnTo>
                <a:lnTo>
                  <a:pt x="1447800" y="2286000"/>
                </a:lnTo>
                <a:lnTo>
                  <a:pt x="0" y="2286000"/>
                </a:lnTo>
                <a:close/>
              </a:path>
            </a:pathLst>
          </a:custGeom>
          <a:solidFill>
            <a:srgbClr val="CAF278">
              <a:alpha val="30196"/>
            </a:srgbClr>
          </a:solidFill>
          <a:ln w="381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45308" y="5149650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-2</a:t>
            </a:r>
            <a:endParaRPr lang="en-US" sz="2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74776" y="341435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+2</a:t>
            </a:r>
            <a:endParaRPr lang="en-US" sz="2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652898" y="3583633"/>
            <a:ext cx="957202" cy="0"/>
          </a:xfrm>
          <a:prstGeom prst="lin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9000"/>
                </a:schemeClr>
              </a:gs>
              <a:gs pos="100000">
                <a:schemeClr val="accent1">
                  <a:lumMod val="75000"/>
                  <a:alpha val="54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6" name="Group 35"/>
          <p:cNvGrpSpPr/>
          <p:nvPr/>
        </p:nvGrpSpPr>
        <p:grpSpPr>
          <a:xfrm>
            <a:off x="3886200" y="5402495"/>
            <a:ext cx="1461247" cy="222858"/>
            <a:chOff x="3886200" y="5326476"/>
            <a:chExt cx="1461247" cy="466957"/>
          </a:xfrm>
        </p:grpSpPr>
        <p:cxnSp>
          <p:nvCxnSpPr>
            <p:cNvPr id="25" name="Straight Connector 24"/>
            <p:cNvCxnSpPr>
              <a:stCxn id="9" idx="0"/>
            </p:cNvCxnSpPr>
            <p:nvPr/>
          </p:nvCxnSpPr>
          <p:spPr>
            <a:xfrm>
              <a:off x="3886200" y="5346866"/>
              <a:ext cx="0" cy="446567"/>
            </a:xfrm>
            <a:prstGeom prst="lin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49000"/>
                  </a:schemeClr>
                </a:gs>
                <a:gs pos="100000">
                  <a:schemeClr val="accent1">
                    <a:lumMod val="75000"/>
                    <a:alpha val="54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347447" y="5326476"/>
              <a:ext cx="0" cy="446567"/>
            </a:xfrm>
            <a:prstGeom prst="lin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49000"/>
                  </a:schemeClr>
                </a:gs>
                <a:gs pos="100000">
                  <a:schemeClr val="accent1">
                    <a:lumMod val="75000"/>
                    <a:alpha val="54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3626266" y="5615815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-2</a:t>
            </a:r>
            <a:endParaRPr lang="en-US" sz="2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38800" y="561969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+2</a:t>
            </a:r>
            <a:endParaRPr lang="en-US" sz="2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5349705"/>
            <a:ext cx="7620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596653" y="3583633"/>
            <a:ext cx="9144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19898" y="3383578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R</a:t>
            </a:r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(2)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=</a:t>
            </a:r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0</a:t>
            </a:r>
            <a:endParaRPr lang="en-US" sz="2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567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819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04800"/>
            <a:ext cx="607695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0231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Движение по пресечен конус</a:t>
            </a:r>
          </a:p>
          <a:p>
            <a:pPr lvl="1"/>
            <a:r>
              <a:rPr lang="bg-BG" dirty="0"/>
              <a:t>Аналогично на движение по конус</a:t>
            </a:r>
          </a:p>
          <a:p>
            <a:pPr lvl="1"/>
            <a:r>
              <a:rPr lang="bg-BG" dirty="0"/>
              <a:t>Наклонът на околните прави не се променя от </a:t>
            </a:r>
            <a:r>
              <a:rPr lang="bg-BG" dirty="0" err="1"/>
              <a:t>пресечеността</a:t>
            </a:r>
            <a:endParaRPr lang="bg-BG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712160" y="2380128"/>
            <a:ext cx="0" cy="32766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35542" y="4742328"/>
            <a:ext cx="24384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13975" y="283509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9151" y="4834782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253" y="3446928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R=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az+b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c 13"/>
          <p:cNvSpPr/>
          <p:nvPr/>
        </p:nvSpPr>
        <p:spPr>
          <a:xfrm>
            <a:off x="2930942" y="3686161"/>
            <a:ext cx="990600" cy="1524000"/>
          </a:xfrm>
          <a:prstGeom prst="arc">
            <a:avLst>
              <a:gd name="adj1" fmla="val 11518031"/>
              <a:gd name="adj2" fmla="val 15485553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953788" y="2282804"/>
            <a:ext cx="1565925" cy="3279797"/>
            <a:chOff x="3747052" y="3100145"/>
            <a:chExt cx="1702773" cy="3605455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271838" y="3103659"/>
              <a:ext cx="1177987" cy="3542108"/>
            </a:xfrm>
            <a:prstGeom prst="lin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49000"/>
                  </a:schemeClr>
                </a:gs>
                <a:gs pos="100000">
                  <a:schemeClr val="accent1">
                    <a:lumMod val="75000"/>
                    <a:alpha val="54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  <a:prstDash val="dash"/>
            </a:ln>
            <a:effectLst>
              <a:outerShdw blurRad="63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747052" y="3100145"/>
              <a:ext cx="1080903" cy="3605455"/>
            </a:xfrm>
            <a:prstGeom prst="lin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49000"/>
                  </a:schemeClr>
                </a:gs>
                <a:gs pos="100000">
                  <a:schemeClr val="accent1">
                    <a:lumMod val="75000"/>
                    <a:alpha val="54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  <a:prstDash val="dash"/>
            </a:ln>
            <a:effectLst>
              <a:outerShdw blurRad="63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Freeform 8"/>
          <p:cNvSpPr/>
          <p:nvPr/>
        </p:nvSpPr>
        <p:spPr>
          <a:xfrm>
            <a:off x="2016542" y="3065928"/>
            <a:ext cx="1447800" cy="2286000"/>
          </a:xfrm>
          <a:custGeom>
            <a:avLst/>
            <a:gdLst>
              <a:gd name="connsiteX0" fmla="*/ 0 w 1320800"/>
              <a:gd name="connsiteY0" fmla="*/ 1905000 h 1905000"/>
              <a:gd name="connsiteX1" fmla="*/ 647700 w 1320800"/>
              <a:gd name="connsiteY1" fmla="*/ 0 h 1905000"/>
              <a:gd name="connsiteX2" fmla="*/ 1320800 w 1320800"/>
              <a:gd name="connsiteY2" fmla="*/ 1854200 h 1905000"/>
              <a:gd name="connsiteX3" fmla="*/ 0 w 1320800"/>
              <a:gd name="connsiteY3" fmla="*/ 1905000 h 1905000"/>
              <a:gd name="connsiteX0" fmla="*/ 0 w 1320800"/>
              <a:gd name="connsiteY0" fmla="*/ 2273300 h 2273300"/>
              <a:gd name="connsiteX1" fmla="*/ 876300 w 1320800"/>
              <a:gd name="connsiteY1" fmla="*/ 0 h 2273300"/>
              <a:gd name="connsiteX2" fmla="*/ 1320800 w 1320800"/>
              <a:gd name="connsiteY2" fmla="*/ 2222500 h 2273300"/>
              <a:gd name="connsiteX3" fmla="*/ 0 w 1320800"/>
              <a:gd name="connsiteY3" fmla="*/ 2273300 h 2273300"/>
              <a:gd name="connsiteX0" fmla="*/ 0 w 1638300"/>
              <a:gd name="connsiteY0" fmla="*/ 2273300 h 2286000"/>
              <a:gd name="connsiteX1" fmla="*/ 876300 w 1638300"/>
              <a:gd name="connsiteY1" fmla="*/ 0 h 2286000"/>
              <a:gd name="connsiteX2" fmla="*/ 1638300 w 1638300"/>
              <a:gd name="connsiteY2" fmla="*/ 2286000 h 2286000"/>
              <a:gd name="connsiteX3" fmla="*/ 0 w 1638300"/>
              <a:gd name="connsiteY3" fmla="*/ 2273300 h 2286000"/>
              <a:gd name="connsiteX0" fmla="*/ 0 w 1447800"/>
              <a:gd name="connsiteY0" fmla="*/ 2286000 h 2286000"/>
              <a:gd name="connsiteX1" fmla="*/ 685800 w 1447800"/>
              <a:gd name="connsiteY1" fmla="*/ 0 h 2286000"/>
              <a:gd name="connsiteX2" fmla="*/ 1447800 w 1447800"/>
              <a:gd name="connsiteY2" fmla="*/ 2286000 h 2286000"/>
              <a:gd name="connsiteX3" fmla="*/ 0 w 14478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286000">
                <a:moveTo>
                  <a:pt x="0" y="2286000"/>
                </a:moveTo>
                <a:lnTo>
                  <a:pt x="685800" y="0"/>
                </a:lnTo>
                <a:lnTo>
                  <a:pt x="1447800" y="2286000"/>
                </a:lnTo>
                <a:lnTo>
                  <a:pt x="0" y="2286000"/>
                </a:lnTo>
                <a:close/>
              </a:path>
            </a:pathLst>
          </a:custGeom>
          <a:solidFill>
            <a:srgbClr val="CAF278">
              <a:alpha val="30196"/>
            </a:srgbClr>
          </a:solidFill>
          <a:ln w="381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702342" y="4437528"/>
            <a:ext cx="4572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604634" y="4338051"/>
            <a:ext cx="207818" cy="2078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72467" y="4329187"/>
            <a:ext cx="207818" cy="2078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410618" y="2380128"/>
            <a:ext cx="0" cy="32766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34000" y="4742328"/>
            <a:ext cx="24384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2433" y="283509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67609" y="4834782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98711" y="3446928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R=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az+b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Arc 21"/>
          <p:cNvSpPr/>
          <p:nvPr/>
        </p:nvSpPr>
        <p:spPr>
          <a:xfrm>
            <a:off x="6629400" y="3686161"/>
            <a:ext cx="990600" cy="1524000"/>
          </a:xfrm>
          <a:prstGeom prst="arc">
            <a:avLst>
              <a:gd name="adj1" fmla="val 11518031"/>
              <a:gd name="adj2" fmla="val 15485553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652247" y="2286000"/>
            <a:ext cx="1564982" cy="3276600"/>
            <a:chOff x="3747052" y="3103659"/>
            <a:chExt cx="1701747" cy="3601941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271838" y="3103659"/>
              <a:ext cx="1176961" cy="3558064"/>
            </a:xfrm>
            <a:prstGeom prst="lin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49000"/>
                  </a:schemeClr>
                </a:gs>
                <a:gs pos="100000">
                  <a:schemeClr val="accent1">
                    <a:lumMod val="75000"/>
                    <a:alpha val="54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  <a:prstDash val="dash"/>
            </a:ln>
            <a:effectLst>
              <a:outerShdw blurRad="63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747052" y="3103659"/>
              <a:ext cx="1097280" cy="3601941"/>
            </a:xfrm>
            <a:prstGeom prst="lin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49000"/>
                  </a:schemeClr>
                </a:gs>
                <a:gs pos="100000">
                  <a:schemeClr val="accent1">
                    <a:lumMod val="75000"/>
                    <a:alpha val="54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  <a:prstDash val="dash"/>
            </a:ln>
            <a:effectLst>
              <a:outerShdw blurRad="63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" name="Freeform 25"/>
          <p:cNvSpPr/>
          <p:nvPr/>
        </p:nvSpPr>
        <p:spPr>
          <a:xfrm>
            <a:off x="5715000" y="3889614"/>
            <a:ext cx="1447800" cy="1462314"/>
          </a:xfrm>
          <a:custGeom>
            <a:avLst/>
            <a:gdLst>
              <a:gd name="connsiteX0" fmla="*/ 0 w 1320800"/>
              <a:gd name="connsiteY0" fmla="*/ 1905000 h 1905000"/>
              <a:gd name="connsiteX1" fmla="*/ 647700 w 1320800"/>
              <a:gd name="connsiteY1" fmla="*/ 0 h 1905000"/>
              <a:gd name="connsiteX2" fmla="*/ 1320800 w 1320800"/>
              <a:gd name="connsiteY2" fmla="*/ 1854200 h 1905000"/>
              <a:gd name="connsiteX3" fmla="*/ 0 w 1320800"/>
              <a:gd name="connsiteY3" fmla="*/ 1905000 h 1905000"/>
              <a:gd name="connsiteX0" fmla="*/ 0 w 1320800"/>
              <a:gd name="connsiteY0" fmla="*/ 2273300 h 2273300"/>
              <a:gd name="connsiteX1" fmla="*/ 876300 w 1320800"/>
              <a:gd name="connsiteY1" fmla="*/ 0 h 2273300"/>
              <a:gd name="connsiteX2" fmla="*/ 1320800 w 1320800"/>
              <a:gd name="connsiteY2" fmla="*/ 2222500 h 2273300"/>
              <a:gd name="connsiteX3" fmla="*/ 0 w 1320800"/>
              <a:gd name="connsiteY3" fmla="*/ 2273300 h 2273300"/>
              <a:gd name="connsiteX0" fmla="*/ 0 w 1638300"/>
              <a:gd name="connsiteY0" fmla="*/ 2273300 h 2286000"/>
              <a:gd name="connsiteX1" fmla="*/ 876300 w 1638300"/>
              <a:gd name="connsiteY1" fmla="*/ 0 h 2286000"/>
              <a:gd name="connsiteX2" fmla="*/ 1638300 w 1638300"/>
              <a:gd name="connsiteY2" fmla="*/ 2286000 h 2286000"/>
              <a:gd name="connsiteX3" fmla="*/ 0 w 1638300"/>
              <a:gd name="connsiteY3" fmla="*/ 2273300 h 2286000"/>
              <a:gd name="connsiteX0" fmla="*/ 0 w 1447800"/>
              <a:gd name="connsiteY0" fmla="*/ 2286000 h 2286000"/>
              <a:gd name="connsiteX1" fmla="*/ 685800 w 1447800"/>
              <a:gd name="connsiteY1" fmla="*/ 0 h 2286000"/>
              <a:gd name="connsiteX2" fmla="*/ 1447800 w 1447800"/>
              <a:gd name="connsiteY2" fmla="*/ 2286000 h 2286000"/>
              <a:gd name="connsiteX3" fmla="*/ 0 w 1447800"/>
              <a:gd name="connsiteY3" fmla="*/ 2286000 h 2286000"/>
              <a:gd name="connsiteX0" fmla="*/ 0 w 1447800"/>
              <a:gd name="connsiteY0" fmla="*/ 1462314 h 1462314"/>
              <a:gd name="connsiteX1" fmla="*/ 961572 w 1447800"/>
              <a:gd name="connsiteY1" fmla="*/ 0 h 1462314"/>
              <a:gd name="connsiteX2" fmla="*/ 1447800 w 1447800"/>
              <a:gd name="connsiteY2" fmla="*/ 1462314 h 1462314"/>
              <a:gd name="connsiteX3" fmla="*/ 0 w 1447800"/>
              <a:gd name="connsiteY3" fmla="*/ 1462314 h 1462314"/>
              <a:gd name="connsiteX0" fmla="*/ 0 w 1447800"/>
              <a:gd name="connsiteY0" fmla="*/ 1462314 h 1462314"/>
              <a:gd name="connsiteX1" fmla="*/ 453571 w 1447800"/>
              <a:gd name="connsiteY1" fmla="*/ 3843 h 1462314"/>
              <a:gd name="connsiteX2" fmla="*/ 961572 w 1447800"/>
              <a:gd name="connsiteY2" fmla="*/ 0 h 1462314"/>
              <a:gd name="connsiteX3" fmla="*/ 1447800 w 1447800"/>
              <a:gd name="connsiteY3" fmla="*/ 1462314 h 1462314"/>
              <a:gd name="connsiteX4" fmla="*/ 0 w 1447800"/>
              <a:gd name="connsiteY4" fmla="*/ 1462314 h 1462314"/>
              <a:gd name="connsiteX0" fmla="*/ 0 w 1447800"/>
              <a:gd name="connsiteY0" fmla="*/ 1462314 h 1462314"/>
              <a:gd name="connsiteX1" fmla="*/ 453571 w 1447800"/>
              <a:gd name="connsiteY1" fmla="*/ 3843 h 1462314"/>
              <a:gd name="connsiteX2" fmla="*/ 961572 w 1447800"/>
              <a:gd name="connsiteY2" fmla="*/ 0 h 1462314"/>
              <a:gd name="connsiteX3" fmla="*/ 1447800 w 1447800"/>
              <a:gd name="connsiteY3" fmla="*/ 1462314 h 1462314"/>
              <a:gd name="connsiteX4" fmla="*/ 0 w 1447800"/>
              <a:gd name="connsiteY4" fmla="*/ 1462314 h 1462314"/>
              <a:gd name="connsiteX0" fmla="*/ 0 w 1447800"/>
              <a:gd name="connsiteY0" fmla="*/ 1462314 h 1462314"/>
              <a:gd name="connsiteX1" fmla="*/ 453571 w 1447800"/>
              <a:gd name="connsiteY1" fmla="*/ 3843 h 1462314"/>
              <a:gd name="connsiteX2" fmla="*/ 961572 w 1447800"/>
              <a:gd name="connsiteY2" fmla="*/ 0 h 1462314"/>
              <a:gd name="connsiteX3" fmla="*/ 1447800 w 1447800"/>
              <a:gd name="connsiteY3" fmla="*/ 1462314 h 1462314"/>
              <a:gd name="connsiteX4" fmla="*/ 0 w 1447800"/>
              <a:gd name="connsiteY4" fmla="*/ 1462314 h 1462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800" h="1462314">
                <a:moveTo>
                  <a:pt x="0" y="1462314"/>
                </a:moveTo>
                <a:cubicBezTo>
                  <a:pt x="118533" y="1110415"/>
                  <a:pt x="374953" y="279543"/>
                  <a:pt x="453571" y="3843"/>
                </a:cubicBezTo>
                <a:lnTo>
                  <a:pt x="961572" y="0"/>
                </a:lnTo>
                <a:lnTo>
                  <a:pt x="1447800" y="1462314"/>
                </a:lnTo>
                <a:lnTo>
                  <a:pt x="0" y="1462314"/>
                </a:lnTo>
                <a:close/>
              </a:path>
            </a:pathLst>
          </a:custGeom>
          <a:solidFill>
            <a:srgbClr val="CAF278">
              <a:alpha val="30196"/>
            </a:srgbClr>
          </a:solidFill>
          <a:ln w="381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6400800" y="4437528"/>
            <a:ext cx="4572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03092" y="4338051"/>
            <a:ext cx="207818" cy="2078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70925" y="4329187"/>
            <a:ext cx="207818" cy="2078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005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Сферично движение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11337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Сфера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Движение по сфера</a:t>
                </a:r>
              </a:p>
              <a:p>
                <a:pPr lvl="1"/>
                <a:r>
                  <a:rPr lang="bg-BG" dirty="0"/>
                  <a:t>Нужни са два параметъра, т.е. две координати</a:t>
                </a:r>
                <a:r>
                  <a:rPr lang="en-US" dirty="0"/>
                  <a:t> – </a:t>
                </a:r>
                <a:r>
                  <a:rPr lang="en-US" b="1" dirty="0"/>
                  <a:t>u</a:t>
                </a:r>
                <a:r>
                  <a:rPr lang="en-US" dirty="0"/>
                  <a:t> </a:t>
                </a:r>
                <a:r>
                  <a:rPr lang="bg-BG" dirty="0"/>
                  <a:t>и </a:t>
                </a:r>
                <a:r>
                  <a:rPr lang="en-US" b="1" dirty="0"/>
                  <a:t>v</a:t>
                </a:r>
                <a:endParaRPr lang="bg-BG" b="1" dirty="0"/>
              </a:p>
              <a:p>
                <a:pPr lvl="1"/>
                <a:r>
                  <a:rPr lang="bg-BG" dirty="0"/>
                  <a:t>Отново може да се наблюдават доминантни скорости</a:t>
                </a:r>
              </a:p>
              <a:p>
                <a:pPr lvl="1"/>
                <a:endParaRPr lang="bg-BG" dirty="0"/>
              </a:p>
              <a:p>
                <a:pPr marL="251618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𝑢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𝑅</m:t>
                      </m:r>
                      <m:func>
                        <m:func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>
                  <a:effectLst/>
                </a:endParaRPr>
              </a:p>
              <a:p>
                <a:pPr marL="251618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𝑢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𝑅</m:t>
                      </m:r>
                      <m:func>
                        <m:func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>
                  <a:effectLst/>
                </a:endParaRPr>
              </a:p>
              <a:p>
                <a:pPr marL="251618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/>
                        </a:rPr>
                        <m:t>𝑧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𝑢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𝑅</m:t>
                      </m:r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bg-BG" sz="2400" dirty="0">
                  <a:effectLst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6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1460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9221" name="Picture 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04800"/>
            <a:ext cx="607695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168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Речник</a:t>
            </a:r>
          </a:p>
        </p:txBody>
      </p:sp>
    </p:spTree>
    <p:extLst>
      <p:ext uri="{BB962C8B-B14F-4D97-AF65-F5344CB8AC3E}">
        <p14:creationId xmlns:p14="http://schemas.microsoft.com/office/powerpoint/2010/main" val="2175608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Речник на новите неща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</a:t>
            </a:r>
            <a:endParaRPr lang="bg-BG" dirty="0"/>
          </a:p>
          <a:p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08620"/>
              </p:ext>
            </p:extLst>
          </p:nvPr>
        </p:nvGraphicFramePr>
        <p:xfrm>
          <a:off x="609600" y="1981200"/>
          <a:ext cx="8077200" cy="94996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Обект съхраняващ време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(ден и час)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getTime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Метод на </a:t>
                      </a:r>
                      <a:r>
                        <a:rPr lang="en-US" sz="1600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Date</a:t>
                      </a: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извличане на времето, измерено в милисекунди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8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Линейно движение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Видове </a:t>
            </a:r>
          </a:p>
          <a:p>
            <a:pPr lvl="1"/>
            <a:r>
              <a:rPr lang="bg-BG" dirty="0"/>
              <a:t>Праволинейно - неправолинейно</a:t>
            </a:r>
          </a:p>
          <a:p>
            <a:pPr lvl="1"/>
            <a:r>
              <a:rPr lang="bg-BG" dirty="0"/>
              <a:t>Равномерно - неравномерно</a:t>
            </a:r>
          </a:p>
          <a:p>
            <a:pPr lvl="1"/>
            <a:r>
              <a:rPr lang="bg-BG" dirty="0"/>
              <a:t>Еднопосочно – двупосочно</a:t>
            </a:r>
          </a:p>
          <a:p>
            <a:pPr lvl="1"/>
            <a:endParaRPr lang="bg-BG" dirty="0"/>
          </a:p>
          <a:p>
            <a:r>
              <a:rPr lang="bg-BG" dirty="0"/>
              <a:t>Реализации</a:t>
            </a:r>
          </a:p>
          <a:p>
            <a:pPr lvl="1"/>
            <a:r>
              <a:rPr lang="bg-BG" dirty="0"/>
              <a:t>Чрез вектор на скоростта</a:t>
            </a:r>
          </a:p>
          <a:p>
            <a:pPr lvl="1"/>
            <a:r>
              <a:rPr lang="bg-BG" dirty="0"/>
              <a:t>Чрез точка на целта</a:t>
            </a:r>
          </a:p>
          <a:p>
            <a:pPr lvl="1"/>
            <a:r>
              <a:rPr lang="bg-BG" dirty="0"/>
              <a:t>Чрез уравнение на траекторията</a:t>
            </a:r>
          </a:p>
        </p:txBody>
      </p:sp>
    </p:spTree>
    <p:extLst>
      <p:ext uri="{BB962C8B-B14F-4D97-AF65-F5344CB8AC3E}">
        <p14:creationId xmlns:p14="http://schemas.microsoft.com/office/powerpoint/2010/main" val="15319774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Въпроси и коментари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49308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Движение чрез вектор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Линейно движение с вектор </a:t>
                </a:r>
              </a:p>
              <a:p>
                <a:pPr lvl="1"/>
                <a:r>
                  <a:rPr lang="bg-BG" dirty="0"/>
                  <a:t>Векторът указва посоката и скоростта</a:t>
                </a:r>
              </a:p>
              <a:p>
                <a:pPr lvl="1"/>
                <a:r>
                  <a:rPr lang="bg-BG" dirty="0"/>
                  <a:t>Движението е праволинейно и равномерно</a:t>
                </a:r>
                <a:endParaRPr lang="en-US" dirty="0"/>
              </a:p>
              <a:p>
                <a:pPr marL="365760" lvl="1" indent="0">
                  <a:buNone/>
                </a:pPr>
                <a:endParaRPr lang="bg-BG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400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bg-BG" sz="2400" dirty="0"/>
              </a:p>
              <a:p>
                <a:pPr marL="365760" lvl="1" indent="0">
                  <a:buNone/>
                </a:pPr>
                <a:endParaRPr lang="en-US" dirty="0"/>
              </a:p>
              <a:p>
                <a:r>
                  <a:rPr lang="bg-BG" dirty="0"/>
                  <a:t>Прекратяване на движението</a:t>
                </a:r>
              </a:p>
              <a:p>
                <a:pPr lvl="1"/>
                <a:r>
                  <a:rPr lang="bg-BG" dirty="0"/>
                  <a:t>При достигане на определена цел</a:t>
                </a:r>
              </a:p>
              <a:p>
                <a:pPr lvl="1"/>
                <a:r>
                  <a:rPr lang="bg-BG" dirty="0"/>
                  <a:t>Примерни цели:</a:t>
                </a:r>
              </a:p>
              <a:p>
                <a:pPr marL="917575" lvl="2"/>
                <a:r>
                  <a:rPr lang="bg-BG" dirty="0"/>
                  <a:t>Извършване на определен брой стъпки</a:t>
                </a:r>
              </a:p>
              <a:p>
                <a:pPr marL="917575" lvl="2"/>
                <a:r>
                  <a:rPr lang="bg-BG" dirty="0"/>
                  <a:t>Достигане на определени координати</a:t>
                </a:r>
              </a:p>
              <a:p>
                <a:pPr marL="917575" lvl="2"/>
                <a:r>
                  <a:rPr lang="bg-BG" dirty="0"/>
                  <a:t>Свършване на определено време</a:t>
                </a:r>
              </a:p>
              <a:p>
                <a:pPr marL="917575" lvl="2"/>
                <a:r>
                  <a:rPr lang="bg-BG" dirty="0"/>
                  <a:t>Натискане на бутон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6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84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Разпръскване на сфери</a:t>
            </a:r>
          </a:p>
          <a:p>
            <a:pPr lvl="1"/>
            <a:r>
              <a:rPr lang="bg-BG" dirty="0"/>
              <a:t>Всяка от </a:t>
            </a:r>
            <a:r>
              <a:rPr lang="en-US" b="1" dirty="0"/>
              <a:t>n</a:t>
            </a:r>
            <a:r>
              <a:rPr lang="en-US" dirty="0"/>
              <a:t>-</a:t>
            </a:r>
            <a:r>
              <a:rPr lang="bg-BG" dirty="0"/>
              <a:t>те сфери има случайна скорост </a:t>
            </a:r>
            <a:r>
              <a:rPr lang="en-US" b="1" dirty="0"/>
              <a:t>v</a:t>
            </a:r>
            <a:endParaRPr lang="bg-BG" b="1" dirty="0"/>
          </a:p>
          <a:p>
            <a:pPr lvl="1"/>
            <a:r>
              <a:rPr lang="bg-BG" dirty="0"/>
              <a:t>На всеки кадър се движи според тази скорост</a:t>
            </a:r>
          </a:p>
          <a:p>
            <a:pPr lvl="1"/>
            <a:r>
              <a:rPr lang="bg-BG" dirty="0"/>
              <a:t>След прекалено отдалечаване се връща в началото</a:t>
            </a:r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Създаване и инициализиране на случайна скорост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4495800"/>
            <a:ext cx="8534400" cy="2057400"/>
          </a:xfrm>
          <a:prstGeom prst="snip2DiagRect">
            <a:avLst>
              <a:gd name="adj1" fmla="val 0"/>
              <a:gd name="adj2" fmla="val 10681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new Sphere ([0,0,0],random(0.2,0.6));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].color = [random(0.5,1),random(0.5,1),random(0.5,1)];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random(0,2*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sz="17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= random(0.03,0.10);</a:t>
            </a:r>
            <a:endParaRPr lang="bg-BG" sz="17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].v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[r*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(a),r*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(a),0];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45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Движение</a:t>
            </a:r>
          </a:p>
          <a:p>
            <a:pPr lvl="1"/>
            <a:r>
              <a:rPr lang="bg-BG" dirty="0"/>
              <a:t>Изпълнява се за всеки кадър</a:t>
            </a:r>
          </a:p>
          <a:p>
            <a:pPr lvl="1"/>
            <a:r>
              <a:rPr lang="bg-BG" dirty="0"/>
              <a:t>Ако сферата е извън зоната от (-13,-10) до (13,10), то връщаме сферата обратно в (0,</a:t>
            </a:r>
            <a:r>
              <a:rPr lang="bg-BG" dirty="0" err="1"/>
              <a:t>0</a:t>
            </a:r>
            <a:r>
              <a:rPr lang="bg-BG" dirty="0"/>
              <a:t>,</a:t>
            </a:r>
            <a:r>
              <a:rPr lang="bg-BG" dirty="0" err="1"/>
              <a:t>0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Към центъра добавяме вектора на скоростта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3657600"/>
            <a:ext cx="8534400" cy="2895600"/>
          </a:xfrm>
          <a:prstGeom prst="snip2DiagRect">
            <a:avLst>
              <a:gd name="adj1" fmla="val 0"/>
              <a:gd name="adj2" fmla="val 839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Math.abs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].center[0])&gt;13 ||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Math.abs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].center[1])&gt;10)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 = [0,0,0]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].center[0] +=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].v[0];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].center[1] +=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].v[1];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].center[2] +=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].v[2];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629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31483</TotalTime>
  <Words>3114</Words>
  <Application>Microsoft Office PowerPoint</Application>
  <PresentationFormat>On-screen Show (4:3)</PresentationFormat>
  <Paragraphs>538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</vt:lpstr>
      <vt:lpstr>Arial Black</vt:lpstr>
      <vt:lpstr>Calibri</vt:lpstr>
      <vt:lpstr>Cambria Math</vt:lpstr>
      <vt:lpstr>Century Gothic</vt:lpstr>
      <vt:lpstr>Consolas</vt:lpstr>
      <vt:lpstr>Symbol</vt:lpstr>
      <vt:lpstr>Times New Roman</vt:lpstr>
      <vt:lpstr>Wingdings 2</vt:lpstr>
      <vt:lpstr>Austin</vt:lpstr>
      <vt:lpstr>Движение</vt:lpstr>
      <vt:lpstr>В тази лекция</vt:lpstr>
      <vt:lpstr>PowerPoint Presentation</vt:lpstr>
      <vt:lpstr>Какво е движение</vt:lpstr>
      <vt:lpstr>PowerPoint Presentation</vt:lpstr>
      <vt:lpstr>Линейно движение</vt:lpstr>
      <vt:lpstr>Движение чрез вектор</vt:lpstr>
      <vt:lpstr>Пример</vt:lpstr>
      <vt:lpstr>PowerPoint Presentation</vt:lpstr>
      <vt:lpstr>PowerPoint Presentation</vt:lpstr>
      <vt:lpstr>Скорост</vt:lpstr>
      <vt:lpstr>PowerPoint Presentation</vt:lpstr>
      <vt:lpstr>PowerPoint Presentation</vt:lpstr>
      <vt:lpstr>PowerPoint Presentation</vt:lpstr>
      <vt:lpstr>PowerPoint Presentation</vt:lpstr>
      <vt:lpstr>От точка до точка</vt:lpstr>
      <vt:lpstr>PowerPoint Presentation</vt:lpstr>
      <vt:lpstr>Пример</vt:lpstr>
      <vt:lpstr>PowerPoint Presentation</vt:lpstr>
      <vt:lpstr>Тенис на въздух</vt:lpstr>
      <vt:lpstr>PowerPoint Presentation</vt:lpstr>
      <vt:lpstr>PowerPoint Presentation</vt:lpstr>
      <vt:lpstr>Линейна периодичност</vt:lpstr>
      <vt:lpstr>PowerPoint Presentation</vt:lpstr>
      <vt:lpstr>PowerPoint Presentation</vt:lpstr>
      <vt:lpstr>PowerPoint Presentation</vt:lpstr>
      <vt:lpstr>Кръгови траектории</vt:lpstr>
      <vt:lpstr>Параметри на движението</vt:lpstr>
      <vt:lpstr>Скорост на движение</vt:lpstr>
      <vt:lpstr>Пример 1</vt:lpstr>
      <vt:lpstr>PowerPoint Presentation</vt:lpstr>
      <vt:lpstr>Пример 2</vt:lpstr>
      <vt:lpstr>PowerPoint Presentation</vt:lpstr>
      <vt:lpstr>Относително движение</vt:lpstr>
      <vt:lpstr>PowerPoint Presentation</vt:lpstr>
      <vt:lpstr>Пример</vt:lpstr>
      <vt:lpstr>PowerPoint Presentation</vt:lpstr>
      <vt:lpstr>PowerPoint Presentation</vt:lpstr>
      <vt:lpstr>PowerPoint Presentation</vt:lpstr>
      <vt:lpstr>Варианти</vt:lpstr>
      <vt:lpstr>Движение в равнина</vt:lpstr>
      <vt:lpstr>Пример</vt:lpstr>
      <vt:lpstr>PowerPoint Presentation</vt:lpstr>
      <vt:lpstr>PowerPoint Presentation</vt:lpstr>
      <vt:lpstr>PowerPoint Presentation</vt:lpstr>
      <vt:lpstr>Цилиндър</vt:lpstr>
      <vt:lpstr>Доминантна скорост</vt:lpstr>
      <vt:lpstr>Пример</vt:lpstr>
      <vt:lpstr>PowerPoint Presentation</vt:lpstr>
      <vt:lpstr>Конус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Сфера</vt:lpstr>
      <vt:lpstr>PowerPoint Presentation</vt:lpstr>
      <vt:lpstr>PowerPoint Presentation</vt:lpstr>
      <vt:lpstr>Речник на новите неща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WebGL-13. Motion</dc:title>
  <dc:creator>Pavel Boytchev</dc:creator>
  <cp:lastModifiedBy>Pavel Boytchev</cp:lastModifiedBy>
  <cp:revision>1326</cp:revision>
  <dcterms:created xsi:type="dcterms:W3CDTF">2013-12-13T09:03:57Z</dcterms:created>
  <dcterms:modified xsi:type="dcterms:W3CDTF">2021-10-17T06:35:58Z</dcterms:modified>
</cp:coreProperties>
</file>