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2"/>
  </p:notesMasterIdLst>
  <p:sldIdLst>
    <p:sldId id="256" r:id="rId2"/>
    <p:sldId id="297" r:id="rId3"/>
    <p:sldId id="681" r:id="rId4"/>
    <p:sldId id="894" r:id="rId5"/>
    <p:sldId id="1005" r:id="rId6"/>
    <p:sldId id="1006" r:id="rId7"/>
    <p:sldId id="1007" r:id="rId8"/>
    <p:sldId id="1008" r:id="rId9"/>
    <p:sldId id="1012" r:id="rId10"/>
    <p:sldId id="1010" r:id="rId11"/>
    <p:sldId id="1011" r:id="rId12"/>
    <p:sldId id="1013" r:id="rId13"/>
    <p:sldId id="1014" r:id="rId14"/>
    <p:sldId id="1021" r:id="rId15"/>
    <p:sldId id="1015" r:id="rId16"/>
    <p:sldId id="1016" r:id="rId17"/>
    <p:sldId id="1017" r:id="rId18"/>
    <p:sldId id="1018" r:id="rId19"/>
    <p:sldId id="1019" r:id="rId20"/>
    <p:sldId id="1020" r:id="rId21"/>
    <p:sldId id="1022" r:id="rId22"/>
    <p:sldId id="1023" r:id="rId23"/>
    <p:sldId id="1024" r:id="rId24"/>
    <p:sldId id="1025" r:id="rId25"/>
    <p:sldId id="1026" r:id="rId26"/>
    <p:sldId id="1027" r:id="rId27"/>
    <p:sldId id="1028" r:id="rId28"/>
    <p:sldId id="1029" r:id="rId29"/>
    <p:sldId id="1031" r:id="rId30"/>
    <p:sldId id="1030" r:id="rId31"/>
    <p:sldId id="1033" r:id="rId32"/>
    <p:sldId id="1032" r:id="rId33"/>
    <p:sldId id="1034" r:id="rId34"/>
    <p:sldId id="1035" r:id="rId35"/>
    <p:sldId id="1036" r:id="rId36"/>
    <p:sldId id="1037" r:id="rId37"/>
    <p:sldId id="1038" r:id="rId38"/>
    <p:sldId id="1039" r:id="rId39"/>
    <p:sldId id="1040" r:id="rId40"/>
    <p:sldId id="1041" r:id="rId41"/>
    <p:sldId id="1042" r:id="rId42"/>
    <p:sldId id="1043" r:id="rId43"/>
    <p:sldId id="1044" r:id="rId44"/>
    <p:sldId id="1045" r:id="rId45"/>
    <p:sldId id="1046" r:id="rId46"/>
    <p:sldId id="1047" r:id="rId47"/>
    <p:sldId id="1048" r:id="rId48"/>
    <p:sldId id="1049" r:id="rId49"/>
    <p:sldId id="1050" r:id="rId50"/>
    <p:sldId id="1051" r:id="rId51"/>
    <p:sldId id="1052" r:id="rId52"/>
    <p:sldId id="1054" r:id="rId53"/>
    <p:sldId id="1055" r:id="rId54"/>
    <p:sldId id="1056" r:id="rId55"/>
    <p:sldId id="1057" r:id="rId56"/>
    <p:sldId id="1058" r:id="rId57"/>
    <p:sldId id="1059" r:id="rId58"/>
    <p:sldId id="1060" r:id="rId59"/>
    <p:sldId id="289" r:id="rId60"/>
    <p:sldId id="290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4C600"/>
    <a:srgbClr val="6F9500"/>
    <a:srgbClr val="FF0000"/>
    <a:srgbClr val="FFFF00"/>
    <a:srgbClr val="DFF7AE"/>
    <a:srgbClr val="CAF278"/>
    <a:srgbClr val="62EF57"/>
    <a:srgbClr val="DFF8AE"/>
    <a:srgbClr val="C7D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4" autoAdjust="0"/>
    <p:restoredTop sz="99825" autoAdjust="0"/>
  </p:normalViewPr>
  <p:slideViewPr>
    <p:cSldViewPr>
      <p:cViewPr>
        <p:scale>
          <a:sx n="75" d="100"/>
          <a:sy n="75" d="100"/>
        </p:scale>
        <p:origin x="152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8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17.10.2021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418639" y="4478669"/>
            <a:ext cx="600319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%2001%20-%20DOF%201/Example%2016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Example%2001%20-%20DOF%20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Example%2002%20-%20DOF%202%20Translations" TargetMode="External"/><Relationship Id="rId2" Type="http://schemas.openxmlformats.org/officeDocument/2006/relationships/hyperlink" Target="Example%2002%20-%20DOF%202%20Translations/Example%2016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%2003%20-%20DOF%202%20Rotation%20and%20translation" TargetMode="External"/><Relationship Id="rId2" Type="http://schemas.openxmlformats.org/officeDocument/2006/relationships/hyperlink" Target="Example%2003%20-%20DOF%202%20Rotation%20and%20translation/Example%2016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Example%2004%20-%20Robot%20arm" TargetMode="External"/><Relationship Id="rId2" Type="http://schemas.openxmlformats.org/officeDocument/2006/relationships/hyperlink" Target="Example%2004%20-%20Robot%20arm/Example%2016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%2005%20-%20Robot%204-segment%20arm/Example%2016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Example%2005%20-%20Robot%204-segment%20arm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Example%2006%20-%20Robot%20arm%20with%20tong" TargetMode="External"/><Relationship Id="rId2" Type="http://schemas.openxmlformats.org/officeDocument/2006/relationships/hyperlink" Target="Example%2006%20-%20Robot%20arm%20with%20tong/Example%2016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Example%2007%20-%20Robot%20arm%20posture" TargetMode="External"/><Relationship Id="rId2" Type="http://schemas.openxmlformats.org/officeDocument/2006/relationships/hyperlink" Target="Example%2007%20-%20Robot%20arm%20posture/Example%2016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Example%2008%20-%20Smooth%20posture" TargetMode="External"/><Relationship Id="rId2" Type="http://schemas.openxmlformats.org/officeDocument/2006/relationships/hyperlink" Target="Example%2008%20-%20Smooth%20posture/Example%2016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Example%2009%20-%20Human%20skeleton" TargetMode="External"/><Relationship Id="rId2" Type="http://schemas.openxmlformats.org/officeDocument/2006/relationships/hyperlink" Target="Example%2009%20-%20Human%20skeleton/Example%2016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Example%2010%20-%20Running%20skeleton" TargetMode="External"/><Relationship Id="rId2" Type="http://schemas.openxmlformats.org/officeDocument/2006/relationships/hyperlink" Target="Example%2010%20-%20Running%20skeleton/Example%201610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Скелети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16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4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83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5400000">
            <a:off x="4540623" y="3965829"/>
            <a:ext cx="76200" cy="27497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Oval 18"/>
          <p:cNvSpPr/>
          <p:nvPr/>
        </p:nvSpPr>
        <p:spPr>
          <a:xfrm>
            <a:off x="3790207" y="4988859"/>
            <a:ext cx="676080" cy="6693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Механизъм с две степени на свобода</a:t>
            </a:r>
          </a:p>
          <a:p>
            <a:pPr lvl="1"/>
            <a:r>
              <a:rPr lang="bg-BG" dirty="0"/>
              <a:t>Обект, закачен на плъзгаща се перпендикулярно ос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Параметрите са </a:t>
            </a:r>
            <a:r>
              <a:rPr lang="en-US" b="1" dirty="0"/>
              <a:t>alpha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beta</a:t>
            </a:r>
            <a:r>
              <a:rPr lang="en-US" dirty="0"/>
              <a:t> (</a:t>
            </a:r>
            <a:r>
              <a:rPr lang="bg-BG" dirty="0"/>
              <a:t>за плъзгане)</a:t>
            </a:r>
          </a:p>
          <a:p>
            <a:pPr lvl="1"/>
            <a:r>
              <a:rPr lang="bg-BG" dirty="0"/>
              <a:t>Ос се плъзга напред</a:t>
            </a:r>
            <a:r>
              <a:rPr lang="en-US" dirty="0"/>
              <a:t>-</a:t>
            </a:r>
            <a:r>
              <a:rPr lang="bg-BG" dirty="0"/>
              <a:t>назад според </a:t>
            </a:r>
            <a:r>
              <a:rPr lang="en-US" b="1" dirty="0"/>
              <a:t>alpha</a:t>
            </a:r>
            <a:endParaRPr lang="bg-BG" b="1" dirty="0"/>
          </a:p>
          <a:p>
            <a:pPr lvl="1"/>
            <a:r>
              <a:rPr lang="bg-BG" dirty="0"/>
              <a:t>Подвижният обект се плъзга по оста според </a:t>
            </a:r>
            <a:r>
              <a:rPr lang="en-US" b="1" dirty="0"/>
              <a:t>beta</a:t>
            </a:r>
            <a:endParaRPr lang="bg-BG" b="1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Oval 3"/>
          <p:cNvSpPr/>
          <p:nvPr/>
        </p:nvSpPr>
        <p:spPr>
          <a:xfrm>
            <a:off x="2971800" y="3352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29718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5715000" y="3352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5715000" y="6096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5905500" y="3823446"/>
            <a:ext cx="76200" cy="22725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3162300" y="3823447"/>
            <a:ext cx="76200" cy="22725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5715000" y="5112123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2974041" y="5112123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270812" y="4827494"/>
            <a:ext cx="0" cy="9906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86200" y="5098676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6" name="Straight Arrow Connector 15"/>
          <p:cNvCxnSpPr/>
          <p:nvPr/>
        </p:nvCxnSpPr>
        <p:spPr>
          <a:xfrm rot="5400000" flipV="1">
            <a:off x="4114800" y="4464423"/>
            <a:ext cx="0" cy="9906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0812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alpha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7100" y="45903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beta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5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53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2700000">
            <a:off x="2681822" y="5199085"/>
            <a:ext cx="76200" cy="1282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Друг механизъм с две степени на свобода</a:t>
            </a:r>
          </a:p>
          <a:p>
            <a:pPr lvl="1"/>
            <a:r>
              <a:rPr lang="bg-BG" dirty="0"/>
              <a:t>Обект, под действието на ротация и транслация</a:t>
            </a:r>
          </a:p>
          <a:p>
            <a:pPr lvl="1"/>
            <a:r>
              <a:rPr lang="bg-BG" dirty="0"/>
              <a:t>Обект, под действието на ротация и ротация</a:t>
            </a:r>
          </a:p>
          <a:p>
            <a:pPr lvl="1"/>
            <a:r>
              <a:rPr lang="bg-BG" dirty="0"/>
              <a:t>Достижимите точки са повърхност, която зависи от двете движения – как са ориентирани едно спрямо друго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Параметрите са </a:t>
            </a:r>
            <a:r>
              <a:rPr lang="en-US" b="1" dirty="0"/>
              <a:t>alpha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beta</a:t>
            </a:r>
            <a:r>
              <a:rPr lang="en-US" dirty="0"/>
              <a:t> (</a:t>
            </a:r>
            <a:r>
              <a:rPr lang="bg-BG" dirty="0"/>
              <a:t>за въртене)</a:t>
            </a:r>
          </a:p>
          <a:p>
            <a:pPr lvl="1"/>
            <a:r>
              <a:rPr lang="bg-BG" dirty="0"/>
              <a:t>Обект се плъзга според </a:t>
            </a:r>
            <a:r>
              <a:rPr lang="en-US" b="1" dirty="0"/>
              <a:t>alpha</a:t>
            </a:r>
            <a:r>
              <a:rPr lang="bg-BG" dirty="0"/>
              <a:t> или се върти според </a:t>
            </a:r>
            <a:r>
              <a:rPr lang="en-US" b="1" dirty="0"/>
              <a:t>alpha2</a:t>
            </a:r>
            <a:endParaRPr lang="bg-BG" b="1" dirty="0"/>
          </a:p>
          <a:p>
            <a:pPr lvl="1"/>
            <a:r>
              <a:rPr lang="bg-BG" dirty="0"/>
              <a:t>Оста се върти според </a:t>
            </a:r>
            <a:r>
              <a:rPr lang="en-US" b="1" dirty="0"/>
              <a:t>beta</a:t>
            </a:r>
            <a:endParaRPr lang="bg-BG" b="1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2048944" y="6050287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2971800" y="5138128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3053372" y="587682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alpha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44476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beta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c 20"/>
          <p:cNvSpPr/>
          <p:nvPr/>
        </p:nvSpPr>
        <p:spPr>
          <a:xfrm>
            <a:off x="914400" y="4816964"/>
            <a:ext cx="2786672" cy="576872"/>
          </a:xfrm>
          <a:prstGeom prst="arc">
            <a:avLst>
              <a:gd name="adj1" fmla="val 1543768"/>
              <a:gd name="adj2" fmla="val 533356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 rot="2700000">
            <a:off x="6081178" y="5166357"/>
            <a:ext cx="76200" cy="12827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Oval 23"/>
          <p:cNvSpPr/>
          <p:nvPr/>
        </p:nvSpPr>
        <p:spPr>
          <a:xfrm>
            <a:off x="5448300" y="6017559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/>
          <p:cNvSpPr/>
          <p:nvPr/>
        </p:nvSpPr>
        <p:spPr>
          <a:xfrm>
            <a:off x="6371156" y="5105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6477000" y="590955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alpha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Arc 28"/>
          <p:cNvSpPr/>
          <p:nvPr/>
        </p:nvSpPr>
        <p:spPr>
          <a:xfrm rot="2700000">
            <a:off x="5635431" y="5496109"/>
            <a:ext cx="967613" cy="475344"/>
          </a:xfrm>
          <a:prstGeom prst="arc">
            <a:avLst>
              <a:gd name="adj1" fmla="val 7783115"/>
              <a:gd name="adj2" fmla="val 2409194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Oval 29"/>
          <p:cNvSpPr/>
          <p:nvPr/>
        </p:nvSpPr>
        <p:spPr>
          <a:xfrm>
            <a:off x="2506144" y="5560359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Oval 30"/>
          <p:cNvSpPr/>
          <p:nvPr/>
        </p:nvSpPr>
        <p:spPr>
          <a:xfrm>
            <a:off x="5937193" y="5500594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654300" y="5771235"/>
            <a:ext cx="705414" cy="61686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8128" y="4419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beta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Arc 35"/>
          <p:cNvSpPr/>
          <p:nvPr/>
        </p:nvSpPr>
        <p:spPr>
          <a:xfrm>
            <a:off x="4376128" y="4788932"/>
            <a:ext cx="2786672" cy="576872"/>
          </a:xfrm>
          <a:prstGeom prst="arc">
            <a:avLst>
              <a:gd name="adj1" fmla="val 6778805"/>
              <a:gd name="adj2" fmla="val 533356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65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Вградените свойства не са достатъчни</a:t>
            </a:r>
          </a:p>
          <a:p>
            <a:pPr lvl="1"/>
            <a:r>
              <a:rPr lang="bg-BG" dirty="0"/>
              <a:t>Или трябва да правим допълнителни ръчни пресмятания</a:t>
            </a:r>
          </a:p>
          <a:p>
            <a:pPr lvl="1"/>
            <a:r>
              <a:rPr lang="bg-BG" dirty="0"/>
              <a:t>Или трябва да извършим допълнителни трансформации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1600200"/>
            <a:ext cx="8534400" cy="4953000"/>
          </a:xfrm>
          <a:prstGeom prst="snip2DiagRect">
            <a:avLst>
              <a:gd name="adj1" fmla="val 0"/>
              <a:gd name="adj2" fmla="val 471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base1.draw();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translate([0,0,base1.height]);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base2.draw();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(45);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base3.draw();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translate([0,0,base3.height]);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base2.draw();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translate([0,0,base1.height]);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(45);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translate([0,0,15+11*sin(beta)]);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(alpha2);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ball1.draw();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ball2.draw();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9349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BBEB8E0F-A3BD-430C-BB65-FB19D09B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288" y="380999"/>
            <a:ext cx="60769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4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Скелети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 Йерархични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156399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Скелети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Неформална дефиниция</a:t>
            </a:r>
          </a:p>
          <a:p>
            <a:pPr lvl="1"/>
            <a:r>
              <a:rPr lang="bg-BG" dirty="0"/>
              <a:t>Дървовидни модели от свързани твърди обекти</a:t>
            </a:r>
          </a:p>
          <a:p>
            <a:pPr lvl="1"/>
            <a:r>
              <a:rPr lang="bg-BG" dirty="0"/>
              <a:t>Наричани още йерархични системи</a:t>
            </a:r>
          </a:p>
          <a:p>
            <a:pPr lvl="1"/>
            <a:endParaRPr lang="bg-BG" dirty="0"/>
          </a:p>
          <a:p>
            <a:r>
              <a:rPr lang="bg-BG" dirty="0"/>
              <a:t>Следствия</a:t>
            </a:r>
          </a:p>
          <a:p>
            <a:pPr lvl="1"/>
            <a:r>
              <a:rPr lang="bg-BG" dirty="0"/>
              <a:t>Обектите са в йерархия</a:t>
            </a:r>
          </a:p>
          <a:p>
            <a:pPr lvl="1"/>
            <a:r>
              <a:rPr lang="bg-BG" dirty="0"/>
              <a:t>Има един главен, първичен обект</a:t>
            </a:r>
          </a:p>
          <a:p>
            <a:pPr lvl="1"/>
            <a:r>
              <a:rPr lang="bg-BG" dirty="0"/>
              <a:t>Всеки друг обект има точно един родител</a:t>
            </a:r>
          </a:p>
          <a:p>
            <a:pPr lvl="1"/>
            <a:r>
              <a:rPr lang="bg-BG" dirty="0"/>
              <a:t>Обектите не могат да се променят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0202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компютърната графика</a:t>
            </a:r>
          </a:p>
          <a:p>
            <a:pPr lvl="1"/>
            <a:r>
              <a:rPr lang="bg-BG" dirty="0"/>
              <a:t>Представяне на биологични форми чрез скелет (хора, животни, растения)</a:t>
            </a:r>
          </a:p>
          <a:p>
            <a:pPr lvl="1"/>
            <a:r>
              <a:rPr lang="bg-BG" dirty="0"/>
              <a:t>Моделиране на роботи и други сложни механизми</a:t>
            </a:r>
          </a:p>
          <a:p>
            <a:pPr lvl="1"/>
            <a:r>
              <a:rPr lang="bg-BG" dirty="0"/>
              <a:t>Физическа симулация на вериги от обекти (синджир, влакова композиция)</a:t>
            </a:r>
          </a:p>
          <a:p>
            <a:pPr lvl="1"/>
            <a:r>
              <a:rPr lang="bg-BG" dirty="0"/>
              <a:t>Планиране на движение с права или обратна кинематика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0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Представяне на скелети</a:t>
            </a:r>
          </a:p>
          <a:p>
            <a:pPr lvl="1"/>
            <a:r>
              <a:rPr lang="bg-BG" dirty="0"/>
              <a:t>Два вида елементи – кости и стави</a:t>
            </a:r>
          </a:p>
          <a:p>
            <a:pPr lvl="1"/>
            <a:r>
              <a:rPr lang="bg-BG" dirty="0"/>
              <a:t>Костите са </a:t>
            </a:r>
            <a:r>
              <a:rPr lang="bg-BG" dirty="0" err="1"/>
              <a:t>недеформируеми</a:t>
            </a:r>
            <a:r>
              <a:rPr lang="bg-BG" dirty="0"/>
              <a:t> обекти</a:t>
            </a:r>
          </a:p>
          <a:p>
            <a:pPr lvl="1"/>
            <a:r>
              <a:rPr lang="bg-BG" dirty="0"/>
              <a:t>Ставите поддържат 0..3 степени на свобода на въртене</a:t>
            </a:r>
          </a:p>
          <a:p>
            <a:pPr lvl="1"/>
            <a:endParaRPr lang="bg-BG" dirty="0"/>
          </a:p>
          <a:p>
            <a:r>
              <a:rPr lang="bg-BG" dirty="0"/>
              <a:t>Свързване</a:t>
            </a:r>
          </a:p>
          <a:p>
            <a:pPr lvl="1"/>
            <a:r>
              <a:rPr lang="bg-BG" dirty="0"/>
              <a:t>Всяка кост се свързва с друга чрез става</a:t>
            </a:r>
          </a:p>
          <a:p>
            <a:pPr lvl="1"/>
            <a:r>
              <a:rPr lang="bg-BG" dirty="0"/>
              <a:t>Позата на скелета – множеството от ъглите на </a:t>
            </a:r>
            <a:r>
              <a:rPr lang="bg-BG" dirty="0" err="1"/>
              <a:t>завъртяност</a:t>
            </a:r>
            <a:r>
              <a:rPr lang="bg-BG" dirty="0"/>
              <a:t> във всички стави</a:t>
            </a:r>
          </a:p>
        </p:txBody>
      </p:sp>
    </p:spTree>
    <p:extLst>
      <p:ext uri="{BB962C8B-B14F-4D97-AF65-F5344CB8AC3E}">
        <p14:creationId xmlns:p14="http://schemas.microsoft.com/office/powerpoint/2010/main" val="362613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Скелети</a:t>
            </a:r>
          </a:p>
          <a:p>
            <a:pPr lvl="1"/>
            <a:r>
              <a:rPr lang="bg-BG" dirty="0"/>
              <a:t>Степен на свобода</a:t>
            </a:r>
          </a:p>
          <a:p>
            <a:pPr lvl="1"/>
            <a:r>
              <a:rPr lang="bg-BG" dirty="0"/>
              <a:t>Скелети (йерархични системи)</a:t>
            </a:r>
          </a:p>
          <a:p>
            <a:pPr lvl="1"/>
            <a:r>
              <a:rPr lang="bg-BG" dirty="0"/>
              <a:t>Модел на ръка на робот</a:t>
            </a:r>
          </a:p>
          <a:p>
            <a:pPr lvl="1"/>
            <a:r>
              <a:rPr lang="bg-BG" dirty="0"/>
              <a:t>Опростен модел на скелет на човек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Сложност при анимацията</a:t>
            </a:r>
          </a:p>
          <a:p>
            <a:pPr lvl="1"/>
            <a:r>
              <a:rPr lang="bg-BG" dirty="0"/>
              <a:t>Зависи от броя последователни стави</a:t>
            </a:r>
          </a:p>
          <a:p>
            <a:pPr lvl="1"/>
            <a:r>
              <a:rPr lang="bg-BG" dirty="0"/>
              <a:t>Зависи от степените на свобода във всяка става</a:t>
            </a:r>
          </a:p>
          <a:p>
            <a:pPr lvl="1"/>
            <a:endParaRPr lang="bg-BG" dirty="0"/>
          </a:p>
          <a:p>
            <a:r>
              <a:rPr lang="bg-BG" dirty="0"/>
              <a:t>В човешкото тяло</a:t>
            </a:r>
          </a:p>
          <a:p>
            <a:pPr lvl="1"/>
            <a:r>
              <a:rPr lang="bg-BG" dirty="0"/>
              <a:t>По-ниски степени на свобода (коляно, лакът, пръсти …) се компенсират успешно с по-дълбока йерархия</a:t>
            </a:r>
          </a:p>
          <a:p>
            <a:pPr lvl="1"/>
            <a:r>
              <a:rPr lang="en-US" dirty="0" err="1"/>
              <a:t>DOF</a:t>
            </a:r>
            <a:r>
              <a:rPr lang="en-US" dirty="0"/>
              <a:t>=0</a:t>
            </a:r>
            <a:r>
              <a:rPr lang="bg-BG" dirty="0"/>
              <a:t> при зъби-челюст и ребро-прешлен</a:t>
            </a:r>
          </a:p>
          <a:p>
            <a:pPr lvl="1"/>
            <a:r>
              <a:rPr lang="en-US" dirty="0" err="1"/>
              <a:t>DOF</a:t>
            </a:r>
            <a:r>
              <a:rPr lang="en-US" dirty="0"/>
              <a:t>=1 </a:t>
            </a:r>
            <a:r>
              <a:rPr lang="bg-BG" dirty="0"/>
              <a:t>при коляно и стави между фаланги на пръсти</a:t>
            </a:r>
          </a:p>
          <a:p>
            <a:pPr lvl="1"/>
            <a:r>
              <a:rPr lang="en-US" dirty="0" err="1"/>
              <a:t>DOF</a:t>
            </a:r>
            <a:r>
              <a:rPr lang="en-US" dirty="0"/>
              <a:t>=2</a:t>
            </a:r>
            <a:r>
              <a:rPr lang="bg-BG" dirty="0"/>
              <a:t> при челюст и очи</a:t>
            </a:r>
          </a:p>
          <a:p>
            <a:pPr lvl="1"/>
            <a:r>
              <a:rPr lang="en-US" dirty="0" err="1"/>
              <a:t>DOF</a:t>
            </a:r>
            <a:r>
              <a:rPr lang="en-US" dirty="0"/>
              <a:t>=</a:t>
            </a:r>
            <a:r>
              <a:rPr lang="bg-BG" dirty="0"/>
              <a:t>3 при глезен, китка и врат</a:t>
            </a:r>
          </a:p>
        </p:txBody>
      </p:sp>
    </p:spTree>
    <p:extLst>
      <p:ext uri="{BB962C8B-B14F-4D97-AF65-F5344CB8AC3E}">
        <p14:creationId xmlns:p14="http://schemas.microsoft.com/office/powerpoint/2010/main" val="366740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Проблеми при йерархичните системи</a:t>
            </a:r>
          </a:p>
          <a:p>
            <a:pPr lvl="1"/>
            <a:r>
              <a:rPr lang="bg-BG" dirty="0"/>
              <a:t>Трудно се описва ориентацията на подчинените обекти</a:t>
            </a:r>
          </a:p>
          <a:p>
            <a:pPr lvl="1"/>
            <a:r>
              <a:rPr lang="bg-BG" dirty="0"/>
              <a:t>Промяна в става променя всичко навързано към нея</a:t>
            </a:r>
          </a:p>
          <a:p>
            <a:pPr lvl="1"/>
            <a:r>
              <a:rPr lang="bg-BG" dirty="0"/>
              <a:t>Пример с човешкия скелет: от </a:t>
            </a:r>
            <a:r>
              <a:rPr lang="bg-BG" dirty="0" err="1"/>
              <a:t>лумбален</a:t>
            </a:r>
            <a:r>
              <a:rPr lang="bg-BG" dirty="0"/>
              <a:t> прешлен (при кръста) до върха на показалеца има 20+ стави</a:t>
            </a:r>
          </a:p>
          <a:p>
            <a:pPr lvl="1"/>
            <a:endParaRPr lang="bg-BG" dirty="0"/>
          </a:p>
          <a:p>
            <a:r>
              <a:rPr lang="bg-BG" dirty="0"/>
              <a:t>Опростяване на скелет</a:t>
            </a:r>
          </a:p>
          <a:p>
            <a:pPr lvl="1"/>
            <a:r>
              <a:rPr lang="bg-BG" dirty="0"/>
              <a:t>Не е нужно анатомично представяне</a:t>
            </a:r>
          </a:p>
          <a:p>
            <a:pPr lvl="1"/>
            <a:r>
              <a:rPr lang="bg-BG" dirty="0"/>
              <a:t>Някои кости могат да се слеят</a:t>
            </a:r>
          </a:p>
          <a:p>
            <a:pPr lvl="1"/>
            <a:r>
              <a:rPr lang="bg-BG" dirty="0"/>
              <a:t>Могат да се добавят нови кости</a:t>
            </a:r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bg-BG" dirty="0"/>
          </a:p>
        </p:txBody>
      </p:sp>
      <p:pic>
        <p:nvPicPr>
          <p:cNvPr id="4" name="Picture 6" descr="tibia&amp;fibu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124200"/>
            <a:ext cx="2311400" cy="3576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543800" y="4025153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bg-BG" dirty="0" err="1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тибия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600" y="4895619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bg-BG" dirty="0" err="1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фибула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29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 rot="19800000">
            <a:off x="2766115" y="3242645"/>
            <a:ext cx="419857" cy="41985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1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Представяне на поза</a:t>
            </a:r>
          </a:p>
          <a:p>
            <a:pPr lvl="1"/>
            <a:r>
              <a:rPr lang="bg-BG" dirty="0"/>
              <a:t>В ставите има само ротация</a:t>
            </a:r>
          </a:p>
          <a:p>
            <a:pPr lvl="1"/>
            <a:r>
              <a:rPr lang="bg-BG" dirty="0"/>
              <a:t>Всяка става се определя от 3 ъгъла</a:t>
            </a:r>
          </a:p>
          <a:p>
            <a:pPr lvl="1"/>
            <a:r>
              <a:rPr lang="bg-BG" dirty="0"/>
              <a:t>Позата е множеството (дървото) от всички ъгли в ставите</a:t>
            </a:r>
          </a:p>
        </p:txBody>
      </p:sp>
      <p:grpSp>
        <p:nvGrpSpPr>
          <p:cNvPr id="6" name="Group 5"/>
          <p:cNvGrpSpPr/>
          <p:nvPr/>
        </p:nvGrpSpPr>
        <p:grpSpPr>
          <a:xfrm rot="19800000">
            <a:off x="3295280" y="3504199"/>
            <a:ext cx="457200" cy="1721224"/>
            <a:chOff x="4343400" y="3429000"/>
            <a:chExt cx="457200" cy="1721224"/>
          </a:xfrm>
        </p:grpSpPr>
        <p:sp>
          <p:nvSpPr>
            <p:cNvPr id="4" name="Rectangle 3"/>
            <p:cNvSpPr/>
            <p:nvPr/>
          </p:nvSpPr>
          <p:spPr>
            <a:xfrm>
              <a:off x="4343400" y="3429000"/>
              <a:ext cx="457200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Oval 4"/>
            <p:cNvSpPr/>
            <p:nvPr/>
          </p:nvSpPr>
          <p:spPr>
            <a:xfrm>
              <a:off x="4397188" y="4800600"/>
              <a:ext cx="349624" cy="34962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1000">
                  <a:schemeClr val="accent1">
                    <a:tint val="44500"/>
                    <a:satMod val="16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" name="Group 6"/>
          <p:cNvGrpSpPr/>
          <p:nvPr/>
        </p:nvGrpSpPr>
        <p:grpSpPr>
          <a:xfrm rot="15300000">
            <a:off x="4523588" y="4073769"/>
            <a:ext cx="359949" cy="1355103"/>
            <a:chOff x="4343400" y="3429000"/>
            <a:chExt cx="457200" cy="1721224"/>
          </a:xfrm>
        </p:grpSpPr>
        <p:sp>
          <p:nvSpPr>
            <p:cNvPr id="8" name="Rectangle 7"/>
            <p:cNvSpPr/>
            <p:nvPr/>
          </p:nvSpPr>
          <p:spPr>
            <a:xfrm>
              <a:off x="4343400" y="3429000"/>
              <a:ext cx="457200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/>
          </p:nvSpPr>
          <p:spPr>
            <a:xfrm>
              <a:off x="4397188" y="4800600"/>
              <a:ext cx="349624" cy="34962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1000">
                  <a:schemeClr val="accent1">
                    <a:tint val="44500"/>
                    <a:satMod val="16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0" name="Group 9"/>
          <p:cNvGrpSpPr/>
          <p:nvPr/>
        </p:nvGrpSpPr>
        <p:grpSpPr>
          <a:xfrm rot="18900000">
            <a:off x="5579572" y="4535371"/>
            <a:ext cx="310758" cy="1169913"/>
            <a:chOff x="4343400" y="3429000"/>
            <a:chExt cx="457200" cy="1721224"/>
          </a:xfrm>
        </p:grpSpPr>
        <p:sp>
          <p:nvSpPr>
            <p:cNvPr id="11" name="Rectangle 10"/>
            <p:cNvSpPr/>
            <p:nvPr/>
          </p:nvSpPr>
          <p:spPr>
            <a:xfrm>
              <a:off x="4343400" y="3429000"/>
              <a:ext cx="457200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Oval 11"/>
            <p:cNvSpPr/>
            <p:nvPr/>
          </p:nvSpPr>
          <p:spPr>
            <a:xfrm>
              <a:off x="4397188" y="4800600"/>
              <a:ext cx="349624" cy="34962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1000">
                  <a:schemeClr val="accent1">
                    <a:tint val="44500"/>
                    <a:satMod val="16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4" name="Rectangle 13"/>
          <p:cNvSpPr/>
          <p:nvPr/>
        </p:nvSpPr>
        <p:spPr>
          <a:xfrm rot="14400000">
            <a:off x="6347397" y="4879977"/>
            <a:ext cx="226614" cy="67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71800" y="3429001"/>
            <a:ext cx="8086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73289" y="4958731"/>
            <a:ext cx="8086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11454" y="4611578"/>
            <a:ext cx="8086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56359" y="5449936"/>
            <a:ext cx="8086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3600000">
            <a:off x="2775477" y="3779174"/>
            <a:ext cx="8086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-900000">
            <a:off x="3859512" y="4854078"/>
            <a:ext cx="8086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-1800000">
            <a:off x="6010388" y="5247763"/>
            <a:ext cx="8086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2700000">
            <a:off x="5095990" y="4897493"/>
            <a:ext cx="80869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2514600" y="2971801"/>
            <a:ext cx="914400" cy="914400"/>
          </a:xfrm>
          <a:prstGeom prst="arc">
            <a:avLst>
              <a:gd name="adj1" fmla="val 21581104"/>
              <a:gd name="adj2" fmla="val 3627475"/>
            </a:avLst>
          </a:prstGeom>
          <a:solidFill>
            <a:srgbClr val="6F9500">
              <a:alpha val="69804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Arc 27"/>
          <p:cNvSpPr/>
          <p:nvPr/>
        </p:nvSpPr>
        <p:spPr>
          <a:xfrm>
            <a:off x="3410742" y="4494610"/>
            <a:ext cx="914400" cy="914400"/>
          </a:xfrm>
          <a:prstGeom prst="arc">
            <a:avLst>
              <a:gd name="adj1" fmla="val 20658021"/>
              <a:gd name="adj2" fmla="val 13604"/>
            </a:avLst>
          </a:prstGeom>
          <a:solidFill>
            <a:srgbClr val="6F9500">
              <a:alpha val="69804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Arc 28"/>
          <p:cNvSpPr/>
          <p:nvPr/>
        </p:nvSpPr>
        <p:spPr>
          <a:xfrm>
            <a:off x="4751847" y="4156828"/>
            <a:ext cx="914400" cy="914400"/>
          </a:xfrm>
          <a:prstGeom prst="arc">
            <a:avLst>
              <a:gd name="adj1" fmla="val 21581104"/>
              <a:gd name="adj2" fmla="val 2706087"/>
            </a:avLst>
          </a:prstGeom>
          <a:solidFill>
            <a:srgbClr val="6F9500">
              <a:alpha val="69804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Arc 29"/>
          <p:cNvSpPr/>
          <p:nvPr/>
        </p:nvSpPr>
        <p:spPr>
          <a:xfrm>
            <a:off x="5593812" y="4987389"/>
            <a:ext cx="914400" cy="914400"/>
          </a:xfrm>
          <a:prstGeom prst="arc">
            <a:avLst>
              <a:gd name="adj1" fmla="val 19892274"/>
              <a:gd name="adj2" fmla="val 85232"/>
            </a:avLst>
          </a:prstGeom>
          <a:solidFill>
            <a:srgbClr val="6F9500">
              <a:alpha val="69804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52800" y="3296718"/>
                <a:ext cx="6477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296718"/>
                <a:ext cx="647700" cy="5132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66780" y="5109173"/>
                <a:ext cx="6477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80" y="5109173"/>
                <a:ext cx="647700" cy="513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61943" y="4085132"/>
                <a:ext cx="6477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43" y="4085132"/>
                <a:ext cx="647700" cy="5132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36854" y="5485211"/>
                <a:ext cx="64770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54" y="5485211"/>
                <a:ext cx="647700" cy="5132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43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Пряко задаване на движението</a:t>
            </a:r>
          </a:p>
          <a:p>
            <a:pPr lvl="1"/>
            <a:r>
              <a:rPr lang="bg-BG" dirty="0"/>
              <a:t>За всеки ъгъл за всяка става се задава отделна функция спрямо времето</a:t>
            </a:r>
          </a:p>
          <a:p>
            <a:pPr lvl="1"/>
            <a:r>
              <a:rPr lang="bg-BG" dirty="0"/>
              <a:t>Всички функции са синхронизирани</a:t>
            </a:r>
          </a:p>
          <a:p>
            <a:pPr lvl="1"/>
            <a:endParaRPr lang="bg-BG" dirty="0"/>
          </a:p>
          <a:p>
            <a:r>
              <a:rPr lang="bg-BG" dirty="0"/>
              <a:t>Движение чрез интерполация</a:t>
            </a:r>
          </a:p>
          <a:p>
            <a:pPr lvl="1"/>
            <a:r>
              <a:rPr lang="bg-BG" dirty="0"/>
              <a:t>Задават се само основните пози</a:t>
            </a:r>
          </a:p>
          <a:p>
            <a:pPr lvl="1"/>
            <a:r>
              <a:rPr lang="bg-BG" dirty="0"/>
              <a:t>Междинните пози – чрез интерполация на ъгли</a:t>
            </a:r>
          </a:p>
          <a:p>
            <a:pPr lvl="1"/>
            <a:r>
              <a:rPr lang="bg-BG" dirty="0"/>
              <a:t>Спестява ръчното дефиниране на детайлите на всяко движение</a:t>
            </a:r>
          </a:p>
          <a:p>
            <a:pPr lvl="1"/>
            <a:r>
              <a:rPr lang="bg-BG" dirty="0"/>
              <a:t>Лесно се контролира скоростта</a:t>
            </a:r>
          </a:p>
          <a:p>
            <a:pPr lvl="1"/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081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 на робот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233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цел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 на робот</a:t>
            </a:r>
          </a:p>
          <a:p>
            <a:pPr lvl="1"/>
            <a:r>
              <a:rPr lang="bg-BG" dirty="0"/>
              <a:t>Йерархичен модел</a:t>
            </a:r>
          </a:p>
          <a:p>
            <a:pPr lvl="1"/>
            <a:r>
              <a:rPr lang="bg-BG" dirty="0"/>
              <a:t>Има кости и стави</a:t>
            </a:r>
          </a:p>
          <a:p>
            <a:pPr lvl="1"/>
            <a:r>
              <a:rPr lang="bg-BG" dirty="0"/>
              <a:t>Базовите обекти са подходящи</a:t>
            </a:r>
          </a:p>
          <a:p>
            <a:pPr lvl="1"/>
            <a:r>
              <a:rPr lang="bg-BG" dirty="0"/>
              <a:t>В някои стави </a:t>
            </a:r>
            <a:r>
              <a:rPr lang="en-US" dirty="0" err="1"/>
              <a:t>DOF</a:t>
            </a:r>
            <a:r>
              <a:rPr lang="en-US" dirty="0"/>
              <a:t>&lt;3</a:t>
            </a:r>
          </a:p>
          <a:p>
            <a:pPr lvl="1"/>
            <a:endParaRPr lang="en-US" dirty="0"/>
          </a:p>
          <a:p>
            <a:r>
              <a:rPr lang="bg-BG" dirty="0"/>
              <a:t>Стъпки</a:t>
            </a:r>
          </a:p>
          <a:p>
            <a:pPr lvl="1"/>
            <a:r>
              <a:rPr lang="bg-BG" dirty="0"/>
              <a:t>Дизайн на йерархичност</a:t>
            </a:r>
          </a:p>
          <a:p>
            <a:pPr lvl="1"/>
            <a:r>
              <a:rPr lang="bg-BG" dirty="0"/>
              <a:t>Проектиране на базов обект</a:t>
            </a:r>
          </a:p>
          <a:p>
            <a:pPr lvl="1"/>
            <a:r>
              <a:rPr lang="bg-BG" dirty="0"/>
              <a:t>Модел на конкретен робот-манипулатор</a:t>
            </a:r>
          </a:p>
        </p:txBody>
      </p:sp>
    </p:spTree>
    <p:extLst>
      <p:ext uri="{BB962C8B-B14F-4D97-AF65-F5344CB8AC3E}">
        <p14:creationId xmlns:p14="http://schemas.microsoft.com/office/powerpoint/2010/main" val="3224537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Дизайн на йерархичност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Основен проблем</a:t>
            </a:r>
          </a:p>
          <a:p>
            <a:pPr lvl="1"/>
            <a:r>
              <a:rPr lang="bg-BG" dirty="0"/>
              <a:t>Модел се състои от навързани кости</a:t>
            </a:r>
          </a:p>
          <a:p>
            <a:pPr lvl="1"/>
            <a:r>
              <a:rPr lang="bg-BG" dirty="0"/>
              <a:t>При промяна в една става се променя положението не само на съответната кост, но и всички кости след нея</a:t>
            </a:r>
          </a:p>
        </p:txBody>
      </p:sp>
      <p:grpSp>
        <p:nvGrpSpPr>
          <p:cNvPr id="4" name="Group 3"/>
          <p:cNvGrpSpPr/>
          <p:nvPr/>
        </p:nvGrpSpPr>
        <p:grpSpPr>
          <a:xfrm rot="19800000">
            <a:off x="3295280" y="3504199"/>
            <a:ext cx="457200" cy="1721224"/>
            <a:chOff x="4343400" y="3429000"/>
            <a:chExt cx="457200" cy="1721224"/>
          </a:xfrm>
        </p:grpSpPr>
        <p:sp>
          <p:nvSpPr>
            <p:cNvPr id="5" name="Rectangle 4"/>
            <p:cNvSpPr/>
            <p:nvPr/>
          </p:nvSpPr>
          <p:spPr>
            <a:xfrm>
              <a:off x="4343400" y="3429000"/>
              <a:ext cx="457200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/>
            <p:cNvSpPr/>
            <p:nvPr/>
          </p:nvSpPr>
          <p:spPr>
            <a:xfrm>
              <a:off x="4397188" y="4800600"/>
              <a:ext cx="349624" cy="34962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1000">
                  <a:schemeClr val="accent1">
                    <a:tint val="44500"/>
                    <a:satMod val="16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" name="Group 6"/>
          <p:cNvGrpSpPr/>
          <p:nvPr/>
        </p:nvGrpSpPr>
        <p:grpSpPr>
          <a:xfrm rot="15300000">
            <a:off x="4523588" y="4073769"/>
            <a:ext cx="359949" cy="1355103"/>
            <a:chOff x="4343400" y="3429000"/>
            <a:chExt cx="457200" cy="1721224"/>
          </a:xfrm>
        </p:grpSpPr>
        <p:sp>
          <p:nvSpPr>
            <p:cNvPr id="8" name="Rectangle 7"/>
            <p:cNvSpPr/>
            <p:nvPr/>
          </p:nvSpPr>
          <p:spPr>
            <a:xfrm>
              <a:off x="4343400" y="3429000"/>
              <a:ext cx="457200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/>
          </p:nvSpPr>
          <p:spPr>
            <a:xfrm>
              <a:off x="4397188" y="4800600"/>
              <a:ext cx="349624" cy="34962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1000">
                  <a:schemeClr val="accent1">
                    <a:tint val="44500"/>
                    <a:satMod val="16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0" name="Group 9"/>
          <p:cNvGrpSpPr/>
          <p:nvPr/>
        </p:nvGrpSpPr>
        <p:grpSpPr>
          <a:xfrm rot="18900000">
            <a:off x="5579572" y="4535371"/>
            <a:ext cx="310758" cy="1169913"/>
            <a:chOff x="4343400" y="3429000"/>
            <a:chExt cx="457200" cy="1721224"/>
          </a:xfrm>
        </p:grpSpPr>
        <p:sp>
          <p:nvSpPr>
            <p:cNvPr id="11" name="Rectangle 10"/>
            <p:cNvSpPr/>
            <p:nvPr/>
          </p:nvSpPr>
          <p:spPr>
            <a:xfrm>
              <a:off x="4343400" y="3429000"/>
              <a:ext cx="457200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Oval 11"/>
            <p:cNvSpPr/>
            <p:nvPr/>
          </p:nvSpPr>
          <p:spPr>
            <a:xfrm>
              <a:off x="4397188" y="4800600"/>
              <a:ext cx="349624" cy="34962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51000">
                  <a:schemeClr val="accent1">
                    <a:tint val="44500"/>
                    <a:satMod val="16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3" name="Rectangle 12"/>
          <p:cNvSpPr/>
          <p:nvPr/>
        </p:nvSpPr>
        <p:spPr>
          <a:xfrm rot="14400000">
            <a:off x="6347397" y="4879977"/>
            <a:ext cx="226614" cy="67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Oval 55"/>
          <p:cNvSpPr/>
          <p:nvPr/>
        </p:nvSpPr>
        <p:spPr>
          <a:xfrm rot="19800000">
            <a:off x="2771657" y="3237103"/>
            <a:ext cx="419857" cy="41985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1000">
                <a:schemeClr val="accent1">
                  <a:tint val="44500"/>
                  <a:satMod val="160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8" name="Group 67"/>
          <p:cNvGrpSpPr/>
          <p:nvPr/>
        </p:nvGrpSpPr>
        <p:grpSpPr>
          <a:xfrm rot="20700000">
            <a:off x="3992707" y="4102863"/>
            <a:ext cx="2774613" cy="1169913"/>
            <a:chOff x="9436210" y="3784303"/>
            <a:chExt cx="2774613" cy="1169913"/>
          </a:xfrm>
        </p:grpSpPr>
        <p:grpSp>
          <p:nvGrpSpPr>
            <p:cNvPr id="60" name="Group 59"/>
            <p:cNvGrpSpPr/>
            <p:nvPr/>
          </p:nvGrpSpPr>
          <p:grpSpPr>
            <a:xfrm rot="15300000">
              <a:off x="9933787" y="3322701"/>
              <a:ext cx="359949" cy="1355103"/>
              <a:chOff x="4343400" y="3429000"/>
              <a:chExt cx="457200" cy="1721224"/>
            </a:xfrm>
            <a:noFill/>
          </p:grpSpPr>
          <p:sp>
            <p:nvSpPr>
              <p:cNvPr id="61" name="Rectangle 60"/>
              <p:cNvSpPr/>
              <p:nvPr/>
            </p:nvSpPr>
            <p:spPr>
              <a:xfrm>
                <a:off x="4343400" y="3429000"/>
                <a:ext cx="457200" cy="13716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397188" y="4800600"/>
                <a:ext cx="349624" cy="349624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rot="18900000">
              <a:off x="10989771" y="3784303"/>
              <a:ext cx="310758" cy="1169913"/>
              <a:chOff x="4343400" y="3429000"/>
              <a:chExt cx="457200" cy="1721224"/>
            </a:xfrm>
            <a:noFill/>
          </p:grpSpPr>
          <p:sp>
            <p:nvSpPr>
              <p:cNvPr id="64" name="Rectangle 63"/>
              <p:cNvSpPr/>
              <p:nvPr/>
            </p:nvSpPr>
            <p:spPr>
              <a:xfrm>
                <a:off x="4343400" y="3429000"/>
                <a:ext cx="457200" cy="13716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397188" y="4800600"/>
                <a:ext cx="349624" cy="349624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 rot="14400000">
              <a:off x="11757596" y="4128909"/>
              <a:ext cx="226614" cy="67984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69" name="Group 68"/>
          <p:cNvGrpSpPr/>
          <p:nvPr/>
        </p:nvGrpSpPr>
        <p:grpSpPr>
          <a:xfrm rot="900000">
            <a:off x="3923092" y="4927616"/>
            <a:ext cx="2774613" cy="1169913"/>
            <a:chOff x="9436210" y="3784303"/>
            <a:chExt cx="2774613" cy="1169913"/>
          </a:xfrm>
        </p:grpSpPr>
        <p:grpSp>
          <p:nvGrpSpPr>
            <p:cNvPr id="70" name="Group 69"/>
            <p:cNvGrpSpPr/>
            <p:nvPr/>
          </p:nvGrpSpPr>
          <p:grpSpPr>
            <a:xfrm rot="15300000">
              <a:off x="9933787" y="3322701"/>
              <a:ext cx="359949" cy="1355103"/>
              <a:chOff x="4343400" y="3429000"/>
              <a:chExt cx="457200" cy="1721224"/>
            </a:xfrm>
            <a:noFill/>
          </p:grpSpPr>
          <p:sp>
            <p:nvSpPr>
              <p:cNvPr id="75" name="Rectangle 74"/>
              <p:cNvSpPr/>
              <p:nvPr/>
            </p:nvSpPr>
            <p:spPr>
              <a:xfrm>
                <a:off x="4343400" y="3429000"/>
                <a:ext cx="457200" cy="13716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397188" y="4800600"/>
                <a:ext cx="349624" cy="349624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900000">
              <a:off x="10989771" y="3784303"/>
              <a:ext cx="310758" cy="1169913"/>
              <a:chOff x="4343400" y="3429000"/>
              <a:chExt cx="457200" cy="1721224"/>
            </a:xfrm>
            <a:noFill/>
          </p:grpSpPr>
          <p:sp>
            <p:nvSpPr>
              <p:cNvPr id="73" name="Rectangle 72"/>
              <p:cNvSpPr/>
              <p:nvPr/>
            </p:nvSpPr>
            <p:spPr>
              <a:xfrm>
                <a:off x="4343400" y="3429000"/>
                <a:ext cx="457200" cy="13716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397188" y="4800600"/>
                <a:ext cx="349624" cy="349624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 rot="14400000">
              <a:off x="11757596" y="4128909"/>
              <a:ext cx="226614" cy="67984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7" name="Group 76"/>
          <p:cNvGrpSpPr/>
          <p:nvPr/>
        </p:nvGrpSpPr>
        <p:grpSpPr>
          <a:xfrm rot="1800000">
            <a:off x="3748172" y="5276931"/>
            <a:ext cx="2774613" cy="1169913"/>
            <a:chOff x="9436210" y="3784303"/>
            <a:chExt cx="2774613" cy="1169913"/>
          </a:xfrm>
        </p:grpSpPr>
        <p:grpSp>
          <p:nvGrpSpPr>
            <p:cNvPr id="78" name="Group 77"/>
            <p:cNvGrpSpPr/>
            <p:nvPr/>
          </p:nvGrpSpPr>
          <p:grpSpPr>
            <a:xfrm rot="15300000">
              <a:off x="9933787" y="3322701"/>
              <a:ext cx="359949" cy="1355103"/>
              <a:chOff x="4343400" y="3429000"/>
              <a:chExt cx="457200" cy="1721224"/>
            </a:xfrm>
            <a:noFill/>
          </p:grpSpPr>
          <p:sp>
            <p:nvSpPr>
              <p:cNvPr id="83" name="Rectangle 82"/>
              <p:cNvSpPr/>
              <p:nvPr/>
            </p:nvSpPr>
            <p:spPr>
              <a:xfrm>
                <a:off x="4343400" y="3429000"/>
                <a:ext cx="457200" cy="13716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397188" y="4800600"/>
                <a:ext cx="349624" cy="349624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 rot="18900000">
              <a:off x="10989771" y="3784303"/>
              <a:ext cx="310758" cy="1169913"/>
              <a:chOff x="4343400" y="3429000"/>
              <a:chExt cx="457200" cy="1721224"/>
            </a:xfrm>
            <a:noFill/>
          </p:grpSpPr>
          <p:sp>
            <p:nvSpPr>
              <p:cNvPr id="81" name="Rectangle 80"/>
              <p:cNvSpPr/>
              <p:nvPr/>
            </p:nvSpPr>
            <p:spPr>
              <a:xfrm>
                <a:off x="4343400" y="3429000"/>
                <a:ext cx="457200" cy="13716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397188" y="4800600"/>
                <a:ext cx="349624" cy="349624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14400000">
              <a:off x="11757596" y="4128909"/>
              <a:ext cx="226614" cy="67984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85" name="Group 84"/>
          <p:cNvGrpSpPr/>
          <p:nvPr/>
        </p:nvGrpSpPr>
        <p:grpSpPr>
          <a:xfrm rot="19800000">
            <a:off x="3887125" y="3730519"/>
            <a:ext cx="2774613" cy="1169913"/>
            <a:chOff x="9436210" y="3784303"/>
            <a:chExt cx="2774613" cy="1169913"/>
          </a:xfrm>
        </p:grpSpPr>
        <p:grpSp>
          <p:nvGrpSpPr>
            <p:cNvPr id="86" name="Group 85"/>
            <p:cNvGrpSpPr/>
            <p:nvPr/>
          </p:nvGrpSpPr>
          <p:grpSpPr>
            <a:xfrm rot="15300000">
              <a:off x="9933787" y="3322701"/>
              <a:ext cx="359949" cy="1355103"/>
              <a:chOff x="4343400" y="3429000"/>
              <a:chExt cx="457200" cy="1721224"/>
            </a:xfrm>
            <a:noFill/>
          </p:grpSpPr>
          <p:sp>
            <p:nvSpPr>
              <p:cNvPr id="91" name="Rectangle 90"/>
              <p:cNvSpPr/>
              <p:nvPr/>
            </p:nvSpPr>
            <p:spPr>
              <a:xfrm>
                <a:off x="4343400" y="3429000"/>
                <a:ext cx="457200" cy="13716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397188" y="4800600"/>
                <a:ext cx="349624" cy="349624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8900000">
              <a:off x="10989771" y="3784303"/>
              <a:ext cx="310758" cy="1169913"/>
              <a:chOff x="4343400" y="3429000"/>
              <a:chExt cx="457200" cy="1721224"/>
            </a:xfrm>
            <a:noFill/>
          </p:grpSpPr>
          <p:sp>
            <p:nvSpPr>
              <p:cNvPr id="89" name="Rectangle 88"/>
              <p:cNvSpPr/>
              <p:nvPr/>
            </p:nvSpPr>
            <p:spPr>
              <a:xfrm>
                <a:off x="4343400" y="3429000"/>
                <a:ext cx="457200" cy="13716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397188" y="4800600"/>
                <a:ext cx="349624" cy="349624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 rot="14400000">
              <a:off x="11757596" y="4128909"/>
              <a:ext cx="226614" cy="67984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685070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Във всяка става ориентираността се помни като локална координатна система</a:t>
            </a:r>
          </a:p>
          <a:p>
            <a:pPr lvl="1"/>
            <a:r>
              <a:rPr lang="bg-BG" dirty="0"/>
              <a:t>Достатъчно е да се помни матрицата</a:t>
            </a:r>
          </a:p>
          <a:p>
            <a:pPr lvl="1"/>
            <a:r>
              <a:rPr lang="bg-BG" dirty="0"/>
              <a:t>Ориентацията на кост се определя от произведението на всички матрици на стави до костта</a:t>
            </a:r>
          </a:p>
        </p:txBody>
      </p:sp>
      <p:grpSp>
        <p:nvGrpSpPr>
          <p:cNvPr id="4" name="Group 3"/>
          <p:cNvGrpSpPr/>
          <p:nvPr/>
        </p:nvGrpSpPr>
        <p:grpSpPr>
          <a:xfrm rot="19800000">
            <a:off x="3295280" y="3504199"/>
            <a:ext cx="457200" cy="1721224"/>
            <a:chOff x="4343400" y="3429000"/>
            <a:chExt cx="457200" cy="1721224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4343400" y="3429000"/>
              <a:ext cx="4572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/>
            <p:cNvSpPr/>
            <p:nvPr/>
          </p:nvSpPr>
          <p:spPr>
            <a:xfrm>
              <a:off x="4397188" y="4800600"/>
              <a:ext cx="349624" cy="3496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7" name="Group 6"/>
          <p:cNvGrpSpPr/>
          <p:nvPr/>
        </p:nvGrpSpPr>
        <p:grpSpPr>
          <a:xfrm rot="15300000">
            <a:off x="4523588" y="4073769"/>
            <a:ext cx="359949" cy="1355103"/>
            <a:chOff x="4343400" y="3429000"/>
            <a:chExt cx="457200" cy="1721224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4343400" y="3429000"/>
              <a:ext cx="4572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Oval 8"/>
            <p:cNvSpPr/>
            <p:nvPr/>
          </p:nvSpPr>
          <p:spPr>
            <a:xfrm>
              <a:off x="4397188" y="4800600"/>
              <a:ext cx="349624" cy="3496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0" name="Group 9"/>
          <p:cNvGrpSpPr/>
          <p:nvPr/>
        </p:nvGrpSpPr>
        <p:grpSpPr>
          <a:xfrm rot="18900000">
            <a:off x="5579572" y="4535371"/>
            <a:ext cx="310758" cy="1169913"/>
            <a:chOff x="4343400" y="3429000"/>
            <a:chExt cx="457200" cy="1721224"/>
          </a:xfrm>
          <a:noFill/>
        </p:grpSpPr>
        <p:sp>
          <p:nvSpPr>
            <p:cNvPr id="11" name="Rectangle 10"/>
            <p:cNvSpPr/>
            <p:nvPr/>
          </p:nvSpPr>
          <p:spPr>
            <a:xfrm>
              <a:off x="4343400" y="3429000"/>
              <a:ext cx="457200" cy="13716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Oval 11"/>
            <p:cNvSpPr/>
            <p:nvPr/>
          </p:nvSpPr>
          <p:spPr>
            <a:xfrm>
              <a:off x="4397188" y="4800600"/>
              <a:ext cx="349624" cy="34962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3" name="Rectangle 12"/>
          <p:cNvSpPr/>
          <p:nvPr/>
        </p:nvSpPr>
        <p:spPr>
          <a:xfrm rot="14400000">
            <a:off x="6347397" y="4879977"/>
            <a:ext cx="226614" cy="679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Oval 55"/>
          <p:cNvSpPr/>
          <p:nvPr/>
        </p:nvSpPr>
        <p:spPr>
          <a:xfrm rot="19800000">
            <a:off x="2771657" y="3237103"/>
            <a:ext cx="419857" cy="4198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0" name="Group 19"/>
          <p:cNvGrpSpPr/>
          <p:nvPr/>
        </p:nvGrpSpPr>
        <p:grpSpPr>
          <a:xfrm rot="3600000">
            <a:off x="2538399" y="2837058"/>
            <a:ext cx="1447800" cy="1339909"/>
            <a:chOff x="381000" y="3447031"/>
            <a:chExt cx="1447800" cy="1339909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914400" y="3447031"/>
              <a:ext cx="0" cy="8963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914400" y="4343400"/>
              <a:ext cx="914400" cy="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81000" y="4343401"/>
              <a:ext cx="533400" cy="44353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20700000">
            <a:off x="3404456" y="4263990"/>
            <a:ext cx="1076147" cy="995951"/>
            <a:chOff x="381000" y="3447031"/>
            <a:chExt cx="1447800" cy="1339909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914400" y="3447031"/>
              <a:ext cx="0" cy="89636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914400" y="4343400"/>
              <a:ext cx="914400" cy="1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1000" y="4343401"/>
              <a:ext cx="533400" cy="443539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2700000">
            <a:off x="4959311" y="4194066"/>
            <a:ext cx="868675" cy="803940"/>
            <a:chOff x="381000" y="3447031"/>
            <a:chExt cx="1447800" cy="1339909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914400" y="3447031"/>
              <a:ext cx="0" cy="89636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914400" y="4343400"/>
              <a:ext cx="914400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381000" y="4343401"/>
              <a:ext cx="533400" cy="44353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 rot="19800000">
            <a:off x="5721775" y="4981981"/>
            <a:ext cx="723633" cy="669707"/>
            <a:chOff x="381000" y="3447031"/>
            <a:chExt cx="1447800" cy="1339909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914400" y="3447031"/>
              <a:ext cx="0" cy="89636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914400" y="4343400"/>
              <a:ext cx="914400" cy="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381000" y="4343401"/>
              <a:ext cx="533400" cy="44353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3399383" y="2664518"/>
            <a:ext cx="6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1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99568" y="5320473"/>
            <a:ext cx="6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2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43367" y="3861646"/>
            <a:ext cx="6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3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32534" y="5782890"/>
            <a:ext cx="6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4</a:t>
            </a:r>
            <a:endParaRPr lang="en-US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60217" y="4247136"/>
            <a:ext cx="60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1</a:t>
            </a:r>
            <a:endParaRPr lang="en-US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29111" y="4941851"/>
            <a:ext cx="8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1</a:t>
            </a:r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2</a:t>
            </a:r>
            <a:endParaRPr lang="en-US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97063" y="4570455"/>
            <a:ext cx="120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1</a:t>
            </a:r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2</a:t>
            </a:r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3</a:t>
            </a:r>
            <a:endParaRPr lang="en-US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629400" y="503801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1</a:t>
            </a:r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2</a:t>
            </a:r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3</a:t>
            </a:r>
            <a:r>
              <a:rPr lang="bg-BG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М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4</a:t>
            </a:r>
            <a:endParaRPr lang="en-US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420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 на базов обект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Свойства на базовия обект (костта)</a:t>
            </a:r>
          </a:p>
          <a:p>
            <a:pPr lvl="1"/>
            <a:r>
              <a:rPr lang="bg-BG" dirty="0"/>
              <a:t>Няма център – определя се от предходната кост</a:t>
            </a:r>
          </a:p>
          <a:p>
            <a:pPr lvl="1"/>
            <a:r>
              <a:rPr lang="bg-BG" dirty="0"/>
              <a:t>В основата си има става – тя има ротационен вектор</a:t>
            </a:r>
            <a:endParaRPr lang="en-US" dirty="0"/>
          </a:p>
          <a:p>
            <a:pPr lvl="1"/>
            <a:r>
              <a:rPr lang="bg-BG" dirty="0"/>
              <a:t>Основното направление е по оста </a:t>
            </a:r>
            <a:r>
              <a:rPr lang="en-US" dirty="0"/>
              <a:t>Z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 rot="10800000">
            <a:off x="4096767" y="3890682"/>
            <a:ext cx="457200" cy="18243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4247161" y="3821442"/>
            <a:ext cx="156411" cy="15641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4219726" y="5600500"/>
            <a:ext cx="229001" cy="22900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2487706" y="521987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Начало на костта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495" y="375862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Край на костта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6267" y="58336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Става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348824" y="5862544"/>
            <a:ext cx="676100" cy="239259"/>
          </a:xfrm>
          <a:custGeom>
            <a:avLst/>
            <a:gdLst>
              <a:gd name="connsiteX0" fmla="*/ 900953 w 900953"/>
              <a:gd name="connsiteY0" fmla="*/ 0 h 107576"/>
              <a:gd name="connsiteX1" fmla="*/ 0 w 900953"/>
              <a:gd name="connsiteY1" fmla="*/ 107576 h 107576"/>
              <a:gd name="connsiteX2" fmla="*/ 0 w 900953"/>
              <a:gd name="connsiteY2" fmla="*/ 107576 h 107576"/>
              <a:gd name="connsiteX0" fmla="*/ 958822 w 958822"/>
              <a:gd name="connsiteY0" fmla="*/ 44140 h 152196"/>
              <a:gd name="connsiteX1" fmla="*/ 57869 w 958822"/>
              <a:gd name="connsiteY1" fmla="*/ 151716 h 152196"/>
              <a:gd name="connsiteX2" fmla="*/ 94773 w 958822"/>
              <a:gd name="connsiteY2" fmla="*/ 0 h 152196"/>
              <a:gd name="connsiteX0" fmla="*/ 864049 w 864049"/>
              <a:gd name="connsiteY0" fmla="*/ 44140 h 44140"/>
              <a:gd name="connsiteX1" fmla="*/ 0 w 864049"/>
              <a:gd name="connsiteY1" fmla="*/ 0 h 44140"/>
              <a:gd name="connsiteX0" fmla="*/ 864049 w 864049"/>
              <a:gd name="connsiteY0" fmla="*/ 44140 h 150121"/>
              <a:gd name="connsiteX1" fmla="*/ 0 w 864049"/>
              <a:gd name="connsiteY1" fmla="*/ 0 h 150121"/>
              <a:gd name="connsiteX0" fmla="*/ 995263 w 995263"/>
              <a:gd name="connsiteY0" fmla="*/ 89245 h 164616"/>
              <a:gd name="connsiteX1" fmla="*/ 0 w 995263"/>
              <a:gd name="connsiteY1" fmla="*/ 0 h 164616"/>
              <a:gd name="connsiteX0" fmla="*/ 995263 w 995270"/>
              <a:gd name="connsiteY0" fmla="*/ 89245 h 272216"/>
              <a:gd name="connsiteX1" fmla="*/ 0 w 995270"/>
              <a:gd name="connsiteY1" fmla="*/ 0 h 272216"/>
              <a:gd name="connsiteX0" fmla="*/ 995263 w 995270"/>
              <a:gd name="connsiteY0" fmla="*/ 89245 h 442972"/>
              <a:gd name="connsiteX1" fmla="*/ 0 w 995270"/>
              <a:gd name="connsiteY1" fmla="*/ 0 h 442972"/>
              <a:gd name="connsiteX0" fmla="*/ 626223 w 626234"/>
              <a:gd name="connsiteY0" fmla="*/ 0 h 459507"/>
              <a:gd name="connsiteX1" fmla="*/ 0 w 626234"/>
              <a:gd name="connsiteY1" fmla="*/ 74773 h 459507"/>
              <a:gd name="connsiteX0" fmla="*/ 626223 w 626223"/>
              <a:gd name="connsiteY0" fmla="*/ 0 h 429931"/>
              <a:gd name="connsiteX1" fmla="*/ 0 w 626223"/>
              <a:gd name="connsiteY1" fmla="*/ 74773 h 429931"/>
              <a:gd name="connsiteX0" fmla="*/ 626223 w 626223"/>
              <a:gd name="connsiteY0" fmla="*/ 0 h 288068"/>
              <a:gd name="connsiteX1" fmla="*/ 0 w 626223"/>
              <a:gd name="connsiteY1" fmla="*/ 74773 h 288068"/>
              <a:gd name="connsiteX0" fmla="*/ 626223 w 626223"/>
              <a:gd name="connsiteY0" fmla="*/ 0 h 253493"/>
              <a:gd name="connsiteX1" fmla="*/ 0 w 626223"/>
              <a:gd name="connsiteY1" fmla="*/ 74773 h 253493"/>
              <a:gd name="connsiteX0" fmla="*/ 676100 w 676100"/>
              <a:gd name="connsiteY0" fmla="*/ 135816 h 239259"/>
              <a:gd name="connsiteX1" fmla="*/ 0 w 676100"/>
              <a:gd name="connsiteY1" fmla="*/ 0 h 23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100" h="239259">
                <a:moveTo>
                  <a:pt x="676100" y="135816"/>
                </a:moveTo>
                <a:cubicBezTo>
                  <a:pt x="449589" y="137505"/>
                  <a:pt x="82994" y="44116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TextBox 14"/>
          <p:cNvSpPr txBox="1"/>
          <p:nvPr/>
        </p:nvSpPr>
        <p:spPr>
          <a:xfrm>
            <a:off x="4988859" y="3579331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Точка на закачане на следващата кост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 flipV="1">
            <a:off x="4377406" y="3603375"/>
            <a:ext cx="626223" cy="253493"/>
          </a:xfrm>
          <a:custGeom>
            <a:avLst/>
            <a:gdLst>
              <a:gd name="connsiteX0" fmla="*/ 900953 w 900953"/>
              <a:gd name="connsiteY0" fmla="*/ 0 h 107576"/>
              <a:gd name="connsiteX1" fmla="*/ 0 w 900953"/>
              <a:gd name="connsiteY1" fmla="*/ 107576 h 107576"/>
              <a:gd name="connsiteX2" fmla="*/ 0 w 900953"/>
              <a:gd name="connsiteY2" fmla="*/ 107576 h 107576"/>
              <a:gd name="connsiteX0" fmla="*/ 958822 w 958822"/>
              <a:gd name="connsiteY0" fmla="*/ 44140 h 152196"/>
              <a:gd name="connsiteX1" fmla="*/ 57869 w 958822"/>
              <a:gd name="connsiteY1" fmla="*/ 151716 h 152196"/>
              <a:gd name="connsiteX2" fmla="*/ 94773 w 958822"/>
              <a:gd name="connsiteY2" fmla="*/ 0 h 152196"/>
              <a:gd name="connsiteX0" fmla="*/ 864049 w 864049"/>
              <a:gd name="connsiteY0" fmla="*/ 44140 h 44140"/>
              <a:gd name="connsiteX1" fmla="*/ 0 w 864049"/>
              <a:gd name="connsiteY1" fmla="*/ 0 h 44140"/>
              <a:gd name="connsiteX0" fmla="*/ 864049 w 864049"/>
              <a:gd name="connsiteY0" fmla="*/ 44140 h 150121"/>
              <a:gd name="connsiteX1" fmla="*/ 0 w 864049"/>
              <a:gd name="connsiteY1" fmla="*/ 0 h 150121"/>
              <a:gd name="connsiteX0" fmla="*/ 995263 w 995263"/>
              <a:gd name="connsiteY0" fmla="*/ 89245 h 164616"/>
              <a:gd name="connsiteX1" fmla="*/ 0 w 995263"/>
              <a:gd name="connsiteY1" fmla="*/ 0 h 164616"/>
              <a:gd name="connsiteX0" fmla="*/ 995263 w 995270"/>
              <a:gd name="connsiteY0" fmla="*/ 89245 h 272216"/>
              <a:gd name="connsiteX1" fmla="*/ 0 w 995270"/>
              <a:gd name="connsiteY1" fmla="*/ 0 h 272216"/>
              <a:gd name="connsiteX0" fmla="*/ 995263 w 995270"/>
              <a:gd name="connsiteY0" fmla="*/ 89245 h 442972"/>
              <a:gd name="connsiteX1" fmla="*/ 0 w 995270"/>
              <a:gd name="connsiteY1" fmla="*/ 0 h 442972"/>
              <a:gd name="connsiteX0" fmla="*/ 626223 w 626234"/>
              <a:gd name="connsiteY0" fmla="*/ 0 h 459507"/>
              <a:gd name="connsiteX1" fmla="*/ 0 w 626234"/>
              <a:gd name="connsiteY1" fmla="*/ 74773 h 459507"/>
              <a:gd name="connsiteX0" fmla="*/ 626223 w 626223"/>
              <a:gd name="connsiteY0" fmla="*/ 0 h 429931"/>
              <a:gd name="connsiteX1" fmla="*/ 0 w 626223"/>
              <a:gd name="connsiteY1" fmla="*/ 74773 h 429931"/>
              <a:gd name="connsiteX0" fmla="*/ 626223 w 626223"/>
              <a:gd name="connsiteY0" fmla="*/ 0 h 288068"/>
              <a:gd name="connsiteX1" fmla="*/ 0 w 626223"/>
              <a:gd name="connsiteY1" fmla="*/ 74773 h 288068"/>
              <a:gd name="connsiteX0" fmla="*/ 626223 w 626223"/>
              <a:gd name="connsiteY0" fmla="*/ 0 h 253493"/>
              <a:gd name="connsiteX1" fmla="*/ 0 w 626223"/>
              <a:gd name="connsiteY1" fmla="*/ 74773 h 25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223" h="253493">
                <a:moveTo>
                  <a:pt x="626223" y="0"/>
                </a:moveTo>
                <a:cubicBezTo>
                  <a:pt x="399712" y="1689"/>
                  <a:pt x="82994" y="515934"/>
                  <a:pt x="0" y="7477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7" name="Group 16"/>
          <p:cNvGrpSpPr/>
          <p:nvPr/>
        </p:nvGrpSpPr>
        <p:grpSpPr>
          <a:xfrm>
            <a:off x="3798916" y="4802841"/>
            <a:ext cx="1447800" cy="1339909"/>
            <a:chOff x="381000" y="3447031"/>
            <a:chExt cx="1447800" cy="1339909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914400" y="3447031"/>
              <a:ext cx="0" cy="89636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14400" y="4343400"/>
              <a:ext cx="914400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81000" y="4343401"/>
              <a:ext cx="533400" cy="44353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17883" y="4510536"/>
            <a:ext cx="42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Z</a:t>
            </a:r>
            <a:endParaRPr lang="en-US" sz="1600" b="1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5518448"/>
            <a:ext cx="42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Y</a:t>
            </a:r>
            <a:endParaRPr lang="en-US" sz="1600" b="1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5200" y="6068551"/>
            <a:ext cx="42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X</a:t>
            </a:r>
            <a:endParaRPr lang="en-US" sz="1600" b="1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76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Обектът </a:t>
            </a:r>
            <a:r>
              <a:rPr lang="en-US" dirty="0"/>
              <a:t>Bone</a:t>
            </a:r>
            <a:r>
              <a:rPr lang="bg-BG" dirty="0"/>
              <a:t> е </a:t>
            </a:r>
            <a:r>
              <a:rPr lang="bg-BG" dirty="0" err="1"/>
              <a:t>кубоид</a:t>
            </a:r>
            <a:r>
              <a:rPr lang="bg-BG" dirty="0"/>
              <a:t> с даден размер и отместен център</a:t>
            </a:r>
          </a:p>
          <a:p>
            <a:pPr lvl="1"/>
            <a:r>
              <a:rPr lang="bg-BG" dirty="0"/>
              <a:t>Рисуването не запомня и възстановява матрица</a:t>
            </a:r>
          </a:p>
          <a:p>
            <a:pPr lvl="1"/>
            <a:r>
              <a:rPr lang="bg-BG" dirty="0"/>
              <a:t>След рисуване на </a:t>
            </a:r>
            <a:r>
              <a:rPr lang="bg-BG" dirty="0" err="1"/>
              <a:t>кубоида</a:t>
            </a:r>
            <a:r>
              <a:rPr lang="bg-BG" dirty="0"/>
              <a:t> има транслация до края му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133600"/>
            <a:ext cx="8534400" cy="4419600"/>
          </a:xfrm>
          <a:prstGeom prst="snip2DiagRect">
            <a:avLst>
              <a:gd name="adj1" fmla="val 0"/>
              <a:gd name="adj2" fmla="val 621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 = function(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this.bone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Cuboid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([0,0,0],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this.bone.color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[0.5,0.8,0.5];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this.bone.offset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[0,0,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[0,0,0];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Bone.prototype.draw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this.bone.draw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translate([0,0,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this.bone.size[2]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Степени на свобода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895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440686" y="4194255"/>
            <a:ext cx="976448" cy="1112027"/>
            <a:chOff x="4440686" y="4415437"/>
            <a:chExt cx="976448" cy="1112027"/>
          </a:xfrm>
        </p:grpSpPr>
        <p:sp>
          <p:nvSpPr>
            <p:cNvPr id="15" name="Rectangle 14"/>
            <p:cNvSpPr/>
            <p:nvPr/>
          </p:nvSpPr>
          <p:spPr>
            <a:xfrm rot="11700000">
              <a:off x="4526169" y="4415437"/>
              <a:ext cx="312274" cy="855385"/>
            </a:xfrm>
            <a:prstGeom prst="rect">
              <a:avLst/>
            </a:prstGeom>
            <a:solidFill>
              <a:srgbClr val="94C600">
                <a:alpha val="50196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/>
          </p:nvSpPr>
          <p:spPr>
            <a:xfrm rot="12600000">
              <a:off x="4628724" y="4459522"/>
              <a:ext cx="312274" cy="855385"/>
            </a:xfrm>
            <a:prstGeom prst="rect">
              <a:avLst/>
            </a:prstGeom>
            <a:solidFill>
              <a:srgbClr val="94C600">
                <a:alpha val="50196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ectangle 20"/>
            <p:cNvSpPr/>
            <p:nvPr/>
          </p:nvSpPr>
          <p:spPr>
            <a:xfrm rot="13500000">
              <a:off x="4712242" y="4527543"/>
              <a:ext cx="312274" cy="855385"/>
            </a:xfrm>
            <a:prstGeom prst="rect">
              <a:avLst/>
            </a:prstGeom>
            <a:solidFill>
              <a:srgbClr val="94C600">
                <a:alpha val="40000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Rectangle 23"/>
            <p:cNvSpPr/>
            <p:nvPr/>
          </p:nvSpPr>
          <p:spPr>
            <a:xfrm rot="14400000">
              <a:off x="4779173" y="4615436"/>
              <a:ext cx="312274" cy="855385"/>
            </a:xfrm>
            <a:prstGeom prst="rect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Rectangle 26"/>
            <p:cNvSpPr/>
            <p:nvPr/>
          </p:nvSpPr>
          <p:spPr>
            <a:xfrm rot="15300000">
              <a:off x="4821044" y="4721996"/>
              <a:ext cx="312274" cy="855385"/>
            </a:xfrm>
            <a:prstGeom prst="rect">
              <a:avLst/>
            </a:prstGeom>
            <a:solidFill>
              <a:srgbClr val="94C600">
                <a:alpha val="20000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4833305" y="4832691"/>
              <a:ext cx="312274" cy="855385"/>
            </a:xfrm>
            <a:prstGeom prst="rect">
              <a:avLst/>
            </a:prstGeom>
            <a:solidFill>
              <a:srgbClr val="94C600">
                <a:alpha val="10196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Rectangle 32"/>
            <p:cNvSpPr/>
            <p:nvPr/>
          </p:nvSpPr>
          <p:spPr>
            <a:xfrm rot="17100000">
              <a:off x="4816368" y="4943634"/>
              <a:ext cx="312274" cy="855385"/>
            </a:xfrm>
            <a:prstGeom prst="rect">
              <a:avLst/>
            </a:prstGeom>
            <a:solidFill>
              <a:srgbClr val="94C600">
                <a:alpha val="0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3713280" y="4194084"/>
            <a:ext cx="976448" cy="1112027"/>
            <a:chOff x="2610692" y="4293038"/>
            <a:chExt cx="976448" cy="1112027"/>
          </a:xfrm>
        </p:grpSpPr>
        <p:sp>
          <p:nvSpPr>
            <p:cNvPr id="35" name="Rectangle 34"/>
            <p:cNvSpPr/>
            <p:nvPr/>
          </p:nvSpPr>
          <p:spPr>
            <a:xfrm rot="11700000">
              <a:off x="2696175" y="4293038"/>
              <a:ext cx="312274" cy="855385"/>
            </a:xfrm>
            <a:prstGeom prst="rect">
              <a:avLst/>
            </a:prstGeom>
            <a:solidFill>
              <a:srgbClr val="94C600">
                <a:alpha val="50196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 35"/>
            <p:cNvSpPr/>
            <p:nvPr/>
          </p:nvSpPr>
          <p:spPr>
            <a:xfrm rot="12600000">
              <a:off x="2798730" y="4337123"/>
              <a:ext cx="312274" cy="855385"/>
            </a:xfrm>
            <a:prstGeom prst="rect">
              <a:avLst/>
            </a:prstGeom>
            <a:solidFill>
              <a:srgbClr val="94C600">
                <a:alpha val="50196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7" name="Rectangle 36"/>
            <p:cNvSpPr/>
            <p:nvPr/>
          </p:nvSpPr>
          <p:spPr>
            <a:xfrm rot="13500000">
              <a:off x="2882248" y="4405144"/>
              <a:ext cx="312274" cy="855385"/>
            </a:xfrm>
            <a:prstGeom prst="rect">
              <a:avLst/>
            </a:prstGeom>
            <a:solidFill>
              <a:srgbClr val="94C600">
                <a:alpha val="40000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Rectangle 37"/>
            <p:cNvSpPr/>
            <p:nvPr/>
          </p:nvSpPr>
          <p:spPr>
            <a:xfrm rot="14400000">
              <a:off x="2949179" y="4493037"/>
              <a:ext cx="312274" cy="855385"/>
            </a:xfrm>
            <a:prstGeom prst="rect">
              <a:avLst/>
            </a:prstGeom>
            <a:solidFill>
              <a:srgbClr val="94C600">
                <a:alpha val="30196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 38"/>
            <p:cNvSpPr/>
            <p:nvPr/>
          </p:nvSpPr>
          <p:spPr>
            <a:xfrm rot="15300000">
              <a:off x="2991050" y="4599597"/>
              <a:ext cx="312274" cy="855385"/>
            </a:xfrm>
            <a:prstGeom prst="rect">
              <a:avLst/>
            </a:prstGeom>
            <a:solidFill>
              <a:srgbClr val="94C600">
                <a:alpha val="20000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003311" y="4710292"/>
              <a:ext cx="312274" cy="855385"/>
            </a:xfrm>
            <a:prstGeom prst="rect">
              <a:avLst/>
            </a:prstGeom>
            <a:solidFill>
              <a:srgbClr val="94C600">
                <a:alpha val="10196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Rectangle 40"/>
            <p:cNvSpPr/>
            <p:nvPr/>
          </p:nvSpPr>
          <p:spPr>
            <a:xfrm rot="17100000">
              <a:off x="2986374" y="4821235"/>
              <a:ext cx="312274" cy="855385"/>
            </a:xfrm>
            <a:prstGeom prst="rect">
              <a:avLst/>
            </a:prstGeom>
            <a:solidFill>
              <a:srgbClr val="94C600">
                <a:alpha val="0"/>
              </a:srgbClr>
            </a:solidFill>
            <a:ln w="31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Опростен модел на робот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Ръка на робот</a:t>
            </a:r>
          </a:p>
          <a:p>
            <a:pPr lvl="1"/>
            <a:r>
              <a:rPr lang="bg-BG" dirty="0"/>
              <a:t>Състои се от две кости</a:t>
            </a:r>
          </a:p>
          <a:p>
            <a:pPr lvl="1"/>
            <a:r>
              <a:rPr lang="bg-BG" dirty="0"/>
              <a:t>Основната кост е изправена</a:t>
            </a:r>
          </a:p>
          <a:p>
            <a:pPr lvl="1"/>
            <a:r>
              <a:rPr lang="bg-BG" dirty="0"/>
              <a:t>Втората кост е закачена за края на основната</a:t>
            </a:r>
          </a:p>
          <a:p>
            <a:pPr lvl="1"/>
            <a:r>
              <a:rPr lang="bg-BG" dirty="0"/>
              <a:t>Ставата на втората кост е с три степени на свобода</a:t>
            </a:r>
          </a:p>
        </p:txBody>
      </p:sp>
      <p:sp>
        <p:nvSpPr>
          <p:cNvPr id="4" name="Rectangle 3"/>
          <p:cNvSpPr/>
          <p:nvPr/>
        </p:nvSpPr>
        <p:spPr>
          <a:xfrm rot="10800000">
            <a:off x="4340065" y="5048413"/>
            <a:ext cx="457200" cy="1138518"/>
          </a:xfrm>
          <a:prstGeom prst="rect">
            <a:avLst/>
          </a:prstGeom>
          <a:solidFill>
            <a:srgbClr val="94C600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 rot="10800000">
            <a:off x="4415643" y="4180604"/>
            <a:ext cx="312274" cy="855385"/>
          </a:xfrm>
          <a:prstGeom prst="rect">
            <a:avLst/>
          </a:prstGeom>
          <a:solidFill>
            <a:srgbClr val="94C600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Arc 43"/>
          <p:cNvSpPr/>
          <p:nvPr/>
        </p:nvSpPr>
        <p:spPr>
          <a:xfrm>
            <a:off x="3423012" y="3886200"/>
            <a:ext cx="2271082" cy="2271082"/>
          </a:xfrm>
          <a:prstGeom prst="arc">
            <a:avLst>
              <a:gd name="adj1" fmla="val 9348036"/>
              <a:gd name="adj2" fmla="val 136665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>
            <a:off x="3232194" y="4928506"/>
            <a:ext cx="407592" cy="304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/>
          <p:cNvSpPr/>
          <p:nvPr/>
        </p:nvSpPr>
        <p:spPr>
          <a:xfrm>
            <a:off x="5490298" y="4937928"/>
            <a:ext cx="407592" cy="304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/>
          <p:cNvSpPr/>
          <p:nvPr/>
        </p:nvSpPr>
        <p:spPr>
          <a:xfrm>
            <a:off x="3831391" y="5031500"/>
            <a:ext cx="407592" cy="3048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Arc 45"/>
          <p:cNvSpPr/>
          <p:nvPr/>
        </p:nvSpPr>
        <p:spPr>
          <a:xfrm>
            <a:off x="2802062" y="4321053"/>
            <a:ext cx="3598738" cy="874286"/>
          </a:xfrm>
          <a:prstGeom prst="arc">
            <a:avLst>
              <a:gd name="adj1" fmla="val 20520096"/>
              <a:gd name="adj2" fmla="val 1183348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Arc 51"/>
          <p:cNvSpPr/>
          <p:nvPr/>
        </p:nvSpPr>
        <p:spPr>
          <a:xfrm flipV="1">
            <a:off x="4222220" y="4088238"/>
            <a:ext cx="689823" cy="205722"/>
          </a:xfrm>
          <a:prstGeom prst="arc">
            <a:avLst>
              <a:gd name="adj1" fmla="val 8630565"/>
              <a:gd name="adj2" fmla="val 2465537"/>
            </a:avLst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3743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Управление на ръката</a:t>
            </a:r>
          </a:p>
          <a:p>
            <a:pPr lvl="1"/>
            <a:r>
              <a:rPr lang="bg-BG" dirty="0"/>
              <a:t>Ориентацията на ставата е в</a:t>
            </a:r>
            <a:r>
              <a:rPr lang="en-US" dirty="0"/>
              <a:t> </a:t>
            </a:r>
            <a:r>
              <a:rPr lang="bg-BG" dirty="0"/>
              <a:t>масив</a:t>
            </a:r>
            <a:r>
              <a:rPr lang="en-US" dirty="0"/>
              <a:t>a</a:t>
            </a:r>
            <a:r>
              <a:rPr lang="bg-BG" dirty="0"/>
              <a:t> от три ъгъла </a:t>
            </a:r>
            <a:r>
              <a:rPr lang="en-US" b="1" dirty="0"/>
              <a:t>bone2.rot</a:t>
            </a:r>
            <a:endParaRPr lang="en-US" dirty="0"/>
          </a:p>
          <a:p>
            <a:pPr lvl="1"/>
            <a:r>
              <a:rPr lang="bg-BG" dirty="0"/>
              <a:t>Въртенето става напред-назад и трите ъгъла за това са в масива от три ъгъла </a:t>
            </a:r>
            <a:r>
              <a:rPr lang="en-US" b="1" dirty="0"/>
              <a:t>alpha</a:t>
            </a:r>
            <a:endParaRPr lang="bg-BG" b="1" dirty="0"/>
          </a:p>
          <a:p>
            <a:pPr lvl="1"/>
            <a:r>
              <a:rPr lang="bg-BG"/>
              <a:t>Променлива </a:t>
            </a:r>
            <a:r>
              <a:rPr lang="en-US" b="1" dirty="0" err="1"/>
              <a:t>dir</a:t>
            </a:r>
            <a:r>
              <a:rPr lang="bg-BG" dirty="0"/>
              <a:t> указва кой от ъглите се променя</a:t>
            </a:r>
          </a:p>
          <a:p>
            <a:pPr lvl="1"/>
            <a:r>
              <a:rPr lang="bg-BG" dirty="0"/>
              <a:t>Промяната на </a:t>
            </a:r>
            <a:r>
              <a:rPr lang="en-US" b="1" dirty="0" err="1"/>
              <a:t>dir</a:t>
            </a:r>
            <a:r>
              <a:rPr lang="en-US" dirty="0"/>
              <a:t> </a:t>
            </a:r>
            <a:r>
              <a:rPr lang="bg-BG" dirty="0"/>
              <a:t>става през бутони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895600"/>
            <a:ext cx="8534400" cy="3657600"/>
          </a:xfrm>
          <a:prstGeom prst="snip2DiagRect">
            <a:avLst>
              <a:gd name="adj1" fmla="val 0"/>
              <a:gd name="adj2" fmla="val 786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alpha[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dTime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bone2.rot[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]=90*sin(alpha[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bone2.draw();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setDir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)"&gt;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Стоп&lt;/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setDir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)"&gt;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Хоризонтално&lt;/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setDir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)"&gt;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Вертикално&lt;/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setDir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)"&gt;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Осево&lt;/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87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769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 на сложна ръка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Ръка на робот от 4 кости</a:t>
            </a:r>
          </a:p>
          <a:p>
            <a:pPr lvl="1"/>
            <a:r>
              <a:rPr lang="bg-BG" dirty="0"/>
              <a:t>Основната кост има </a:t>
            </a:r>
            <a:r>
              <a:rPr lang="en-US" dirty="0" err="1"/>
              <a:t>DOF</a:t>
            </a:r>
            <a:r>
              <a:rPr lang="en-US" dirty="0"/>
              <a:t>=2 </a:t>
            </a:r>
            <a:r>
              <a:rPr lang="bg-BG" dirty="0"/>
              <a:t> (хоризонтално и вертикално)</a:t>
            </a:r>
          </a:p>
          <a:p>
            <a:pPr lvl="1"/>
            <a:r>
              <a:rPr lang="bg-BG" dirty="0"/>
              <a:t>Следващите две кости имат </a:t>
            </a:r>
            <a:r>
              <a:rPr lang="en-US" dirty="0" err="1"/>
              <a:t>DOF</a:t>
            </a:r>
            <a:r>
              <a:rPr lang="en-US" dirty="0"/>
              <a:t>=1</a:t>
            </a:r>
            <a:r>
              <a:rPr lang="bg-BG" dirty="0"/>
              <a:t> (само вертикално)</a:t>
            </a:r>
          </a:p>
          <a:p>
            <a:pPr lvl="1"/>
            <a:r>
              <a:rPr lang="bg-BG" dirty="0"/>
              <a:t>Последната кост има </a:t>
            </a:r>
            <a:r>
              <a:rPr lang="en-US" dirty="0" err="1"/>
              <a:t>DOF</a:t>
            </a:r>
            <a:r>
              <a:rPr lang="en-US" dirty="0"/>
              <a:t>=3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 rot="10800000">
            <a:off x="4340065" y="5257799"/>
            <a:ext cx="457200" cy="929131"/>
          </a:xfrm>
          <a:prstGeom prst="rect">
            <a:avLst/>
          </a:prstGeom>
          <a:solidFill>
            <a:srgbClr val="94C600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 rot="9900000">
            <a:off x="4277210" y="4496470"/>
            <a:ext cx="377851" cy="767877"/>
          </a:xfrm>
          <a:prstGeom prst="rect">
            <a:avLst/>
          </a:prstGeom>
          <a:solidFill>
            <a:srgbClr val="94C600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 rot="8100000">
            <a:off x="3988673" y="3974149"/>
            <a:ext cx="312274" cy="634609"/>
          </a:xfrm>
          <a:prstGeom prst="rect">
            <a:avLst/>
          </a:prstGeom>
          <a:solidFill>
            <a:srgbClr val="94C600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/>
          <p:cNvSpPr/>
          <p:nvPr/>
        </p:nvSpPr>
        <p:spPr>
          <a:xfrm rot="946732">
            <a:off x="3311217" y="3662691"/>
            <a:ext cx="153497" cy="114786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8" name="Group 7"/>
          <p:cNvGrpSpPr/>
          <p:nvPr/>
        </p:nvGrpSpPr>
        <p:grpSpPr>
          <a:xfrm rot="900000">
            <a:off x="3848778" y="3536652"/>
            <a:ext cx="533981" cy="577767"/>
            <a:chOff x="3778975" y="3496311"/>
            <a:chExt cx="533981" cy="577767"/>
          </a:xfrm>
        </p:grpSpPr>
        <p:sp>
          <p:nvSpPr>
            <p:cNvPr id="31" name="Rectangle 30"/>
            <p:cNvSpPr/>
            <p:nvPr/>
          </p:nvSpPr>
          <p:spPr>
            <a:xfrm rot="11800395">
              <a:off x="3845598" y="3549608"/>
              <a:ext cx="258077" cy="524470"/>
            </a:xfrm>
            <a:prstGeom prst="rect">
              <a:avLst/>
            </a:prstGeom>
            <a:solidFill>
              <a:srgbClr val="94C600"/>
            </a:solidFill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Arc 51"/>
            <p:cNvSpPr/>
            <p:nvPr/>
          </p:nvSpPr>
          <p:spPr>
            <a:xfrm rot="946732" flipV="1">
              <a:off x="3778975" y="3496311"/>
              <a:ext cx="533981" cy="159247"/>
            </a:xfrm>
            <a:prstGeom prst="arc">
              <a:avLst>
                <a:gd name="adj1" fmla="val 8630565"/>
                <a:gd name="adj2" fmla="val 2465537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4" name="Arc 33"/>
          <p:cNvSpPr/>
          <p:nvPr/>
        </p:nvSpPr>
        <p:spPr>
          <a:xfrm>
            <a:off x="4123167" y="4198590"/>
            <a:ext cx="564600" cy="564600"/>
          </a:xfrm>
          <a:prstGeom prst="arc">
            <a:avLst>
              <a:gd name="adj1" fmla="val 16413325"/>
              <a:gd name="adj2" fmla="val 1366658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/>
        </p:nvSpPr>
        <p:spPr>
          <a:xfrm rot="946732">
            <a:off x="4135882" y="4781898"/>
            <a:ext cx="153497" cy="114786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Arc 52"/>
          <p:cNvSpPr/>
          <p:nvPr/>
        </p:nvSpPr>
        <p:spPr>
          <a:xfrm>
            <a:off x="4431921" y="4979894"/>
            <a:ext cx="564600" cy="564600"/>
          </a:xfrm>
          <a:prstGeom prst="arc">
            <a:avLst>
              <a:gd name="adj1" fmla="val 18273887"/>
              <a:gd name="adj2" fmla="val 3017457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Arc 53"/>
          <p:cNvSpPr/>
          <p:nvPr/>
        </p:nvSpPr>
        <p:spPr>
          <a:xfrm rot="5400000">
            <a:off x="4405467" y="5759293"/>
            <a:ext cx="855276" cy="855276"/>
          </a:xfrm>
          <a:prstGeom prst="arc">
            <a:avLst>
              <a:gd name="adj1" fmla="val 11496966"/>
              <a:gd name="adj2" fmla="val 18195377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>
            <a:off x="3891033" y="6022305"/>
            <a:ext cx="1355262" cy="329251"/>
          </a:xfrm>
          <a:prstGeom prst="arc">
            <a:avLst>
              <a:gd name="adj1" fmla="val 20520096"/>
              <a:gd name="adj2" fmla="val 11833488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Arc 55"/>
          <p:cNvSpPr/>
          <p:nvPr/>
        </p:nvSpPr>
        <p:spPr>
          <a:xfrm rot="16200000" flipH="1">
            <a:off x="3886200" y="5760677"/>
            <a:ext cx="855276" cy="855276"/>
          </a:xfrm>
          <a:prstGeom prst="arc">
            <a:avLst>
              <a:gd name="adj1" fmla="val 11496966"/>
              <a:gd name="adj2" fmla="val 18082992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Arc 43"/>
          <p:cNvSpPr/>
          <p:nvPr/>
        </p:nvSpPr>
        <p:spPr>
          <a:xfrm>
            <a:off x="3712664" y="3352968"/>
            <a:ext cx="855276" cy="855276"/>
          </a:xfrm>
          <a:prstGeom prst="arc">
            <a:avLst>
              <a:gd name="adj1" fmla="val 10825233"/>
              <a:gd name="adj2" fmla="val 140912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Arc 45"/>
          <p:cNvSpPr/>
          <p:nvPr/>
        </p:nvSpPr>
        <p:spPr>
          <a:xfrm>
            <a:off x="3505200" y="3524865"/>
            <a:ext cx="1355262" cy="329251"/>
          </a:xfrm>
          <a:prstGeom prst="arc">
            <a:avLst>
              <a:gd name="adj1" fmla="val 20436566"/>
              <a:gd name="adj2" fmla="val 11653963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2334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Реализация</a:t>
                </a:r>
              </a:p>
              <a:p>
                <a:pPr lvl="1"/>
                <a:r>
                  <a:rPr lang="bg-BG" dirty="0"/>
                  <a:t>Имаме общо седем степени на свобода</a:t>
                </a:r>
              </a:p>
              <a:p>
                <a:pPr lvl="1"/>
                <a:r>
                  <a:rPr lang="bg-BG" dirty="0"/>
                  <a:t>Маркираме им ъглите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bg-BG" b="1" i="1" smtClean="0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bg-BG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bg-BG" b="1" dirty="0"/>
                  <a:t> </a:t>
                </a:r>
                <a:r>
                  <a:rPr lang="bg-BG" dirty="0"/>
                  <a:t>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bg-BG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bg-BG" b="1" i="1" smtClean="0">
                            <a:latin typeface="Cambria Math"/>
                            <a:ea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bg-BG" b="1" dirty="0"/>
                  <a:t> </a:t>
                </a:r>
                <a:r>
                  <a:rPr lang="bg-BG" dirty="0"/>
                  <a:t>(масив </a:t>
                </a:r>
                <a:r>
                  <a:rPr lang="en-US" b="1" dirty="0"/>
                  <a:t>alpha[ ]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bg-BG" dirty="0"/>
                  <a:t>Всяка степен на свобода е в диапазон, указан в</a:t>
                </a:r>
                <a:r>
                  <a:rPr lang="en-US" dirty="0"/>
                  <a:t> </a:t>
                </a:r>
                <a:r>
                  <a:rPr lang="en-US" b="1" dirty="0"/>
                  <a:t>range[ ]</a:t>
                </a:r>
                <a:endParaRPr lang="bg-BG" b="1" dirty="0"/>
              </a:p>
              <a:p>
                <a:pPr lvl="1"/>
                <a:r>
                  <a:rPr lang="bg-BG" dirty="0"/>
                  <a:t>За всяка степен на свобода знаем за коя кост </a:t>
                </a:r>
                <a:r>
                  <a:rPr lang="en-US" b="1" dirty="0" err="1"/>
                  <a:t>bNo</a:t>
                </a:r>
                <a:r>
                  <a:rPr lang="bg-BG" dirty="0"/>
                  <a:t> и кое направление </a:t>
                </a:r>
                <a:r>
                  <a:rPr lang="en-US" b="1" dirty="0" err="1"/>
                  <a:t>dir</a:t>
                </a:r>
                <a:r>
                  <a:rPr lang="bg-BG" dirty="0"/>
                  <a:t> на нейната става се отнася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68557" y="5245806"/>
            <a:ext cx="457200" cy="929131"/>
          </a:xfrm>
          <a:prstGeom prst="rect">
            <a:avLst/>
          </a:prstGeom>
          <a:solidFill>
            <a:srgbClr val="94C600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 rot="20700000">
            <a:off x="1805702" y="4484477"/>
            <a:ext cx="377851" cy="767877"/>
          </a:xfrm>
          <a:prstGeom prst="rect">
            <a:avLst/>
          </a:prstGeom>
          <a:solidFill>
            <a:srgbClr val="94C600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 rot="18900000">
            <a:off x="1517165" y="3962156"/>
            <a:ext cx="312274" cy="634609"/>
          </a:xfrm>
          <a:prstGeom prst="rect">
            <a:avLst/>
          </a:prstGeom>
          <a:solidFill>
            <a:srgbClr val="94C600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/>
              <a:t>2</a:t>
            </a:r>
          </a:p>
        </p:txBody>
      </p:sp>
      <p:sp>
        <p:nvSpPr>
          <p:cNvPr id="49" name="Rectangle 48"/>
          <p:cNvSpPr/>
          <p:nvPr/>
        </p:nvSpPr>
        <p:spPr>
          <a:xfrm rot="946732">
            <a:off x="839709" y="3650698"/>
            <a:ext cx="153497" cy="114786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/>
          <p:cNvSpPr/>
          <p:nvPr/>
        </p:nvSpPr>
        <p:spPr>
          <a:xfrm rot="1800000">
            <a:off x="1439426" y="3558587"/>
            <a:ext cx="258077" cy="524470"/>
          </a:xfrm>
          <a:prstGeom prst="rect">
            <a:avLst/>
          </a:prstGeom>
          <a:solidFill>
            <a:srgbClr val="94C600"/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/>
              <a:t>3</a:t>
            </a:r>
          </a:p>
        </p:txBody>
      </p:sp>
      <p:sp>
        <p:nvSpPr>
          <p:cNvPr id="52" name="Arc 51"/>
          <p:cNvSpPr/>
          <p:nvPr/>
        </p:nvSpPr>
        <p:spPr>
          <a:xfrm rot="1846732" flipV="1">
            <a:off x="1431430" y="3531789"/>
            <a:ext cx="533981" cy="159247"/>
          </a:xfrm>
          <a:prstGeom prst="arc">
            <a:avLst>
              <a:gd name="adj1" fmla="val 8630565"/>
              <a:gd name="adj2" fmla="val 2465537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Arc 33"/>
          <p:cNvSpPr/>
          <p:nvPr/>
        </p:nvSpPr>
        <p:spPr>
          <a:xfrm>
            <a:off x="1651659" y="4186597"/>
            <a:ext cx="564600" cy="564600"/>
          </a:xfrm>
          <a:prstGeom prst="arc">
            <a:avLst>
              <a:gd name="adj1" fmla="val 16413325"/>
              <a:gd name="adj2" fmla="val 1366658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/>
        </p:nvSpPr>
        <p:spPr>
          <a:xfrm rot="946732">
            <a:off x="1664374" y="4769905"/>
            <a:ext cx="153497" cy="114786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Arc 52"/>
          <p:cNvSpPr/>
          <p:nvPr/>
        </p:nvSpPr>
        <p:spPr>
          <a:xfrm>
            <a:off x="1960413" y="4967901"/>
            <a:ext cx="564600" cy="564600"/>
          </a:xfrm>
          <a:prstGeom prst="arc">
            <a:avLst>
              <a:gd name="adj1" fmla="val 18273887"/>
              <a:gd name="adj2" fmla="val 3017457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Arc 53"/>
          <p:cNvSpPr/>
          <p:nvPr/>
        </p:nvSpPr>
        <p:spPr>
          <a:xfrm rot="5400000">
            <a:off x="1933959" y="5747300"/>
            <a:ext cx="855276" cy="855276"/>
          </a:xfrm>
          <a:prstGeom prst="arc">
            <a:avLst>
              <a:gd name="adj1" fmla="val 11496966"/>
              <a:gd name="adj2" fmla="val 18195377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>
            <a:off x="1419525" y="6010312"/>
            <a:ext cx="1355262" cy="329251"/>
          </a:xfrm>
          <a:prstGeom prst="arc">
            <a:avLst>
              <a:gd name="adj1" fmla="val 20520096"/>
              <a:gd name="adj2" fmla="val 11833488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Arc 55"/>
          <p:cNvSpPr/>
          <p:nvPr/>
        </p:nvSpPr>
        <p:spPr>
          <a:xfrm rot="16200000" flipH="1">
            <a:off x="1414692" y="5748684"/>
            <a:ext cx="855276" cy="855276"/>
          </a:xfrm>
          <a:prstGeom prst="arc">
            <a:avLst>
              <a:gd name="adj1" fmla="val 11496966"/>
              <a:gd name="adj2" fmla="val 18082992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Arc 43"/>
          <p:cNvSpPr/>
          <p:nvPr/>
        </p:nvSpPr>
        <p:spPr>
          <a:xfrm>
            <a:off x="1241156" y="3340975"/>
            <a:ext cx="855276" cy="855276"/>
          </a:xfrm>
          <a:prstGeom prst="arc">
            <a:avLst>
              <a:gd name="adj1" fmla="val 10825233"/>
              <a:gd name="adj2" fmla="val 140912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Arc 45"/>
          <p:cNvSpPr/>
          <p:nvPr/>
        </p:nvSpPr>
        <p:spPr>
          <a:xfrm>
            <a:off x="1033692" y="3512872"/>
            <a:ext cx="1355262" cy="329251"/>
          </a:xfrm>
          <a:prstGeom prst="arc">
            <a:avLst>
              <a:gd name="adj1" fmla="val 20436566"/>
              <a:gd name="adj2" fmla="val 11653963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15977" y="6236407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77" y="6236407"/>
                <a:ext cx="647700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97102" y="5552187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02" y="5552187"/>
                <a:ext cx="647700" cy="392993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00300" y="5053704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0" y="5053704"/>
                <a:ext cx="647700" cy="392993"/>
              </a:xfrm>
              <a:prstGeom prst="rect">
                <a:avLst/>
              </a:prstGeom>
              <a:blipFill rotWithShape="1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46194" y="4055668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194" y="4055668"/>
                <a:ext cx="647700" cy="392993"/>
              </a:xfrm>
              <a:prstGeom prst="rect">
                <a:avLst/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1668" y="3481000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8" y="3481000"/>
                <a:ext cx="647700" cy="392993"/>
              </a:xfrm>
              <a:prstGeom prst="rect">
                <a:avLst/>
              </a:prstGeom>
              <a:blipFill rotWithShape="1"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08454" y="2961215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54" y="2961215"/>
                <a:ext cx="647700" cy="392993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32772" y="3264607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772" y="3264607"/>
                <a:ext cx="647700" cy="392993"/>
              </a:xfrm>
              <a:prstGeom prst="rect">
                <a:avLst/>
              </a:prstGeom>
              <a:blipFill rotWithShape="1"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498143"/>
                  </p:ext>
                </p:extLst>
              </p:nvPr>
            </p:nvGraphicFramePr>
            <p:xfrm>
              <a:off x="3124200" y="2971800"/>
              <a:ext cx="5486400" cy="3510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Номер на степен на свобода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Базов ъгъл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Номер на кост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Направление на въртенето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>
                              <a:ea typeface="Cambria Math"/>
                            </a:rPr>
                            <a:t>0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bg-BG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bg-BG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0 (хор)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>
                              <a:ea typeface="Cambria Math"/>
                            </a:rPr>
                            <a:t>1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bg-BG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bg-BG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1 (</a:t>
                          </a:r>
                          <a:r>
                            <a:rPr lang="bg-BG" dirty="0" err="1"/>
                            <a:t>вер</a:t>
                          </a:r>
                          <a:r>
                            <a:rPr lang="bg-BG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>
                              <a:ea typeface="Cambria Math"/>
                            </a:rPr>
                            <a:t>2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bg-BG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bg-BG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1 (</a:t>
                          </a:r>
                          <a:r>
                            <a:rPr lang="bg-BG" dirty="0" err="1"/>
                            <a:t>вер</a:t>
                          </a:r>
                          <a:r>
                            <a:rPr lang="bg-BG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>
                              <a:ea typeface="Cambria Math"/>
                            </a:rPr>
                            <a:t>3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bg-BG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bg-BG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1 (</a:t>
                          </a:r>
                          <a:r>
                            <a:rPr lang="bg-BG" dirty="0" err="1"/>
                            <a:t>вер</a:t>
                          </a:r>
                          <a:r>
                            <a:rPr lang="bg-BG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>
                              <a:ea typeface="Cambria Math"/>
                            </a:rPr>
                            <a:t>4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bg-BG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bg-BG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0 (хор)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>
                              <a:ea typeface="Cambria Math"/>
                            </a:rPr>
                            <a:t>5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bg-BG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bg-BG" b="0" i="1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1 (</a:t>
                          </a:r>
                          <a:r>
                            <a:rPr lang="bg-BG" dirty="0" err="1"/>
                            <a:t>вер</a:t>
                          </a:r>
                          <a:r>
                            <a:rPr lang="bg-BG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b="0" dirty="0">
                              <a:ea typeface="Cambria Math"/>
                            </a:rPr>
                            <a:t>6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bg-BG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bg-BG" b="0" i="1" smtClean="0">
                                        <a:latin typeface="Cambria Math"/>
                                        <a:ea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/>
                            <a:t>2 (осево)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498143"/>
                  </p:ext>
                </p:extLst>
              </p:nvPr>
            </p:nvGraphicFramePr>
            <p:xfrm>
              <a:off x="3124200" y="2971800"/>
              <a:ext cx="5486400" cy="3510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914400"/>
                    <a:gridCol w="1143000"/>
                    <a:gridCol w="1905000"/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Номер на степен на свобода</a:t>
                          </a:r>
                          <a:endParaRPr lang="bg-B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Базов ъгъл</a:t>
                          </a:r>
                          <a:endParaRPr lang="bg-B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Номер на кост</a:t>
                          </a:r>
                          <a:endParaRPr lang="bg-BG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Направление на въртенето</a:t>
                          </a:r>
                          <a:endParaRPr lang="bg-BG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 smtClean="0">
                              <a:ea typeface="Cambria Math"/>
                            </a:rPr>
                            <a:t>0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7333" t="-254098" r="-333333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0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0 (хор)</a:t>
                          </a:r>
                          <a:endParaRPr lang="bg-BG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 smtClean="0">
                              <a:ea typeface="Cambria Math"/>
                            </a:rPr>
                            <a:t>1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7333" t="-360000" r="-333333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0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1 (</a:t>
                          </a:r>
                          <a:r>
                            <a:rPr lang="bg-BG" dirty="0" err="1" smtClean="0"/>
                            <a:t>вер</a:t>
                          </a:r>
                          <a:r>
                            <a:rPr lang="bg-BG" dirty="0" smtClean="0"/>
                            <a:t>)</a:t>
                          </a:r>
                          <a:endParaRPr lang="bg-BG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 smtClean="0">
                              <a:ea typeface="Cambria Math"/>
                            </a:rPr>
                            <a:t>2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7333" t="-452459" r="-33333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1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1 (</a:t>
                          </a:r>
                          <a:r>
                            <a:rPr lang="bg-BG" dirty="0" err="1" smtClean="0"/>
                            <a:t>вер</a:t>
                          </a:r>
                          <a:r>
                            <a:rPr lang="bg-BG" dirty="0" smtClean="0"/>
                            <a:t>)</a:t>
                          </a:r>
                          <a:endParaRPr lang="bg-BG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 smtClean="0">
                              <a:ea typeface="Cambria Math"/>
                            </a:rPr>
                            <a:t>3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7333" t="-552459" r="-33333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2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1 (</a:t>
                          </a:r>
                          <a:r>
                            <a:rPr lang="bg-BG" dirty="0" err="1" smtClean="0"/>
                            <a:t>вер</a:t>
                          </a:r>
                          <a:r>
                            <a:rPr lang="bg-BG" dirty="0" smtClean="0"/>
                            <a:t>)</a:t>
                          </a:r>
                          <a:endParaRPr lang="bg-BG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 smtClean="0">
                              <a:ea typeface="Cambria Math"/>
                            </a:rPr>
                            <a:t>4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7333" t="-652459" r="-33333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3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0 (хор)</a:t>
                          </a:r>
                          <a:endParaRPr lang="bg-BG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b="0" dirty="0" smtClean="0">
                              <a:ea typeface="Cambria Math"/>
                            </a:rPr>
                            <a:t>5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7333" t="-765000" r="-33333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3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1 (</a:t>
                          </a:r>
                          <a:r>
                            <a:rPr lang="bg-BG" dirty="0" err="1" smtClean="0"/>
                            <a:t>вер</a:t>
                          </a:r>
                          <a:r>
                            <a:rPr lang="bg-BG" dirty="0" smtClean="0"/>
                            <a:t>)</a:t>
                          </a:r>
                          <a:endParaRPr lang="bg-BG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bg-BG" b="0" dirty="0" smtClean="0">
                              <a:ea typeface="Cambria Math"/>
                            </a:rPr>
                            <a:t>6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67333" t="-850820" r="-3333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3</a:t>
                          </a:r>
                          <a:endParaRPr lang="bg-B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dirty="0" smtClean="0"/>
                            <a:t>2 (осево)</a:t>
                          </a:r>
                          <a:endParaRPr lang="bg-BG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130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Програмен код</a:t>
            </a:r>
            <a:endParaRPr lang="en-US" dirty="0"/>
          </a:p>
          <a:p>
            <a:pPr lvl="1"/>
            <a:r>
              <a:rPr lang="bg-BG" dirty="0"/>
              <a:t>Костите създаваме в масив </a:t>
            </a:r>
            <a:r>
              <a:rPr lang="en-US" b="1" dirty="0"/>
              <a:t>bone</a:t>
            </a:r>
          </a:p>
          <a:p>
            <a:pPr lvl="1"/>
            <a:r>
              <a:rPr lang="bg-BG" dirty="0"/>
              <a:t>За всеки ъгъл задаваме диапазона </a:t>
            </a:r>
            <a:r>
              <a:rPr lang="en-US" b="1" dirty="0"/>
              <a:t>range</a:t>
            </a:r>
            <a:r>
              <a:rPr lang="en-US" dirty="0"/>
              <a:t> </a:t>
            </a:r>
            <a:r>
              <a:rPr lang="bg-BG" dirty="0"/>
              <a:t>на допустими стойности (под формата на амплитуда)</a:t>
            </a:r>
            <a:endParaRPr lang="en-US" dirty="0"/>
          </a:p>
          <a:p>
            <a:pPr lvl="1"/>
            <a:r>
              <a:rPr lang="bg-BG" dirty="0"/>
              <a:t>Ако имаме активна степен на свобода </a:t>
            </a:r>
            <a:r>
              <a:rPr lang="en-US" b="1" dirty="0" err="1"/>
              <a:t>aNo</a:t>
            </a:r>
            <a:r>
              <a:rPr lang="en-US" dirty="0"/>
              <a:t>,</a:t>
            </a:r>
            <a:r>
              <a:rPr lang="bg-BG" dirty="0"/>
              <a:t> преизчисляваме нейния ъгъл и актуализираме съответния ъгъл </a:t>
            </a:r>
            <a:r>
              <a:rPr lang="en-US" b="1" dirty="0"/>
              <a:t>rot[</a:t>
            </a:r>
            <a:r>
              <a:rPr lang="en-US" b="1" dirty="0" err="1"/>
              <a:t>dir</a:t>
            </a:r>
            <a:r>
              <a:rPr lang="en-US" b="1" dirty="0"/>
              <a:t>]</a:t>
            </a:r>
            <a:r>
              <a:rPr lang="bg-BG" dirty="0"/>
              <a:t> в ставата на съответната кост</a:t>
            </a:r>
            <a:r>
              <a:rPr lang="en-US" dirty="0"/>
              <a:t> </a:t>
            </a:r>
            <a:r>
              <a:rPr lang="en-US" b="1" dirty="0"/>
              <a:t>bone[</a:t>
            </a:r>
            <a:r>
              <a:rPr lang="en-US" b="1" dirty="0" err="1"/>
              <a:t>bNo</a:t>
            </a:r>
            <a:r>
              <a:rPr lang="en-US" b="1" dirty="0"/>
              <a:t>]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200400"/>
            <a:ext cx="8534400" cy="3352800"/>
          </a:xfrm>
          <a:prstGeom prst="snip2DiagRect">
            <a:avLst>
              <a:gd name="adj1" fmla="val 0"/>
              <a:gd name="adj2" fmla="val 786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(0.9,i);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new Bone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[4*k*k,1*k*k,9*k] 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ru-RU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ru-RU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[180,70,120,120,180,160,90</a:t>
            </a:r>
            <a:r>
              <a:rPr lang="ru-RU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ru-RU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alpha[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+=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dTime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bone[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].rot[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range[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]*sin(alpha[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75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6325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 с разклонения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Ръка на робот с щипци</a:t>
            </a:r>
          </a:p>
          <a:p>
            <a:pPr lvl="1"/>
            <a:r>
              <a:rPr lang="bg-BG" dirty="0"/>
              <a:t>В края на двойка кости са закачени две двойки кости</a:t>
            </a:r>
          </a:p>
          <a:p>
            <a:pPr lvl="1"/>
            <a:r>
              <a:rPr lang="bg-BG" dirty="0"/>
              <a:t>Те се движат симетрично една срещу друга</a:t>
            </a:r>
          </a:p>
          <a:p>
            <a:pPr lvl="1"/>
            <a:r>
              <a:rPr lang="bg-BG" dirty="0"/>
              <a:t>Общия брой степени на свобода е </a:t>
            </a:r>
            <a:r>
              <a:rPr lang="en-US" dirty="0" err="1"/>
              <a:t>DOF</a:t>
            </a:r>
            <a:r>
              <a:rPr lang="en-US" dirty="0"/>
              <a:t>=6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4565722" y="5243069"/>
            <a:ext cx="457200" cy="9291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 rot="18900000">
            <a:off x="4328008" y="4579561"/>
            <a:ext cx="377851" cy="7678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 rot="19095357">
            <a:off x="3170018" y="3971648"/>
            <a:ext cx="1545942" cy="783466"/>
            <a:chOff x="5589729" y="4404776"/>
            <a:chExt cx="1545942" cy="783466"/>
          </a:xfrm>
        </p:grpSpPr>
        <p:grpSp>
          <p:nvGrpSpPr>
            <p:cNvPr id="6" name="Group 5"/>
            <p:cNvGrpSpPr/>
            <p:nvPr/>
          </p:nvGrpSpPr>
          <p:grpSpPr>
            <a:xfrm rot="1038691">
              <a:off x="5654513" y="4433814"/>
              <a:ext cx="866361" cy="749656"/>
              <a:chOff x="3501237" y="3827966"/>
              <a:chExt cx="866361" cy="749656"/>
            </a:xfrm>
          </p:grpSpPr>
          <p:sp>
            <p:nvSpPr>
              <p:cNvPr id="29" name="Rectangle 28"/>
              <p:cNvSpPr/>
              <p:nvPr/>
            </p:nvSpPr>
            <p:spPr>
              <a:xfrm rot="17367911">
                <a:off x="3894157" y="4104180"/>
                <a:ext cx="312274" cy="634609"/>
              </a:xfrm>
              <a:prstGeom prst="rect">
                <a:avLst/>
              </a:prstGeom>
              <a:solidFill>
                <a:srgbClr val="94C600"/>
              </a:solidFill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9800000">
                <a:off x="3501237" y="3827966"/>
                <a:ext cx="258077" cy="524470"/>
              </a:xfrm>
              <a:prstGeom prst="rect">
                <a:avLst/>
              </a:prstGeom>
              <a:solidFill>
                <a:srgbClr val="94C600"/>
              </a:solidFill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0561309" flipH="1">
              <a:off x="6243603" y="4438586"/>
              <a:ext cx="866361" cy="749656"/>
              <a:chOff x="3501237" y="3827966"/>
              <a:chExt cx="866361" cy="749656"/>
            </a:xfrm>
          </p:grpSpPr>
          <p:sp>
            <p:nvSpPr>
              <p:cNvPr id="26" name="Rectangle 25"/>
              <p:cNvSpPr/>
              <p:nvPr/>
            </p:nvSpPr>
            <p:spPr>
              <a:xfrm rot="17367911">
                <a:off x="3894157" y="4104180"/>
                <a:ext cx="312274" cy="634609"/>
              </a:xfrm>
              <a:prstGeom prst="rect">
                <a:avLst/>
              </a:prstGeom>
              <a:solidFill>
                <a:srgbClr val="94C600"/>
              </a:solidFill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9800000">
                <a:off x="3501237" y="3827966"/>
                <a:ext cx="258077" cy="524470"/>
              </a:xfrm>
              <a:prstGeom prst="rect">
                <a:avLst/>
              </a:prstGeom>
              <a:solidFill>
                <a:srgbClr val="94C600"/>
              </a:solidFill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30" name="Arc 29"/>
            <p:cNvSpPr/>
            <p:nvPr/>
          </p:nvSpPr>
          <p:spPr>
            <a:xfrm rot="1800000">
              <a:off x="6571071" y="4589870"/>
              <a:ext cx="564600" cy="564600"/>
            </a:xfrm>
            <a:prstGeom prst="arc">
              <a:avLst>
                <a:gd name="adj1" fmla="val 18273887"/>
                <a:gd name="adj2" fmla="val 3017457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Arc 31"/>
            <p:cNvSpPr/>
            <p:nvPr/>
          </p:nvSpPr>
          <p:spPr>
            <a:xfrm rot="19800000" flipH="1">
              <a:off x="5589729" y="4589870"/>
              <a:ext cx="564600" cy="564600"/>
            </a:xfrm>
            <a:prstGeom prst="arc">
              <a:avLst>
                <a:gd name="adj1" fmla="val 18273887"/>
                <a:gd name="adj2" fmla="val 3017457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Arc 32"/>
            <p:cNvSpPr/>
            <p:nvPr/>
          </p:nvSpPr>
          <p:spPr>
            <a:xfrm>
              <a:off x="6014318" y="4404776"/>
              <a:ext cx="758345" cy="436290"/>
            </a:xfrm>
            <a:prstGeom prst="arc">
              <a:avLst>
                <a:gd name="adj1" fmla="val 11465718"/>
                <a:gd name="adj2" fmla="val 20838491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71231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Разклонение в костите</a:t>
                </a:r>
              </a:p>
              <a:p>
                <a:pPr lvl="1"/>
                <a:r>
                  <a:rPr lang="bg-BG" dirty="0"/>
                  <a:t>В края на двойка кости са закачени две двойки кости</a:t>
                </a:r>
              </a:p>
              <a:p>
                <a:pPr lvl="1"/>
                <a:r>
                  <a:rPr lang="bg-BG" dirty="0"/>
                  <a:t>Те се контролират с едни и същи ъгли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bg-BG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bg-BG" b="1" i="1" smtClean="0">
                            <a:latin typeface="Cambria Math"/>
                            <a:ea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bg-BG" b="1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bg-BG" b="1" i="1"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b>
                        <m:r>
                          <a:rPr lang="bg-BG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bg-BG" b="1" dirty="0"/>
                  <a:t> </a:t>
                </a:r>
              </a:p>
              <a:p>
                <a:pPr lvl="1"/>
                <a:r>
                  <a:rPr lang="bg-BG" dirty="0"/>
                  <a:t>Кости 2 и 4 са симетрични и закачени за кост 1</a:t>
                </a:r>
              </a:p>
              <a:p>
                <a:pPr lvl="1"/>
                <a:r>
                  <a:rPr lang="bg-BG" dirty="0"/>
                  <a:t>Кости 3 и 5 са симетрични</a:t>
                </a:r>
              </a:p>
              <a:p>
                <a:pPr lvl="1"/>
                <a:endParaRPr lang="bg-BG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65722" y="5248557"/>
            <a:ext cx="457200" cy="9291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 rot="18900000">
            <a:off x="4328008" y="4585049"/>
            <a:ext cx="377851" cy="7678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/>
              <a:t>1</a:t>
            </a:r>
          </a:p>
        </p:txBody>
      </p:sp>
      <p:sp>
        <p:nvSpPr>
          <p:cNvPr id="53" name="Arc 52"/>
          <p:cNvSpPr/>
          <p:nvPr/>
        </p:nvSpPr>
        <p:spPr>
          <a:xfrm rot="19800000">
            <a:off x="4657578" y="4970652"/>
            <a:ext cx="564600" cy="564600"/>
          </a:xfrm>
          <a:prstGeom prst="arc">
            <a:avLst>
              <a:gd name="adj1" fmla="val 18273887"/>
              <a:gd name="adj2" fmla="val 3017457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Arc 53"/>
          <p:cNvSpPr/>
          <p:nvPr/>
        </p:nvSpPr>
        <p:spPr>
          <a:xfrm rot="5400000">
            <a:off x="4631124" y="5750051"/>
            <a:ext cx="855276" cy="855276"/>
          </a:xfrm>
          <a:prstGeom prst="arc">
            <a:avLst>
              <a:gd name="adj1" fmla="val 11496966"/>
              <a:gd name="adj2" fmla="val 18195377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>
            <a:off x="4116690" y="6013063"/>
            <a:ext cx="1355262" cy="329251"/>
          </a:xfrm>
          <a:prstGeom prst="arc">
            <a:avLst>
              <a:gd name="adj1" fmla="val 20520096"/>
              <a:gd name="adj2" fmla="val 1183348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Arc 55"/>
          <p:cNvSpPr/>
          <p:nvPr/>
        </p:nvSpPr>
        <p:spPr>
          <a:xfrm rot="16200000" flipH="1">
            <a:off x="4111857" y="5751435"/>
            <a:ext cx="855276" cy="855276"/>
          </a:xfrm>
          <a:prstGeom prst="arc">
            <a:avLst>
              <a:gd name="adj1" fmla="val 11496966"/>
              <a:gd name="adj2" fmla="val 18082992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 rot="19095357">
            <a:off x="3120781" y="3927455"/>
            <a:ext cx="1828800" cy="975008"/>
            <a:chOff x="5486400" y="4404776"/>
            <a:chExt cx="1828800" cy="975008"/>
          </a:xfrm>
        </p:grpSpPr>
        <p:grpSp>
          <p:nvGrpSpPr>
            <p:cNvPr id="6" name="Group 5"/>
            <p:cNvGrpSpPr/>
            <p:nvPr/>
          </p:nvGrpSpPr>
          <p:grpSpPr>
            <a:xfrm rot="1038691">
              <a:off x="5654513" y="4433814"/>
              <a:ext cx="866361" cy="749656"/>
              <a:chOff x="3501237" y="3827966"/>
              <a:chExt cx="866361" cy="749656"/>
            </a:xfrm>
          </p:grpSpPr>
          <p:sp>
            <p:nvSpPr>
              <p:cNvPr id="29" name="Rectangle 28"/>
              <p:cNvSpPr/>
              <p:nvPr/>
            </p:nvSpPr>
            <p:spPr>
              <a:xfrm rot="17367911">
                <a:off x="3894157" y="4104180"/>
                <a:ext cx="312274" cy="634609"/>
              </a:xfrm>
              <a:prstGeom prst="rect">
                <a:avLst/>
              </a:prstGeom>
              <a:solidFill>
                <a:srgbClr val="94C600"/>
              </a:solidFill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b="1" dirty="0"/>
                  <a:t>4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9800000">
                <a:off x="3501237" y="3827966"/>
                <a:ext cx="258077" cy="524470"/>
              </a:xfrm>
              <a:prstGeom prst="rect">
                <a:avLst/>
              </a:prstGeom>
              <a:solidFill>
                <a:srgbClr val="94C600"/>
              </a:solidFill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b="1" dirty="0"/>
                  <a:t>5</a:t>
                </a:r>
              </a:p>
            </p:txBody>
          </p:sp>
        </p:grpSp>
        <p:sp>
          <p:nvSpPr>
            <p:cNvPr id="52" name="Arc 51"/>
            <p:cNvSpPr/>
            <p:nvPr/>
          </p:nvSpPr>
          <p:spPr>
            <a:xfrm flipV="1">
              <a:off x="5486400" y="5220537"/>
              <a:ext cx="1828800" cy="159247"/>
            </a:xfrm>
            <a:prstGeom prst="arc">
              <a:avLst>
                <a:gd name="adj1" fmla="val 10220649"/>
                <a:gd name="adj2" fmla="val 574731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b="1"/>
            </a:p>
          </p:txBody>
        </p:sp>
        <p:grpSp>
          <p:nvGrpSpPr>
            <p:cNvPr id="25" name="Group 24"/>
            <p:cNvGrpSpPr/>
            <p:nvPr/>
          </p:nvGrpSpPr>
          <p:grpSpPr>
            <a:xfrm rot="20561309" flipH="1">
              <a:off x="6243603" y="4438586"/>
              <a:ext cx="866361" cy="749656"/>
              <a:chOff x="3501237" y="3827966"/>
              <a:chExt cx="866361" cy="749656"/>
            </a:xfrm>
          </p:grpSpPr>
          <p:sp>
            <p:nvSpPr>
              <p:cNvPr id="26" name="Rectangle 25"/>
              <p:cNvSpPr/>
              <p:nvPr/>
            </p:nvSpPr>
            <p:spPr>
              <a:xfrm rot="17367911">
                <a:off x="3894157" y="4104180"/>
                <a:ext cx="312274" cy="634609"/>
              </a:xfrm>
              <a:prstGeom prst="rect">
                <a:avLst/>
              </a:prstGeom>
              <a:solidFill>
                <a:srgbClr val="94C600"/>
              </a:solidFill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b="1" dirty="0"/>
                  <a:t>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9800000">
                <a:off x="3501237" y="3827966"/>
                <a:ext cx="258077" cy="524470"/>
              </a:xfrm>
              <a:prstGeom prst="rect">
                <a:avLst/>
              </a:prstGeom>
              <a:solidFill>
                <a:srgbClr val="94C600"/>
              </a:solidFill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b="1" dirty="0"/>
                  <a:t>3</a:t>
                </a:r>
              </a:p>
            </p:txBody>
          </p:sp>
        </p:grpSp>
        <p:sp>
          <p:nvSpPr>
            <p:cNvPr id="30" name="Arc 29"/>
            <p:cNvSpPr/>
            <p:nvPr/>
          </p:nvSpPr>
          <p:spPr>
            <a:xfrm rot="1800000">
              <a:off x="6571071" y="4589870"/>
              <a:ext cx="564600" cy="564600"/>
            </a:xfrm>
            <a:prstGeom prst="arc">
              <a:avLst>
                <a:gd name="adj1" fmla="val 18273887"/>
                <a:gd name="adj2" fmla="val 3017457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b="1"/>
            </a:p>
          </p:txBody>
        </p:sp>
        <p:sp>
          <p:nvSpPr>
            <p:cNvPr id="32" name="Arc 31"/>
            <p:cNvSpPr/>
            <p:nvPr/>
          </p:nvSpPr>
          <p:spPr>
            <a:xfrm rot="19800000" flipH="1">
              <a:off x="5589729" y="4589870"/>
              <a:ext cx="564600" cy="564600"/>
            </a:xfrm>
            <a:prstGeom prst="arc">
              <a:avLst>
                <a:gd name="adj1" fmla="val 18273887"/>
                <a:gd name="adj2" fmla="val 3017457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b="1"/>
            </a:p>
          </p:txBody>
        </p:sp>
        <p:sp>
          <p:nvSpPr>
            <p:cNvPr id="33" name="Arc 32"/>
            <p:cNvSpPr/>
            <p:nvPr/>
          </p:nvSpPr>
          <p:spPr>
            <a:xfrm>
              <a:off x="6014318" y="4404776"/>
              <a:ext cx="758345" cy="436290"/>
            </a:xfrm>
            <a:prstGeom prst="arc">
              <a:avLst>
                <a:gd name="adj1" fmla="val 11465718"/>
                <a:gd name="adj2" fmla="val 20838491"/>
              </a:avLst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32732" y="6261807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32" y="6261807"/>
                <a:ext cx="647700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19500" y="5938201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5938201"/>
                <a:ext cx="647700" cy="392993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29200" y="4772490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72490"/>
                <a:ext cx="647700" cy="392993"/>
              </a:xfrm>
              <a:prstGeom prst="rect">
                <a:avLst/>
              </a:prstGeom>
              <a:blipFill rotWithShape="1"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5800" y="4344814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344814"/>
                <a:ext cx="647700" cy="392993"/>
              </a:xfrm>
              <a:prstGeom prst="rect">
                <a:avLst/>
              </a:prstGeom>
              <a:blipFill rotWithShape="1"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62300" y="3671007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3671007"/>
                <a:ext cx="647700" cy="392993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46887" y="4802014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87" y="4802014"/>
                <a:ext cx="647700" cy="392993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59400" y="5945014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tx1"/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0" y="5945014"/>
                <a:ext cx="647700" cy="392993"/>
              </a:xfrm>
              <a:prstGeom prst="rect">
                <a:avLst/>
              </a:prstGeom>
              <a:blipFill rotWithShape="1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394200" y="3518607"/>
                <a:ext cx="6477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bg-BG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bg-BG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lumMod val="75000"/>
                                    <a:alpha val="40000"/>
                                  </a:scheme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lumMod val="75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0" y="3518607"/>
                <a:ext cx="647700" cy="392993"/>
              </a:xfrm>
              <a:prstGeom prst="rect">
                <a:avLst/>
              </a:prstGeom>
              <a:blipFill rotWithShape="1"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13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Други особености</a:t>
            </a:r>
          </a:p>
          <a:p>
            <a:pPr lvl="1"/>
            <a:r>
              <a:rPr lang="bg-BG" dirty="0"/>
              <a:t>Костите на щипците имат отместване </a:t>
            </a:r>
            <a:r>
              <a:rPr lang="en-US" b="1" dirty="0"/>
              <a:t>offset</a:t>
            </a:r>
            <a:r>
              <a:rPr lang="bg-BG" dirty="0"/>
              <a:t> в градусите</a:t>
            </a:r>
          </a:p>
          <a:p>
            <a:pPr lvl="1"/>
            <a:r>
              <a:rPr lang="bg-BG" dirty="0"/>
              <a:t>Кост 4 и 5 са симетрични на 2 и 3 (с обратен знак на </a:t>
            </a:r>
            <a:r>
              <a:rPr lang="en-US" b="1" dirty="0"/>
              <a:t>rot[1]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Преди да се нарисува кост 2 се запомня матрицата</a:t>
            </a:r>
          </a:p>
          <a:p>
            <a:pPr lvl="1"/>
            <a:r>
              <a:rPr lang="bg-BG" dirty="0"/>
              <a:t>Преди да се нарисува кост 4 се връща вече запомнената матрица, така кости 2 и 4 започват от едно и също място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743200"/>
            <a:ext cx="8534400" cy="3810000"/>
          </a:xfrm>
          <a:prstGeom prst="snip2DiagRect">
            <a:avLst>
              <a:gd name="adj1" fmla="val 0"/>
              <a:gd name="adj2" fmla="val 786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].rot[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]+range[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]*sin(alpha[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bone[4].rot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[bone[2].rot[0],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-bone[2].rot[1]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bone[5].rot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-bone[3].rot[1]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bone[0].draw();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bone[1].draw();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bone[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bone[3].draw();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bone[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bone[5].draw();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5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Свързани системи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Свързани системи</a:t>
            </a:r>
          </a:p>
          <a:p>
            <a:pPr lvl="1"/>
            <a:r>
              <a:rPr lang="bg-BG" dirty="0"/>
              <a:t>Системи от свързани обекти</a:t>
            </a:r>
          </a:p>
          <a:p>
            <a:pPr lvl="1"/>
            <a:r>
              <a:rPr lang="bg-BG" dirty="0"/>
              <a:t>Самите обекти не се деформират</a:t>
            </a:r>
          </a:p>
          <a:p>
            <a:pPr lvl="1"/>
            <a:endParaRPr lang="bg-BG" dirty="0"/>
          </a:p>
          <a:p>
            <a:r>
              <a:rPr lang="bg-BG" dirty="0"/>
              <a:t>Движения</a:t>
            </a:r>
          </a:p>
          <a:p>
            <a:pPr lvl="1"/>
            <a:r>
              <a:rPr lang="bg-BG" dirty="0"/>
              <a:t>Въртене на обект около точката на свързване</a:t>
            </a:r>
          </a:p>
          <a:p>
            <a:pPr lvl="1"/>
            <a:r>
              <a:rPr lang="bg-BG" dirty="0"/>
              <a:t>Много рядко – плъзгане на обект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1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564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Три топки с различни размери на различни места</a:t>
            </a:r>
          </a:p>
          <a:p>
            <a:pPr lvl="1"/>
            <a:r>
              <a:rPr lang="bg-BG" dirty="0"/>
              <a:t>Ръката на робота да има три запомнени пози</a:t>
            </a:r>
          </a:p>
          <a:p>
            <a:pPr lvl="1"/>
            <a:r>
              <a:rPr lang="bg-BG" dirty="0"/>
              <a:t>При всяка поза се хваща съответната топка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Поза е съвкупност от ротационните вектори на ставите</a:t>
            </a:r>
          </a:p>
          <a:p>
            <a:pPr lvl="1"/>
            <a:r>
              <a:rPr lang="bg-BG" dirty="0"/>
              <a:t>За създаване на трите пози променяме подходящите ъгли (програмно или интерактивно) и ги запомняме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0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В </a:t>
            </a:r>
            <a:r>
              <a:rPr lang="en-US" b="1" dirty="0"/>
              <a:t>posture</a:t>
            </a:r>
            <a:r>
              <a:rPr lang="en-US" dirty="0"/>
              <a:t> </a:t>
            </a:r>
            <a:r>
              <a:rPr lang="bg-BG" dirty="0"/>
              <a:t>за всяка поза са запомнени 6 ъглови вектора – за всяка става по един</a:t>
            </a:r>
          </a:p>
          <a:p>
            <a:pPr lvl="1"/>
            <a:r>
              <a:rPr lang="bg-BG" dirty="0"/>
              <a:t>Възстановяване на поза става като в </a:t>
            </a:r>
            <a:r>
              <a:rPr lang="en-US" b="1" dirty="0"/>
              <a:t>rot </a:t>
            </a:r>
            <a:r>
              <a:rPr lang="bg-BG" dirty="0"/>
              <a:t>се прехвърлят запомнените ъгли от съответната поза</a:t>
            </a:r>
            <a:r>
              <a:rPr lang="en-US" dirty="0"/>
              <a:t> </a:t>
            </a:r>
            <a:r>
              <a:rPr lang="en-US" b="1" dirty="0"/>
              <a:t>posture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981200"/>
            <a:ext cx="8534400" cy="4572000"/>
          </a:xfrm>
          <a:prstGeom prst="snip2DiagRect">
            <a:avLst>
              <a:gd name="adj1" fmla="val 0"/>
              <a:gd name="adj2" fmla="val 786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posture[0] = [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24, 0], [0,-135, 0],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[-90, 48, 0], [0,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-51, 0],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[-90,-48, 0], [0, 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51, 0]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posture[1] = [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135, 54, 0], [0,-126, 0],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[-129, 27, 0], [0, -48, 0],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[-129,-27, 0], [0,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48, 0]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posture[2] = [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[-132,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6, 0], [0,-126, 0],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-81, 54, 0], [0, -93, 0],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-81,-54, 0], [0,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93, 0]];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setPosture(p)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(var i=0; i&lt;n; i++)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bone[i].rot = posture[p][i]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49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172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Плавна поза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Плавен преход между две пози</a:t>
            </a:r>
          </a:p>
          <a:p>
            <a:pPr lvl="1"/>
            <a:r>
              <a:rPr lang="bg-BG" dirty="0"/>
              <a:t>Сцена с три запомнени пози</a:t>
            </a:r>
          </a:p>
          <a:p>
            <a:pPr lvl="1"/>
            <a:r>
              <a:rPr lang="bg-BG" dirty="0"/>
              <a:t>Плавен преход между позите със случаен избор на следваща поза</a:t>
            </a:r>
          </a:p>
          <a:p>
            <a:pPr lvl="1"/>
            <a:r>
              <a:rPr lang="bg-BG" dirty="0"/>
              <a:t>Между всеки две пози ръката на робота временно се изправя и отваря щипците си</a:t>
            </a:r>
          </a:p>
          <a:p>
            <a:pPr lvl="1"/>
            <a:r>
              <a:rPr lang="bg-BG" dirty="0"/>
              <a:t>При заемането на поза изчаква за малко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4400" y="5584976"/>
            <a:ext cx="76962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27847" y="5432576"/>
            <a:ext cx="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5432576"/>
            <a:ext cx="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5447" y="5432576"/>
            <a:ext cx="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15200" y="5405682"/>
            <a:ext cx="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2171701" y="4568419"/>
            <a:ext cx="228600" cy="2743197"/>
          </a:xfrm>
          <a:prstGeom prst="leftBrace">
            <a:avLst>
              <a:gd name="adj1" fmla="val 303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927847" y="5990801"/>
            <a:ext cx="272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Плавен преход</a:t>
            </a:r>
          </a:p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от поза </a:t>
            </a:r>
            <a:r>
              <a:rPr lang="bg-BG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А</a:t>
            </a:r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до поза </a:t>
            </a:r>
            <a:r>
              <a:rPr lang="bg-BG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Б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599" y="4776810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Поза </a:t>
            </a:r>
            <a:r>
              <a:rPr lang="bg-BG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Б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4000499" y="4772464"/>
            <a:ext cx="228600" cy="914400"/>
          </a:xfrm>
          <a:prstGeom prst="leftBrace">
            <a:avLst>
              <a:gd name="adj1" fmla="val 303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Left Brace 19"/>
          <p:cNvSpPr/>
          <p:nvPr/>
        </p:nvSpPr>
        <p:spPr>
          <a:xfrm rot="16200000">
            <a:off x="5829301" y="4568419"/>
            <a:ext cx="228600" cy="2743197"/>
          </a:xfrm>
          <a:prstGeom prst="leftBrace">
            <a:avLst>
              <a:gd name="adj1" fmla="val 303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4577024" y="5990801"/>
            <a:ext cx="272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Плавен преход</a:t>
            </a:r>
          </a:p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от поза </a:t>
            </a:r>
            <a:r>
              <a:rPr lang="bg-BG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Б</a:t>
            </a:r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до поза </a:t>
            </a:r>
            <a:r>
              <a:rPr lang="bg-BG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В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5094022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Поза </a:t>
            </a:r>
            <a:r>
              <a:rPr lang="bg-BG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А</a:t>
            </a:r>
            <a:endParaRPr lang="en-US" sz="1600" b="1" baseline="-25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199" y="4775775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Поза </a:t>
            </a:r>
            <a:r>
              <a:rPr lang="bg-BG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В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Left Brace 25"/>
          <p:cNvSpPr/>
          <p:nvPr/>
        </p:nvSpPr>
        <p:spPr>
          <a:xfrm rot="5400000">
            <a:off x="7658099" y="4771429"/>
            <a:ext cx="228600" cy="914400"/>
          </a:xfrm>
          <a:prstGeom prst="leftBrace">
            <a:avLst>
              <a:gd name="adj1" fmla="val 303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7" name="Straight Connector 26"/>
          <p:cNvCxnSpPr/>
          <p:nvPr/>
        </p:nvCxnSpPr>
        <p:spPr>
          <a:xfrm>
            <a:off x="8229600" y="5432576"/>
            <a:ext cx="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62625" y="525179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1 сек</a:t>
            </a:r>
            <a:endParaRPr lang="en-US" sz="14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19683" y="5251793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1 сек</a:t>
            </a:r>
            <a:endParaRPr lang="en-US" sz="14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871" y="5578988"/>
            <a:ext cx="272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dTime</a:t>
            </a:r>
            <a:r>
              <a:rPr lang="bg-BG" sz="14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секунди</a:t>
            </a:r>
            <a:endParaRPr lang="en-US" sz="14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399" y="4192035"/>
            <a:ext cx="272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Изправена ръка, отворени щипци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4191000"/>
            <a:ext cx="272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Изправена ръка, отворени щипци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" name="Straight Arrow Connector 33"/>
          <p:cNvCxnSpPr>
            <a:stCxn id="31" idx="2"/>
          </p:cNvCxnSpPr>
          <p:nvPr/>
        </p:nvCxnSpPr>
        <p:spPr>
          <a:xfrm flipH="1">
            <a:off x="2279275" y="4776810"/>
            <a:ext cx="1" cy="65576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32" idx="2"/>
          </p:cNvCxnSpPr>
          <p:nvPr/>
        </p:nvCxnSpPr>
        <p:spPr>
          <a:xfrm flipH="1">
            <a:off x="5936876" y="4775775"/>
            <a:ext cx="1" cy="65680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4572000" y="5576047"/>
            <a:ext cx="272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dTime</a:t>
            </a:r>
            <a:r>
              <a:rPr lang="bg-BG" sz="14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 секунди</a:t>
            </a:r>
            <a:endParaRPr lang="en-US" sz="14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72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Плавният преход на позата е с линейна комбинация</a:t>
            </a:r>
          </a:p>
          <a:p>
            <a:pPr lvl="1"/>
            <a:r>
              <a:rPr lang="bg-BG" dirty="0"/>
              <a:t>В </a:t>
            </a:r>
            <a:r>
              <a:rPr lang="en-US" b="1" dirty="0" err="1"/>
              <a:t>sTime</a:t>
            </a:r>
            <a:r>
              <a:rPr lang="bg-BG" dirty="0"/>
              <a:t> помним кога е почнало движението</a:t>
            </a:r>
          </a:p>
          <a:p>
            <a:pPr lvl="1"/>
            <a:r>
              <a:rPr lang="bg-BG" dirty="0"/>
              <a:t>Самото движение е от момент </a:t>
            </a:r>
            <a:r>
              <a:rPr lang="en-US" b="1" dirty="0" err="1"/>
              <a:t>sTime</a:t>
            </a:r>
            <a:r>
              <a:rPr lang="bg-BG" dirty="0"/>
              <a:t> до </a:t>
            </a:r>
            <a:r>
              <a:rPr lang="en-US" b="1" dirty="0" err="1"/>
              <a:t>sTime+dTime</a:t>
            </a:r>
            <a:endParaRPr lang="bg-BG" b="1" dirty="0"/>
          </a:p>
          <a:p>
            <a:pPr lvl="1"/>
            <a:r>
              <a:rPr lang="bg-BG" dirty="0"/>
              <a:t>Една секунда след края на движението (</a:t>
            </a:r>
            <a:r>
              <a:rPr lang="en-US" b="1" dirty="0"/>
              <a:t>sTime+dTime+1</a:t>
            </a:r>
            <a:r>
              <a:rPr lang="en-US" dirty="0"/>
              <a:t>)</a:t>
            </a:r>
            <a:r>
              <a:rPr lang="bg-BG" dirty="0"/>
              <a:t> определяме началото на ново движение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895600"/>
            <a:ext cx="8534400" cy="3657600"/>
          </a:xfrm>
          <a:prstGeom prst="snip2DiagRect">
            <a:avLst>
              <a:gd name="adj1" fmla="val 0"/>
              <a:gd name="adj2" fmla="val 786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&lt;=time &amp;&amp; time&lt;=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sTime+dTime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 = 0.5+0.5*cos(PI*((time-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)/dTime-1));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j&lt;3; j++)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bone[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].rot[j] =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posture[p1]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*(1-k)+k*posture[p2]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time&gt;sTime+dTime+1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p1 = p2;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p2 = (p2+Math.round(random(0.5,2.5)) )%3;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time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165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Междинни пози – вариант №1</a:t>
            </a:r>
          </a:p>
          <a:p>
            <a:pPr lvl="1"/>
            <a:r>
              <a:rPr lang="bg-BG" dirty="0"/>
              <a:t>Три предварително запомнени междинни пози</a:t>
            </a:r>
          </a:p>
          <a:p>
            <a:pPr lvl="1"/>
            <a:r>
              <a:rPr lang="bg-BG" dirty="0"/>
              <a:t>Неподходящо при много на брой пози</a:t>
            </a:r>
          </a:p>
          <a:p>
            <a:pPr lvl="1"/>
            <a:endParaRPr lang="bg-BG" dirty="0"/>
          </a:p>
          <a:p>
            <a:r>
              <a:rPr lang="bg-BG" dirty="0"/>
              <a:t>Междинни пози – вариант №2</a:t>
            </a:r>
          </a:p>
          <a:p>
            <a:pPr lvl="1"/>
            <a:r>
              <a:rPr lang="bg-BG" dirty="0"/>
              <a:t>Добавяме (или вадим) </a:t>
            </a:r>
            <a:r>
              <a:rPr lang="bg-BG" dirty="0" err="1"/>
              <a:t>косинусова</a:t>
            </a:r>
            <a:r>
              <a:rPr lang="bg-BG" dirty="0"/>
              <a:t> „гърбица“ към някои от ъглите – видимо отклонение ще има само около средата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352800"/>
            <a:ext cx="8534400" cy="3200400"/>
          </a:xfrm>
          <a:prstGeom prst="snip2DiagRect">
            <a:avLst>
              <a:gd name="adj1" fmla="val 0"/>
              <a:gd name="adj2" fmla="val 95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&lt;=time &amp;&amp; time&lt;=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sTime+dTime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 = 0.5+0.5*cos(PI*((time-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)/dTime-1));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j&lt;3; j++)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bone[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].rot[j] = posture[p1][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][j]*(1-k)+k*posture[p2][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0.5+0.5*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(PI*((time-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sTime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)/dTime-0.5)*2);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bone[2].rot[1]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40*k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bone[4].rot[1]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-= 40*k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bone[1].rot[1]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70*k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1706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18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Скелет на човек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 Опростен модел</a:t>
            </a:r>
          </a:p>
        </p:txBody>
      </p:sp>
    </p:spTree>
    <p:extLst>
      <p:ext uri="{BB962C8B-B14F-4D97-AF65-F5344CB8AC3E}">
        <p14:creationId xmlns:p14="http://schemas.microsoft.com/office/powerpoint/2010/main" val="1325553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Човешки скелет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Опростен човешки скелет</a:t>
            </a:r>
          </a:p>
          <a:p>
            <a:pPr lvl="1"/>
            <a:r>
              <a:rPr lang="bg-BG" dirty="0"/>
              <a:t>Топология независеща от възрастта</a:t>
            </a:r>
          </a:p>
          <a:p>
            <a:pPr lvl="1"/>
            <a:r>
              <a:rPr lang="bg-BG" dirty="0"/>
              <a:t>Ако ходилата са обути, не се моделират пръстите</a:t>
            </a:r>
            <a:endParaRPr lang="en-US" dirty="0"/>
          </a:p>
          <a:p>
            <a:endParaRPr lang="bg-BG" dirty="0"/>
          </a:p>
        </p:txBody>
      </p:sp>
      <p:pic>
        <p:nvPicPr>
          <p:cNvPr id="5" name="Picture 4" descr="Skeleton-BodyBones-Child"/>
          <p:cNvPicPr>
            <a:picLocks noChangeAspect="1" noChangeArrowheads="1"/>
          </p:cNvPicPr>
          <p:nvPr/>
        </p:nvPicPr>
        <p:blipFill>
          <a:blip r:embed="rId2" cstate="print"/>
          <a:srcRect r="80000" b="77778"/>
          <a:stretch>
            <a:fillRect/>
          </a:stretch>
        </p:blipFill>
        <p:spPr bwMode="auto">
          <a:xfrm>
            <a:off x="1371600" y="2590800"/>
            <a:ext cx="6400800" cy="3886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</p:spPr>
      </p:pic>
      <p:pic>
        <p:nvPicPr>
          <p:cNvPr id="6" name="Picture 4" descr="Skeleton-BodyBones-Chil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2633" y="4184580"/>
            <a:ext cx="1273567" cy="229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Skeleton-BodyBones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193704" y="2743200"/>
            <a:ext cx="5451572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172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Степени на свобода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Степени на свобода</a:t>
            </a:r>
          </a:p>
          <a:p>
            <a:pPr lvl="1"/>
            <a:r>
              <a:rPr lang="bg-BG" dirty="0"/>
              <a:t>Минималният брой параметри за описване на движение</a:t>
            </a:r>
          </a:p>
          <a:p>
            <a:pPr lvl="1"/>
            <a:r>
              <a:rPr lang="bg-BG" dirty="0"/>
              <a:t>Параметрите трябва да са независими</a:t>
            </a:r>
          </a:p>
          <a:p>
            <a:pPr lvl="1"/>
            <a:r>
              <a:rPr lang="bg-BG" dirty="0"/>
              <a:t>По-голям брой свободи = по-сложно движение</a:t>
            </a:r>
          </a:p>
          <a:p>
            <a:pPr lvl="1"/>
            <a:r>
              <a:rPr lang="bg-BG" dirty="0"/>
              <a:t>По-малък брой свободи = по-ограничено движение</a:t>
            </a:r>
          </a:p>
          <a:p>
            <a:pPr lvl="1"/>
            <a:r>
              <a:rPr lang="bg-BG" dirty="0"/>
              <a:t>На английски </a:t>
            </a:r>
            <a:r>
              <a:rPr lang="en-US" b="1" dirty="0"/>
              <a:t>Degree of Freedom </a:t>
            </a:r>
            <a:r>
              <a:rPr lang="en-US" dirty="0"/>
              <a:t>(</a:t>
            </a:r>
            <a:r>
              <a:rPr lang="en-US" b="1" dirty="0" err="1"/>
              <a:t>DOF</a:t>
            </a:r>
            <a:r>
              <a:rPr lang="en-US" dirty="0"/>
              <a:t>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Достижимост</a:t>
            </a:r>
          </a:p>
          <a:p>
            <a:pPr lvl="1"/>
            <a:r>
              <a:rPr lang="bg-BG" dirty="0"/>
              <a:t>При </a:t>
            </a:r>
            <a:r>
              <a:rPr lang="en-US" dirty="0" err="1"/>
              <a:t>DOF</a:t>
            </a:r>
            <a:r>
              <a:rPr lang="en-US" dirty="0"/>
              <a:t>=0 –</a:t>
            </a:r>
            <a:r>
              <a:rPr lang="bg-BG" dirty="0"/>
              <a:t> само до една фиксирана точка</a:t>
            </a:r>
          </a:p>
          <a:p>
            <a:pPr lvl="1"/>
            <a:r>
              <a:rPr lang="bg-BG" dirty="0"/>
              <a:t>При </a:t>
            </a:r>
            <a:r>
              <a:rPr lang="en-US" dirty="0" err="1"/>
              <a:t>DOF</a:t>
            </a:r>
            <a:r>
              <a:rPr lang="en-US" dirty="0"/>
              <a:t>=1</a:t>
            </a:r>
            <a:r>
              <a:rPr lang="bg-BG" dirty="0"/>
              <a:t> – само до точките по линия (права или крива)</a:t>
            </a:r>
          </a:p>
          <a:p>
            <a:pPr lvl="1"/>
            <a:r>
              <a:rPr lang="bg-BG" dirty="0"/>
              <a:t>При </a:t>
            </a:r>
            <a:r>
              <a:rPr lang="en-US" dirty="0" err="1"/>
              <a:t>DOF</a:t>
            </a:r>
            <a:r>
              <a:rPr lang="en-US" dirty="0"/>
              <a:t>=2</a:t>
            </a:r>
            <a:r>
              <a:rPr lang="bg-BG" dirty="0"/>
              <a:t> – само до точките по повърхност</a:t>
            </a:r>
          </a:p>
          <a:p>
            <a:pPr lvl="1"/>
            <a:r>
              <a:rPr lang="bg-BG" dirty="0"/>
              <a:t>При </a:t>
            </a:r>
            <a:r>
              <a:rPr lang="en-US" dirty="0" err="1"/>
              <a:t>DOF</a:t>
            </a:r>
            <a:r>
              <a:rPr lang="en-US" dirty="0"/>
              <a:t>=3 – </a:t>
            </a:r>
            <a:r>
              <a:rPr lang="bg-BG" dirty="0"/>
              <a:t>само до точките в някакъв обем</a:t>
            </a:r>
          </a:p>
        </p:txBody>
      </p:sp>
    </p:spTree>
    <p:extLst>
      <p:ext uri="{BB962C8B-B14F-4D97-AF65-F5344CB8AC3E}">
        <p14:creationId xmlns:p14="http://schemas.microsoft.com/office/powerpoint/2010/main" val="739764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Проектен модел</a:t>
            </a:r>
          </a:p>
          <a:p>
            <a:pPr lvl="1"/>
            <a:r>
              <a:rPr lang="bg-BG" dirty="0"/>
              <a:t>Начална точка – пъпа</a:t>
            </a:r>
          </a:p>
          <a:p>
            <a:pPr lvl="1"/>
            <a:r>
              <a:rPr lang="bg-BG" dirty="0"/>
              <a:t>Начална ориентация – напред (по </a:t>
            </a:r>
            <a:r>
              <a:rPr lang="bg-BG" dirty="0" err="1"/>
              <a:t>нормалата</a:t>
            </a:r>
            <a:r>
              <a:rPr lang="bg-BG" dirty="0"/>
              <a:t> към пъпа)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4829" y="4222138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4252929" y="5183602"/>
            <a:ext cx="228600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1800000">
            <a:off x="4154897" y="5839428"/>
            <a:ext cx="228600" cy="31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 flipH="1">
            <a:off x="4595829" y="4228577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 flipH="1">
            <a:off x="4633929" y="5190041"/>
            <a:ext cx="228600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 rot="19800000" flipH="1">
            <a:off x="4731961" y="5845867"/>
            <a:ext cx="228600" cy="31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 flipH="1">
            <a:off x="4318213" y="4019294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 flipH="1">
            <a:off x="4269197" y="3587850"/>
            <a:ext cx="55523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/>
          <p:cNvSpPr/>
          <p:nvPr/>
        </p:nvSpPr>
        <p:spPr>
          <a:xfrm flipH="1">
            <a:off x="4220181" y="2926738"/>
            <a:ext cx="6804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/>
          <p:cNvSpPr/>
          <p:nvPr/>
        </p:nvSpPr>
        <p:spPr>
          <a:xfrm rot="16200000" flipH="1">
            <a:off x="5194655" y="2688694"/>
            <a:ext cx="245826" cy="73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 rot="16200000" flipH="1">
            <a:off x="5886944" y="2802569"/>
            <a:ext cx="184369" cy="50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/>
          <p:cNvSpPr/>
          <p:nvPr/>
        </p:nvSpPr>
        <p:spPr>
          <a:xfrm rot="14400000" flipH="1">
            <a:off x="6288446" y="2850936"/>
            <a:ext cx="184369" cy="25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/>
          <p:cNvSpPr/>
          <p:nvPr/>
        </p:nvSpPr>
        <p:spPr>
          <a:xfrm rot="5400000">
            <a:off x="3682210" y="2688694"/>
            <a:ext cx="245826" cy="73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/>
          <p:cNvSpPr/>
          <p:nvPr/>
        </p:nvSpPr>
        <p:spPr>
          <a:xfrm rot="5400000">
            <a:off x="3051378" y="2802569"/>
            <a:ext cx="184369" cy="50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/>
          <p:cNvSpPr/>
          <p:nvPr/>
        </p:nvSpPr>
        <p:spPr>
          <a:xfrm rot="7200000">
            <a:off x="2649876" y="2850936"/>
            <a:ext cx="184369" cy="25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/>
          <p:cNvSpPr/>
          <p:nvPr/>
        </p:nvSpPr>
        <p:spPr>
          <a:xfrm flipH="1">
            <a:off x="4287273" y="2240938"/>
            <a:ext cx="55523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TextBox 30"/>
          <p:cNvSpPr txBox="1"/>
          <p:nvPr/>
        </p:nvSpPr>
        <p:spPr>
          <a:xfrm>
            <a:off x="3657600" y="62146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(гръб)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62529" y="4510061"/>
            <a:ext cx="1154990" cy="1631492"/>
            <a:chOff x="4862529" y="4631323"/>
            <a:chExt cx="1154990" cy="1631492"/>
          </a:xfrm>
        </p:grpSpPr>
        <p:sp>
          <p:nvSpPr>
            <p:cNvPr id="30" name="TextBox 29"/>
            <p:cNvSpPr txBox="1"/>
            <p:nvPr/>
          </p:nvSpPr>
          <p:spPr>
            <a:xfrm>
              <a:off x="4899175" y="4631323"/>
              <a:ext cx="1055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>
                    <a:outerShdw blurRad="63500" algn="ctr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a:rPr>
                <a:t>legR1</a:t>
              </a:r>
              <a:endParaRPr lang="en-US" sz="1600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62529" y="5458032"/>
              <a:ext cx="1055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>
                    <a:outerShdw blurRad="63500" algn="ctr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a:rPr>
                <a:t>legR2</a:t>
              </a:r>
              <a:endParaRPr lang="en-US" sz="1600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62208" y="5924261"/>
              <a:ext cx="1055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>
                    <a:outerShdw blurRad="63500" algn="ctr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a:rPr>
                <a:t>legR3</a:t>
              </a:r>
              <a:endParaRPr lang="en-US" sz="1600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 flipH="1">
            <a:off x="3082900" y="4521024"/>
            <a:ext cx="1154990" cy="1631492"/>
            <a:chOff x="4862529" y="4631323"/>
            <a:chExt cx="1154990" cy="1631492"/>
          </a:xfrm>
        </p:grpSpPr>
        <p:sp>
          <p:nvSpPr>
            <p:cNvPr id="36" name="TextBox 35"/>
            <p:cNvSpPr txBox="1"/>
            <p:nvPr/>
          </p:nvSpPr>
          <p:spPr>
            <a:xfrm>
              <a:off x="4899175" y="4631323"/>
              <a:ext cx="1055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effectLst>
                    <a:outerShdw blurRad="63500" algn="ctr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a:rPr>
                <a:t>legL1</a:t>
              </a:r>
              <a:endParaRPr lang="en-US" sz="1600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2529" y="5458032"/>
              <a:ext cx="1055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effectLst>
                    <a:outerShdw blurRad="63500" algn="ctr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a:rPr>
                <a:t>legL2</a:t>
              </a:r>
              <a:endParaRPr lang="en-US" sz="1600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62208" y="5924261"/>
              <a:ext cx="1055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effectLst>
                    <a:outerShdw blurRad="63500" algn="ctr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a:rPr>
                <a:t>legL3</a:t>
              </a:r>
              <a:endParaRPr lang="en-US" sz="1600" baseline="-250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828332" y="3926217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tor1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42505" y="3609073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tor2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99174" y="3249296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tor3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9157" y="1902384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head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75413" y="2588184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armR1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1772" y="2588184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armR2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4600" y="2718878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armR3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7467" y="2562347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armL1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31141" y="2570692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armL2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83069" y="2731624"/>
            <a:ext cx="1055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armL3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78460" y="3926217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/>
          <p:cNvSpPr txBox="1"/>
          <p:nvPr/>
        </p:nvSpPr>
        <p:spPr>
          <a:xfrm>
            <a:off x="2088776" y="361470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Начална точка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3391341" y="3796785"/>
            <a:ext cx="1085463" cy="135916"/>
          </a:xfrm>
          <a:custGeom>
            <a:avLst/>
            <a:gdLst>
              <a:gd name="connsiteX0" fmla="*/ 900953 w 900953"/>
              <a:gd name="connsiteY0" fmla="*/ 0 h 107576"/>
              <a:gd name="connsiteX1" fmla="*/ 0 w 900953"/>
              <a:gd name="connsiteY1" fmla="*/ 107576 h 107576"/>
              <a:gd name="connsiteX2" fmla="*/ 0 w 900953"/>
              <a:gd name="connsiteY2" fmla="*/ 107576 h 107576"/>
              <a:gd name="connsiteX0" fmla="*/ 958822 w 958822"/>
              <a:gd name="connsiteY0" fmla="*/ 44140 h 152196"/>
              <a:gd name="connsiteX1" fmla="*/ 57869 w 958822"/>
              <a:gd name="connsiteY1" fmla="*/ 151716 h 152196"/>
              <a:gd name="connsiteX2" fmla="*/ 94773 w 958822"/>
              <a:gd name="connsiteY2" fmla="*/ 0 h 152196"/>
              <a:gd name="connsiteX0" fmla="*/ 864049 w 864049"/>
              <a:gd name="connsiteY0" fmla="*/ 44140 h 44140"/>
              <a:gd name="connsiteX1" fmla="*/ 0 w 864049"/>
              <a:gd name="connsiteY1" fmla="*/ 0 h 44140"/>
              <a:gd name="connsiteX0" fmla="*/ 864049 w 864049"/>
              <a:gd name="connsiteY0" fmla="*/ 44140 h 150121"/>
              <a:gd name="connsiteX1" fmla="*/ 0 w 864049"/>
              <a:gd name="connsiteY1" fmla="*/ 0 h 150121"/>
              <a:gd name="connsiteX0" fmla="*/ 995263 w 995263"/>
              <a:gd name="connsiteY0" fmla="*/ 89245 h 164616"/>
              <a:gd name="connsiteX1" fmla="*/ 0 w 995263"/>
              <a:gd name="connsiteY1" fmla="*/ 0 h 164616"/>
              <a:gd name="connsiteX0" fmla="*/ 995263 w 995270"/>
              <a:gd name="connsiteY0" fmla="*/ 89245 h 272216"/>
              <a:gd name="connsiteX1" fmla="*/ 0 w 995270"/>
              <a:gd name="connsiteY1" fmla="*/ 0 h 272216"/>
              <a:gd name="connsiteX0" fmla="*/ 995263 w 995270"/>
              <a:gd name="connsiteY0" fmla="*/ 89245 h 442972"/>
              <a:gd name="connsiteX1" fmla="*/ 0 w 995270"/>
              <a:gd name="connsiteY1" fmla="*/ 0 h 442972"/>
              <a:gd name="connsiteX0" fmla="*/ 626223 w 626234"/>
              <a:gd name="connsiteY0" fmla="*/ 0 h 459507"/>
              <a:gd name="connsiteX1" fmla="*/ 0 w 626234"/>
              <a:gd name="connsiteY1" fmla="*/ 74773 h 459507"/>
              <a:gd name="connsiteX0" fmla="*/ 626223 w 626223"/>
              <a:gd name="connsiteY0" fmla="*/ 0 h 429931"/>
              <a:gd name="connsiteX1" fmla="*/ 0 w 626223"/>
              <a:gd name="connsiteY1" fmla="*/ 74773 h 429931"/>
              <a:gd name="connsiteX0" fmla="*/ 626223 w 626223"/>
              <a:gd name="connsiteY0" fmla="*/ 0 h 288068"/>
              <a:gd name="connsiteX1" fmla="*/ 0 w 626223"/>
              <a:gd name="connsiteY1" fmla="*/ 74773 h 288068"/>
              <a:gd name="connsiteX0" fmla="*/ 626223 w 626223"/>
              <a:gd name="connsiteY0" fmla="*/ 0 h 253493"/>
              <a:gd name="connsiteX1" fmla="*/ 0 w 626223"/>
              <a:gd name="connsiteY1" fmla="*/ 74773 h 253493"/>
              <a:gd name="connsiteX0" fmla="*/ 676100 w 676100"/>
              <a:gd name="connsiteY0" fmla="*/ 135816 h 239259"/>
              <a:gd name="connsiteX1" fmla="*/ 0 w 676100"/>
              <a:gd name="connsiteY1" fmla="*/ 0 h 239259"/>
              <a:gd name="connsiteX0" fmla="*/ 2975548 w 2975548"/>
              <a:gd name="connsiteY0" fmla="*/ 0 h 205450"/>
              <a:gd name="connsiteX1" fmla="*/ 0 w 2975548"/>
              <a:gd name="connsiteY1" fmla="*/ 12102 h 205450"/>
              <a:gd name="connsiteX0" fmla="*/ 2975548 w 3006035"/>
              <a:gd name="connsiteY0" fmla="*/ 969 h 200718"/>
              <a:gd name="connsiteX1" fmla="*/ 0 w 3006035"/>
              <a:gd name="connsiteY1" fmla="*/ 13071 h 200718"/>
              <a:gd name="connsiteX0" fmla="*/ 0 w 1185057"/>
              <a:gd name="connsiteY0" fmla="*/ 1346 h 190922"/>
              <a:gd name="connsiteX1" fmla="*/ 1179593 w 1185057"/>
              <a:gd name="connsiteY1" fmla="*/ 0 h 190922"/>
              <a:gd name="connsiteX0" fmla="*/ 0 w 1179593"/>
              <a:gd name="connsiteY0" fmla="*/ 133417 h 133417"/>
              <a:gd name="connsiteX1" fmla="*/ 1179593 w 1179593"/>
              <a:gd name="connsiteY1" fmla="*/ 132071 h 133417"/>
              <a:gd name="connsiteX0" fmla="*/ 0 w 1085463"/>
              <a:gd name="connsiteY0" fmla="*/ 123814 h 135916"/>
              <a:gd name="connsiteX1" fmla="*/ 1085463 w 1085463"/>
              <a:gd name="connsiteY1" fmla="*/ 135916 h 13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463" h="135916">
                <a:moveTo>
                  <a:pt x="0" y="123814"/>
                </a:moveTo>
                <a:cubicBezTo>
                  <a:pt x="378606" y="98609"/>
                  <a:pt x="617128" y="-149064"/>
                  <a:pt x="1085463" y="13591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5412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Създаване на обект-скелет</a:t>
            </a:r>
          </a:p>
          <a:p>
            <a:pPr lvl="1"/>
            <a:r>
              <a:rPr lang="bg-BG" dirty="0"/>
              <a:t>В конструктора описваме отделните кости</a:t>
            </a:r>
          </a:p>
          <a:p>
            <a:pPr lvl="1"/>
            <a:r>
              <a:rPr lang="bg-BG" dirty="0"/>
              <a:t>Редът на описване няма значение</a:t>
            </a:r>
          </a:p>
          <a:p>
            <a:pPr lvl="1"/>
            <a:r>
              <a:rPr lang="bg-BG" dirty="0"/>
              <a:t>За всяка кост задаваме размера, а също и всякакви допълнителни свойства, като отместване, цвят и т.н.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590800"/>
            <a:ext cx="8534400" cy="3962400"/>
          </a:xfrm>
          <a:prstGeom prst="snip2DiagRect">
            <a:avLst>
              <a:gd name="adj1" fmla="val 0"/>
              <a:gd name="adj2" fmla="val 649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Skeleton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tor1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Bone(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[0.5,0.2,0.2]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this.tor2 = new Bone([0.6,0.3,0.7]);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this.tor3 = new Bone([0.7,0.4,0.4]);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this.head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Bone([0.3,0.5,0.5]);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this.head.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[0,0,0.2];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this.legR1 = new Bone([0.3,0.2,0.8]);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this.legR2 = new Bone([0.2,0.2,0.8]);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this.legR3 = new Bone([0.3,0.1,0.6]);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this.legR3.offset = [0,0,-0.2];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130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В метода </a:t>
            </a:r>
            <a:r>
              <a:rPr lang="en-US" b="1" dirty="0"/>
              <a:t>draw</a:t>
            </a:r>
            <a:r>
              <a:rPr lang="bg-BG" dirty="0"/>
              <a:t> описваме как са свързани костите</a:t>
            </a:r>
            <a:endParaRPr lang="en-US" dirty="0"/>
          </a:p>
          <a:p>
            <a:pPr lvl="1"/>
            <a:r>
              <a:rPr lang="bg-BG" dirty="0"/>
              <a:t>Рисуваме костите с техните </a:t>
            </a:r>
            <a:r>
              <a:rPr lang="en-US" b="1" dirty="0"/>
              <a:t>draw</a:t>
            </a:r>
            <a:r>
              <a:rPr lang="en-US" dirty="0"/>
              <a:t>,</a:t>
            </a:r>
            <a:r>
              <a:rPr lang="bg-BG" dirty="0"/>
              <a:t> като при нужда променяме извънредно матрицата</a:t>
            </a:r>
          </a:p>
          <a:p>
            <a:pPr lvl="1"/>
            <a:r>
              <a:rPr lang="bg-BG" dirty="0"/>
              <a:t>Запомнянето на матрицата е в локални променливи</a:t>
            </a:r>
          </a:p>
          <a:p>
            <a:pPr lvl="1"/>
            <a:r>
              <a:rPr lang="bg-BG" dirty="0"/>
              <a:t>Цялото рисуване е заградено в </a:t>
            </a:r>
            <a:r>
              <a:rPr lang="en-US" b="1" dirty="0" err="1"/>
              <a:t>pushMatrix</a:t>
            </a:r>
            <a:r>
              <a:rPr lang="bg-BG" dirty="0"/>
              <a:t> и </a:t>
            </a:r>
            <a:r>
              <a:rPr lang="en-US" b="1" dirty="0" err="1"/>
              <a:t>popMatrix</a:t>
            </a:r>
            <a:endParaRPr lang="bg-BG" b="1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286000"/>
            <a:ext cx="8534400" cy="4267200"/>
          </a:xfrm>
          <a:prstGeom prst="snip2DiagRect">
            <a:avLst>
              <a:gd name="adj1" fmla="val 0"/>
              <a:gd name="adj2" fmla="val 578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Skeleton.prototype.draw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mat0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(180);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this.tor1.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 =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cloneMatrix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translate([-0.2,0,0]);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this.legL1.draw();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this.legL2.draw();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this.legL3.draw();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cloneMatrix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(mat);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translate([0.2,0,0]);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this.legR1.draw();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: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574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Наложителна промяна</a:t>
            </a:r>
          </a:p>
          <a:p>
            <a:pPr lvl="1"/>
            <a:r>
              <a:rPr lang="bg-BG" dirty="0"/>
              <a:t>До момента ориентацията е с три ъгъла</a:t>
            </a:r>
          </a:p>
          <a:p>
            <a:pPr lvl="1"/>
            <a:r>
              <a:rPr lang="bg-BG" dirty="0"/>
              <a:t>Това постига произволна ориентация, но не и движение</a:t>
            </a:r>
          </a:p>
          <a:p>
            <a:pPr lvl="1"/>
            <a:r>
              <a:rPr lang="bg-BG" dirty="0"/>
              <a:t>Решение – добавяме ъгъл за въртене около оста </a:t>
            </a:r>
            <a:r>
              <a:rPr lang="en-US" dirty="0"/>
              <a:t>Y</a:t>
            </a:r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286000"/>
            <a:ext cx="8534400" cy="4267200"/>
          </a:xfrm>
          <a:prstGeom prst="snip2DiagRect">
            <a:avLst>
              <a:gd name="adj1" fmla="val 0"/>
              <a:gd name="adj2" fmla="val 578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 = function(size)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Bone.prototype.draw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[3])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31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Поза</a:t>
            </a:r>
          </a:p>
          <a:p>
            <a:pPr lvl="1"/>
            <a:r>
              <a:rPr lang="bg-BG" dirty="0"/>
              <a:t>Прякото свързване на костите не гарантира възможна поза</a:t>
            </a:r>
          </a:p>
          <a:p>
            <a:pPr lvl="1"/>
            <a:r>
              <a:rPr lang="bg-BG" dirty="0"/>
              <a:t>Налага се „ръчно“ да настроим ъглите в ставите преди самото рисуване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819400"/>
            <a:ext cx="8534400" cy="3733800"/>
          </a:xfrm>
          <a:prstGeom prst="snip2DiagRect">
            <a:avLst>
              <a:gd name="adj1" fmla="val 0"/>
              <a:gd name="adj2" fmla="val 758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= new Skeleton();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body.legL1.rot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[0,-5,-5,0];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body.legR1.rot = [0,5,-5,0];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body.legL2.rot = [0,0,10,0];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body.legR2.rot = [0,0,10,0];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body.legL3.rot = [0,5,-95,0];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body.legR3.rot = [0,-5,-95,0];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body.tor1.rot = [0,0,20,0];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body.tor2.rot = [0,0,-5,0];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body.tor3.rot = [0,0,15,0];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body.draw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93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45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Движение на скелета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 на бягане</a:t>
            </a:r>
          </a:p>
          <a:p>
            <a:pPr lvl="1"/>
            <a:r>
              <a:rPr lang="bg-BG" dirty="0"/>
              <a:t>Движение на скелет чрез промяна на ъглите в ставите</a:t>
            </a:r>
            <a:endParaRPr lang="en-US" dirty="0"/>
          </a:p>
          <a:p>
            <a:pPr lvl="1"/>
            <a:r>
              <a:rPr lang="bg-BG" dirty="0"/>
              <a:t>Позата е раздвижена с промяна в 13 ъгъла в 12 стави</a:t>
            </a:r>
          </a:p>
          <a:p>
            <a:pPr lvl="1"/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4214829" y="465368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4252929" y="5615147"/>
            <a:ext cx="228600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 rot="1800000">
            <a:off x="4154897" y="6270973"/>
            <a:ext cx="228600" cy="31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flipH="1">
            <a:off x="4595829" y="4660122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 flipH="1">
            <a:off x="4633929" y="5621586"/>
            <a:ext cx="228600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 rot="19800000" flipH="1">
            <a:off x="4731961" y="6277412"/>
            <a:ext cx="228600" cy="316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 flipH="1">
            <a:off x="4318213" y="4450839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 flipH="1">
            <a:off x="4269197" y="4019395"/>
            <a:ext cx="55523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 flipH="1">
            <a:off x="4220181" y="3358283"/>
            <a:ext cx="6804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 rot="16200000" flipH="1">
            <a:off x="5194655" y="3120239"/>
            <a:ext cx="245826" cy="73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 rot="16200000" flipH="1">
            <a:off x="5886944" y="3234114"/>
            <a:ext cx="184369" cy="50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 rot="14400000" flipH="1">
            <a:off x="6288446" y="3282481"/>
            <a:ext cx="184369" cy="25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 rot="5400000">
            <a:off x="3682210" y="3120239"/>
            <a:ext cx="245826" cy="737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/>
          <p:cNvSpPr/>
          <p:nvPr/>
        </p:nvSpPr>
        <p:spPr>
          <a:xfrm rot="5400000">
            <a:off x="3051378" y="3234114"/>
            <a:ext cx="184369" cy="50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 rot="7200000">
            <a:off x="2649876" y="3282481"/>
            <a:ext cx="184369" cy="254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/>
          <p:cNvSpPr/>
          <p:nvPr/>
        </p:nvSpPr>
        <p:spPr>
          <a:xfrm flipH="1">
            <a:off x="4287273" y="2672483"/>
            <a:ext cx="55523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Box 21"/>
          <p:cNvSpPr txBox="1"/>
          <p:nvPr/>
        </p:nvSpPr>
        <p:spPr>
          <a:xfrm>
            <a:off x="4899175" y="4546345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2, x ]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3589" y="4546345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1, x ]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89361" y="5398806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4, x ]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63775" y="5398806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3, x ]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94292" y="6070345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6, x ]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68706" y="6070345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5, x ]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82109" y="3979896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[ 7, x, x, x ] 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6200" y="2769906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8, 9 ] 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88699" y="3611891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10, x ] 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94291" y="3592484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11, x ] 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45118" y="3019729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12, x ] 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68008" y="3030560"/>
            <a:ext cx="133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63500" algn="c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[ x, x, 13, x ] </a:t>
            </a:r>
            <a:endParaRPr lang="en-US" sz="1600" baseline="-25000" dirty="0">
              <a:effectLst>
                <a:outerShdw blurRad="635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82944" y="4318450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Oval 54"/>
          <p:cNvSpPr/>
          <p:nvPr/>
        </p:nvSpPr>
        <p:spPr>
          <a:xfrm>
            <a:off x="4287273" y="4546345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Oval 55"/>
          <p:cNvSpPr/>
          <p:nvPr/>
        </p:nvSpPr>
        <p:spPr>
          <a:xfrm>
            <a:off x="4660540" y="4546345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Oval 56"/>
          <p:cNvSpPr/>
          <p:nvPr/>
        </p:nvSpPr>
        <p:spPr>
          <a:xfrm>
            <a:off x="4666284" y="5492577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Oval 57"/>
          <p:cNvSpPr/>
          <p:nvPr/>
        </p:nvSpPr>
        <p:spPr>
          <a:xfrm>
            <a:off x="4285284" y="5492577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Oval 58"/>
          <p:cNvSpPr/>
          <p:nvPr/>
        </p:nvSpPr>
        <p:spPr>
          <a:xfrm>
            <a:off x="4283297" y="6171653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Oval 59"/>
          <p:cNvSpPr/>
          <p:nvPr/>
        </p:nvSpPr>
        <p:spPr>
          <a:xfrm>
            <a:off x="4669757" y="6171653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Oval 60"/>
          <p:cNvSpPr/>
          <p:nvPr/>
        </p:nvSpPr>
        <p:spPr>
          <a:xfrm>
            <a:off x="4110457" y="3407032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Oval 61"/>
          <p:cNvSpPr/>
          <p:nvPr/>
        </p:nvSpPr>
        <p:spPr>
          <a:xfrm>
            <a:off x="4851153" y="3417273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Oval 62"/>
          <p:cNvSpPr/>
          <p:nvPr/>
        </p:nvSpPr>
        <p:spPr>
          <a:xfrm>
            <a:off x="5642320" y="3407428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Oval 63"/>
          <p:cNvSpPr/>
          <p:nvPr/>
        </p:nvSpPr>
        <p:spPr>
          <a:xfrm>
            <a:off x="3316481" y="3413213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Oval 64"/>
          <p:cNvSpPr/>
          <p:nvPr/>
        </p:nvSpPr>
        <p:spPr>
          <a:xfrm>
            <a:off x="4486707" y="3123938"/>
            <a:ext cx="163889" cy="163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7468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Движението няма да е физически точно</a:t>
            </a:r>
          </a:p>
          <a:p>
            <a:pPr lvl="1"/>
            <a:r>
              <a:rPr lang="bg-BG" dirty="0"/>
              <a:t>Някои от костите се движат противоположно</a:t>
            </a:r>
          </a:p>
          <a:p>
            <a:pPr lvl="1"/>
            <a:r>
              <a:rPr lang="bg-BG" dirty="0"/>
              <a:t>За удобство са въведени две времена – левите крайници са по </a:t>
            </a:r>
            <a:r>
              <a:rPr lang="en-US" b="1" dirty="0"/>
              <a:t>t</a:t>
            </a:r>
            <a:r>
              <a:rPr lang="en-US" dirty="0"/>
              <a:t>,</a:t>
            </a:r>
            <a:r>
              <a:rPr lang="bg-BG" dirty="0"/>
              <a:t> а десните са по </a:t>
            </a:r>
            <a:r>
              <a:rPr lang="en-US" b="1" dirty="0"/>
              <a:t>q</a:t>
            </a:r>
          </a:p>
          <a:p>
            <a:pPr lvl="1"/>
            <a:r>
              <a:rPr lang="bg-BG" dirty="0"/>
              <a:t>Главата се движи едновременно по две направления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971800"/>
            <a:ext cx="8534400" cy="3581400"/>
          </a:xfrm>
          <a:prstGeom prst="snip2DiagRect">
            <a:avLst>
              <a:gd name="adj1" fmla="val 0"/>
              <a:gd name="adj2" fmla="val 758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3*time;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t+PI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body.legL1.rot = [0,-5,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-10+35*sin(t)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body.legR1.rot = [0,5,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-10+35*sin(q)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body.legL2.rot = [0,0,45+25*sin(t),0];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body.legR2.rot = [0,0,45+25*sin(q),0];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body.legL3.rot = [0,0,-80+15*sin(t),0];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body.legR3.rot = [0,0,-80+15*sin(q),0];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body.head.rot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[0,0,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10*sin(t/2)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40*sin(q/3)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21543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1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Въпроси и коментари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Постигане</a:t>
            </a:r>
          </a:p>
          <a:p>
            <a:pPr lvl="1"/>
            <a:r>
              <a:rPr lang="bg-BG" dirty="0"/>
              <a:t>С малък брой обекти с висока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bg-BG" dirty="0"/>
              <a:t>С голям брой обекти с ниска </a:t>
            </a:r>
            <a:r>
              <a:rPr lang="en-US" dirty="0" err="1"/>
              <a:t>DOF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Използване</a:t>
            </a:r>
          </a:p>
          <a:p>
            <a:pPr lvl="1"/>
            <a:r>
              <a:rPr lang="bg-BG" dirty="0"/>
              <a:t>Създаване на свързани системи</a:t>
            </a:r>
          </a:p>
          <a:p>
            <a:pPr lvl="1"/>
            <a:r>
              <a:rPr lang="bg-BG" dirty="0"/>
              <a:t>Създаване на йерархични модели</a:t>
            </a:r>
          </a:p>
          <a:p>
            <a:pPr lvl="1"/>
            <a:r>
              <a:rPr lang="bg-BG" dirty="0"/>
              <a:t>Примери: модели на механизми, роботи, хора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7026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DOF </a:t>
            </a:r>
            <a:r>
              <a:rPr lang="bg-BG"/>
              <a:t>в компютърната графика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Геометрично има </a:t>
            </a:r>
            <a:r>
              <a:rPr lang="en-US" dirty="0" err="1"/>
              <a:t>DOF</a:t>
            </a:r>
            <a:r>
              <a:rPr lang="en-US" dirty="0"/>
              <a:t>=</a:t>
            </a:r>
            <a:r>
              <a:rPr lang="bg-BG" dirty="0"/>
              <a:t>9:</a:t>
            </a:r>
          </a:p>
          <a:p>
            <a:pPr lvl="1"/>
            <a:r>
              <a:rPr lang="bg-BG" dirty="0"/>
              <a:t>Три транслации</a:t>
            </a:r>
          </a:p>
          <a:p>
            <a:pPr lvl="1"/>
            <a:r>
              <a:rPr lang="bg-BG" dirty="0"/>
              <a:t>Три ротации</a:t>
            </a:r>
          </a:p>
          <a:p>
            <a:pPr lvl="1"/>
            <a:r>
              <a:rPr lang="bg-BG" dirty="0"/>
              <a:t>Три мащабирания</a:t>
            </a:r>
          </a:p>
          <a:p>
            <a:pPr lvl="1"/>
            <a:endParaRPr lang="bg-BG" dirty="0"/>
          </a:p>
          <a:p>
            <a:r>
              <a:rPr lang="bg-BG" dirty="0"/>
              <a:t>В графичните модели </a:t>
            </a:r>
            <a:r>
              <a:rPr lang="en-US" dirty="0" err="1"/>
              <a:t>DOF</a:t>
            </a:r>
            <a:r>
              <a:rPr lang="en-US" dirty="0"/>
              <a:t>&lt;9</a:t>
            </a:r>
          </a:p>
          <a:p>
            <a:pPr lvl="1"/>
            <a:r>
              <a:rPr lang="bg-BG" dirty="0"/>
              <a:t>При „твърди“ обекти няма мащабиране: </a:t>
            </a:r>
            <a:r>
              <a:rPr lang="en-US" dirty="0" err="1"/>
              <a:t>DOF</a:t>
            </a:r>
            <a:r>
              <a:rPr lang="en-US" dirty="0"/>
              <a:t>=6</a:t>
            </a:r>
          </a:p>
          <a:p>
            <a:pPr lvl="1"/>
            <a:r>
              <a:rPr lang="bg-BG" dirty="0"/>
              <a:t>При модели на организми няма плъзгане: </a:t>
            </a:r>
            <a:r>
              <a:rPr lang="en-US" dirty="0" err="1"/>
              <a:t>DOF</a:t>
            </a:r>
            <a:r>
              <a:rPr lang="en-US" dirty="0"/>
              <a:t>=3</a:t>
            </a:r>
          </a:p>
          <a:p>
            <a:pPr lvl="1"/>
            <a:r>
              <a:rPr lang="bg-BG" dirty="0"/>
              <a:t>В някои стави не всички ротации са възможни: </a:t>
            </a:r>
            <a:r>
              <a:rPr lang="en-US" dirty="0" err="1"/>
              <a:t>DOF</a:t>
            </a:r>
            <a:r>
              <a:rPr lang="en-US" dirty="0"/>
              <a:t>&lt;3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525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DOF</a:t>
            </a:r>
            <a:r>
              <a:rPr lang="en-US" dirty="0"/>
              <a:t>=</a:t>
            </a:r>
            <a:r>
              <a:rPr lang="bg-BG" dirty="0"/>
              <a:t>0</a:t>
            </a:r>
          </a:p>
          <a:p>
            <a:pPr lvl="1"/>
            <a:r>
              <a:rPr lang="bg-BG" dirty="0"/>
              <a:t>Два обекта са твърдо свързани</a:t>
            </a:r>
          </a:p>
          <a:p>
            <a:pPr lvl="1"/>
            <a:r>
              <a:rPr lang="bg-BG" dirty="0"/>
              <a:t>Без възможност за плъзгане и въртене</a:t>
            </a:r>
          </a:p>
          <a:p>
            <a:pPr lvl="1"/>
            <a:r>
              <a:rPr lang="bg-BG" dirty="0"/>
              <a:t>Няма движение и не са нужни параметри</a:t>
            </a:r>
          </a:p>
          <a:p>
            <a:pPr lvl="1"/>
            <a:endParaRPr lang="bg-BG" dirty="0"/>
          </a:p>
          <a:p>
            <a:r>
              <a:rPr lang="en-US" dirty="0" err="1"/>
              <a:t>DOF</a:t>
            </a:r>
            <a:r>
              <a:rPr lang="en-US" dirty="0"/>
              <a:t>=1</a:t>
            </a:r>
          </a:p>
          <a:p>
            <a:pPr lvl="1"/>
            <a:r>
              <a:rPr lang="bg-BG" dirty="0"/>
              <a:t>Допустим е един параметър</a:t>
            </a:r>
          </a:p>
          <a:p>
            <a:pPr lvl="1"/>
            <a:r>
              <a:rPr lang="bg-BG" dirty="0"/>
              <a:t>Достижими са отсечка и окръжност</a:t>
            </a:r>
          </a:p>
          <a:p>
            <a:pPr lvl="1"/>
            <a:endParaRPr lang="bg-BG" dirty="0"/>
          </a:p>
          <a:p>
            <a:r>
              <a:rPr lang="en-US" dirty="0" err="1"/>
              <a:t>DOF</a:t>
            </a:r>
            <a:r>
              <a:rPr lang="en-US" dirty="0"/>
              <a:t>=</a:t>
            </a:r>
            <a:r>
              <a:rPr lang="bg-BG" dirty="0"/>
              <a:t>2</a:t>
            </a:r>
          </a:p>
          <a:p>
            <a:pPr lvl="1"/>
            <a:r>
              <a:rPr lang="bg-BG" dirty="0"/>
              <a:t>Допустими са два параметъра</a:t>
            </a:r>
          </a:p>
          <a:p>
            <a:pPr lvl="1"/>
            <a:r>
              <a:rPr lang="bg-BG" dirty="0"/>
              <a:t>Достижима е повърхност, но формата зависи от параметрите – каре, лента, цилиндър, сфера, тор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067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Механизъм с една степен на свобода</a:t>
            </a:r>
          </a:p>
          <a:p>
            <a:pPr lvl="1"/>
            <a:r>
              <a:rPr lang="bg-BG" dirty="0"/>
              <a:t>Обект, закачен на фиксирана ос</a:t>
            </a:r>
          </a:p>
          <a:p>
            <a:pPr lvl="1"/>
            <a:r>
              <a:rPr lang="bg-BG" dirty="0"/>
              <a:t>Ако движението е транслация, обектът се плъзга по оста</a:t>
            </a:r>
          </a:p>
          <a:p>
            <a:pPr lvl="1"/>
            <a:r>
              <a:rPr lang="bg-BG" dirty="0"/>
              <a:t>Ако движението е ротация, обектът се върти около оста</a:t>
            </a:r>
          </a:p>
          <a:p>
            <a:pPr lvl="1"/>
            <a:r>
              <a:rPr lang="bg-BG" dirty="0"/>
              <a:t>Преходът от един към друг вид движение става плавно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Параметрите са </a:t>
            </a:r>
            <a:r>
              <a:rPr lang="en-US" b="1" dirty="0"/>
              <a:t>alpha</a:t>
            </a:r>
            <a:r>
              <a:rPr lang="en-US" dirty="0"/>
              <a:t> (</a:t>
            </a:r>
            <a:r>
              <a:rPr lang="bg-BG" dirty="0"/>
              <a:t>за плъзгане)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beta</a:t>
            </a:r>
            <a:r>
              <a:rPr lang="en-US" dirty="0"/>
              <a:t> (</a:t>
            </a:r>
            <a:r>
              <a:rPr lang="bg-BG" dirty="0"/>
              <a:t>за въртене)</a:t>
            </a:r>
          </a:p>
          <a:p>
            <a:pPr lvl="1"/>
            <a:r>
              <a:rPr lang="bg-BG" dirty="0"/>
              <a:t>Подвижният обект се състои от два обекта </a:t>
            </a:r>
            <a:r>
              <a:rPr lang="en-US" b="1" dirty="0"/>
              <a:t>ball1</a:t>
            </a:r>
            <a:r>
              <a:rPr lang="bg-BG" dirty="0"/>
              <a:t> и </a:t>
            </a:r>
            <a:r>
              <a:rPr lang="en-US" b="1" dirty="0"/>
              <a:t>ball2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105400"/>
            <a:ext cx="8534400" cy="1447800"/>
          </a:xfrm>
          <a:prstGeom prst="snip2DiagRect">
            <a:avLst>
              <a:gd name="adj1" fmla="val 0"/>
              <a:gd name="adj2" fmla="val 1752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ball1.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center[1] = 16*sin(alpha)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ball2.center[1] = ball1.center[1];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ball2.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rot[1] = beta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ball2.draw();</a:t>
            </a:r>
          </a:p>
        </p:txBody>
      </p:sp>
    </p:spTree>
    <p:extLst>
      <p:ext uri="{BB962C8B-B14F-4D97-AF65-F5344CB8AC3E}">
        <p14:creationId xmlns:p14="http://schemas.microsoft.com/office/powerpoint/2010/main" val="165241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41222</TotalTime>
  <Words>3729</Words>
  <Application>Microsoft Office PowerPoint</Application>
  <PresentationFormat>On-screen Show (4:3)</PresentationFormat>
  <Paragraphs>637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 Black</vt:lpstr>
      <vt:lpstr>Calibri</vt:lpstr>
      <vt:lpstr>Cambria Math</vt:lpstr>
      <vt:lpstr>Century Gothic</vt:lpstr>
      <vt:lpstr>Consolas</vt:lpstr>
      <vt:lpstr>Times New Roman</vt:lpstr>
      <vt:lpstr>Wingdings 2</vt:lpstr>
      <vt:lpstr>Austin</vt:lpstr>
      <vt:lpstr>Скелети</vt:lpstr>
      <vt:lpstr>В тази лекция</vt:lpstr>
      <vt:lpstr>PowerPoint Presentation</vt:lpstr>
      <vt:lpstr>Свързани системи</vt:lpstr>
      <vt:lpstr>Степени на свобода</vt:lpstr>
      <vt:lpstr>PowerPoint Presentation</vt:lpstr>
      <vt:lpstr>DOF в компютърната графика</vt:lpstr>
      <vt:lpstr>PowerPoint Presentation</vt:lpstr>
      <vt:lpstr>Примери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Йерархични системи</vt:lpstr>
      <vt:lpstr>Скелети</vt:lpstr>
      <vt:lpstr>Използване</vt:lpstr>
      <vt:lpstr>Представяне</vt:lpstr>
      <vt:lpstr>Сложност</vt:lpstr>
      <vt:lpstr>PowerPoint Presentation</vt:lpstr>
      <vt:lpstr>Поза</vt:lpstr>
      <vt:lpstr>Движение</vt:lpstr>
      <vt:lpstr>PowerPoint Presentation</vt:lpstr>
      <vt:lpstr>Основна цел</vt:lpstr>
      <vt:lpstr>Дизайн на йерархичност</vt:lpstr>
      <vt:lpstr>PowerPoint Presentation</vt:lpstr>
      <vt:lpstr>Проектиране на базов обект</vt:lpstr>
      <vt:lpstr>PowerPoint Presentation</vt:lpstr>
      <vt:lpstr>Опростен модел на робот</vt:lpstr>
      <vt:lpstr>PowerPoint Presentation</vt:lpstr>
      <vt:lpstr>PowerPoint Presentation</vt:lpstr>
      <vt:lpstr>Модел на сложна ръка</vt:lpstr>
      <vt:lpstr>PowerPoint Presentation</vt:lpstr>
      <vt:lpstr>PowerPoint Presentation</vt:lpstr>
      <vt:lpstr>PowerPoint Presentation</vt:lpstr>
      <vt:lpstr>Модел с разклонения</vt:lpstr>
      <vt:lpstr>Реализация</vt:lpstr>
      <vt:lpstr>PowerPoint Presentation</vt:lpstr>
      <vt:lpstr>PowerPoint Presentation</vt:lpstr>
      <vt:lpstr>Поза</vt:lpstr>
      <vt:lpstr>PowerPoint Presentation</vt:lpstr>
      <vt:lpstr>PowerPoint Presentation</vt:lpstr>
      <vt:lpstr>Плавна поза</vt:lpstr>
      <vt:lpstr>PowerPoint Presentation</vt:lpstr>
      <vt:lpstr>PowerPoint Presentation</vt:lpstr>
      <vt:lpstr>PowerPoint Presentation</vt:lpstr>
      <vt:lpstr> Опростен модел</vt:lpstr>
      <vt:lpstr>Човешки скелет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Движение на скелета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WebGL-16. Skeletons</dc:title>
  <dc:creator>Pavel Boytchev</dc:creator>
  <cp:lastModifiedBy>Pavel Boytchev</cp:lastModifiedBy>
  <cp:revision>1540</cp:revision>
  <dcterms:created xsi:type="dcterms:W3CDTF">2013-12-13T09:03:57Z</dcterms:created>
  <dcterms:modified xsi:type="dcterms:W3CDTF">2021-10-17T11:30:18Z</dcterms:modified>
</cp:coreProperties>
</file>