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4"/>
  </p:notesMasterIdLst>
  <p:sldIdLst>
    <p:sldId id="256" r:id="rId2"/>
    <p:sldId id="297" r:id="rId3"/>
    <p:sldId id="681" r:id="rId4"/>
    <p:sldId id="894" r:id="rId5"/>
    <p:sldId id="1062" r:id="rId6"/>
    <p:sldId id="1063" r:id="rId7"/>
    <p:sldId id="1064" r:id="rId8"/>
    <p:sldId id="1065" r:id="rId9"/>
    <p:sldId id="1066" r:id="rId10"/>
    <p:sldId id="1067" r:id="rId11"/>
    <p:sldId id="1068" r:id="rId12"/>
    <p:sldId id="1069" r:id="rId13"/>
    <p:sldId id="1070" r:id="rId14"/>
    <p:sldId id="1071" r:id="rId15"/>
    <p:sldId id="1072" r:id="rId16"/>
    <p:sldId id="1073" r:id="rId17"/>
    <p:sldId id="1074" r:id="rId18"/>
    <p:sldId id="1075" r:id="rId19"/>
    <p:sldId id="1076" r:id="rId20"/>
    <p:sldId id="1079" r:id="rId21"/>
    <p:sldId id="1032" r:id="rId22"/>
    <p:sldId id="1080" r:id="rId23"/>
    <p:sldId id="1081" r:id="rId24"/>
    <p:sldId id="1082" r:id="rId25"/>
    <p:sldId id="1089" r:id="rId26"/>
    <p:sldId id="1090" r:id="rId27"/>
    <p:sldId id="1091" r:id="rId28"/>
    <p:sldId id="1092" r:id="rId29"/>
    <p:sldId id="1093" r:id="rId30"/>
    <p:sldId id="1096" r:id="rId31"/>
    <p:sldId id="1097" r:id="rId32"/>
    <p:sldId id="1099" r:id="rId33"/>
    <p:sldId id="1098" r:id="rId34"/>
    <p:sldId id="1094" r:id="rId35"/>
    <p:sldId id="1108" r:id="rId36"/>
    <p:sldId id="1109" r:id="rId37"/>
    <p:sldId id="1110" r:id="rId38"/>
    <p:sldId id="1111" r:id="rId39"/>
    <p:sldId id="1112" r:id="rId40"/>
    <p:sldId id="1113" r:id="rId41"/>
    <p:sldId id="1095" r:id="rId42"/>
    <p:sldId id="1083" r:id="rId43"/>
    <p:sldId id="1084" r:id="rId44"/>
    <p:sldId id="1085" r:id="rId45"/>
    <p:sldId id="1086" r:id="rId46"/>
    <p:sldId id="1087" r:id="rId47"/>
    <p:sldId id="1088" r:id="rId48"/>
    <p:sldId id="1100" r:id="rId49"/>
    <p:sldId id="1101" r:id="rId50"/>
    <p:sldId id="1102" r:id="rId51"/>
    <p:sldId id="1103" r:id="rId52"/>
    <p:sldId id="1104" r:id="rId53"/>
    <p:sldId id="1105" r:id="rId54"/>
    <p:sldId id="1106" r:id="rId55"/>
    <p:sldId id="1107" r:id="rId56"/>
    <p:sldId id="1114" r:id="rId57"/>
    <p:sldId id="1115" r:id="rId58"/>
    <p:sldId id="1116" r:id="rId59"/>
    <p:sldId id="1078" r:id="rId60"/>
    <p:sldId id="1077" r:id="rId61"/>
    <p:sldId id="289" r:id="rId62"/>
    <p:sldId id="29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6F9500"/>
    <a:srgbClr val="FFFFFF"/>
    <a:srgbClr val="FF0000"/>
    <a:srgbClr val="FFFF00"/>
    <a:srgbClr val="DFF7AE"/>
    <a:srgbClr val="CAF278"/>
    <a:srgbClr val="62EF57"/>
    <a:srgbClr val="DFF8AE"/>
    <a:srgbClr val="C7D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4" autoAdjust="0"/>
    <p:restoredTop sz="99825" autoAdjust="0"/>
  </p:normalViewPr>
  <p:slideViewPr>
    <p:cSldViewPr>
      <p:cViewPr varScale="1">
        <p:scale>
          <a:sx n="79" d="100"/>
          <a:sy n="79" d="100"/>
        </p:scale>
        <p:origin x="1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28.10.2021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418639" y="4478669"/>
            <a:ext cx="600319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Koch%20curve" TargetMode="External"/><Relationship Id="rId2" Type="http://schemas.openxmlformats.org/officeDocument/2006/relationships/hyperlink" Target="Example%201%20-%20Koch%20curve/Example%2017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Koch%20snowflake" TargetMode="External"/><Relationship Id="rId2" Type="http://schemas.openxmlformats.org/officeDocument/2006/relationships/hyperlink" Target="Example%202%20-%20Koch%20snowflake/Example%2017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Dragon%20curve" TargetMode="External"/><Relationship Id="rId7" Type="http://schemas.openxmlformats.org/officeDocument/2006/relationships/image" Target="../media/image9.png"/><Relationship Id="rId2" Type="http://schemas.openxmlformats.org/officeDocument/2006/relationships/hyperlink" Target="Example%203%20-%20Dragon%20curve/Example%201703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Dragon%20plane" TargetMode="External"/><Relationship Id="rId2" Type="http://schemas.openxmlformats.org/officeDocument/2006/relationships/hyperlink" Target="Example%204%20-%20Dragon%20plane/Example%201704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Pythagorean%20tree" TargetMode="External"/><Relationship Id="rId2" Type="http://schemas.openxmlformats.org/officeDocument/2006/relationships/hyperlink" Target="Example%205%20-%20Pythagorean%20tree/Example%2017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Julia%20set" TargetMode="External"/><Relationship Id="rId7" Type="http://schemas.openxmlformats.org/officeDocument/2006/relationships/image" Target="../media/image19.png"/><Relationship Id="rId2" Type="http://schemas.openxmlformats.org/officeDocument/2006/relationships/hyperlink" Target="Example%206%20-%20Julia%20set/Example%201706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Julia%20set%20Z4" TargetMode="External"/><Relationship Id="rId7" Type="http://schemas.openxmlformats.org/officeDocument/2006/relationships/image" Target="../media/image24.png"/><Relationship Id="rId2" Type="http://schemas.openxmlformats.org/officeDocument/2006/relationships/hyperlink" Target="Example%207%20-%20Julia%20set%20Z4/Example%201707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Lightnings" TargetMode="External"/><Relationship Id="rId7" Type="http://schemas.openxmlformats.org/officeDocument/2006/relationships/image" Target="../media/image28.png"/><Relationship Id="rId2" Type="http://schemas.openxmlformats.org/officeDocument/2006/relationships/hyperlink" Target="Example%208%20-%20Lightnings/Example%201708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green-fern-leaf-natural-715535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Fern%20leaf" TargetMode="External"/><Relationship Id="rId2" Type="http://schemas.openxmlformats.org/officeDocument/2006/relationships/hyperlink" Target="Example%209%20-%20Fern%20leaf/Example%2017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Terrain" TargetMode="External"/><Relationship Id="rId2" Type="http://schemas.openxmlformats.org/officeDocument/2006/relationships/hyperlink" Target="Example%2010%20-%20Terrain/Example%201710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Example%2010%20-%20Terrain" TargetMode="External"/><Relationship Id="rId7" Type="http://schemas.openxmlformats.org/officeDocument/2006/relationships/hyperlink" Target="Example%2011%20-%20Biomorphs" TargetMode="External"/><Relationship Id="rId2" Type="http://schemas.openxmlformats.org/officeDocument/2006/relationships/hyperlink" Target="Example%2011%20-%20Biomorphs/Example%20171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Фрактали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характеристики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Геометрични</a:t>
            </a:r>
          </a:p>
          <a:p>
            <a:pPr lvl="1"/>
            <a:r>
              <a:rPr lang="bg-BG" dirty="0"/>
              <a:t>Безкрайна обвивка, крайно съдържание</a:t>
            </a:r>
          </a:p>
          <a:p>
            <a:pPr lvl="1"/>
            <a:r>
              <a:rPr lang="bg-BG" dirty="0"/>
              <a:t>1</a:t>
            </a:r>
            <a:r>
              <a:rPr lang="en-US" dirty="0"/>
              <a:t>D</a:t>
            </a:r>
            <a:r>
              <a:rPr lang="bg-BG" dirty="0"/>
              <a:t> до 2</a:t>
            </a:r>
            <a:r>
              <a:rPr lang="en-US" dirty="0"/>
              <a:t>D </a:t>
            </a:r>
            <a:r>
              <a:rPr lang="bg-BG" dirty="0"/>
              <a:t>фракталите: крайно лице, безкраен периметър</a:t>
            </a:r>
          </a:p>
          <a:p>
            <a:pPr lvl="1"/>
            <a:r>
              <a:rPr lang="bg-BG" dirty="0"/>
              <a:t>2</a:t>
            </a:r>
            <a:r>
              <a:rPr lang="en-US" dirty="0"/>
              <a:t>D</a:t>
            </a:r>
            <a:r>
              <a:rPr lang="bg-BG" dirty="0"/>
              <a:t> до 3</a:t>
            </a:r>
            <a:r>
              <a:rPr lang="en-US" dirty="0"/>
              <a:t>D </a:t>
            </a:r>
            <a:r>
              <a:rPr lang="bg-BG" dirty="0"/>
              <a:t>фракталите: краен обем, безкрайно лице</a:t>
            </a:r>
          </a:p>
          <a:p>
            <a:pPr lvl="1"/>
            <a:r>
              <a:rPr lang="bg-BG" dirty="0"/>
              <a:t>Връзка между класическата геометрия и теорията на хаоса</a:t>
            </a:r>
          </a:p>
          <a:p>
            <a:pPr lvl="1"/>
            <a:endParaRPr lang="bg-BG" dirty="0"/>
          </a:p>
          <a:p>
            <a:r>
              <a:rPr lang="bg-BG" dirty="0"/>
              <a:t>Визуални</a:t>
            </a:r>
          </a:p>
          <a:p>
            <a:pPr lvl="1"/>
            <a:r>
              <a:rPr lang="bg-BG" dirty="0"/>
              <a:t>Безкрайна вложеност на детайли</a:t>
            </a:r>
          </a:p>
          <a:p>
            <a:pPr lvl="1"/>
            <a:r>
              <a:rPr lang="bg-BG" dirty="0" err="1"/>
              <a:t>Самоподобие</a:t>
            </a:r>
            <a:r>
              <a:rPr lang="bg-BG" dirty="0"/>
              <a:t> на всички нива</a:t>
            </a:r>
          </a:p>
          <a:p>
            <a:pPr lvl="1"/>
            <a:r>
              <a:rPr lang="bg-BG" dirty="0"/>
              <a:t>Повечето изглеждат „къдрави“ или „нащърбени“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72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Природни</a:t>
            </a:r>
          </a:p>
          <a:p>
            <a:pPr lvl="1"/>
            <a:r>
              <a:rPr lang="bg-BG" dirty="0"/>
              <a:t>Всичко около нас е фрактали</a:t>
            </a:r>
          </a:p>
          <a:p>
            <a:pPr lvl="2"/>
            <a:r>
              <a:rPr lang="bg-BG" dirty="0"/>
              <a:t>(доколкото позволява физическата структура)</a:t>
            </a:r>
          </a:p>
          <a:p>
            <a:pPr lvl="1"/>
            <a:r>
              <a:rPr lang="bg-BG" dirty="0"/>
              <a:t>Облаци, земя, дървета, светкавици, …</a:t>
            </a:r>
          </a:p>
          <a:p>
            <a:pPr lvl="1"/>
            <a:r>
              <a:rPr lang="bg-BG" dirty="0" err="1"/>
              <a:t>Броколи</a:t>
            </a:r>
            <a:r>
              <a:rPr lang="bg-BG" dirty="0"/>
              <a:t> (</a:t>
            </a:r>
            <a:r>
              <a:rPr lang="en-US" dirty="0"/>
              <a:t>2.66D)</a:t>
            </a:r>
            <a:endParaRPr lang="bg-BG" dirty="0"/>
          </a:p>
          <a:p>
            <a:pPr lvl="1"/>
            <a:r>
              <a:rPr lang="bg-BG" dirty="0"/>
              <a:t>Човешки бял дроб (2.97</a:t>
            </a:r>
            <a:r>
              <a:rPr lang="en-US" dirty="0"/>
              <a:t>D)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Графични</a:t>
            </a:r>
          </a:p>
          <a:p>
            <a:pPr lvl="1"/>
            <a:r>
              <a:rPr lang="bg-BG" dirty="0"/>
              <a:t>Генериране на естествено изглеждащи терени или други природни обекти</a:t>
            </a:r>
          </a:p>
          <a:p>
            <a:pPr lvl="1"/>
            <a:r>
              <a:rPr lang="bg-BG" dirty="0"/>
              <a:t>Компресиране на изображения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167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Динамични системи</a:t>
            </a:r>
          </a:p>
          <a:p>
            <a:pPr lvl="1"/>
            <a:r>
              <a:rPr lang="bg-BG" dirty="0"/>
              <a:t>Малък брой начални обекти (най-често един)</a:t>
            </a:r>
          </a:p>
          <a:p>
            <a:pPr lvl="1"/>
            <a:r>
              <a:rPr lang="bg-BG" dirty="0"/>
              <a:t>Прости правила, повтарящи се многократно</a:t>
            </a:r>
          </a:p>
          <a:p>
            <a:pPr lvl="1"/>
            <a:r>
              <a:rPr lang="bg-BG" dirty="0"/>
              <a:t>Обектът се променя според правилата</a:t>
            </a:r>
          </a:p>
          <a:p>
            <a:pPr lvl="1"/>
            <a:endParaRPr lang="bg-BG" dirty="0"/>
          </a:p>
          <a:p>
            <a:r>
              <a:rPr lang="bg-BG" dirty="0"/>
              <a:t>Генериране</a:t>
            </a:r>
          </a:p>
          <a:p>
            <a:pPr lvl="1"/>
            <a:r>
              <a:rPr lang="bg-BG" dirty="0"/>
              <a:t>Геометрични методи</a:t>
            </a:r>
          </a:p>
          <a:p>
            <a:pPr lvl="1"/>
            <a:r>
              <a:rPr lang="bg-BG" dirty="0"/>
              <a:t>Алгебрични методи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529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Геометрични методи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39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Геометрични методи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Чрез “раздробяващи” деформации</a:t>
            </a:r>
          </a:p>
          <a:p>
            <a:pPr lvl="1"/>
            <a:r>
              <a:rPr lang="bg-BG" dirty="0"/>
              <a:t>Обект се раздробява на по-дребни части</a:t>
            </a:r>
          </a:p>
          <a:p>
            <a:pPr lvl="1"/>
            <a:r>
              <a:rPr lang="bg-BG" dirty="0"/>
              <a:t>Дребните части се </a:t>
            </a:r>
            <a:r>
              <a:rPr lang="bg-BG" dirty="0" err="1"/>
              <a:t>преаранжират</a:t>
            </a:r>
            <a:endParaRPr lang="bg-BG" dirty="0"/>
          </a:p>
          <a:p>
            <a:pPr lvl="1"/>
            <a:r>
              <a:rPr lang="bg-BG" dirty="0"/>
              <a:t>Всяка част се раздробява на още по-дребни части</a:t>
            </a:r>
          </a:p>
          <a:p>
            <a:pPr lvl="1"/>
            <a:r>
              <a:rPr lang="bg-BG" dirty="0"/>
              <a:t>Те се </a:t>
            </a:r>
            <a:r>
              <a:rPr lang="bg-BG" dirty="0" err="1"/>
              <a:t>преаранжират</a:t>
            </a:r>
            <a:r>
              <a:rPr lang="bg-BG" dirty="0"/>
              <a:t> по същия начин</a:t>
            </a:r>
          </a:p>
          <a:p>
            <a:pPr lvl="1"/>
            <a:r>
              <a:rPr lang="bg-BG" dirty="0"/>
              <a:t>И т.н.</a:t>
            </a:r>
          </a:p>
          <a:p>
            <a:pPr lvl="1"/>
            <a:endParaRPr lang="bg-BG" dirty="0"/>
          </a:p>
          <a:p>
            <a:r>
              <a:rPr lang="bg-BG" dirty="0"/>
              <a:t>Чрез размножаване и наслагване</a:t>
            </a:r>
          </a:p>
          <a:p>
            <a:pPr lvl="1"/>
            <a:r>
              <a:rPr lang="bg-BG" dirty="0"/>
              <a:t>Малки копия на обект се наслагват около него</a:t>
            </a:r>
          </a:p>
          <a:p>
            <a:pPr lvl="1"/>
            <a:r>
              <a:rPr lang="bg-BG" dirty="0"/>
              <a:t>Около малките копия се наслагват още по-малки копия</a:t>
            </a:r>
          </a:p>
          <a:p>
            <a:pPr lvl="1"/>
            <a:r>
              <a:rPr lang="bg-BG" dirty="0"/>
              <a:t>И т.н.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780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Крива на Кох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</a:t>
            </a:r>
          </a:p>
          <a:p>
            <a:pPr lvl="1"/>
            <a:r>
              <a:rPr lang="bg-BG" dirty="0"/>
              <a:t>Отсечка се дели на три</a:t>
            </a:r>
          </a:p>
          <a:p>
            <a:pPr lvl="1"/>
            <a:r>
              <a:rPr lang="bg-BG" dirty="0"/>
              <a:t>Средната третина се заменя с две отсечки</a:t>
            </a:r>
          </a:p>
          <a:p>
            <a:pPr lvl="1"/>
            <a:r>
              <a:rPr lang="bg-BG" dirty="0"/>
              <a:t>Това се повтаря за всяка от четирите отсечки</a:t>
            </a:r>
          </a:p>
        </p:txBody>
      </p:sp>
      <p:sp>
        <p:nvSpPr>
          <p:cNvPr id="6" name="Freeform 5"/>
          <p:cNvSpPr/>
          <p:nvPr/>
        </p:nvSpPr>
        <p:spPr>
          <a:xfrm>
            <a:off x="3124200" y="3124200"/>
            <a:ext cx="11186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  <a:gd name="connsiteX0" fmla="*/ 0 w 1536499"/>
              <a:gd name="connsiteY0" fmla="*/ 0 h 10000"/>
              <a:gd name="connsiteX1" fmla="*/ 1526499 w 1536499"/>
              <a:gd name="connsiteY1" fmla="*/ 4937 h 10000"/>
              <a:gd name="connsiteX2" fmla="*/ 10000 w 1536499"/>
              <a:gd name="connsiteY2" fmla="*/ 10000 h 10000"/>
              <a:gd name="connsiteX0" fmla="*/ 0 w 1526499"/>
              <a:gd name="connsiteY0" fmla="*/ 0 h 10000"/>
              <a:gd name="connsiteX1" fmla="*/ 1526499 w 1526499"/>
              <a:gd name="connsiteY1" fmla="*/ 4937 h 10000"/>
              <a:gd name="connsiteX2" fmla="*/ 10000 w 1526499"/>
              <a:gd name="connsiteY2" fmla="*/ 10000 h 10000"/>
              <a:gd name="connsiteX0" fmla="*/ 834 w 1527333"/>
              <a:gd name="connsiteY0" fmla="*/ 0 h 10000"/>
              <a:gd name="connsiteX1" fmla="*/ 0 w 1527333"/>
              <a:gd name="connsiteY1" fmla="*/ 3205 h 10000"/>
              <a:gd name="connsiteX2" fmla="*/ 1527333 w 1527333"/>
              <a:gd name="connsiteY2" fmla="*/ 4937 h 10000"/>
              <a:gd name="connsiteX3" fmla="*/ 10834 w 1527333"/>
              <a:gd name="connsiteY3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6623 h 10000"/>
              <a:gd name="connsiteX4" fmla="*/ 12500 w 152899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999" h="10000">
                <a:moveTo>
                  <a:pt x="2500" y="0"/>
                </a:moveTo>
                <a:lnTo>
                  <a:pt x="1666" y="3205"/>
                </a:lnTo>
                <a:lnTo>
                  <a:pt x="1528999" y="4937"/>
                </a:lnTo>
                <a:lnTo>
                  <a:pt x="0" y="6623"/>
                </a:lnTo>
                <a:lnTo>
                  <a:pt x="12500" y="10000"/>
                </a:ln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85970" y="3124200"/>
            <a:ext cx="11186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  <a:gd name="connsiteX0" fmla="*/ 0 w 1536499"/>
              <a:gd name="connsiteY0" fmla="*/ 0 h 10000"/>
              <a:gd name="connsiteX1" fmla="*/ 1526499 w 1536499"/>
              <a:gd name="connsiteY1" fmla="*/ 4937 h 10000"/>
              <a:gd name="connsiteX2" fmla="*/ 10000 w 1536499"/>
              <a:gd name="connsiteY2" fmla="*/ 10000 h 10000"/>
              <a:gd name="connsiteX0" fmla="*/ 0 w 1526499"/>
              <a:gd name="connsiteY0" fmla="*/ 0 h 10000"/>
              <a:gd name="connsiteX1" fmla="*/ 1526499 w 1526499"/>
              <a:gd name="connsiteY1" fmla="*/ 4937 h 10000"/>
              <a:gd name="connsiteX2" fmla="*/ 10000 w 1526499"/>
              <a:gd name="connsiteY2" fmla="*/ 10000 h 10000"/>
              <a:gd name="connsiteX0" fmla="*/ 834 w 1527333"/>
              <a:gd name="connsiteY0" fmla="*/ 0 h 10000"/>
              <a:gd name="connsiteX1" fmla="*/ 0 w 1527333"/>
              <a:gd name="connsiteY1" fmla="*/ 3205 h 10000"/>
              <a:gd name="connsiteX2" fmla="*/ 1527333 w 1527333"/>
              <a:gd name="connsiteY2" fmla="*/ 4937 h 10000"/>
              <a:gd name="connsiteX3" fmla="*/ 10834 w 1527333"/>
              <a:gd name="connsiteY3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6623 h 10000"/>
              <a:gd name="connsiteX4" fmla="*/ 12500 w 1528999"/>
              <a:gd name="connsiteY4" fmla="*/ 10000 h 10000"/>
              <a:gd name="connsiteX0" fmla="*/ 2500 w 1528999"/>
              <a:gd name="connsiteY0" fmla="*/ 0 h 10000"/>
              <a:gd name="connsiteX1" fmla="*/ 471614 w 1528999"/>
              <a:gd name="connsiteY1" fmla="*/ 1455 h 10000"/>
              <a:gd name="connsiteX2" fmla="*/ 1666 w 1528999"/>
              <a:gd name="connsiteY2" fmla="*/ 3205 h 10000"/>
              <a:gd name="connsiteX3" fmla="*/ 1528999 w 1528999"/>
              <a:gd name="connsiteY3" fmla="*/ 4937 h 10000"/>
              <a:gd name="connsiteX4" fmla="*/ 0 w 1528999"/>
              <a:gd name="connsiteY4" fmla="*/ 6623 h 10000"/>
              <a:gd name="connsiteX5" fmla="*/ 12500 w 1528999"/>
              <a:gd name="connsiteY5" fmla="*/ 10000 h 10000"/>
              <a:gd name="connsiteX0" fmla="*/ 21665 w 1548164"/>
              <a:gd name="connsiteY0" fmla="*/ 0 h 10000"/>
              <a:gd name="connsiteX1" fmla="*/ 490779 w 1548164"/>
              <a:gd name="connsiteY1" fmla="*/ 1455 h 10000"/>
              <a:gd name="connsiteX2" fmla="*/ 0 w 1548164"/>
              <a:gd name="connsiteY2" fmla="*/ 2129 h 10000"/>
              <a:gd name="connsiteX3" fmla="*/ 20831 w 1548164"/>
              <a:gd name="connsiteY3" fmla="*/ 3205 h 10000"/>
              <a:gd name="connsiteX4" fmla="*/ 1548164 w 1548164"/>
              <a:gd name="connsiteY4" fmla="*/ 4937 h 10000"/>
              <a:gd name="connsiteX5" fmla="*/ 19165 w 1548164"/>
              <a:gd name="connsiteY5" fmla="*/ 6623 h 10000"/>
              <a:gd name="connsiteX6" fmla="*/ 31665 w 1548164"/>
              <a:gd name="connsiteY6" fmla="*/ 10000 h 10000"/>
              <a:gd name="connsiteX0" fmla="*/ 21665 w 1548164"/>
              <a:gd name="connsiteY0" fmla="*/ 0 h 10000"/>
              <a:gd name="connsiteX1" fmla="*/ 22499 w 1548164"/>
              <a:gd name="connsiteY1" fmla="*/ 991 h 10000"/>
              <a:gd name="connsiteX2" fmla="*/ 490779 w 1548164"/>
              <a:gd name="connsiteY2" fmla="*/ 1455 h 10000"/>
              <a:gd name="connsiteX3" fmla="*/ 0 w 1548164"/>
              <a:gd name="connsiteY3" fmla="*/ 2129 h 10000"/>
              <a:gd name="connsiteX4" fmla="*/ 20831 w 1548164"/>
              <a:gd name="connsiteY4" fmla="*/ 3205 h 10000"/>
              <a:gd name="connsiteX5" fmla="*/ 1548164 w 1548164"/>
              <a:gd name="connsiteY5" fmla="*/ 4937 h 10000"/>
              <a:gd name="connsiteX6" fmla="*/ 19165 w 1548164"/>
              <a:gd name="connsiteY6" fmla="*/ 6623 h 10000"/>
              <a:gd name="connsiteX7" fmla="*/ 31665 w 1548164"/>
              <a:gd name="connsiteY7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2500 w 1528999"/>
              <a:gd name="connsiteY7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451617 w 1528999"/>
              <a:gd name="connsiteY7" fmla="*/ 8236 h 10000"/>
              <a:gd name="connsiteX8" fmla="*/ 12500 w 1528999"/>
              <a:gd name="connsiteY8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0831 w 1528999"/>
              <a:gd name="connsiteY7" fmla="*/ 7737 h 10000"/>
              <a:gd name="connsiteX8" fmla="*/ 451617 w 1528999"/>
              <a:gd name="connsiteY8" fmla="*/ 8236 h 10000"/>
              <a:gd name="connsiteX9" fmla="*/ 12500 w 1528999"/>
              <a:gd name="connsiteY9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0831 w 1528999"/>
              <a:gd name="connsiteY7" fmla="*/ 7737 h 10000"/>
              <a:gd name="connsiteX8" fmla="*/ 451617 w 1528999"/>
              <a:gd name="connsiteY8" fmla="*/ 8236 h 10000"/>
              <a:gd name="connsiteX9" fmla="*/ 20831 w 1528999"/>
              <a:gd name="connsiteY9" fmla="*/ 8759 h 10000"/>
              <a:gd name="connsiteX10" fmla="*/ 12500 w 1528999"/>
              <a:gd name="connsiteY10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980726 w 1528999"/>
              <a:gd name="connsiteY6" fmla="*/ 6824 h 10000"/>
              <a:gd name="connsiteX7" fmla="*/ 0 w 1528999"/>
              <a:gd name="connsiteY7" fmla="*/ 6623 h 10000"/>
              <a:gd name="connsiteX8" fmla="*/ 10831 w 1528999"/>
              <a:gd name="connsiteY8" fmla="*/ 7737 h 10000"/>
              <a:gd name="connsiteX9" fmla="*/ 451617 w 1528999"/>
              <a:gd name="connsiteY9" fmla="*/ 8236 h 10000"/>
              <a:gd name="connsiteX10" fmla="*/ 20831 w 1528999"/>
              <a:gd name="connsiteY10" fmla="*/ 8759 h 10000"/>
              <a:gd name="connsiteX11" fmla="*/ 12500 w 1528999"/>
              <a:gd name="connsiteY11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1020721 w 1528999"/>
              <a:gd name="connsiteY6" fmla="*/ 5476 h 10000"/>
              <a:gd name="connsiteX7" fmla="*/ 980726 w 1528999"/>
              <a:gd name="connsiteY7" fmla="*/ 6824 h 10000"/>
              <a:gd name="connsiteX8" fmla="*/ 0 w 1528999"/>
              <a:gd name="connsiteY8" fmla="*/ 6623 h 10000"/>
              <a:gd name="connsiteX9" fmla="*/ 10831 w 1528999"/>
              <a:gd name="connsiteY9" fmla="*/ 7737 h 10000"/>
              <a:gd name="connsiteX10" fmla="*/ 451617 w 1528999"/>
              <a:gd name="connsiteY10" fmla="*/ 8236 h 10000"/>
              <a:gd name="connsiteX11" fmla="*/ 20831 w 1528999"/>
              <a:gd name="connsiteY11" fmla="*/ 8759 h 10000"/>
              <a:gd name="connsiteX12" fmla="*/ 12500 w 1528999"/>
              <a:gd name="connsiteY12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1020721 w 1528999"/>
              <a:gd name="connsiteY6" fmla="*/ 5476 h 10000"/>
              <a:gd name="connsiteX7" fmla="*/ 980726 w 1528999"/>
              <a:gd name="connsiteY7" fmla="*/ 6824 h 10000"/>
              <a:gd name="connsiteX8" fmla="*/ 490779 w 1528999"/>
              <a:gd name="connsiteY8" fmla="*/ 6042 h 10000"/>
              <a:gd name="connsiteX9" fmla="*/ 0 w 1528999"/>
              <a:gd name="connsiteY9" fmla="*/ 6623 h 10000"/>
              <a:gd name="connsiteX10" fmla="*/ 10831 w 1528999"/>
              <a:gd name="connsiteY10" fmla="*/ 7737 h 10000"/>
              <a:gd name="connsiteX11" fmla="*/ 451617 w 1528999"/>
              <a:gd name="connsiteY11" fmla="*/ 8236 h 10000"/>
              <a:gd name="connsiteX12" fmla="*/ 20831 w 1528999"/>
              <a:gd name="connsiteY12" fmla="*/ 8759 h 10000"/>
              <a:gd name="connsiteX13" fmla="*/ 12500 w 1528999"/>
              <a:gd name="connsiteY13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990724 w 1528999"/>
              <a:gd name="connsiteY5" fmla="*/ 2955 h 10000"/>
              <a:gd name="connsiteX6" fmla="*/ 1528999 w 1528999"/>
              <a:gd name="connsiteY6" fmla="*/ 4937 h 10000"/>
              <a:gd name="connsiteX7" fmla="*/ 1020721 w 1528999"/>
              <a:gd name="connsiteY7" fmla="*/ 5476 h 10000"/>
              <a:gd name="connsiteX8" fmla="*/ 980726 w 1528999"/>
              <a:gd name="connsiteY8" fmla="*/ 6824 h 10000"/>
              <a:gd name="connsiteX9" fmla="*/ 490779 w 1528999"/>
              <a:gd name="connsiteY9" fmla="*/ 6042 h 10000"/>
              <a:gd name="connsiteX10" fmla="*/ 0 w 1528999"/>
              <a:gd name="connsiteY10" fmla="*/ 6623 h 10000"/>
              <a:gd name="connsiteX11" fmla="*/ 10831 w 1528999"/>
              <a:gd name="connsiteY11" fmla="*/ 7737 h 10000"/>
              <a:gd name="connsiteX12" fmla="*/ 451617 w 1528999"/>
              <a:gd name="connsiteY12" fmla="*/ 8236 h 10000"/>
              <a:gd name="connsiteX13" fmla="*/ 20831 w 1528999"/>
              <a:gd name="connsiteY13" fmla="*/ 8759 h 10000"/>
              <a:gd name="connsiteX14" fmla="*/ 12500 w 1528999"/>
              <a:gd name="connsiteY14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500778 w 1528999"/>
              <a:gd name="connsiteY5" fmla="*/ 3737 h 10000"/>
              <a:gd name="connsiteX6" fmla="*/ 990724 w 1528999"/>
              <a:gd name="connsiteY6" fmla="*/ 2955 h 10000"/>
              <a:gd name="connsiteX7" fmla="*/ 1528999 w 1528999"/>
              <a:gd name="connsiteY7" fmla="*/ 4937 h 10000"/>
              <a:gd name="connsiteX8" fmla="*/ 1020721 w 1528999"/>
              <a:gd name="connsiteY8" fmla="*/ 5476 h 10000"/>
              <a:gd name="connsiteX9" fmla="*/ 980726 w 1528999"/>
              <a:gd name="connsiteY9" fmla="*/ 6824 h 10000"/>
              <a:gd name="connsiteX10" fmla="*/ 490779 w 1528999"/>
              <a:gd name="connsiteY10" fmla="*/ 6042 h 10000"/>
              <a:gd name="connsiteX11" fmla="*/ 0 w 1528999"/>
              <a:gd name="connsiteY11" fmla="*/ 6623 h 10000"/>
              <a:gd name="connsiteX12" fmla="*/ 10831 w 1528999"/>
              <a:gd name="connsiteY12" fmla="*/ 7737 h 10000"/>
              <a:gd name="connsiteX13" fmla="*/ 451617 w 1528999"/>
              <a:gd name="connsiteY13" fmla="*/ 8236 h 10000"/>
              <a:gd name="connsiteX14" fmla="*/ 20831 w 1528999"/>
              <a:gd name="connsiteY14" fmla="*/ 8759 h 10000"/>
              <a:gd name="connsiteX15" fmla="*/ 12500 w 1528999"/>
              <a:gd name="connsiteY15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500778 w 1528999"/>
              <a:gd name="connsiteY5" fmla="*/ 3737 h 10000"/>
              <a:gd name="connsiteX6" fmla="*/ 990724 w 1528999"/>
              <a:gd name="connsiteY6" fmla="*/ 2955 h 10000"/>
              <a:gd name="connsiteX7" fmla="*/ 1010721 w 1528999"/>
              <a:gd name="connsiteY7" fmla="*/ 4389 h 10000"/>
              <a:gd name="connsiteX8" fmla="*/ 1528999 w 1528999"/>
              <a:gd name="connsiteY8" fmla="*/ 4937 h 10000"/>
              <a:gd name="connsiteX9" fmla="*/ 1020721 w 1528999"/>
              <a:gd name="connsiteY9" fmla="*/ 5476 h 10000"/>
              <a:gd name="connsiteX10" fmla="*/ 980726 w 1528999"/>
              <a:gd name="connsiteY10" fmla="*/ 6824 h 10000"/>
              <a:gd name="connsiteX11" fmla="*/ 490779 w 1528999"/>
              <a:gd name="connsiteY11" fmla="*/ 6042 h 10000"/>
              <a:gd name="connsiteX12" fmla="*/ 0 w 1528999"/>
              <a:gd name="connsiteY12" fmla="*/ 6623 h 10000"/>
              <a:gd name="connsiteX13" fmla="*/ 10831 w 1528999"/>
              <a:gd name="connsiteY13" fmla="*/ 7737 h 10000"/>
              <a:gd name="connsiteX14" fmla="*/ 451617 w 1528999"/>
              <a:gd name="connsiteY14" fmla="*/ 8236 h 10000"/>
              <a:gd name="connsiteX15" fmla="*/ 20831 w 1528999"/>
              <a:gd name="connsiteY15" fmla="*/ 8759 h 10000"/>
              <a:gd name="connsiteX16" fmla="*/ 12500 w 1528999"/>
              <a:gd name="connsiteY1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28999" h="10000">
                <a:moveTo>
                  <a:pt x="2500" y="0"/>
                </a:moveTo>
                <a:lnTo>
                  <a:pt x="3334" y="991"/>
                </a:lnTo>
                <a:lnTo>
                  <a:pt x="471614" y="1455"/>
                </a:lnTo>
                <a:lnTo>
                  <a:pt x="5832" y="2133"/>
                </a:lnTo>
                <a:lnTo>
                  <a:pt x="1666" y="3205"/>
                </a:lnTo>
                <a:lnTo>
                  <a:pt x="500778" y="3737"/>
                </a:lnTo>
                <a:lnTo>
                  <a:pt x="990724" y="2955"/>
                </a:lnTo>
                <a:lnTo>
                  <a:pt x="1010721" y="4389"/>
                </a:lnTo>
                <a:lnTo>
                  <a:pt x="1528999" y="4937"/>
                </a:lnTo>
                <a:lnTo>
                  <a:pt x="1020721" y="5476"/>
                </a:lnTo>
                <a:lnTo>
                  <a:pt x="980726" y="6824"/>
                </a:lnTo>
                <a:lnTo>
                  <a:pt x="490779" y="6042"/>
                </a:lnTo>
                <a:lnTo>
                  <a:pt x="0" y="6623"/>
                </a:lnTo>
                <a:lnTo>
                  <a:pt x="10831" y="7737"/>
                </a:lnTo>
                <a:lnTo>
                  <a:pt x="451617" y="8236"/>
                </a:lnTo>
                <a:lnTo>
                  <a:pt x="20831" y="8759"/>
                </a:lnTo>
                <a:lnTo>
                  <a:pt x="12500" y="10000"/>
                </a:lnTo>
              </a:path>
            </a:pathLst>
          </a:custGeom>
          <a:ln w="5715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653037" y="3123453"/>
            <a:ext cx="11186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  <a:gd name="connsiteX0" fmla="*/ 0 w 1536499"/>
              <a:gd name="connsiteY0" fmla="*/ 0 h 10000"/>
              <a:gd name="connsiteX1" fmla="*/ 1526499 w 1536499"/>
              <a:gd name="connsiteY1" fmla="*/ 4937 h 10000"/>
              <a:gd name="connsiteX2" fmla="*/ 10000 w 1536499"/>
              <a:gd name="connsiteY2" fmla="*/ 10000 h 10000"/>
              <a:gd name="connsiteX0" fmla="*/ 0 w 1526499"/>
              <a:gd name="connsiteY0" fmla="*/ 0 h 10000"/>
              <a:gd name="connsiteX1" fmla="*/ 1526499 w 1526499"/>
              <a:gd name="connsiteY1" fmla="*/ 4937 h 10000"/>
              <a:gd name="connsiteX2" fmla="*/ 10000 w 1526499"/>
              <a:gd name="connsiteY2" fmla="*/ 10000 h 10000"/>
              <a:gd name="connsiteX0" fmla="*/ 834 w 1527333"/>
              <a:gd name="connsiteY0" fmla="*/ 0 h 10000"/>
              <a:gd name="connsiteX1" fmla="*/ 0 w 1527333"/>
              <a:gd name="connsiteY1" fmla="*/ 3205 h 10000"/>
              <a:gd name="connsiteX2" fmla="*/ 1527333 w 1527333"/>
              <a:gd name="connsiteY2" fmla="*/ 4937 h 10000"/>
              <a:gd name="connsiteX3" fmla="*/ 10834 w 1527333"/>
              <a:gd name="connsiteY3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6623 h 10000"/>
              <a:gd name="connsiteX4" fmla="*/ 12500 w 1528999"/>
              <a:gd name="connsiteY4" fmla="*/ 10000 h 10000"/>
              <a:gd name="connsiteX0" fmla="*/ 2500 w 1528999"/>
              <a:gd name="connsiteY0" fmla="*/ 0 h 10000"/>
              <a:gd name="connsiteX1" fmla="*/ 471614 w 1528999"/>
              <a:gd name="connsiteY1" fmla="*/ 1455 h 10000"/>
              <a:gd name="connsiteX2" fmla="*/ 1666 w 1528999"/>
              <a:gd name="connsiteY2" fmla="*/ 3205 h 10000"/>
              <a:gd name="connsiteX3" fmla="*/ 1528999 w 1528999"/>
              <a:gd name="connsiteY3" fmla="*/ 4937 h 10000"/>
              <a:gd name="connsiteX4" fmla="*/ 0 w 1528999"/>
              <a:gd name="connsiteY4" fmla="*/ 6623 h 10000"/>
              <a:gd name="connsiteX5" fmla="*/ 12500 w 1528999"/>
              <a:gd name="connsiteY5" fmla="*/ 10000 h 10000"/>
              <a:gd name="connsiteX0" fmla="*/ 21665 w 1548164"/>
              <a:gd name="connsiteY0" fmla="*/ 0 h 10000"/>
              <a:gd name="connsiteX1" fmla="*/ 490779 w 1548164"/>
              <a:gd name="connsiteY1" fmla="*/ 1455 h 10000"/>
              <a:gd name="connsiteX2" fmla="*/ 0 w 1548164"/>
              <a:gd name="connsiteY2" fmla="*/ 2129 h 10000"/>
              <a:gd name="connsiteX3" fmla="*/ 20831 w 1548164"/>
              <a:gd name="connsiteY3" fmla="*/ 3205 h 10000"/>
              <a:gd name="connsiteX4" fmla="*/ 1548164 w 1548164"/>
              <a:gd name="connsiteY4" fmla="*/ 4937 h 10000"/>
              <a:gd name="connsiteX5" fmla="*/ 19165 w 1548164"/>
              <a:gd name="connsiteY5" fmla="*/ 6623 h 10000"/>
              <a:gd name="connsiteX6" fmla="*/ 31665 w 1548164"/>
              <a:gd name="connsiteY6" fmla="*/ 10000 h 10000"/>
              <a:gd name="connsiteX0" fmla="*/ 21665 w 1548164"/>
              <a:gd name="connsiteY0" fmla="*/ 0 h 10000"/>
              <a:gd name="connsiteX1" fmla="*/ 22499 w 1548164"/>
              <a:gd name="connsiteY1" fmla="*/ 991 h 10000"/>
              <a:gd name="connsiteX2" fmla="*/ 490779 w 1548164"/>
              <a:gd name="connsiteY2" fmla="*/ 1455 h 10000"/>
              <a:gd name="connsiteX3" fmla="*/ 0 w 1548164"/>
              <a:gd name="connsiteY3" fmla="*/ 2129 h 10000"/>
              <a:gd name="connsiteX4" fmla="*/ 20831 w 1548164"/>
              <a:gd name="connsiteY4" fmla="*/ 3205 h 10000"/>
              <a:gd name="connsiteX5" fmla="*/ 1548164 w 1548164"/>
              <a:gd name="connsiteY5" fmla="*/ 4937 h 10000"/>
              <a:gd name="connsiteX6" fmla="*/ 19165 w 1548164"/>
              <a:gd name="connsiteY6" fmla="*/ 6623 h 10000"/>
              <a:gd name="connsiteX7" fmla="*/ 31665 w 1548164"/>
              <a:gd name="connsiteY7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2500 w 1528999"/>
              <a:gd name="connsiteY7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451617 w 1528999"/>
              <a:gd name="connsiteY7" fmla="*/ 8236 h 10000"/>
              <a:gd name="connsiteX8" fmla="*/ 12500 w 1528999"/>
              <a:gd name="connsiteY8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0831 w 1528999"/>
              <a:gd name="connsiteY7" fmla="*/ 7737 h 10000"/>
              <a:gd name="connsiteX8" fmla="*/ 451617 w 1528999"/>
              <a:gd name="connsiteY8" fmla="*/ 8236 h 10000"/>
              <a:gd name="connsiteX9" fmla="*/ 12500 w 1528999"/>
              <a:gd name="connsiteY9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0831 w 1528999"/>
              <a:gd name="connsiteY7" fmla="*/ 7737 h 10000"/>
              <a:gd name="connsiteX8" fmla="*/ 451617 w 1528999"/>
              <a:gd name="connsiteY8" fmla="*/ 8236 h 10000"/>
              <a:gd name="connsiteX9" fmla="*/ 20831 w 1528999"/>
              <a:gd name="connsiteY9" fmla="*/ 8759 h 10000"/>
              <a:gd name="connsiteX10" fmla="*/ 12500 w 1528999"/>
              <a:gd name="connsiteY10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980726 w 1528999"/>
              <a:gd name="connsiteY6" fmla="*/ 6824 h 10000"/>
              <a:gd name="connsiteX7" fmla="*/ 0 w 1528999"/>
              <a:gd name="connsiteY7" fmla="*/ 6623 h 10000"/>
              <a:gd name="connsiteX8" fmla="*/ 10831 w 1528999"/>
              <a:gd name="connsiteY8" fmla="*/ 7737 h 10000"/>
              <a:gd name="connsiteX9" fmla="*/ 451617 w 1528999"/>
              <a:gd name="connsiteY9" fmla="*/ 8236 h 10000"/>
              <a:gd name="connsiteX10" fmla="*/ 20831 w 1528999"/>
              <a:gd name="connsiteY10" fmla="*/ 8759 h 10000"/>
              <a:gd name="connsiteX11" fmla="*/ 12500 w 1528999"/>
              <a:gd name="connsiteY11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1020721 w 1528999"/>
              <a:gd name="connsiteY6" fmla="*/ 5476 h 10000"/>
              <a:gd name="connsiteX7" fmla="*/ 980726 w 1528999"/>
              <a:gd name="connsiteY7" fmla="*/ 6824 h 10000"/>
              <a:gd name="connsiteX8" fmla="*/ 0 w 1528999"/>
              <a:gd name="connsiteY8" fmla="*/ 6623 h 10000"/>
              <a:gd name="connsiteX9" fmla="*/ 10831 w 1528999"/>
              <a:gd name="connsiteY9" fmla="*/ 7737 h 10000"/>
              <a:gd name="connsiteX10" fmla="*/ 451617 w 1528999"/>
              <a:gd name="connsiteY10" fmla="*/ 8236 h 10000"/>
              <a:gd name="connsiteX11" fmla="*/ 20831 w 1528999"/>
              <a:gd name="connsiteY11" fmla="*/ 8759 h 10000"/>
              <a:gd name="connsiteX12" fmla="*/ 12500 w 1528999"/>
              <a:gd name="connsiteY12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1020721 w 1528999"/>
              <a:gd name="connsiteY6" fmla="*/ 5476 h 10000"/>
              <a:gd name="connsiteX7" fmla="*/ 980726 w 1528999"/>
              <a:gd name="connsiteY7" fmla="*/ 6824 h 10000"/>
              <a:gd name="connsiteX8" fmla="*/ 490779 w 1528999"/>
              <a:gd name="connsiteY8" fmla="*/ 6042 h 10000"/>
              <a:gd name="connsiteX9" fmla="*/ 0 w 1528999"/>
              <a:gd name="connsiteY9" fmla="*/ 6623 h 10000"/>
              <a:gd name="connsiteX10" fmla="*/ 10831 w 1528999"/>
              <a:gd name="connsiteY10" fmla="*/ 7737 h 10000"/>
              <a:gd name="connsiteX11" fmla="*/ 451617 w 1528999"/>
              <a:gd name="connsiteY11" fmla="*/ 8236 h 10000"/>
              <a:gd name="connsiteX12" fmla="*/ 20831 w 1528999"/>
              <a:gd name="connsiteY12" fmla="*/ 8759 h 10000"/>
              <a:gd name="connsiteX13" fmla="*/ 12500 w 1528999"/>
              <a:gd name="connsiteY13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990724 w 1528999"/>
              <a:gd name="connsiteY5" fmla="*/ 2955 h 10000"/>
              <a:gd name="connsiteX6" fmla="*/ 1528999 w 1528999"/>
              <a:gd name="connsiteY6" fmla="*/ 4937 h 10000"/>
              <a:gd name="connsiteX7" fmla="*/ 1020721 w 1528999"/>
              <a:gd name="connsiteY7" fmla="*/ 5476 h 10000"/>
              <a:gd name="connsiteX8" fmla="*/ 980726 w 1528999"/>
              <a:gd name="connsiteY8" fmla="*/ 6824 h 10000"/>
              <a:gd name="connsiteX9" fmla="*/ 490779 w 1528999"/>
              <a:gd name="connsiteY9" fmla="*/ 6042 h 10000"/>
              <a:gd name="connsiteX10" fmla="*/ 0 w 1528999"/>
              <a:gd name="connsiteY10" fmla="*/ 6623 h 10000"/>
              <a:gd name="connsiteX11" fmla="*/ 10831 w 1528999"/>
              <a:gd name="connsiteY11" fmla="*/ 7737 h 10000"/>
              <a:gd name="connsiteX12" fmla="*/ 451617 w 1528999"/>
              <a:gd name="connsiteY12" fmla="*/ 8236 h 10000"/>
              <a:gd name="connsiteX13" fmla="*/ 20831 w 1528999"/>
              <a:gd name="connsiteY13" fmla="*/ 8759 h 10000"/>
              <a:gd name="connsiteX14" fmla="*/ 12500 w 1528999"/>
              <a:gd name="connsiteY14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500778 w 1528999"/>
              <a:gd name="connsiteY5" fmla="*/ 3737 h 10000"/>
              <a:gd name="connsiteX6" fmla="*/ 990724 w 1528999"/>
              <a:gd name="connsiteY6" fmla="*/ 2955 h 10000"/>
              <a:gd name="connsiteX7" fmla="*/ 1528999 w 1528999"/>
              <a:gd name="connsiteY7" fmla="*/ 4937 h 10000"/>
              <a:gd name="connsiteX8" fmla="*/ 1020721 w 1528999"/>
              <a:gd name="connsiteY8" fmla="*/ 5476 h 10000"/>
              <a:gd name="connsiteX9" fmla="*/ 980726 w 1528999"/>
              <a:gd name="connsiteY9" fmla="*/ 6824 h 10000"/>
              <a:gd name="connsiteX10" fmla="*/ 490779 w 1528999"/>
              <a:gd name="connsiteY10" fmla="*/ 6042 h 10000"/>
              <a:gd name="connsiteX11" fmla="*/ 0 w 1528999"/>
              <a:gd name="connsiteY11" fmla="*/ 6623 h 10000"/>
              <a:gd name="connsiteX12" fmla="*/ 10831 w 1528999"/>
              <a:gd name="connsiteY12" fmla="*/ 7737 h 10000"/>
              <a:gd name="connsiteX13" fmla="*/ 451617 w 1528999"/>
              <a:gd name="connsiteY13" fmla="*/ 8236 h 10000"/>
              <a:gd name="connsiteX14" fmla="*/ 20831 w 1528999"/>
              <a:gd name="connsiteY14" fmla="*/ 8759 h 10000"/>
              <a:gd name="connsiteX15" fmla="*/ 12500 w 1528999"/>
              <a:gd name="connsiteY15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500778 w 1528999"/>
              <a:gd name="connsiteY5" fmla="*/ 3737 h 10000"/>
              <a:gd name="connsiteX6" fmla="*/ 990724 w 1528999"/>
              <a:gd name="connsiteY6" fmla="*/ 2955 h 10000"/>
              <a:gd name="connsiteX7" fmla="*/ 1010721 w 1528999"/>
              <a:gd name="connsiteY7" fmla="*/ 4389 h 10000"/>
              <a:gd name="connsiteX8" fmla="*/ 1528999 w 1528999"/>
              <a:gd name="connsiteY8" fmla="*/ 4937 h 10000"/>
              <a:gd name="connsiteX9" fmla="*/ 1020721 w 1528999"/>
              <a:gd name="connsiteY9" fmla="*/ 5476 h 10000"/>
              <a:gd name="connsiteX10" fmla="*/ 980726 w 1528999"/>
              <a:gd name="connsiteY10" fmla="*/ 6824 h 10000"/>
              <a:gd name="connsiteX11" fmla="*/ 490779 w 1528999"/>
              <a:gd name="connsiteY11" fmla="*/ 6042 h 10000"/>
              <a:gd name="connsiteX12" fmla="*/ 0 w 1528999"/>
              <a:gd name="connsiteY12" fmla="*/ 6623 h 10000"/>
              <a:gd name="connsiteX13" fmla="*/ 10831 w 1528999"/>
              <a:gd name="connsiteY13" fmla="*/ 7737 h 10000"/>
              <a:gd name="connsiteX14" fmla="*/ 451617 w 1528999"/>
              <a:gd name="connsiteY14" fmla="*/ 8236 h 10000"/>
              <a:gd name="connsiteX15" fmla="*/ 20831 w 1528999"/>
              <a:gd name="connsiteY15" fmla="*/ 8759 h 10000"/>
              <a:gd name="connsiteX16" fmla="*/ 12500 w 1528999"/>
              <a:gd name="connsiteY16" fmla="*/ 10000 h 10000"/>
              <a:gd name="connsiteX0" fmla="*/ 2500 w 1528999"/>
              <a:gd name="connsiteY0" fmla="*/ 0 h 10000"/>
              <a:gd name="connsiteX1" fmla="*/ 185622 w 1528999"/>
              <a:gd name="connsiteY1" fmla="*/ 430 h 10000"/>
              <a:gd name="connsiteX2" fmla="*/ 3334 w 1528999"/>
              <a:gd name="connsiteY2" fmla="*/ 991 h 10000"/>
              <a:gd name="connsiteX3" fmla="*/ 471614 w 1528999"/>
              <a:gd name="connsiteY3" fmla="*/ 1455 h 10000"/>
              <a:gd name="connsiteX4" fmla="*/ 5832 w 1528999"/>
              <a:gd name="connsiteY4" fmla="*/ 2133 h 10000"/>
              <a:gd name="connsiteX5" fmla="*/ 1666 w 1528999"/>
              <a:gd name="connsiteY5" fmla="*/ 3205 h 10000"/>
              <a:gd name="connsiteX6" fmla="*/ 500778 w 1528999"/>
              <a:gd name="connsiteY6" fmla="*/ 3737 h 10000"/>
              <a:gd name="connsiteX7" fmla="*/ 990724 w 1528999"/>
              <a:gd name="connsiteY7" fmla="*/ 2955 h 10000"/>
              <a:gd name="connsiteX8" fmla="*/ 1010721 w 1528999"/>
              <a:gd name="connsiteY8" fmla="*/ 4389 h 10000"/>
              <a:gd name="connsiteX9" fmla="*/ 1528999 w 1528999"/>
              <a:gd name="connsiteY9" fmla="*/ 4937 h 10000"/>
              <a:gd name="connsiteX10" fmla="*/ 1020721 w 1528999"/>
              <a:gd name="connsiteY10" fmla="*/ 5476 h 10000"/>
              <a:gd name="connsiteX11" fmla="*/ 980726 w 1528999"/>
              <a:gd name="connsiteY11" fmla="*/ 6824 h 10000"/>
              <a:gd name="connsiteX12" fmla="*/ 490779 w 1528999"/>
              <a:gd name="connsiteY12" fmla="*/ 6042 h 10000"/>
              <a:gd name="connsiteX13" fmla="*/ 0 w 1528999"/>
              <a:gd name="connsiteY13" fmla="*/ 6623 h 10000"/>
              <a:gd name="connsiteX14" fmla="*/ 10831 w 1528999"/>
              <a:gd name="connsiteY14" fmla="*/ 7737 h 10000"/>
              <a:gd name="connsiteX15" fmla="*/ 451617 w 1528999"/>
              <a:gd name="connsiteY15" fmla="*/ 8236 h 10000"/>
              <a:gd name="connsiteX16" fmla="*/ 20831 w 1528999"/>
              <a:gd name="connsiteY16" fmla="*/ 8759 h 10000"/>
              <a:gd name="connsiteX17" fmla="*/ 12500 w 1528999"/>
              <a:gd name="connsiteY17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3334 w 1528999"/>
              <a:gd name="connsiteY3" fmla="*/ 991 h 10000"/>
              <a:gd name="connsiteX4" fmla="*/ 471614 w 1528999"/>
              <a:gd name="connsiteY4" fmla="*/ 1455 h 10000"/>
              <a:gd name="connsiteX5" fmla="*/ 5832 w 1528999"/>
              <a:gd name="connsiteY5" fmla="*/ 2133 h 10000"/>
              <a:gd name="connsiteX6" fmla="*/ 1666 w 1528999"/>
              <a:gd name="connsiteY6" fmla="*/ 3205 h 10000"/>
              <a:gd name="connsiteX7" fmla="*/ 500778 w 1528999"/>
              <a:gd name="connsiteY7" fmla="*/ 3737 h 10000"/>
              <a:gd name="connsiteX8" fmla="*/ 990724 w 1528999"/>
              <a:gd name="connsiteY8" fmla="*/ 2955 h 10000"/>
              <a:gd name="connsiteX9" fmla="*/ 1010721 w 1528999"/>
              <a:gd name="connsiteY9" fmla="*/ 4389 h 10000"/>
              <a:gd name="connsiteX10" fmla="*/ 1528999 w 1528999"/>
              <a:gd name="connsiteY10" fmla="*/ 4937 h 10000"/>
              <a:gd name="connsiteX11" fmla="*/ 1020721 w 1528999"/>
              <a:gd name="connsiteY11" fmla="*/ 5476 h 10000"/>
              <a:gd name="connsiteX12" fmla="*/ 980726 w 1528999"/>
              <a:gd name="connsiteY12" fmla="*/ 6824 h 10000"/>
              <a:gd name="connsiteX13" fmla="*/ 490779 w 1528999"/>
              <a:gd name="connsiteY13" fmla="*/ 6042 h 10000"/>
              <a:gd name="connsiteX14" fmla="*/ 0 w 1528999"/>
              <a:gd name="connsiteY14" fmla="*/ 6623 h 10000"/>
              <a:gd name="connsiteX15" fmla="*/ 10831 w 1528999"/>
              <a:gd name="connsiteY15" fmla="*/ 7737 h 10000"/>
              <a:gd name="connsiteX16" fmla="*/ 451617 w 1528999"/>
              <a:gd name="connsiteY16" fmla="*/ 8236 h 10000"/>
              <a:gd name="connsiteX17" fmla="*/ 20831 w 1528999"/>
              <a:gd name="connsiteY17" fmla="*/ 8759 h 10000"/>
              <a:gd name="connsiteX18" fmla="*/ 12500 w 1528999"/>
              <a:gd name="connsiteY18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3334 w 1528999"/>
              <a:gd name="connsiteY4" fmla="*/ 991 h 10000"/>
              <a:gd name="connsiteX5" fmla="*/ 471614 w 1528999"/>
              <a:gd name="connsiteY5" fmla="*/ 1455 h 10000"/>
              <a:gd name="connsiteX6" fmla="*/ 5832 w 1528999"/>
              <a:gd name="connsiteY6" fmla="*/ 2133 h 10000"/>
              <a:gd name="connsiteX7" fmla="*/ 1666 w 1528999"/>
              <a:gd name="connsiteY7" fmla="*/ 3205 h 10000"/>
              <a:gd name="connsiteX8" fmla="*/ 500778 w 1528999"/>
              <a:gd name="connsiteY8" fmla="*/ 3737 h 10000"/>
              <a:gd name="connsiteX9" fmla="*/ 990724 w 1528999"/>
              <a:gd name="connsiteY9" fmla="*/ 2955 h 10000"/>
              <a:gd name="connsiteX10" fmla="*/ 1010721 w 1528999"/>
              <a:gd name="connsiteY10" fmla="*/ 4389 h 10000"/>
              <a:gd name="connsiteX11" fmla="*/ 1528999 w 1528999"/>
              <a:gd name="connsiteY11" fmla="*/ 4937 h 10000"/>
              <a:gd name="connsiteX12" fmla="*/ 1020721 w 1528999"/>
              <a:gd name="connsiteY12" fmla="*/ 5476 h 10000"/>
              <a:gd name="connsiteX13" fmla="*/ 980726 w 1528999"/>
              <a:gd name="connsiteY13" fmla="*/ 6824 h 10000"/>
              <a:gd name="connsiteX14" fmla="*/ 490779 w 1528999"/>
              <a:gd name="connsiteY14" fmla="*/ 6042 h 10000"/>
              <a:gd name="connsiteX15" fmla="*/ 0 w 1528999"/>
              <a:gd name="connsiteY15" fmla="*/ 6623 h 10000"/>
              <a:gd name="connsiteX16" fmla="*/ 10831 w 1528999"/>
              <a:gd name="connsiteY16" fmla="*/ 7737 h 10000"/>
              <a:gd name="connsiteX17" fmla="*/ 451617 w 1528999"/>
              <a:gd name="connsiteY17" fmla="*/ 8236 h 10000"/>
              <a:gd name="connsiteX18" fmla="*/ 20831 w 1528999"/>
              <a:gd name="connsiteY18" fmla="*/ 8759 h 10000"/>
              <a:gd name="connsiteX19" fmla="*/ 12500 w 1528999"/>
              <a:gd name="connsiteY19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3334 w 1528999"/>
              <a:gd name="connsiteY4" fmla="*/ 991 h 10000"/>
              <a:gd name="connsiteX5" fmla="*/ 337214 w 1528999"/>
              <a:gd name="connsiteY5" fmla="*/ 886 h 10000"/>
              <a:gd name="connsiteX6" fmla="*/ 471614 w 1528999"/>
              <a:gd name="connsiteY6" fmla="*/ 1455 h 10000"/>
              <a:gd name="connsiteX7" fmla="*/ 5832 w 1528999"/>
              <a:gd name="connsiteY7" fmla="*/ 2133 h 10000"/>
              <a:gd name="connsiteX8" fmla="*/ 1666 w 1528999"/>
              <a:gd name="connsiteY8" fmla="*/ 3205 h 10000"/>
              <a:gd name="connsiteX9" fmla="*/ 500778 w 1528999"/>
              <a:gd name="connsiteY9" fmla="*/ 3737 h 10000"/>
              <a:gd name="connsiteX10" fmla="*/ 990724 w 1528999"/>
              <a:gd name="connsiteY10" fmla="*/ 2955 h 10000"/>
              <a:gd name="connsiteX11" fmla="*/ 1010721 w 1528999"/>
              <a:gd name="connsiteY11" fmla="*/ 4389 h 10000"/>
              <a:gd name="connsiteX12" fmla="*/ 1528999 w 1528999"/>
              <a:gd name="connsiteY12" fmla="*/ 4937 h 10000"/>
              <a:gd name="connsiteX13" fmla="*/ 1020721 w 1528999"/>
              <a:gd name="connsiteY13" fmla="*/ 5476 h 10000"/>
              <a:gd name="connsiteX14" fmla="*/ 980726 w 1528999"/>
              <a:gd name="connsiteY14" fmla="*/ 6824 h 10000"/>
              <a:gd name="connsiteX15" fmla="*/ 490779 w 1528999"/>
              <a:gd name="connsiteY15" fmla="*/ 6042 h 10000"/>
              <a:gd name="connsiteX16" fmla="*/ 0 w 1528999"/>
              <a:gd name="connsiteY16" fmla="*/ 6623 h 10000"/>
              <a:gd name="connsiteX17" fmla="*/ 10831 w 1528999"/>
              <a:gd name="connsiteY17" fmla="*/ 7737 h 10000"/>
              <a:gd name="connsiteX18" fmla="*/ 451617 w 1528999"/>
              <a:gd name="connsiteY18" fmla="*/ 8236 h 10000"/>
              <a:gd name="connsiteX19" fmla="*/ 20831 w 1528999"/>
              <a:gd name="connsiteY19" fmla="*/ 8759 h 10000"/>
              <a:gd name="connsiteX20" fmla="*/ 12500 w 1528999"/>
              <a:gd name="connsiteY20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3334 w 1528999"/>
              <a:gd name="connsiteY4" fmla="*/ 991 h 10000"/>
              <a:gd name="connsiteX5" fmla="*/ 337214 w 1528999"/>
              <a:gd name="connsiteY5" fmla="*/ 886 h 10000"/>
              <a:gd name="connsiteX6" fmla="*/ 355776 w 1528999"/>
              <a:gd name="connsiteY6" fmla="*/ 1356 h 10000"/>
              <a:gd name="connsiteX7" fmla="*/ 471614 w 1528999"/>
              <a:gd name="connsiteY7" fmla="*/ 1455 h 10000"/>
              <a:gd name="connsiteX8" fmla="*/ 5832 w 1528999"/>
              <a:gd name="connsiteY8" fmla="*/ 2133 h 10000"/>
              <a:gd name="connsiteX9" fmla="*/ 1666 w 1528999"/>
              <a:gd name="connsiteY9" fmla="*/ 3205 h 10000"/>
              <a:gd name="connsiteX10" fmla="*/ 500778 w 1528999"/>
              <a:gd name="connsiteY10" fmla="*/ 3737 h 10000"/>
              <a:gd name="connsiteX11" fmla="*/ 990724 w 1528999"/>
              <a:gd name="connsiteY11" fmla="*/ 2955 h 10000"/>
              <a:gd name="connsiteX12" fmla="*/ 1010721 w 1528999"/>
              <a:gd name="connsiteY12" fmla="*/ 4389 h 10000"/>
              <a:gd name="connsiteX13" fmla="*/ 1528999 w 1528999"/>
              <a:gd name="connsiteY13" fmla="*/ 4937 h 10000"/>
              <a:gd name="connsiteX14" fmla="*/ 1020721 w 1528999"/>
              <a:gd name="connsiteY14" fmla="*/ 5476 h 10000"/>
              <a:gd name="connsiteX15" fmla="*/ 980726 w 1528999"/>
              <a:gd name="connsiteY15" fmla="*/ 6824 h 10000"/>
              <a:gd name="connsiteX16" fmla="*/ 490779 w 1528999"/>
              <a:gd name="connsiteY16" fmla="*/ 6042 h 10000"/>
              <a:gd name="connsiteX17" fmla="*/ 0 w 1528999"/>
              <a:gd name="connsiteY17" fmla="*/ 6623 h 10000"/>
              <a:gd name="connsiteX18" fmla="*/ 10831 w 1528999"/>
              <a:gd name="connsiteY18" fmla="*/ 7737 h 10000"/>
              <a:gd name="connsiteX19" fmla="*/ 451617 w 1528999"/>
              <a:gd name="connsiteY19" fmla="*/ 8236 h 10000"/>
              <a:gd name="connsiteX20" fmla="*/ 20831 w 1528999"/>
              <a:gd name="connsiteY20" fmla="*/ 8759 h 10000"/>
              <a:gd name="connsiteX21" fmla="*/ 12500 w 1528999"/>
              <a:gd name="connsiteY21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3334 w 1528999"/>
              <a:gd name="connsiteY4" fmla="*/ 991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5832 w 1528999"/>
              <a:gd name="connsiteY9" fmla="*/ 2133 h 10000"/>
              <a:gd name="connsiteX10" fmla="*/ 1666 w 1528999"/>
              <a:gd name="connsiteY10" fmla="*/ 3205 h 10000"/>
              <a:gd name="connsiteX11" fmla="*/ 500778 w 1528999"/>
              <a:gd name="connsiteY11" fmla="*/ 3737 h 10000"/>
              <a:gd name="connsiteX12" fmla="*/ 990724 w 1528999"/>
              <a:gd name="connsiteY12" fmla="*/ 2955 h 10000"/>
              <a:gd name="connsiteX13" fmla="*/ 1010721 w 1528999"/>
              <a:gd name="connsiteY13" fmla="*/ 4389 h 10000"/>
              <a:gd name="connsiteX14" fmla="*/ 1528999 w 1528999"/>
              <a:gd name="connsiteY14" fmla="*/ 4937 h 10000"/>
              <a:gd name="connsiteX15" fmla="*/ 1020721 w 1528999"/>
              <a:gd name="connsiteY15" fmla="*/ 5476 h 10000"/>
              <a:gd name="connsiteX16" fmla="*/ 980726 w 1528999"/>
              <a:gd name="connsiteY16" fmla="*/ 6824 h 10000"/>
              <a:gd name="connsiteX17" fmla="*/ 490779 w 1528999"/>
              <a:gd name="connsiteY17" fmla="*/ 6042 h 10000"/>
              <a:gd name="connsiteX18" fmla="*/ 0 w 1528999"/>
              <a:gd name="connsiteY18" fmla="*/ 6623 h 10000"/>
              <a:gd name="connsiteX19" fmla="*/ 10831 w 1528999"/>
              <a:gd name="connsiteY19" fmla="*/ 7737 h 10000"/>
              <a:gd name="connsiteX20" fmla="*/ 451617 w 1528999"/>
              <a:gd name="connsiteY20" fmla="*/ 8236 h 10000"/>
              <a:gd name="connsiteX21" fmla="*/ 20831 w 1528999"/>
              <a:gd name="connsiteY21" fmla="*/ 8759 h 10000"/>
              <a:gd name="connsiteX22" fmla="*/ 12500 w 1528999"/>
              <a:gd name="connsiteY22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5832 w 1528999"/>
              <a:gd name="connsiteY9" fmla="*/ 2133 h 10000"/>
              <a:gd name="connsiteX10" fmla="*/ 1666 w 1528999"/>
              <a:gd name="connsiteY10" fmla="*/ 3205 h 10000"/>
              <a:gd name="connsiteX11" fmla="*/ 500778 w 1528999"/>
              <a:gd name="connsiteY11" fmla="*/ 3737 h 10000"/>
              <a:gd name="connsiteX12" fmla="*/ 990724 w 1528999"/>
              <a:gd name="connsiteY12" fmla="*/ 2955 h 10000"/>
              <a:gd name="connsiteX13" fmla="*/ 1010721 w 1528999"/>
              <a:gd name="connsiteY13" fmla="*/ 4389 h 10000"/>
              <a:gd name="connsiteX14" fmla="*/ 1528999 w 1528999"/>
              <a:gd name="connsiteY14" fmla="*/ 4937 h 10000"/>
              <a:gd name="connsiteX15" fmla="*/ 1020721 w 1528999"/>
              <a:gd name="connsiteY15" fmla="*/ 5476 h 10000"/>
              <a:gd name="connsiteX16" fmla="*/ 980726 w 1528999"/>
              <a:gd name="connsiteY16" fmla="*/ 6824 h 10000"/>
              <a:gd name="connsiteX17" fmla="*/ 490779 w 1528999"/>
              <a:gd name="connsiteY17" fmla="*/ 6042 h 10000"/>
              <a:gd name="connsiteX18" fmla="*/ 0 w 1528999"/>
              <a:gd name="connsiteY18" fmla="*/ 6623 h 10000"/>
              <a:gd name="connsiteX19" fmla="*/ 10831 w 1528999"/>
              <a:gd name="connsiteY19" fmla="*/ 7737 h 10000"/>
              <a:gd name="connsiteX20" fmla="*/ 451617 w 1528999"/>
              <a:gd name="connsiteY20" fmla="*/ 8236 h 10000"/>
              <a:gd name="connsiteX21" fmla="*/ 20831 w 1528999"/>
              <a:gd name="connsiteY21" fmla="*/ 8759 h 10000"/>
              <a:gd name="connsiteX22" fmla="*/ 12500 w 1528999"/>
              <a:gd name="connsiteY22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43402 w 1528999"/>
              <a:gd name="connsiteY9" fmla="*/ 2204 h 10000"/>
              <a:gd name="connsiteX10" fmla="*/ 5832 w 1528999"/>
              <a:gd name="connsiteY10" fmla="*/ 2133 h 10000"/>
              <a:gd name="connsiteX11" fmla="*/ 1666 w 1528999"/>
              <a:gd name="connsiteY11" fmla="*/ 3205 h 10000"/>
              <a:gd name="connsiteX12" fmla="*/ 500778 w 1528999"/>
              <a:gd name="connsiteY12" fmla="*/ 3737 h 10000"/>
              <a:gd name="connsiteX13" fmla="*/ 990724 w 1528999"/>
              <a:gd name="connsiteY13" fmla="*/ 2955 h 10000"/>
              <a:gd name="connsiteX14" fmla="*/ 1010721 w 1528999"/>
              <a:gd name="connsiteY14" fmla="*/ 4389 h 10000"/>
              <a:gd name="connsiteX15" fmla="*/ 1528999 w 1528999"/>
              <a:gd name="connsiteY15" fmla="*/ 4937 h 10000"/>
              <a:gd name="connsiteX16" fmla="*/ 1020721 w 1528999"/>
              <a:gd name="connsiteY16" fmla="*/ 5476 h 10000"/>
              <a:gd name="connsiteX17" fmla="*/ 980726 w 1528999"/>
              <a:gd name="connsiteY17" fmla="*/ 6824 h 10000"/>
              <a:gd name="connsiteX18" fmla="*/ 490779 w 1528999"/>
              <a:gd name="connsiteY18" fmla="*/ 6042 h 10000"/>
              <a:gd name="connsiteX19" fmla="*/ 0 w 1528999"/>
              <a:gd name="connsiteY19" fmla="*/ 6623 h 10000"/>
              <a:gd name="connsiteX20" fmla="*/ 10831 w 1528999"/>
              <a:gd name="connsiteY20" fmla="*/ 7737 h 10000"/>
              <a:gd name="connsiteX21" fmla="*/ 451617 w 1528999"/>
              <a:gd name="connsiteY21" fmla="*/ 8236 h 10000"/>
              <a:gd name="connsiteX22" fmla="*/ 20831 w 1528999"/>
              <a:gd name="connsiteY22" fmla="*/ 8759 h 10000"/>
              <a:gd name="connsiteX23" fmla="*/ 12500 w 1528999"/>
              <a:gd name="connsiteY23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5832 w 1528999"/>
              <a:gd name="connsiteY11" fmla="*/ 2133 h 10000"/>
              <a:gd name="connsiteX12" fmla="*/ 1666 w 1528999"/>
              <a:gd name="connsiteY12" fmla="*/ 3205 h 10000"/>
              <a:gd name="connsiteX13" fmla="*/ 500778 w 1528999"/>
              <a:gd name="connsiteY13" fmla="*/ 3737 h 10000"/>
              <a:gd name="connsiteX14" fmla="*/ 990724 w 1528999"/>
              <a:gd name="connsiteY14" fmla="*/ 2955 h 10000"/>
              <a:gd name="connsiteX15" fmla="*/ 1010721 w 1528999"/>
              <a:gd name="connsiteY15" fmla="*/ 4389 h 10000"/>
              <a:gd name="connsiteX16" fmla="*/ 1528999 w 1528999"/>
              <a:gd name="connsiteY16" fmla="*/ 4937 h 10000"/>
              <a:gd name="connsiteX17" fmla="*/ 1020721 w 1528999"/>
              <a:gd name="connsiteY17" fmla="*/ 5476 h 10000"/>
              <a:gd name="connsiteX18" fmla="*/ 980726 w 1528999"/>
              <a:gd name="connsiteY18" fmla="*/ 6824 h 10000"/>
              <a:gd name="connsiteX19" fmla="*/ 490779 w 1528999"/>
              <a:gd name="connsiteY19" fmla="*/ 6042 h 10000"/>
              <a:gd name="connsiteX20" fmla="*/ 0 w 1528999"/>
              <a:gd name="connsiteY20" fmla="*/ 6623 h 10000"/>
              <a:gd name="connsiteX21" fmla="*/ 10831 w 1528999"/>
              <a:gd name="connsiteY21" fmla="*/ 7737 h 10000"/>
              <a:gd name="connsiteX22" fmla="*/ 451617 w 1528999"/>
              <a:gd name="connsiteY22" fmla="*/ 8236 h 10000"/>
              <a:gd name="connsiteX23" fmla="*/ 20831 w 1528999"/>
              <a:gd name="connsiteY23" fmla="*/ 8759 h 10000"/>
              <a:gd name="connsiteX24" fmla="*/ 12500 w 1528999"/>
              <a:gd name="connsiteY24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666 w 1528999"/>
              <a:gd name="connsiteY13" fmla="*/ 3205 h 10000"/>
              <a:gd name="connsiteX14" fmla="*/ 500778 w 1528999"/>
              <a:gd name="connsiteY14" fmla="*/ 3737 h 10000"/>
              <a:gd name="connsiteX15" fmla="*/ 990724 w 1528999"/>
              <a:gd name="connsiteY15" fmla="*/ 2955 h 10000"/>
              <a:gd name="connsiteX16" fmla="*/ 1010721 w 1528999"/>
              <a:gd name="connsiteY16" fmla="*/ 4389 h 10000"/>
              <a:gd name="connsiteX17" fmla="*/ 1528999 w 1528999"/>
              <a:gd name="connsiteY17" fmla="*/ 4937 h 10000"/>
              <a:gd name="connsiteX18" fmla="*/ 1020721 w 1528999"/>
              <a:gd name="connsiteY18" fmla="*/ 5476 h 10000"/>
              <a:gd name="connsiteX19" fmla="*/ 980726 w 1528999"/>
              <a:gd name="connsiteY19" fmla="*/ 6824 h 10000"/>
              <a:gd name="connsiteX20" fmla="*/ 490779 w 1528999"/>
              <a:gd name="connsiteY20" fmla="*/ 6042 h 10000"/>
              <a:gd name="connsiteX21" fmla="*/ 0 w 1528999"/>
              <a:gd name="connsiteY21" fmla="*/ 6623 h 10000"/>
              <a:gd name="connsiteX22" fmla="*/ 10831 w 1528999"/>
              <a:gd name="connsiteY22" fmla="*/ 7737 h 10000"/>
              <a:gd name="connsiteX23" fmla="*/ 451617 w 1528999"/>
              <a:gd name="connsiteY23" fmla="*/ 8236 h 10000"/>
              <a:gd name="connsiteX24" fmla="*/ 20831 w 1528999"/>
              <a:gd name="connsiteY24" fmla="*/ 8759 h 10000"/>
              <a:gd name="connsiteX25" fmla="*/ 12500 w 1528999"/>
              <a:gd name="connsiteY25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82529 w 1528999"/>
              <a:gd name="connsiteY13" fmla="*/ 2675 h 10000"/>
              <a:gd name="connsiteX14" fmla="*/ 1666 w 1528999"/>
              <a:gd name="connsiteY14" fmla="*/ 3205 h 10000"/>
              <a:gd name="connsiteX15" fmla="*/ 500778 w 1528999"/>
              <a:gd name="connsiteY15" fmla="*/ 3737 h 10000"/>
              <a:gd name="connsiteX16" fmla="*/ 990724 w 1528999"/>
              <a:gd name="connsiteY16" fmla="*/ 2955 h 10000"/>
              <a:gd name="connsiteX17" fmla="*/ 1010721 w 1528999"/>
              <a:gd name="connsiteY17" fmla="*/ 4389 h 10000"/>
              <a:gd name="connsiteX18" fmla="*/ 1528999 w 1528999"/>
              <a:gd name="connsiteY18" fmla="*/ 4937 h 10000"/>
              <a:gd name="connsiteX19" fmla="*/ 1020721 w 1528999"/>
              <a:gd name="connsiteY19" fmla="*/ 5476 h 10000"/>
              <a:gd name="connsiteX20" fmla="*/ 980726 w 1528999"/>
              <a:gd name="connsiteY20" fmla="*/ 6824 h 10000"/>
              <a:gd name="connsiteX21" fmla="*/ 490779 w 1528999"/>
              <a:gd name="connsiteY21" fmla="*/ 6042 h 10000"/>
              <a:gd name="connsiteX22" fmla="*/ 0 w 1528999"/>
              <a:gd name="connsiteY22" fmla="*/ 6623 h 10000"/>
              <a:gd name="connsiteX23" fmla="*/ 10831 w 1528999"/>
              <a:gd name="connsiteY23" fmla="*/ 7737 h 10000"/>
              <a:gd name="connsiteX24" fmla="*/ 451617 w 1528999"/>
              <a:gd name="connsiteY24" fmla="*/ 8236 h 10000"/>
              <a:gd name="connsiteX25" fmla="*/ 20831 w 1528999"/>
              <a:gd name="connsiteY25" fmla="*/ 8759 h 10000"/>
              <a:gd name="connsiteX26" fmla="*/ 12500 w 1528999"/>
              <a:gd name="connsiteY26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1666 w 1528999"/>
              <a:gd name="connsiteY15" fmla="*/ 3205 h 10000"/>
              <a:gd name="connsiteX16" fmla="*/ 500778 w 1528999"/>
              <a:gd name="connsiteY16" fmla="*/ 3737 h 10000"/>
              <a:gd name="connsiteX17" fmla="*/ 990724 w 1528999"/>
              <a:gd name="connsiteY17" fmla="*/ 2955 h 10000"/>
              <a:gd name="connsiteX18" fmla="*/ 1010721 w 1528999"/>
              <a:gd name="connsiteY18" fmla="*/ 4389 h 10000"/>
              <a:gd name="connsiteX19" fmla="*/ 1528999 w 1528999"/>
              <a:gd name="connsiteY19" fmla="*/ 4937 h 10000"/>
              <a:gd name="connsiteX20" fmla="*/ 1020721 w 1528999"/>
              <a:gd name="connsiteY20" fmla="*/ 5476 h 10000"/>
              <a:gd name="connsiteX21" fmla="*/ 980726 w 1528999"/>
              <a:gd name="connsiteY21" fmla="*/ 6824 h 10000"/>
              <a:gd name="connsiteX22" fmla="*/ 490779 w 1528999"/>
              <a:gd name="connsiteY22" fmla="*/ 6042 h 10000"/>
              <a:gd name="connsiteX23" fmla="*/ 0 w 1528999"/>
              <a:gd name="connsiteY23" fmla="*/ 6623 h 10000"/>
              <a:gd name="connsiteX24" fmla="*/ 10831 w 1528999"/>
              <a:gd name="connsiteY24" fmla="*/ 7737 h 10000"/>
              <a:gd name="connsiteX25" fmla="*/ 451617 w 1528999"/>
              <a:gd name="connsiteY25" fmla="*/ 8236 h 10000"/>
              <a:gd name="connsiteX26" fmla="*/ 20831 w 1528999"/>
              <a:gd name="connsiteY26" fmla="*/ 8759 h 10000"/>
              <a:gd name="connsiteX27" fmla="*/ 12500 w 1528999"/>
              <a:gd name="connsiteY27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500778 w 1528999"/>
              <a:gd name="connsiteY17" fmla="*/ 3737 h 10000"/>
              <a:gd name="connsiteX18" fmla="*/ 990724 w 1528999"/>
              <a:gd name="connsiteY18" fmla="*/ 2955 h 10000"/>
              <a:gd name="connsiteX19" fmla="*/ 1010721 w 1528999"/>
              <a:gd name="connsiteY19" fmla="*/ 4389 h 10000"/>
              <a:gd name="connsiteX20" fmla="*/ 1528999 w 1528999"/>
              <a:gd name="connsiteY20" fmla="*/ 4937 h 10000"/>
              <a:gd name="connsiteX21" fmla="*/ 1020721 w 1528999"/>
              <a:gd name="connsiteY21" fmla="*/ 5476 h 10000"/>
              <a:gd name="connsiteX22" fmla="*/ 980726 w 1528999"/>
              <a:gd name="connsiteY22" fmla="*/ 6824 h 10000"/>
              <a:gd name="connsiteX23" fmla="*/ 490779 w 1528999"/>
              <a:gd name="connsiteY23" fmla="*/ 6042 h 10000"/>
              <a:gd name="connsiteX24" fmla="*/ 0 w 1528999"/>
              <a:gd name="connsiteY24" fmla="*/ 6623 h 10000"/>
              <a:gd name="connsiteX25" fmla="*/ 10831 w 1528999"/>
              <a:gd name="connsiteY25" fmla="*/ 7737 h 10000"/>
              <a:gd name="connsiteX26" fmla="*/ 451617 w 1528999"/>
              <a:gd name="connsiteY26" fmla="*/ 8236 h 10000"/>
              <a:gd name="connsiteX27" fmla="*/ 20831 w 1528999"/>
              <a:gd name="connsiteY27" fmla="*/ 8759 h 10000"/>
              <a:gd name="connsiteX28" fmla="*/ 12500 w 1528999"/>
              <a:gd name="connsiteY28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337214 w 1528999"/>
              <a:gd name="connsiteY17" fmla="*/ 3146 h 10000"/>
              <a:gd name="connsiteX18" fmla="*/ 500778 w 1528999"/>
              <a:gd name="connsiteY18" fmla="*/ 3737 h 10000"/>
              <a:gd name="connsiteX19" fmla="*/ 990724 w 1528999"/>
              <a:gd name="connsiteY19" fmla="*/ 2955 h 10000"/>
              <a:gd name="connsiteX20" fmla="*/ 1010721 w 1528999"/>
              <a:gd name="connsiteY20" fmla="*/ 4389 h 10000"/>
              <a:gd name="connsiteX21" fmla="*/ 1528999 w 1528999"/>
              <a:gd name="connsiteY21" fmla="*/ 4937 h 10000"/>
              <a:gd name="connsiteX22" fmla="*/ 1020721 w 1528999"/>
              <a:gd name="connsiteY22" fmla="*/ 5476 h 10000"/>
              <a:gd name="connsiteX23" fmla="*/ 980726 w 1528999"/>
              <a:gd name="connsiteY23" fmla="*/ 6824 h 10000"/>
              <a:gd name="connsiteX24" fmla="*/ 490779 w 1528999"/>
              <a:gd name="connsiteY24" fmla="*/ 6042 h 10000"/>
              <a:gd name="connsiteX25" fmla="*/ 0 w 1528999"/>
              <a:gd name="connsiteY25" fmla="*/ 6623 h 10000"/>
              <a:gd name="connsiteX26" fmla="*/ 10831 w 1528999"/>
              <a:gd name="connsiteY26" fmla="*/ 7737 h 10000"/>
              <a:gd name="connsiteX27" fmla="*/ 451617 w 1528999"/>
              <a:gd name="connsiteY27" fmla="*/ 8236 h 10000"/>
              <a:gd name="connsiteX28" fmla="*/ 20831 w 1528999"/>
              <a:gd name="connsiteY28" fmla="*/ 8759 h 10000"/>
              <a:gd name="connsiteX29" fmla="*/ 12500 w 1528999"/>
              <a:gd name="connsiteY29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500778 w 1528999"/>
              <a:gd name="connsiteY19" fmla="*/ 3737 h 10000"/>
              <a:gd name="connsiteX20" fmla="*/ 990724 w 1528999"/>
              <a:gd name="connsiteY20" fmla="*/ 2955 h 10000"/>
              <a:gd name="connsiteX21" fmla="*/ 1010721 w 1528999"/>
              <a:gd name="connsiteY21" fmla="*/ 4389 h 10000"/>
              <a:gd name="connsiteX22" fmla="*/ 1528999 w 1528999"/>
              <a:gd name="connsiteY22" fmla="*/ 4937 h 10000"/>
              <a:gd name="connsiteX23" fmla="*/ 1020721 w 1528999"/>
              <a:gd name="connsiteY23" fmla="*/ 5476 h 10000"/>
              <a:gd name="connsiteX24" fmla="*/ 980726 w 1528999"/>
              <a:gd name="connsiteY24" fmla="*/ 6824 h 10000"/>
              <a:gd name="connsiteX25" fmla="*/ 490779 w 1528999"/>
              <a:gd name="connsiteY25" fmla="*/ 6042 h 10000"/>
              <a:gd name="connsiteX26" fmla="*/ 0 w 1528999"/>
              <a:gd name="connsiteY26" fmla="*/ 6623 h 10000"/>
              <a:gd name="connsiteX27" fmla="*/ 10831 w 1528999"/>
              <a:gd name="connsiteY27" fmla="*/ 7737 h 10000"/>
              <a:gd name="connsiteX28" fmla="*/ 451617 w 1528999"/>
              <a:gd name="connsiteY28" fmla="*/ 8236 h 10000"/>
              <a:gd name="connsiteX29" fmla="*/ 20831 w 1528999"/>
              <a:gd name="connsiteY29" fmla="*/ 8759 h 10000"/>
              <a:gd name="connsiteX30" fmla="*/ 12500 w 1528999"/>
              <a:gd name="connsiteY30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990724 w 1528999"/>
              <a:gd name="connsiteY21" fmla="*/ 2955 h 10000"/>
              <a:gd name="connsiteX22" fmla="*/ 1010721 w 1528999"/>
              <a:gd name="connsiteY22" fmla="*/ 4389 h 10000"/>
              <a:gd name="connsiteX23" fmla="*/ 1528999 w 1528999"/>
              <a:gd name="connsiteY23" fmla="*/ 4937 h 10000"/>
              <a:gd name="connsiteX24" fmla="*/ 1020721 w 1528999"/>
              <a:gd name="connsiteY24" fmla="*/ 5476 h 10000"/>
              <a:gd name="connsiteX25" fmla="*/ 980726 w 1528999"/>
              <a:gd name="connsiteY25" fmla="*/ 6824 h 10000"/>
              <a:gd name="connsiteX26" fmla="*/ 490779 w 1528999"/>
              <a:gd name="connsiteY26" fmla="*/ 6042 h 10000"/>
              <a:gd name="connsiteX27" fmla="*/ 0 w 1528999"/>
              <a:gd name="connsiteY27" fmla="*/ 6623 h 10000"/>
              <a:gd name="connsiteX28" fmla="*/ 10831 w 1528999"/>
              <a:gd name="connsiteY28" fmla="*/ 7737 h 10000"/>
              <a:gd name="connsiteX29" fmla="*/ 451617 w 1528999"/>
              <a:gd name="connsiteY29" fmla="*/ 8236 h 10000"/>
              <a:gd name="connsiteX30" fmla="*/ 20831 w 1528999"/>
              <a:gd name="connsiteY30" fmla="*/ 8759 h 10000"/>
              <a:gd name="connsiteX31" fmla="*/ 12500 w 1528999"/>
              <a:gd name="connsiteY31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52773 w 1528999"/>
              <a:gd name="connsiteY21" fmla="*/ 3025 h 10000"/>
              <a:gd name="connsiteX22" fmla="*/ 990724 w 1528999"/>
              <a:gd name="connsiteY22" fmla="*/ 2955 h 10000"/>
              <a:gd name="connsiteX23" fmla="*/ 1010721 w 1528999"/>
              <a:gd name="connsiteY23" fmla="*/ 4389 h 10000"/>
              <a:gd name="connsiteX24" fmla="*/ 1528999 w 1528999"/>
              <a:gd name="connsiteY24" fmla="*/ 4937 h 10000"/>
              <a:gd name="connsiteX25" fmla="*/ 1020721 w 1528999"/>
              <a:gd name="connsiteY25" fmla="*/ 5476 h 10000"/>
              <a:gd name="connsiteX26" fmla="*/ 980726 w 1528999"/>
              <a:gd name="connsiteY26" fmla="*/ 6824 h 10000"/>
              <a:gd name="connsiteX27" fmla="*/ 490779 w 1528999"/>
              <a:gd name="connsiteY27" fmla="*/ 6042 h 10000"/>
              <a:gd name="connsiteX28" fmla="*/ 0 w 1528999"/>
              <a:gd name="connsiteY28" fmla="*/ 6623 h 10000"/>
              <a:gd name="connsiteX29" fmla="*/ 10831 w 1528999"/>
              <a:gd name="connsiteY29" fmla="*/ 7737 h 10000"/>
              <a:gd name="connsiteX30" fmla="*/ 451617 w 1528999"/>
              <a:gd name="connsiteY30" fmla="*/ 8236 h 10000"/>
              <a:gd name="connsiteX31" fmla="*/ 20831 w 1528999"/>
              <a:gd name="connsiteY31" fmla="*/ 8759 h 10000"/>
              <a:gd name="connsiteX32" fmla="*/ 12500 w 1528999"/>
              <a:gd name="connsiteY32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52773 w 1528999"/>
              <a:gd name="connsiteY21" fmla="*/ 3025 h 10000"/>
              <a:gd name="connsiteX22" fmla="*/ 838396 w 1528999"/>
              <a:gd name="connsiteY22" fmla="*/ 3213 h 10000"/>
              <a:gd name="connsiteX23" fmla="*/ 990724 w 1528999"/>
              <a:gd name="connsiteY23" fmla="*/ 2955 h 10000"/>
              <a:gd name="connsiteX24" fmla="*/ 1010721 w 1528999"/>
              <a:gd name="connsiteY24" fmla="*/ 4389 h 10000"/>
              <a:gd name="connsiteX25" fmla="*/ 1528999 w 1528999"/>
              <a:gd name="connsiteY25" fmla="*/ 4937 h 10000"/>
              <a:gd name="connsiteX26" fmla="*/ 1020721 w 1528999"/>
              <a:gd name="connsiteY26" fmla="*/ 5476 h 10000"/>
              <a:gd name="connsiteX27" fmla="*/ 980726 w 1528999"/>
              <a:gd name="connsiteY27" fmla="*/ 6824 h 10000"/>
              <a:gd name="connsiteX28" fmla="*/ 490779 w 1528999"/>
              <a:gd name="connsiteY28" fmla="*/ 6042 h 10000"/>
              <a:gd name="connsiteX29" fmla="*/ 0 w 1528999"/>
              <a:gd name="connsiteY29" fmla="*/ 6623 h 10000"/>
              <a:gd name="connsiteX30" fmla="*/ 10831 w 1528999"/>
              <a:gd name="connsiteY30" fmla="*/ 7737 h 10000"/>
              <a:gd name="connsiteX31" fmla="*/ 451617 w 1528999"/>
              <a:gd name="connsiteY31" fmla="*/ 8236 h 10000"/>
              <a:gd name="connsiteX32" fmla="*/ 20831 w 1528999"/>
              <a:gd name="connsiteY32" fmla="*/ 8759 h 10000"/>
              <a:gd name="connsiteX33" fmla="*/ 12500 w 1528999"/>
              <a:gd name="connsiteY33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0721 w 1528999"/>
              <a:gd name="connsiteY25" fmla="*/ 4389 h 10000"/>
              <a:gd name="connsiteX26" fmla="*/ 1528999 w 1528999"/>
              <a:gd name="connsiteY26" fmla="*/ 4937 h 10000"/>
              <a:gd name="connsiteX27" fmla="*/ 1020721 w 1528999"/>
              <a:gd name="connsiteY27" fmla="*/ 5476 h 10000"/>
              <a:gd name="connsiteX28" fmla="*/ 980726 w 1528999"/>
              <a:gd name="connsiteY28" fmla="*/ 6824 h 10000"/>
              <a:gd name="connsiteX29" fmla="*/ 490779 w 1528999"/>
              <a:gd name="connsiteY29" fmla="*/ 6042 h 10000"/>
              <a:gd name="connsiteX30" fmla="*/ 0 w 1528999"/>
              <a:gd name="connsiteY30" fmla="*/ 6623 h 10000"/>
              <a:gd name="connsiteX31" fmla="*/ 10831 w 1528999"/>
              <a:gd name="connsiteY31" fmla="*/ 7737 h 10000"/>
              <a:gd name="connsiteX32" fmla="*/ 451617 w 1528999"/>
              <a:gd name="connsiteY32" fmla="*/ 8236 h 10000"/>
              <a:gd name="connsiteX33" fmla="*/ 20831 w 1528999"/>
              <a:gd name="connsiteY33" fmla="*/ 8759 h 10000"/>
              <a:gd name="connsiteX34" fmla="*/ 12500 w 1528999"/>
              <a:gd name="connsiteY34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234393 w 1528999"/>
              <a:gd name="connsiteY25" fmla="*/ 3616 h 10000"/>
              <a:gd name="connsiteX26" fmla="*/ 1010721 w 1528999"/>
              <a:gd name="connsiteY26" fmla="*/ 4389 h 10000"/>
              <a:gd name="connsiteX27" fmla="*/ 1528999 w 1528999"/>
              <a:gd name="connsiteY27" fmla="*/ 4937 h 10000"/>
              <a:gd name="connsiteX28" fmla="*/ 1020721 w 1528999"/>
              <a:gd name="connsiteY28" fmla="*/ 5476 h 10000"/>
              <a:gd name="connsiteX29" fmla="*/ 980726 w 1528999"/>
              <a:gd name="connsiteY29" fmla="*/ 6824 h 10000"/>
              <a:gd name="connsiteX30" fmla="*/ 490779 w 1528999"/>
              <a:gd name="connsiteY30" fmla="*/ 6042 h 10000"/>
              <a:gd name="connsiteX31" fmla="*/ 0 w 1528999"/>
              <a:gd name="connsiteY31" fmla="*/ 6623 h 10000"/>
              <a:gd name="connsiteX32" fmla="*/ 10831 w 1528999"/>
              <a:gd name="connsiteY32" fmla="*/ 7737 h 10000"/>
              <a:gd name="connsiteX33" fmla="*/ 451617 w 1528999"/>
              <a:gd name="connsiteY33" fmla="*/ 8236 h 10000"/>
              <a:gd name="connsiteX34" fmla="*/ 20831 w 1528999"/>
              <a:gd name="connsiteY34" fmla="*/ 8759 h 10000"/>
              <a:gd name="connsiteX35" fmla="*/ 12500 w 1528999"/>
              <a:gd name="connsiteY35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10721 w 1528999"/>
              <a:gd name="connsiteY27" fmla="*/ 4389 h 10000"/>
              <a:gd name="connsiteX28" fmla="*/ 1528999 w 1528999"/>
              <a:gd name="connsiteY28" fmla="*/ 4937 h 10000"/>
              <a:gd name="connsiteX29" fmla="*/ 1020721 w 1528999"/>
              <a:gd name="connsiteY29" fmla="*/ 5476 h 10000"/>
              <a:gd name="connsiteX30" fmla="*/ 980726 w 1528999"/>
              <a:gd name="connsiteY30" fmla="*/ 6824 h 10000"/>
              <a:gd name="connsiteX31" fmla="*/ 490779 w 1528999"/>
              <a:gd name="connsiteY31" fmla="*/ 6042 h 10000"/>
              <a:gd name="connsiteX32" fmla="*/ 0 w 1528999"/>
              <a:gd name="connsiteY32" fmla="*/ 6623 h 10000"/>
              <a:gd name="connsiteX33" fmla="*/ 10831 w 1528999"/>
              <a:gd name="connsiteY33" fmla="*/ 7737 h 10000"/>
              <a:gd name="connsiteX34" fmla="*/ 451617 w 1528999"/>
              <a:gd name="connsiteY34" fmla="*/ 8236 h 10000"/>
              <a:gd name="connsiteX35" fmla="*/ 20831 w 1528999"/>
              <a:gd name="connsiteY35" fmla="*/ 8759 h 10000"/>
              <a:gd name="connsiteX36" fmla="*/ 12500 w 1528999"/>
              <a:gd name="connsiteY36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528999 w 1528999"/>
              <a:gd name="connsiteY29" fmla="*/ 4937 h 10000"/>
              <a:gd name="connsiteX30" fmla="*/ 1020721 w 1528999"/>
              <a:gd name="connsiteY30" fmla="*/ 5476 h 10000"/>
              <a:gd name="connsiteX31" fmla="*/ 980726 w 1528999"/>
              <a:gd name="connsiteY31" fmla="*/ 6824 h 10000"/>
              <a:gd name="connsiteX32" fmla="*/ 490779 w 1528999"/>
              <a:gd name="connsiteY32" fmla="*/ 6042 h 10000"/>
              <a:gd name="connsiteX33" fmla="*/ 0 w 1528999"/>
              <a:gd name="connsiteY33" fmla="*/ 6623 h 10000"/>
              <a:gd name="connsiteX34" fmla="*/ 10831 w 1528999"/>
              <a:gd name="connsiteY34" fmla="*/ 7737 h 10000"/>
              <a:gd name="connsiteX35" fmla="*/ 451617 w 1528999"/>
              <a:gd name="connsiteY35" fmla="*/ 8236 h 10000"/>
              <a:gd name="connsiteX36" fmla="*/ 20831 w 1528999"/>
              <a:gd name="connsiteY36" fmla="*/ 8759 h 10000"/>
              <a:gd name="connsiteX37" fmla="*/ 12500 w 1528999"/>
              <a:gd name="connsiteY37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382892 w 1528999"/>
              <a:gd name="connsiteY29" fmla="*/ 4249 h 10000"/>
              <a:gd name="connsiteX30" fmla="*/ 1528999 w 1528999"/>
              <a:gd name="connsiteY30" fmla="*/ 4937 h 10000"/>
              <a:gd name="connsiteX31" fmla="*/ 1020721 w 1528999"/>
              <a:gd name="connsiteY31" fmla="*/ 5476 h 10000"/>
              <a:gd name="connsiteX32" fmla="*/ 980726 w 1528999"/>
              <a:gd name="connsiteY32" fmla="*/ 6824 h 10000"/>
              <a:gd name="connsiteX33" fmla="*/ 490779 w 1528999"/>
              <a:gd name="connsiteY33" fmla="*/ 6042 h 10000"/>
              <a:gd name="connsiteX34" fmla="*/ 0 w 1528999"/>
              <a:gd name="connsiteY34" fmla="*/ 6623 h 10000"/>
              <a:gd name="connsiteX35" fmla="*/ 10831 w 1528999"/>
              <a:gd name="connsiteY35" fmla="*/ 7737 h 10000"/>
              <a:gd name="connsiteX36" fmla="*/ 451617 w 1528999"/>
              <a:gd name="connsiteY36" fmla="*/ 8236 h 10000"/>
              <a:gd name="connsiteX37" fmla="*/ 20831 w 1528999"/>
              <a:gd name="connsiteY37" fmla="*/ 8759 h 10000"/>
              <a:gd name="connsiteX38" fmla="*/ 12500 w 1528999"/>
              <a:gd name="connsiteY38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382892 w 1528999"/>
              <a:gd name="connsiteY29" fmla="*/ 4249 h 10000"/>
              <a:gd name="connsiteX30" fmla="*/ 1389080 w 1528999"/>
              <a:gd name="connsiteY30" fmla="*/ 4706 h 10000"/>
              <a:gd name="connsiteX31" fmla="*/ 1528999 w 1528999"/>
              <a:gd name="connsiteY31" fmla="*/ 4937 h 10000"/>
              <a:gd name="connsiteX32" fmla="*/ 1020721 w 1528999"/>
              <a:gd name="connsiteY32" fmla="*/ 5476 h 10000"/>
              <a:gd name="connsiteX33" fmla="*/ 980726 w 1528999"/>
              <a:gd name="connsiteY33" fmla="*/ 6824 h 10000"/>
              <a:gd name="connsiteX34" fmla="*/ 490779 w 1528999"/>
              <a:gd name="connsiteY34" fmla="*/ 6042 h 10000"/>
              <a:gd name="connsiteX35" fmla="*/ 0 w 1528999"/>
              <a:gd name="connsiteY35" fmla="*/ 6623 h 10000"/>
              <a:gd name="connsiteX36" fmla="*/ 10831 w 1528999"/>
              <a:gd name="connsiteY36" fmla="*/ 7737 h 10000"/>
              <a:gd name="connsiteX37" fmla="*/ 451617 w 1528999"/>
              <a:gd name="connsiteY37" fmla="*/ 8236 h 10000"/>
              <a:gd name="connsiteX38" fmla="*/ 20831 w 1528999"/>
              <a:gd name="connsiteY38" fmla="*/ 8759 h 10000"/>
              <a:gd name="connsiteX39" fmla="*/ 12500 w 1528999"/>
              <a:gd name="connsiteY39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020721 w 1528999"/>
              <a:gd name="connsiteY33" fmla="*/ 5476 h 10000"/>
              <a:gd name="connsiteX34" fmla="*/ 980726 w 1528999"/>
              <a:gd name="connsiteY34" fmla="*/ 6824 h 10000"/>
              <a:gd name="connsiteX35" fmla="*/ 490779 w 1528999"/>
              <a:gd name="connsiteY35" fmla="*/ 6042 h 10000"/>
              <a:gd name="connsiteX36" fmla="*/ 0 w 1528999"/>
              <a:gd name="connsiteY36" fmla="*/ 6623 h 10000"/>
              <a:gd name="connsiteX37" fmla="*/ 10831 w 1528999"/>
              <a:gd name="connsiteY37" fmla="*/ 7737 h 10000"/>
              <a:gd name="connsiteX38" fmla="*/ 451617 w 1528999"/>
              <a:gd name="connsiteY38" fmla="*/ 8236 h 10000"/>
              <a:gd name="connsiteX39" fmla="*/ 20831 w 1528999"/>
              <a:gd name="connsiteY39" fmla="*/ 8759 h 10000"/>
              <a:gd name="connsiteX40" fmla="*/ 12500 w 1528999"/>
              <a:gd name="connsiteY40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89080 w 1528999"/>
              <a:gd name="connsiteY33" fmla="*/ 5581 h 10000"/>
              <a:gd name="connsiteX34" fmla="*/ 1020721 w 1528999"/>
              <a:gd name="connsiteY34" fmla="*/ 5476 h 10000"/>
              <a:gd name="connsiteX35" fmla="*/ 980726 w 1528999"/>
              <a:gd name="connsiteY35" fmla="*/ 6824 h 10000"/>
              <a:gd name="connsiteX36" fmla="*/ 490779 w 1528999"/>
              <a:gd name="connsiteY36" fmla="*/ 6042 h 10000"/>
              <a:gd name="connsiteX37" fmla="*/ 0 w 1528999"/>
              <a:gd name="connsiteY37" fmla="*/ 6623 h 10000"/>
              <a:gd name="connsiteX38" fmla="*/ 10831 w 1528999"/>
              <a:gd name="connsiteY38" fmla="*/ 7737 h 10000"/>
              <a:gd name="connsiteX39" fmla="*/ 451617 w 1528999"/>
              <a:gd name="connsiteY39" fmla="*/ 8236 h 10000"/>
              <a:gd name="connsiteX40" fmla="*/ 20831 w 1528999"/>
              <a:gd name="connsiteY40" fmla="*/ 8759 h 10000"/>
              <a:gd name="connsiteX41" fmla="*/ 12500 w 1528999"/>
              <a:gd name="connsiteY41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020721 w 1528999"/>
              <a:gd name="connsiteY35" fmla="*/ 5476 h 10000"/>
              <a:gd name="connsiteX36" fmla="*/ 980726 w 1528999"/>
              <a:gd name="connsiteY36" fmla="*/ 6824 h 10000"/>
              <a:gd name="connsiteX37" fmla="*/ 490779 w 1528999"/>
              <a:gd name="connsiteY37" fmla="*/ 6042 h 10000"/>
              <a:gd name="connsiteX38" fmla="*/ 0 w 1528999"/>
              <a:gd name="connsiteY38" fmla="*/ 6623 h 10000"/>
              <a:gd name="connsiteX39" fmla="*/ 10831 w 1528999"/>
              <a:gd name="connsiteY39" fmla="*/ 7737 h 10000"/>
              <a:gd name="connsiteX40" fmla="*/ 451617 w 1528999"/>
              <a:gd name="connsiteY40" fmla="*/ 8236 h 10000"/>
              <a:gd name="connsiteX41" fmla="*/ 20831 w 1528999"/>
              <a:gd name="connsiteY41" fmla="*/ 8759 h 10000"/>
              <a:gd name="connsiteX42" fmla="*/ 12500 w 1528999"/>
              <a:gd name="connsiteY42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980726 w 1528999"/>
              <a:gd name="connsiteY37" fmla="*/ 6824 h 10000"/>
              <a:gd name="connsiteX38" fmla="*/ 490779 w 1528999"/>
              <a:gd name="connsiteY38" fmla="*/ 6042 h 10000"/>
              <a:gd name="connsiteX39" fmla="*/ 0 w 1528999"/>
              <a:gd name="connsiteY39" fmla="*/ 6623 h 10000"/>
              <a:gd name="connsiteX40" fmla="*/ 10831 w 1528999"/>
              <a:gd name="connsiteY40" fmla="*/ 7737 h 10000"/>
              <a:gd name="connsiteX41" fmla="*/ 451617 w 1528999"/>
              <a:gd name="connsiteY41" fmla="*/ 8236 h 10000"/>
              <a:gd name="connsiteX42" fmla="*/ 20831 w 1528999"/>
              <a:gd name="connsiteY42" fmla="*/ 8759 h 10000"/>
              <a:gd name="connsiteX43" fmla="*/ 12500 w 1528999"/>
              <a:gd name="connsiteY43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240581 w 1528999"/>
              <a:gd name="connsiteY37" fmla="*/ 6159 h 10000"/>
              <a:gd name="connsiteX38" fmla="*/ 980726 w 1528999"/>
              <a:gd name="connsiteY38" fmla="*/ 6824 h 10000"/>
              <a:gd name="connsiteX39" fmla="*/ 490779 w 1528999"/>
              <a:gd name="connsiteY39" fmla="*/ 6042 h 10000"/>
              <a:gd name="connsiteX40" fmla="*/ 0 w 1528999"/>
              <a:gd name="connsiteY40" fmla="*/ 6623 h 10000"/>
              <a:gd name="connsiteX41" fmla="*/ 10831 w 1528999"/>
              <a:gd name="connsiteY41" fmla="*/ 7737 h 10000"/>
              <a:gd name="connsiteX42" fmla="*/ 451617 w 1528999"/>
              <a:gd name="connsiteY42" fmla="*/ 8236 h 10000"/>
              <a:gd name="connsiteX43" fmla="*/ 20831 w 1528999"/>
              <a:gd name="connsiteY43" fmla="*/ 8759 h 10000"/>
              <a:gd name="connsiteX44" fmla="*/ 12500 w 1528999"/>
              <a:gd name="connsiteY44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980726 w 1528999"/>
              <a:gd name="connsiteY39" fmla="*/ 6824 h 10000"/>
              <a:gd name="connsiteX40" fmla="*/ 490779 w 1528999"/>
              <a:gd name="connsiteY40" fmla="*/ 6042 h 10000"/>
              <a:gd name="connsiteX41" fmla="*/ 0 w 1528999"/>
              <a:gd name="connsiteY41" fmla="*/ 6623 h 10000"/>
              <a:gd name="connsiteX42" fmla="*/ 10831 w 1528999"/>
              <a:gd name="connsiteY42" fmla="*/ 7737 h 10000"/>
              <a:gd name="connsiteX43" fmla="*/ 451617 w 1528999"/>
              <a:gd name="connsiteY43" fmla="*/ 8236 h 10000"/>
              <a:gd name="connsiteX44" fmla="*/ 20831 w 1528999"/>
              <a:gd name="connsiteY44" fmla="*/ 8759 h 10000"/>
              <a:gd name="connsiteX45" fmla="*/ 12500 w 1528999"/>
              <a:gd name="connsiteY45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490779 w 1528999"/>
              <a:gd name="connsiteY41" fmla="*/ 6042 h 10000"/>
              <a:gd name="connsiteX42" fmla="*/ 0 w 1528999"/>
              <a:gd name="connsiteY42" fmla="*/ 6623 h 10000"/>
              <a:gd name="connsiteX43" fmla="*/ 10831 w 1528999"/>
              <a:gd name="connsiteY43" fmla="*/ 7737 h 10000"/>
              <a:gd name="connsiteX44" fmla="*/ 451617 w 1528999"/>
              <a:gd name="connsiteY44" fmla="*/ 8236 h 10000"/>
              <a:gd name="connsiteX45" fmla="*/ 20831 w 1528999"/>
              <a:gd name="connsiteY45" fmla="*/ 8759 h 10000"/>
              <a:gd name="connsiteX46" fmla="*/ 12500 w 1528999"/>
              <a:gd name="connsiteY46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658961 w 1528999"/>
              <a:gd name="connsiteY41" fmla="*/ 6791 h 10000"/>
              <a:gd name="connsiteX42" fmla="*/ 490779 w 1528999"/>
              <a:gd name="connsiteY42" fmla="*/ 6042 h 10000"/>
              <a:gd name="connsiteX43" fmla="*/ 0 w 1528999"/>
              <a:gd name="connsiteY43" fmla="*/ 6623 h 10000"/>
              <a:gd name="connsiteX44" fmla="*/ 10831 w 1528999"/>
              <a:gd name="connsiteY44" fmla="*/ 7737 h 10000"/>
              <a:gd name="connsiteX45" fmla="*/ 451617 w 1528999"/>
              <a:gd name="connsiteY45" fmla="*/ 8236 h 10000"/>
              <a:gd name="connsiteX46" fmla="*/ 20831 w 1528999"/>
              <a:gd name="connsiteY46" fmla="*/ 8759 h 10000"/>
              <a:gd name="connsiteX47" fmla="*/ 12500 w 1528999"/>
              <a:gd name="connsiteY47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490779 w 1528999"/>
              <a:gd name="connsiteY43" fmla="*/ 6042 h 10000"/>
              <a:gd name="connsiteX44" fmla="*/ 0 w 1528999"/>
              <a:gd name="connsiteY44" fmla="*/ 6623 h 10000"/>
              <a:gd name="connsiteX45" fmla="*/ 10831 w 1528999"/>
              <a:gd name="connsiteY45" fmla="*/ 7737 h 10000"/>
              <a:gd name="connsiteX46" fmla="*/ 451617 w 1528999"/>
              <a:gd name="connsiteY46" fmla="*/ 8236 h 10000"/>
              <a:gd name="connsiteX47" fmla="*/ 20831 w 1528999"/>
              <a:gd name="connsiteY47" fmla="*/ 8759 h 10000"/>
              <a:gd name="connsiteX48" fmla="*/ 12500 w 1528999"/>
              <a:gd name="connsiteY48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0 w 1528999"/>
              <a:gd name="connsiteY45" fmla="*/ 6623 h 10000"/>
              <a:gd name="connsiteX46" fmla="*/ 10831 w 1528999"/>
              <a:gd name="connsiteY46" fmla="*/ 7737 h 10000"/>
              <a:gd name="connsiteX47" fmla="*/ 451617 w 1528999"/>
              <a:gd name="connsiteY47" fmla="*/ 8236 h 10000"/>
              <a:gd name="connsiteX48" fmla="*/ 20831 w 1528999"/>
              <a:gd name="connsiteY48" fmla="*/ 8759 h 10000"/>
              <a:gd name="connsiteX49" fmla="*/ 12500 w 1528999"/>
              <a:gd name="connsiteY49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55776 w 1528999"/>
              <a:gd name="connsiteY45" fmla="*/ 6657 h 10000"/>
              <a:gd name="connsiteX46" fmla="*/ 0 w 1528999"/>
              <a:gd name="connsiteY46" fmla="*/ 6623 h 10000"/>
              <a:gd name="connsiteX47" fmla="*/ 10831 w 1528999"/>
              <a:gd name="connsiteY47" fmla="*/ 7737 h 10000"/>
              <a:gd name="connsiteX48" fmla="*/ 451617 w 1528999"/>
              <a:gd name="connsiteY48" fmla="*/ 8236 h 10000"/>
              <a:gd name="connsiteX49" fmla="*/ 20831 w 1528999"/>
              <a:gd name="connsiteY49" fmla="*/ 8759 h 10000"/>
              <a:gd name="connsiteX50" fmla="*/ 12500 w 1528999"/>
              <a:gd name="connsiteY50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0 w 1528999"/>
              <a:gd name="connsiteY47" fmla="*/ 6623 h 10000"/>
              <a:gd name="connsiteX48" fmla="*/ 10831 w 1528999"/>
              <a:gd name="connsiteY48" fmla="*/ 7737 h 10000"/>
              <a:gd name="connsiteX49" fmla="*/ 451617 w 1528999"/>
              <a:gd name="connsiteY49" fmla="*/ 8236 h 10000"/>
              <a:gd name="connsiteX50" fmla="*/ 20831 w 1528999"/>
              <a:gd name="connsiteY50" fmla="*/ 8759 h 10000"/>
              <a:gd name="connsiteX51" fmla="*/ 12500 w 1528999"/>
              <a:gd name="connsiteY51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0831 w 1528999"/>
              <a:gd name="connsiteY49" fmla="*/ 7737 h 10000"/>
              <a:gd name="connsiteX50" fmla="*/ 451617 w 1528999"/>
              <a:gd name="connsiteY50" fmla="*/ 8236 h 10000"/>
              <a:gd name="connsiteX51" fmla="*/ 20831 w 1528999"/>
              <a:gd name="connsiteY51" fmla="*/ 8759 h 10000"/>
              <a:gd name="connsiteX52" fmla="*/ 12500 w 1528999"/>
              <a:gd name="connsiteY52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201091 w 1528999"/>
              <a:gd name="connsiteY49" fmla="*/ 7154 h 10000"/>
              <a:gd name="connsiteX50" fmla="*/ 10831 w 1528999"/>
              <a:gd name="connsiteY50" fmla="*/ 7737 h 10000"/>
              <a:gd name="connsiteX51" fmla="*/ 451617 w 1528999"/>
              <a:gd name="connsiteY51" fmla="*/ 8236 h 10000"/>
              <a:gd name="connsiteX52" fmla="*/ 20831 w 1528999"/>
              <a:gd name="connsiteY52" fmla="*/ 8759 h 10000"/>
              <a:gd name="connsiteX53" fmla="*/ 12500 w 1528999"/>
              <a:gd name="connsiteY53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10831 w 1528999"/>
              <a:gd name="connsiteY51" fmla="*/ 7737 h 10000"/>
              <a:gd name="connsiteX52" fmla="*/ 451617 w 1528999"/>
              <a:gd name="connsiteY52" fmla="*/ 8236 h 10000"/>
              <a:gd name="connsiteX53" fmla="*/ 20831 w 1528999"/>
              <a:gd name="connsiteY53" fmla="*/ 8759 h 10000"/>
              <a:gd name="connsiteX54" fmla="*/ 12500 w 1528999"/>
              <a:gd name="connsiteY54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451617 w 1528999"/>
              <a:gd name="connsiteY53" fmla="*/ 8236 h 10000"/>
              <a:gd name="connsiteX54" fmla="*/ 20831 w 1528999"/>
              <a:gd name="connsiteY54" fmla="*/ 8759 h 10000"/>
              <a:gd name="connsiteX55" fmla="*/ 12500 w 1528999"/>
              <a:gd name="connsiteY55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343402 w 1528999"/>
              <a:gd name="connsiteY53" fmla="*/ 7585 h 10000"/>
              <a:gd name="connsiteX54" fmla="*/ 451617 w 1528999"/>
              <a:gd name="connsiteY54" fmla="*/ 8236 h 10000"/>
              <a:gd name="connsiteX55" fmla="*/ 20831 w 1528999"/>
              <a:gd name="connsiteY55" fmla="*/ 8759 h 10000"/>
              <a:gd name="connsiteX56" fmla="*/ 12500 w 1528999"/>
              <a:gd name="connsiteY56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94 h 10000"/>
              <a:gd name="connsiteX54" fmla="*/ 343402 w 1528999"/>
              <a:gd name="connsiteY54" fmla="*/ 7585 h 10000"/>
              <a:gd name="connsiteX55" fmla="*/ 451617 w 1528999"/>
              <a:gd name="connsiteY55" fmla="*/ 8236 h 10000"/>
              <a:gd name="connsiteX56" fmla="*/ 20831 w 1528999"/>
              <a:gd name="connsiteY56" fmla="*/ 8759 h 10000"/>
              <a:gd name="connsiteX57" fmla="*/ 12500 w 1528999"/>
              <a:gd name="connsiteY57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94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20831 w 1528999"/>
              <a:gd name="connsiteY57" fmla="*/ 8759 h 10000"/>
              <a:gd name="connsiteX58" fmla="*/ 12500 w 1528999"/>
              <a:gd name="connsiteY58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20831 w 1528999"/>
              <a:gd name="connsiteY57" fmla="*/ 8759 h 10000"/>
              <a:gd name="connsiteX58" fmla="*/ 12500 w 1528999"/>
              <a:gd name="connsiteY58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343402 w 1528999"/>
              <a:gd name="connsiteY57" fmla="*/ 8903 h 10000"/>
              <a:gd name="connsiteX58" fmla="*/ 20831 w 1528999"/>
              <a:gd name="connsiteY58" fmla="*/ 8759 h 10000"/>
              <a:gd name="connsiteX59" fmla="*/ 12500 w 1528999"/>
              <a:gd name="connsiteY59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324840 w 1528999"/>
              <a:gd name="connsiteY57" fmla="*/ 8500 h 10000"/>
              <a:gd name="connsiteX58" fmla="*/ 343402 w 1528999"/>
              <a:gd name="connsiteY58" fmla="*/ 8903 h 10000"/>
              <a:gd name="connsiteX59" fmla="*/ 20831 w 1528999"/>
              <a:gd name="connsiteY59" fmla="*/ 8759 h 10000"/>
              <a:gd name="connsiteX60" fmla="*/ 12500 w 1528999"/>
              <a:gd name="connsiteY60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324840 w 1528999"/>
              <a:gd name="connsiteY57" fmla="*/ 8500 h 10000"/>
              <a:gd name="connsiteX58" fmla="*/ 343402 w 1528999"/>
              <a:gd name="connsiteY58" fmla="*/ 8903 h 10000"/>
              <a:gd name="connsiteX59" fmla="*/ 176341 w 1528999"/>
              <a:gd name="connsiteY59" fmla="*/ 8607 h 10000"/>
              <a:gd name="connsiteX60" fmla="*/ 20831 w 1528999"/>
              <a:gd name="connsiteY60" fmla="*/ 8759 h 10000"/>
              <a:gd name="connsiteX61" fmla="*/ 12500 w 1528999"/>
              <a:gd name="connsiteY61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324840 w 1528999"/>
              <a:gd name="connsiteY57" fmla="*/ 8500 h 10000"/>
              <a:gd name="connsiteX58" fmla="*/ 343402 w 1528999"/>
              <a:gd name="connsiteY58" fmla="*/ 8903 h 10000"/>
              <a:gd name="connsiteX59" fmla="*/ 176341 w 1528999"/>
              <a:gd name="connsiteY59" fmla="*/ 8607 h 10000"/>
              <a:gd name="connsiteX60" fmla="*/ 20831 w 1528999"/>
              <a:gd name="connsiteY60" fmla="*/ 8759 h 10000"/>
              <a:gd name="connsiteX61" fmla="*/ 176341 w 1528999"/>
              <a:gd name="connsiteY61" fmla="*/ 9374 h 10000"/>
              <a:gd name="connsiteX62" fmla="*/ 12500 w 1528999"/>
              <a:gd name="connsiteY62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324840 w 1528999"/>
              <a:gd name="connsiteY57" fmla="*/ 8500 h 10000"/>
              <a:gd name="connsiteX58" fmla="*/ 343402 w 1528999"/>
              <a:gd name="connsiteY58" fmla="*/ 8903 h 10000"/>
              <a:gd name="connsiteX59" fmla="*/ 176341 w 1528999"/>
              <a:gd name="connsiteY59" fmla="*/ 8607 h 10000"/>
              <a:gd name="connsiteX60" fmla="*/ 20831 w 1528999"/>
              <a:gd name="connsiteY60" fmla="*/ 8759 h 10000"/>
              <a:gd name="connsiteX61" fmla="*/ 21655 w 1528999"/>
              <a:gd name="connsiteY61" fmla="*/ 9132 h 10000"/>
              <a:gd name="connsiteX62" fmla="*/ 176341 w 1528999"/>
              <a:gd name="connsiteY62" fmla="*/ 9374 h 10000"/>
              <a:gd name="connsiteX63" fmla="*/ 12500 w 1528999"/>
              <a:gd name="connsiteY63" fmla="*/ 10000 h 10000"/>
              <a:gd name="connsiteX0" fmla="*/ 2500 w 1528999"/>
              <a:gd name="connsiteY0" fmla="*/ 0 h 10000"/>
              <a:gd name="connsiteX1" fmla="*/ 15467 w 1528999"/>
              <a:gd name="connsiteY1" fmla="*/ 267 h 10000"/>
              <a:gd name="connsiteX2" fmla="*/ 185622 w 1528999"/>
              <a:gd name="connsiteY2" fmla="*/ 430 h 10000"/>
              <a:gd name="connsiteX3" fmla="*/ 15467 w 1528999"/>
              <a:gd name="connsiteY3" fmla="*/ 630 h 10000"/>
              <a:gd name="connsiteX4" fmla="*/ 21896 w 1528999"/>
              <a:gd name="connsiteY4" fmla="*/ 1004 h 10000"/>
              <a:gd name="connsiteX5" fmla="*/ 157779 w 1528999"/>
              <a:gd name="connsiteY5" fmla="*/ 1155 h 10000"/>
              <a:gd name="connsiteX6" fmla="*/ 337214 w 1528999"/>
              <a:gd name="connsiteY6" fmla="*/ 886 h 10000"/>
              <a:gd name="connsiteX7" fmla="*/ 355776 w 1528999"/>
              <a:gd name="connsiteY7" fmla="*/ 1356 h 10000"/>
              <a:gd name="connsiteX8" fmla="*/ 471614 w 1528999"/>
              <a:gd name="connsiteY8" fmla="*/ 1455 h 10000"/>
              <a:gd name="connsiteX9" fmla="*/ 331026 w 1528999"/>
              <a:gd name="connsiteY9" fmla="*/ 1747 h 10000"/>
              <a:gd name="connsiteX10" fmla="*/ 343402 w 1528999"/>
              <a:gd name="connsiteY10" fmla="*/ 2204 h 10000"/>
              <a:gd name="connsiteX11" fmla="*/ 176341 w 1528999"/>
              <a:gd name="connsiteY11" fmla="*/ 1948 h 10000"/>
              <a:gd name="connsiteX12" fmla="*/ 5832 w 1528999"/>
              <a:gd name="connsiteY12" fmla="*/ 2133 h 10000"/>
              <a:gd name="connsiteX13" fmla="*/ 15467 w 1528999"/>
              <a:gd name="connsiteY13" fmla="*/ 2446 h 10000"/>
              <a:gd name="connsiteX14" fmla="*/ 182529 w 1528999"/>
              <a:gd name="connsiteY14" fmla="*/ 2675 h 10000"/>
              <a:gd name="connsiteX15" fmla="*/ 9280 w 1528999"/>
              <a:gd name="connsiteY15" fmla="*/ 2877 h 10000"/>
              <a:gd name="connsiteX16" fmla="*/ 1666 w 1528999"/>
              <a:gd name="connsiteY16" fmla="*/ 3205 h 10000"/>
              <a:gd name="connsiteX17" fmla="*/ 170153 w 1528999"/>
              <a:gd name="connsiteY17" fmla="*/ 3374 h 10000"/>
              <a:gd name="connsiteX18" fmla="*/ 337214 w 1528999"/>
              <a:gd name="connsiteY18" fmla="*/ 3146 h 10000"/>
              <a:gd name="connsiteX19" fmla="*/ 355776 w 1528999"/>
              <a:gd name="connsiteY19" fmla="*/ 3563 h 10000"/>
              <a:gd name="connsiteX20" fmla="*/ 500778 w 1528999"/>
              <a:gd name="connsiteY20" fmla="*/ 3737 h 10000"/>
              <a:gd name="connsiteX21" fmla="*/ 671337 w 1528999"/>
              <a:gd name="connsiteY21" fmla="*/ 3509 h 10000"/>
              <a:gd name="connsiteX22" fmla="*/ 652773 w 1528999"/>
              <a:gd name="connsiteY22" fmla="*/ 3025 h 10000"/>
              <a:gd name="connsiteX23" fmla="*/ 838396 w 1528999"/>
              <a:gd name="connsiteY23" fmla="*/ 3213 h 10000"/>
              <a:gd name="connsiteX24" fmla="*/ 990724 w 1528999"/>
              <a:gd name="connsiteY24" fmla="*/ 2955 h 10000"/>
              <a:gd name="connsiteX25" fmla="*/ 1017833 w 1528999"/>
              <a:gd name="connsiteY25" fmla="*/ 3442 h 10000"/>
              <a:gd name="connsiteX26" fmla="*/ 1234393 w 1528999"/>
              <a:gd name="connsiteY26" fmla="*/ 3616 h 10000"/>
              <a:gd name="connsiteX27" fmla="*/ 1024020 w 1528999"/>
              <a:gd name="connsiteY27" fmla="*/ 3912 h 10000"/>
              <a:gd name="connsiteX28" fmla="*/ 1010721 w 1528999"/>
              <a:gd name="connsiteY28" fmla="*/ 4389 h 10000"/>
              <a:gd name="connsiteX29" fmla="*/ 1197269 w 1528999"/>
              <a:gd name="connsiteY29" fmla="*/ 4572 h 10000"/>
              <a:gd name="connsiteX30" fmla="*/ 1382892 w 1528999"/>
              <a:gd name="connsiteY30" fmla="*/ 4249 h 10000"/>
              <a:gd name="connsiteX31" fmla="*/ 1389080 w 1528999"/>
              <a:gd name="connsiteY31" fmla="*/ 4706 h 10000"/>
              <a:gd name="connsiteX32" fmla="*/ 1528999 w 1528999"/>
              <a:gd name="connsiteY32" fmla="*/ 4937 h 10000"/>
              <a:gd name="connsiteX33" fmla="*/ 1358142 w 1528999"/>
              <a:gd name="connsiteY33" fmla="*/ 5150 h 10000"/>
              <a:gd name="connsiteX34" fmla="*/ 1389080 w 1528999"/>
              <a:gd name="connsiteY34" fmla="*/ 5581 h 10000"/>
              <a:gd name="connsiteX35" fmla="*/ 1191081 w 1528999"/>
              <a:gd name="connsiteY35" fmla="*/ 5231 h 10000"/>
              <a:gd name="connsiteX36" fmla="*/ 1020721 w 1528999"/>
              <a:gd name="connsiteY36" fmla="*/ 5476 h 10000"/>
              <a:gd name="connsiteX37" fmla="*/ 1030207 w 1528999"/>
              <a:gd name="connsiteY37" fmla="*/ 5957 h 10000"/>
              <a:gd name="connsiteX38" fmla="*/ 1240581 w 1528999"/>
              <a:gd name="connsiteY38" fmla="*/ 6159 h 10000"/>
              <a:gd name="connsiteX39" fmla="*/ 1011645 w 1528999"/>
              <a:gd name="connsiteY39" fmla="*/ 6388 h 10000"/>
              <a:gd name="connsiteX40" fmla="*/ 980726 w 1528999"/>
              <a:gd name="connsiteY40" fmla="*/ 6824 h 10000"/>
              <a:gd name="connsiteX41" fmla="*/ 838396 w 1528999"/>
              <a:gd name="connsiteY41" fmla="*/ 6563 h 10000"/>
              <a:gd name="connsiteX42" fmla="*/ 658961 w 1528999"/>
              <a:gd name="connsiteY42" fmla="*/ 6791 h 10000"/>
              <a:gd name="connsiteX43" fmla="*/ 658961 w 1528999"/>
              <a:gd name="connsiteY43" fmla="*/ 6307 h 10000"/>
              <a:gd name="connsiteX44" fmla="*/ 490779 w 1528999"/>
              <a:gd name="connsiteY44" fmla="*/ 6042 h 10000"/>
              <a:gd name="connsiteX45" fmla="*/ 343402 w 1528999"/>
              <a:gd name="connsiteY45" fmla="*/ 6253 h 10000"/>
              <a:gd name="connsiteX46" fmla="*/ 355776 w 1528999"/>
              <a:gd name="connsiteY46" fmla="*/ 6657 h 10000"/>
              <a:gd name="connsiteX47" fmla="*/ 182529 w 1528999"/>
              <a:gd name="connsiteY47" fmla="*/ 6361 h 10000"/>
              <a:gd name="connsiteX48" fmla="*/ 0 w 1528999"/>
              <a:gd name="connsiteY48" fmla="*/ 6623 h 10000"/>
              <a:gd name="connsiteX49" fmla="*/ 15467 w 1528999"/>
              <a:gd name="connsiteY49" fmla="*/ 6926 h 10000"/>
              <a:gd name="connsiteX50" fmla="*/ 201091 w 1528999"/>
              <a:gd name="connsiteY50" fmla="*/ 7154 h 10000"/>
              <a:gd name="connsiteX51" fmla="*/ 9280 w 1528999"/>
              <a:gd name="connsiteY51" fmla="*/ 7316 h 10000"/>
              <a:gd name="connsiteX52" fmla="*/ 10831 w 1528999"/>
              <a:gd name="connsiteY52" fmla="*/ 7737 h 10000"/>
              <a:gd name="connsiteX53" fmla="*/ 170153 w 1528999"/>
              <a:gd name="connsiteY53" fmla="*/ 7867 h 10000"/>
              <a:gd name="connsiteX54" fmla="*/ 343402 w 1528999"/>
              <a:gd name="connsiteY54" fmla="*/ 7585 h 10000"/>
              <a:gd name="connsiteX55" fmla="*/ 312464 w 1528999"/>
              <a:gd name="connsiteY55" fmla="*/ 8069 h 10000"/>
              <a:gd name="connsiteX56" fmla="*/ 451617 w 1528999"/>
              <a:gd name="connsiteY56" fmla="*/ 8236 h 10000"/>
              <a:gd name="connsiteX57" fmla="*/ 324840 w 1528999"/>
              <a:gd name="connsiteY57" fmla="*/ 8500 h 10000"/>
              <a:gd name="connsiteX58" fmla="*/ 343402 w 1528999"/>
              <a:gd name="connsiteY58" fmla="*/ 8903 h 10000"/>
              <a:gd name="connsiteX59" fmla="*/ 176341 w 1528999"/>
              <a:gd name="connsiteY59" fmla="*/ 8607 h 10000"/>
              <a:gd name="connsiteX60" fmla="*/ 20831 w 1528999"/>
              <a:gd name="connsiteY60" fmla="*/ 8759 h 10000"/>
              <a:gd name="connsiteX61" fmla="*/ 21655 w 1528999"/>
              <a:gd name="connsiteY61" fmla="*/ 9132 h 10000"/>
              <a:gd name="connsiteX62" fmla="*/ 176341 w 1528999"/>
              <a:gd name="connsiteY62" fmla="*/ 9374 h 10000"/>
              <a:gd name="connsiteX63" fmla="*/ 15467 w 1528999"/>
              <a:gd name="connsiteY63" fmla="*/ 9562 h 10000"/>
              <a:gd name="connsiteX64" fmla="*/ 12500 w 1528999"/>
              <a:gd name="connsiteY6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528999" h="10000">
                <a:moveTo>
                  <a:pt x="2500" y="0"/>
                </a:moveTo>
                <a:lnTo>
                  <a:pt x="15467" y="267"/>
                </a:lnTo>
                <a:lnTo>
                  <a:pt x="185622" y="430"/>
                </a:lnTo>
                <a:lnTo>
                  <a:pt x="15467" y="630"/>
                </a:lnTo>
                <a:lnTo>
                  <a:pt x="21896" y="1004"/>
                </a:lnTo>
                <a:lnTo>
                  <a:pt x="157779" y="1155"/>
                </a:lnTo>
                <a:lnTo>
                  <a:pt x="337214" y="886"/>
                </a:lnTo>
                <a:lnTo>
                  <a:pt x="355776" y="1356"/>
                </a:lnTo>
                <a:lnTo>
                  <a:pt x="471614" y="1455"/>
                </a:lnTo>
                <a:lnTo>
                  <a:pt x="331026" y="1747"/>
                </a:lnTo>
                <a:lnTo>
                  <a:pt x="343402" y="2204"/>
                </a:lnTo>
                <a:lnTo>
                  <a:pt x="176341" y="1948"/>
                </a:lnTo>
                <a:lnTo>
                  <a:pt x="5832" y="2133"/>
                </a:lnTo>
                <a:lnTo>
                  <a:pt x="15467" y="2446"/>
                </a:lnTo>
                <a:lnTo>
                  <a:pt x="182529" y="2675"/>
                </a:lnTo>
                <a:lnTo>
                  <a:pt x="9280" y="2877"/>
                </a:lnTo>
                <a:lnTo>
                  <a:pt x="1666" y="3205"/>
                </a:lnTo>
                <a:lnTo>
                  <a:pt x="170153" y="3374"/>
                </a:lnTo>
                <a:lnTo>
                  <a:pt x="337214" y="3146"/>
                </a:lnTo>
                <a:lnTo>
                  <a:pt x="355776" y="3563"/>
                </a:lnTo>
                <a:lnTo>
                  <a:pt x="500778" y="3737"/>
                </a:lnTo>
                <a:lnTo>
                  <a:pt x="671337" y="3509"/>
                </a:lnTo>
                <a:lnTo>
                  <a:pt x="652773" y="3025"/>
                </a:lnTo>
                <a:lnTo>
                  <a:pt x="838396" y="3213"/>
                </a:lnTo>
                <a:lnTo>
                  <a:pt x="990724" y="2955"/>
                </a:lnTo>
                <a:lnTo>
                  <a:pt x="1017833" y="3442"/>
                </a:lnTo>
                <a:lnTo>
                  <a:pt x="1234393" y="3616"/>
                </a:lnTo>
                <a:lnTo>
                  <a:pt x="1024020" y="3912"/>
                </a:lnTo>
                <a:lnTo>
                  <a:pt x="1010721" y="4389"/>
                </a:lnTo>
                <a:lnTo>
                  <a:pt x="1197269" y="4572"/>
                </a:lnTo>
                <a:lnTo>
                  <a:pt x="1382892" y="4249"/>
                </a:lnTo>
                <a:lnTo>
                  <a:pt x="1389080" y="4706"/>
                </a:lnTo>
                <a:lnTo>
                  <a:pt x="1528999" y="4937"/>
                </a:lnTo>
                <a:lnTo>
                  <a:pt x="1358142" y="5150"/>
                </a:lnTo>
                <a:lnTo>
                  <a:pt x="1389080" y="5581"/>
                </a:lnTo>
                <a:lnTo>
                  <a:pt x="1191081" y="5231"/>
                </a:lnTo>
                <a:lnTo>
                  <a:pt x="1020721" y="5476"/>
                </a:lnTo>
                <a:lnTo>
                  <a:pt x="1030207" y="5957"/>
                </a:lnTo>
                <a:lnTo>
                  <a:pt x="1240581" y="6159"/>
                </a:lnTo>
                <a:lnTo>
                  <a:pt x="1011645" y="6388"/>
                </a:lnTo>
                <a:lnTo>
                  <a:pt x="980726" y="6824"/>
                </a:lnTo>
                <a:lnTo>
                  <a:pt x="838396" y="6563"/>
                </a:lnTo>
                <a:lnTo>
                  <a:pt x="658961" y="6791"/>
                </a:lnTo>
                <a:lnTo>
                  <a:pt x="658961" y="6307"/>
                </a:lnTo>
                <a:lnTo>
                  <a:pt x="490779" y="6042"/>
                </a:lnTo>
                <a:lnTo>
                  <a:pt x="343402" y="6253"/>
                </a:lnTo>
                <a:lnTo>
                  <a:pt x="355776" y="6657"/>
                </a:lnTo>
                <a:lnTo>
                  <a:pt x="182529" y="6361"/>
                </a:lnTo>
                <a:lnTo>
                  <a:pt x="0" y="6623"/>
                </a:lnTo>
                <a:lnTo>
                  <a:pt x="15467" y="6926"/>
                </a:lnTo>
                <a:lnTo>
                  <a:pt x="201091" y="7154"/>
                </a:lnTo>
                <a:lnTo>
                  <a:pt x="9280" y="7316"/>
                </a:lnTo>
                <a:lnTo>
                  <a:pt x="10831" y="7737"/>
                </a:lnTo>
                <a:lnTo>
                  <a:pt x="170153" y="7867"/>
                </a:lnTo>
                <a:lnTo>
                  <a:pt x="343402" y="7585"/>
                </a:lnTo>
                <a:lnTo>
                  <a:pt x="312464" y="8069"/>
                </a:lnTo>
                <a:lnTo>
                  <a:pt x="451617" y="8236"/>
                </a:lnTo>
                <a:lnTo>
                  <a:pt x="324840" y="8500"/>
                </a:lnTo>
                <a:lnTo>
                  <a:pt x="343402" y="8903"/>
                </a:lnTo>
                <a:lnTo>
                  <a:pt x="176341" y="8607"/>
                </a:lnTo>
                <a:lnTo>
                  <a:pt x="20831" y="8759"/>
                </a:lnTo>
                <a:lnTo>
                  <a:pt x="21655" y="9132"/>
                </a:lnTo>
                <a:lnTo>
                  <a:pt x="176341" y="9374"/>
                </a:lnTo>
                <a:lnTo>
                  <a:pt x="15467" y="9562"/>
                </a:lnTo>
                <a:lnTo>
                  <a:pt x="12500" y="10000"/>
                </a:lnTo>
              </a:path>
            </a:pathLst>
          </a:custGeom>
          <a:ln w="381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76400" y="3124200"/>
            <a:ext cx="73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6" h="3364992">
                <a:moveTo>
                  <a:pt x="0" y="0"/>
                </a:moveTo>
                <a:cubicBezTo>
                  <a:pt x="2439" y="1121664"/>
                  <a:pt x="4877" y="2243328"/>
                  <a:pt x="7316" y="3364992"/>
                </a:cubicBezTo>
              </a:path>
            </a:pathLst>
          </a:custGeom>
          <a:ln w="1270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774184" y="3124200"/>
            <a:ext cx="11186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  <a:gd name="connsiteX0" fmla="*/ 0 w 1536499"/>
              <a:gd name="connsiteY0" fmla="*/ 0 h 10000"/>
              <a:gd name="connsiteX1" fmla="*/ 1526499 w 1536499"/>
              <a:gd name="connsiteY1" fmla="*/ 4937 h 10000"/>
              <a:gd name="connsiteX2" fmla="*/ 10000 w 1536499"/>
              <a:gd name="connsiteY2" fmla="*/ 10000 h 10000"/>
              <a:gd name="connsiteX0" fmla="*/ 0 w 1526499"/>
              <a:gd name="connsiteY0" fmla="*/ 0 h 10000"/>
              <a:gd name="connsiteX1" fmla="*/ 1526499 w 1526499"/>
              <a:gd name="connsiteY1" fmla="*/ 4937 h 10000"/>
              <a:gd name="connsiteX2" fmla="*/ 10000 w 1526499"/>
              <a:gd name="connsiteY2" fmla="*/ 10000 h 10000"/>
              <a:gd name="connsiteX0" fmla="*/ 834 w 1527333"/>
              <a:gd name="connsiteY0" fmla="*/ 0 h 10000"/>
              <a:gd name="connsiteX1" fmla="*/ 0 w 1527333"/>
              <a:gd name="connsiteY1" fmla="*/ 3205 h 10000"/>
              <a:gd name="connsiteX2" fmla="*/ 1527333 w 1527333"/>
              <a:gd name="connsiteY2" fmla="*/ 4937 h 10000"/>
              <a:gd name="connsiteX3" fmla="*/ 10834 w 1527333"/>
              <a:gd name="connsiteY3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6623 h 10000"/>
              <a:gd name="connsiteX4" fmla="*/ 12500 w 1528999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999" h="10000">
                <a:moveTo>
                  <a:pt x="2500" y="0"/>
                </a:moveTo>
                <a:lnTo>
                  <a:pt x="1666" y="3205"/>
                </a:lnTo>
                <a:lnTo>
                  <a:pt x="1528999" y="4937"/>
                </a:lnTo>
                <a:lnTo>
                  <a:pt x="0" y="6623"/>
                </a:lnTo>
                <a:lnTo>
                  <a:pt x="12500" y="10000"/>
                </a:lnTo>
              </a:path>
            </a:pathLst>
          </a:custGeom>
          <a:ln w="12700" cap="rnd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104184" y="3101645"/>
            <a:ext cx="73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6" h="3364992">
                <a:moveTo>
                  <a:pt x="0" y="0"/>
                </a:moveTo>
                <a:cubicBezTo>
                  <a:pt x="2439" y="1121664"/>
                  <a:pt x="4877" y="2243328"/>
                  <a:pt x="7316" y="3364992"/>
                </a:cubicBezTo>
              </a:path>
            </a:pathLst>
          </a:custGeom>
          <a:ln w="12700" cap="rnd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53784" y="3124200"/>
            <a:ext cx="1118616" cy="3364992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  <a:gd name="connsiteX0" fmla="*/ 0 w 1536499"/>
              <a:gd name="connsiteY0" fmla="*/ 0 h 10000"/>
              <a:gd name="connsiteX1" fmla="*/ 1526499 w 1536499"/>
              <a:gd name="connsiteY1" fmla="*/ 4937 h 10000"/>
              <a:gd name="connsiteX2" fmla="*/ 10000 w 1536499"/>
              <a:gd name="connsiteY2" fmla="*/ 10000 h 10000"/>
              <a:gd name="connsiteX0" fmla="*/ 0 w 1526499"/>
              <a:gd name="connsiteY0" fmla="*/ 0 h 10000"/>
              <a:gd name="connsiteX1" fmla="*/ 1526499 w 1526499"/>
              <a:gd name="connsiteY1" fmla="*/ 4937 h 10000"/>
              <a:gd name="connsiteX2" fmla="*/ 10000 w 1526499"/>
              <a:gd name="connsiteY2" fmla="*/ 10000 h 10000"/>
              <a:gd name="connsiteX0" fmla="*/ 834 w 1527333"/>
              <a:gd name="connsiteY0" fmla="*/ 0 h 10000"/>
              <a:gd name="connsiteX1" fmla="*/ 0 w 1527333"/>
              <a:gd name="connsiteY1" fmla="*/ 3205 h 10000"/>
              <a:gd name="connsiteX2" fmla="*/ 1527333 w 1527333"/>
              <a:gd name="connsiteY2" fmla="*/ 4937 h 10000"/>
              <a:gd name="connsiteX3" fmla="*/ 10834 w 1527333"/>
              <a:gd name="connsiteY3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6623 h 10000"/>
              <a:gd name="connsiteX4" fmla="*/ 12500 w 1528999"/>
              <a:gd name="connsiteY4" fmla="*/ 10000 h 10000"/>
              <a:gd name="connsiteX0" fmla="*/ 2500 w 1528999"/>
              <a:gd name="connsiteY0" fmla="*/ 0 h 10000"/>
              <a:gd name="connsiteX1" fmla="*/ 471614 w 1528999"/>
              <a:gd name="connsiteY1" fmla="*/ 1455 h 10000"/>
              <a:gd name="connsiteX2" fmla="*/ 1666 w 1528999"/>
              <a:gd name="connsiteY2" fmla="*/ 3205 h 10000"/>
              <a:gd name="connsiteX3" fmla="*/ 1528999 w 1528999"/>
              <a:gd name="connsiteY3" fmla="*/ 4937 h 10000"/>
              <a:gd name="connsiteX4" fmla="*/ 0 w 1528999"/>
              <a:gd name="connsiteY4" fmla="*/ 6623 h 10000"/>
              <a:gd name="connsiteX5" fmla="*/ 12500 w 1528999"/>
              <a:gd name="connsiteY5" fmla="*/ 10000 h 10000"/>
              <a:gd name="connsiteX0" fmla="*/ 21665 w 1548164"/>
              <a:gd name="connsiteY0" fmla="*/ 0 h 10000"/>
              <a:gd name="connsiteX1" fmla="*/ 490779 w 1548164"/>
              <a:gd name="connsiteY1" fmla="*/ 1455 h 10000"/>
              <a:gd name="connsiteX2" fmla="*/ 0 w 1548164"/>
              <a:gd name="connsiteY2" fmla="*/ 2129 h 10000"/>
              <a:gd name="connsiteX3" fmla="*/ 20831 w 1548164"/>
              <a:gd name="connsiteY3" fmla="*/ 3205 h 10000"/>
              <a:gd name="connsiteX4" fmla="*/ 1548164 w 1548164"/>
              <a:gd name="connsiteY4" fmla="*/ 4937 h 10000"/>
              <a:gd name="connsiteX5" fmla="*/ 19165 w 1548164"/>
              <a:gd name="connsiteY5" fmla="*/ 6623 h 10000"/>
              <a:gd name="connsiteX6" fmla="*/ 31665 w 1548164"/>
              <a:gd name="connsiteY6" fmla="*/ 10000 h 10000"/>
              <a:gd name="connsiteX0" fmla="*/ 21665 w 1548164"/>
              <a:gd name="connsiteY0" fmla="*/ 0 h 10000"/>
              <a:gd name="connsiteX1" fmla="*/ 22499 w 1548164"/>
              <a:gd name="connsiteY1" fmla="*/ 991 h 10000"/>
              <a:gd name="connsiteX2" fmla="*/ 490779 w 1548164"/>
              <a:gd name="connsiteY2" fmla="*/ 1455 h 10000"/>
              <a:gd name="connsiteX3" fmla="*/ 0 w 1548164"/>
              <a:gd name="connsiteY3" fmla="*/ 2129 h 10000"/>
              <a:gd name="connsiteX4" fmla="*/ 20831 w 1548164"/>
              <a:gd name="connsiteY4" fmla="*/ 3205 h 10000"/>
              <a:gd name="connsiteX5" fmla="*/ 1548164 w 1548164"/>
              <a:gd name="connsiteY5" fmla="*/ 4937 h 10000"/>
              <a:gd name="connsiteX6" fmla="*/ 19165 w 1548164"/>
              <a:gd name="connsiteY6" fmla="*/ 6623 h 10000"/>
              <a:gd name="connsiteX7" fmla="*/ 31665 w 1548164"/>
              <a:gd name="connsiteY7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2500 w 1528999"/>
              <a:gd name="connsiteY7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451617 w 1528999"/>
              <a:gd name="connsiteY7" fmla="*/ 8236 h 10000"/>
              <a:gd name="connsiteX8" fmla="*/ 12500 w 1528999"/>
              <a:gd name="connsiteY8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0831 w 1528999"/>
              <a:gd name="connsiteY7" fmla="*/ 7737 h 10000"/>
              <a:gd name="connsiteX8" fmla="*/ 451617 w 1528999"/>
              <a:gd name="connsiteY8" fmla="*/ 8236 h 10000"/>
              <a:gd name="connsiteX9" fmla="*/ 12500 w 1528999"/>
              <a:gd name="connsiteY9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0 w 1528999"/>
              <a:gd name="connsiteY6" fmla="*/ 6623 h 10000"/>
              <a:gd name="connsiteX7" fmla="*/ 10831 w 1528999"/>
              <a:gd name="connsiteY7" fmla="*/ 7737 h 10000"/>
              <a:gd name="connsiteX8" fmla="*/ 451617 w 1528999"/>
              <a:gd name="connsiteY8" fmla="*/ 8236 h 10000"/>
              <a:gd name="connsiteX9" fmla="*/ 20831 w 1528999"/>
              <a:gd name="connsiteY9" fmla="*/ 8759 h 10000"/>
              <a:gd name="connsiteX10" fmla="*/ 12500 w 1528999"/>
              <a:gd name="connsiteY10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980726 w 1528999"/>
              <a:gd name="connsiteY6" fmla="*/ 6824 h 10000"/>
              <a:gd name="connsiteX7" fmla="*/ 0 w 1528999"/>
              <a:gd name="connsiteY7" fmla="*/ 6623 h 10000"/>
              <a:gd name="connsiteX8" fmla="*/ 10831 w 1528999"/>
              <a:gd name="connsiteY8" fmla="*/ 7737 h 10000"/>
              <a:gd name="connsiteX9" fmla="*/ 451617 w 1528999"/>
              <a:gd name="connsiteY9" fmla="*/ 8236 h 10000"/>
              <a:gd name="connsiteX10" fmla="*/ 20831 w 1528999"/>
              <a:gd name="connsiteY10" fmla="*/ 8759 h 10000"/>
              <a:gd name="connsiteX11" fmla="*/ 12500 w 1528999"/>
              <a:gd name="connsiteY11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1020721 w 1528999"/>
              <a:gd name="connsiteY6" fmla="*/ 5476 h 10000"/>
              <a:gd name="connsiteX7" fmla="*/ 980726 w 1528999"/>
              <a:gd name="connsiteY7" fmla="*/ 6824 h 10000"/>
              <a:gd name="connsiteX8" fmla="*/ 0 w 1528999"/>
              <a:gd name="connsiteY8" fmla="*/ 6623 h 10000"/>
              <a:gd name="connsiteX9" fmla="*/ 10831 w 1528999"/>
              <a:gd name="connsiteY9" fmla="*/ 7737 h 10000"/>
              <a:gd name="connsiteX10" fmla="*/ 451617 w 1528999"/>
              <a:gd name="connsiteY10" fmla="*/ 8236 h 10000"/>
              <a:gd name="connsiteX11" fmla="*/ 20831 w 1528999"/>
              <a:gd name="connsiteY11" fmla="*/ 8759 h 10000"/>
              <a:gd name="connsiteX12" fmla="*/ 12500 w 1528999"/>
              <a:gd name="connsiteY12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1528999 w 1528999"/>
              <a:gd name="connsiteY5" fmla="*/ 4937 h 10000"/>
              <a:gd name="connsiteX6" fmla="*/ 1020721 w 1528999"/>
              <a:gd name="connsiteY6" fmla="*/ 5476 h 10000"/>
              <a:gd name="connsiteX7" fmla="*/ 980726 w 1528999"/>
              <a:gd name="connsiteY7" fmla="*/ 6824 h 10000"/>
              <a:gd name="connsiteX8" fmla="*/ 490779 w 1528999"/>
              <a:gd name="connsiteY8" fmla="*/ 6042 h 10000"/>
              <a:gd name="connsiteX9" fmla="*/ 0 w 1528999"/>
              <a:gd name="connsiteY9" fmla="*/ 6623 h 10000"/>
              <a:gd name="connsiteX10" fmla="*/ 10831 w 1528999"/>
              <a:gd name="connsiteY10" fmla="*/ 7737 h 10000"/>
              <a:gd name="connsiteX11" fmla="*/ 451617 w 1528999"/>
              <a:gd name="connsiteY11" fmla="*/ 8236 h 10000"/>
              <a:gd name="connsiteX12" fmla="*/ 20831 w 1528999"/>
              <a:gd name="connsiteY12" fmla="*/ 8759 h 10000"/>
              <a:gd name="connsiteX13" fmla="*/ 12500 w 1528999"/>
              <a:gd name="connsiteY13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990724 w 1528999"/>
              <a:gd name="connsiteY5" fmla="*/ 2955 h 10000"/>
              <a:gd name="connsiteX6" fmla="*/ 1528999 w 1528999"/>
              <a:gd name="connsiteY6" fmla="*/ 4937 h 10000"/>
              <a:gd name="connsiteX7" fmla="*/ 1020721 w 1528999"/>
              <a:gd name="connsiteY7" fmla="*/ 5476 h 10000"/>
              <a:gd name="connsiteX8" fmla="*/ 980726 w 1528999"/>
              <a:gd name="connsiteY8" fmla="*/ 6824 h 10000"/>
              <a:gd name="connsiteX9" fmla="*/ 490779 w 1528999"/>
              <a:gd name="connsiteY9" fmla="*/ 6042 h 10000"/>
              <a:gd name="connsiteX10" fmla="*/ 0 w 1528999"/>
              <a:gd name="connsiteY10" fmla="*/ 6623 h 10000"/>
              <a:gd name="connsiteX11" fmla="*/ 10831 w 1528999"/>
              <a:gd name="connsiteY11" fmla="*/ 7737 h 10000"/>
              <a:gd name="connsiteX12" fmla="*/ 451617 w 1528999"/>
              <a:gd name="connsiteY12" fmla="*/ 8236 h 10000"/>
              <a:gd name="connsiteX13" fmla="*/ 20831 w 1528999"/>
              <a:gd name="connsiteY13" fmla="*/ 8759 h 10000"/>
              <a:gd name="connsiteX14" fmla="*/ 12500 w 1528999"/>
              <a:gd name="connsiteY14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500778 w 1528999"/>
              <a:gd name="connsiteY5" fmla="*/ 3737 h 10000"/>
              <a:gd name="connsiteX6" fmla="*/ 990724 w 1528999"/>
              <a:gd name="connsiteY6" fmla="*/ 2955 h 10000"/>
              <a:gd name="connsiteX7" fmla="*/ 1528999 w 1528999"/>
              <a:gd name="connsiteY7" fmla="*/ 4937 h 10000"/>
              <a:gd name="connsiteX8" fmla="*/ 1020721 w 1528999"/>
              <a:gd name="connsiteY8" fmla="*/ 5476 h 10000"/>
              <a:gd name="connsiteX9" fmla="*/ 980726 w 1528999"/>
              <a:gd name="connsiteY9" fmla="*/ 6824 h 10000"/>
              <a:gd name="connsiteX10" fmla="*/ 490779 w 1528999"/>
              <a:gd name="connsiteY10" fmla="*/ 6042 h 10000"/>
              <a:gd name="connsiteX11" fmla="*/ 0 w 1528999"/>
              <a:gd name="connsiteY11" fmla="*/ 6623 h 10000"/>
              <a:gd name="connsiteX12" fmla="*/ 10831 w 1528999"/>
              <a:gd name="connsiteY12" fmla="*/ 7737 h 10000"/>
              <a:gd name="connsiteX13" fmla="*/ 451617 w 1528999"/>
              <a:gd name="connsiteY13" fmla="*/ 8236 h 10000"/>
              <a:gd name="connsiteX14" fmla="*/ 20831 w 1528999"/>
              <a:gd name="connsiteY14" fmla="*/ 8759 h 10000"/>
              <a:gd name="connsiteX15" fmla="*/ 12500 w 1528999"/>
              <a:gd name="connsiteY15" fmla="*/ 10000 h 10000"/>
              <a:gd name="connsiteX0" fmla="*/ 2500 w 1528999"/>
              <a:gd name="connsiteY0" fmla="*/ 0 h 10000"/>
              <a:gd name="connsiteX1" fmla="*/ 3334 w 1528999"/>
              <a:gd name="connsiteY1" fmla="*/ 991 h 10000"/>
              <a:gd name="connsiteX2" fmla="*/ 471614 w 1528999"/>
              <a:gd name="connsiteY2" fmla="*/ 1455 h 10000"/>
              <a:gd name="connsiteX3" fmla="*/ 5832 w 1528999"/>
              <a:gd name="connsiteY3" fmla="*/ 2133 h 10000"/>
              <a:gd name="connsiteX4" fmla="*/ 1666 w 1528999"/>
              <a:gd name="connsiteY4" fmla="*/ 3205 h 10000"/>
              <a:gd name="connsiteX5" fmla="*/ 500778 w 1528999"/>
              <a:gd name="connsiteY5" fmla="*/ 3737 h 10000"/>
              <a:gd name="connsiteX6" fmla="*/ 990724 w 1528999"/>
              <a:gd name="connsiteY6" fmla="*/ 2955 h 10000"/>
              <a:gd name="connsiteX7" fmla="*/ 1010721 w 1528999"/>
              <a:gd name="connsiteY7" fmla="*/ 4389 h 10000"/>
              <a:gd name="connsiteX8" fmla="*/ 1528999 w 1528999"/>
              <a:gd name="connsiteY8" fmla="*/ 4937 h 10000"/>
              <a:gd name="connsiteX9" fmla="*/ 1020721 w 1528999"/>
              <a:gd name="connsiteY9" fmla="*/ 5476 h 10000"/>
              <a:gd name="connsiteX10" fmla="*/ 980726 w 1528999"/>
              <a:gd name="connsiteY10" fmla="*/ 6824 h 10000"/>
              <a:gd name="connsiteX11" fmla="*/ 490779 w 1528999"/>
              <a:gd name="connsiteY11" fmla="*/ 6042 h 10000"/>
              <a:gd name="connsiteX12" fmla="*/ 0 w 1528999"/>
              <a:gd name="connsiteY12" fmla="*/ 6623 h 10000"/>
              <a:gd name="connsiteX13" fmla="*/ 10831 w 1528999"/>
              <a:gd name="connsiteY13" fmla="*/ 7737 h 10000"/>
              <a:gd name="connsiteX14" fmla="*/ 451617 w 1528999"/>
              <a:gd name="connsiteY14" fmla="*/ 8236 h 10000"/>
              <a:gd name="connsiteX15" fmla="*/ 20831 w 1528999"/>
              <a:gd name="connsiteY15" fmla="*/ 8759 h 10000"/>
              <a:gd name="connsiteX16" fmla="*/ 12500 w 1528999"/>
              <a:gd name="connsiteY1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28999" h="10000">
                <a:moveTo>
                  <a:pt x="2500" y="0"/>
                </a:moveTo>
                <a:lnTo>
                  <a:pt x="3334" y="991"/>
                </a:lnTo>
                <a:lnTo>
                  <a:pt x="471614" y="1455"/>
                </a:lnTo>
                <a:lnTo>
                  <a:pt x="5832" y="2133"/>
                </a:lnTo>
                <a:lnTo>
                  <a:pt x="1666" y="3205"/>
                </a:lnTo>
                <a:lnTo>
                  <a:pt x="500778" y="3737"/>
                </a:lnTo>
                <a:lnTo>
                  <a:pt x="990724" y="2955"/>
                </a:lnTo>
                <a:lnTo>
                  <a:pt x="1010721" y="4389"/>
                </a:lnTo>
                <a:lnTo>
                  <a:pt x="1528999" y="4937"/>
                </a:lnTo>
                <a:lnTo>
                  <a:pt x="1020721" y="5476"/>
                </a:lnTo>
                <a:lnTo>
                  <a:pt x="980726" y="6824"/>
                </a:lnTo>
                <a:lnTo>
                  <a:pt x="490779" y="6042"/>
                </a:lnTo>
                <a:lnTo>
                  <a:pt x="0" y="6623"/>
                </a:lnTo>
                <a:lnTo>
                  <a:pt x="10831" y="7737"/>
                </a:lnTo>
                <a:lnTo>
                  <a:pt x="451617" y="8236"/>
                </a:lnTo>
                <a:lnTo>
                  <a:pt x="20831" y="8759"/>
                </a:lnTo>
                <a:lnTo>
                  <a:pt x="12500" y="10000"/>
                </a:lnTo>
              </a:path>
            </a:pathLst>
          </a:custGeom>
          <a:ln w="12700" cap="rnd">
            <a:solidFill>
              <a:schemeClr val="tx1"/>
            </a:solidFill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Помощни функции</a:t>
            </a:r>
          </a:p>
          <a:p>
            <a:pPr lvl="1"/>
            <a:r>
              <a:rPr lang="bg-BG" dirty="0"/>
              <a:t>Отсечка с дължина и посока (</a:t>
            </a:r>
            <a:r>
              <a:rPr lang="en-US" dirty="0"/>
              <a:t>F</a:t>
            </a:r>
            <a:r>
              <a:rPr lang="bg-BG" dirty="0"/>
              <a:t> от </a:t>
            </a:r>
            <a:r>
              <a:rPr lang="en-US" dirty="0"/>
              <a:t>Forward)</a:t>
            </a:r>
            <a:endParaRPr lang="bg-BG" dirty="0"/>
          </a:p>
          <a:p>
            <a:pPr lvl="1"/>
            <a:r>
              <a:rPr lang="bg-BG" dirty="0"/>
              <a:t>Завой наляво</a:t>
            </a:r>
            <a:r>
              <a:rPr lang="en-US" dirty="0"/>
              <a:t> (L</a:t>
            </a:r>
            <a:r>
              <a:rPr lang="bg-BG" dirty="0"/>
              <a:t> от</a:t>
            </a:r>
            <a:r>
              <a:rPr lang="en-US" dirty="0"/>
              <a:t> Left)</a:t>
            </a:r>
            <a:endParaRPr lang="bg-BG" dirty="0"/>
          </a:p>
          <a:p>
            <a:pPr lvl="1"/>
            <a:r>
              <a:rPr lang="bg-BG" dirty="0"/>
              <a:t>Завой надясно</a:t>
            </a:r>
            <a:r>
              <a:rPr lang="en-US" dirty="0"/>
              <a:t> (R</a:t>
            </a:r>
            <a:r>
              <a:rPr lang="bg-BG" dirty="0"/>
              <a:t> от </a:t>
            </a:r>
            <a:r>
              <a:rPr lang="en-US" dirty="0"/>
              <a:t>Right)</a:t>
            </a:r>
          </a:p>
          <a:p>
            <a:pPr lvl="1"/>
            <a:endParaRPr lang="en-US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Локална координатна система (матрица)</a:t>
            </a:r>
          </a:p>
          <a:p>
            <a:pPr lvl="1"/>
            <a:r>
              <a:rPr lang="bg-BG" dirty="0"/>
              <a:t>Посоката „напред“ е по оста </a:t>
            </a:r>
            <a:r>
              <a:rPr lang="en-US" dirty="0"/>
              <a:t>X</a:t>
            </a:r>
          </a:p>
          <a:p>
            <a:pPr lvl="1"/>
            <a:r>
              <a:rPr lang="bg-BG" dirty="0"/>
              <a:t>Въртенето наляво и надясно е около оста </a:t>
            </a:r>
            <a:r>
              <a:rPr lang="en-US" dirty="0"/>
              <a:t>Z</a:t>
            </a:r>
            <a:endParaRPr lang="bg-BG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5257800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72000" y="4038600"/>
            <a:ext cx="0" cy="12192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76600" y="5257801"/>
            <a:ext cx="1295400" cy="12191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6442" y="608585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X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0642" y="481971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Y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401949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24300" y="5235388"/>
            <a:ext cx="647700" cy="632012"/>
          </a:xfrm>
          <a:prstGeom prst="straightConnector1">
            <a:avLst/>
          </a:prstGeom>
          <a:ln w="76200">
            <a:solidFill>
              <a:srgbClr val="6F95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1105" y="58858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F9500"/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</a:rPr>
              <a:t>F</a:t>
            </a:r>
            <a:endParaRPr lang="bg-BG" sz="2000" b="1" dirty="0">
              <a:solidFill>
                <a:srgbClr val="6F9500"/>
              </a:solidFill>
              <a:effectLst>
                <a:outerShdw blurRad="63500" algn="ctr" rotWithShape="0">
                  <a:srgbClr val="6F95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Arc 17"/>
          <p:cNvSpPr/>
          <p:nvPr/>
        </p:nvSpPr>
        <p:spPr>
          <a:xfrm>
            <a:off x="3465575" y="4520185"/>
            <a:ext cx="2212850" cy="1475232"/>
          </a:xfrm>
          <a:prstGeom prst="arc">
            <a:avLst>
              <a:gd name="adj1" fmla="val 1532249"/>
              <a:gd name="adj2" fmla="val 1168566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0" y="5257801"/>
            <a:ext cx="230249" cy="737616"/>
          </a:xfrm>
          <a:prstGeom prst="straightConnector1">
            <a:avLst/>
          </a:prstGeom>
          <a:ln w="57150">
            <a:solidFill>
              <a:srgbClr val="6F95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43025" y="5257801"/>
            <a:ext cx="1028976" cy="293593"/>
          </a:xfrm>
          <a:prstGeom prst="straightConnector1">
            <a:avLst/>
          </a:prstGeom>
          <a:ln w="57150">
            <a:solidFill>
              <a:srgbClr val="6F95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1448" y="5988103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F9500"/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</a:rPr>
              <a:t>L</a:t>
            </a:r>
            <a:endParaRPr lang="bg-BG" sz="2000" b="1" dirty="0">
              <a:solidFill>
                <a:srgbClr val="6F9500"/>
              </a:solidFill>
              <a:effectLst>
                <a:outerShdw blurRad="63500" algn="ctr" rotWithShape="0">
                  <a:srgbClr val="6F95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40482" y="540262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F9500"/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</a:rPr>
              <a:t>R</a:t>
            </a:r>
            <a:endParaRPr lang="bg-BG" sz="2000" b="1" dirty="0">
              <a:solidFill>
                <a:srgbClr val="6F9500"/>
              </a:solidFill>
              <a:effectLst>
                <a:outerShdw blurRad="63500" algn="ctr" rotWithShape="0">
                  <a:srgbClr val="6F95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030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Защо не с полярни координати?</a:t>
            </a:r>
          </a:p>
          <a:p>
            <a:pPr lvl="1"/>
            <a:r>
              <a:rPr lang="bg-BG" dirty="0"/>
              <a:t>За 2</a:t>
            </a:r>
            <a:r>
              <a:rPr lang="en-US" dirty="0"/>
              <a:t>D</a:t>
            </a:r>
            <a:r>
              <a:rPr lang="bg-BG" dirty="0"/>
              <a:t> е удобно и кратко, но в бъдеще ще искаме и 3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В </a:t>
            </a:r>
            <a:r>
              <a:rPr lang="en-US" dirty="0"/>
              <a:t>3D</a:t>
            </a:r>
            <a:r>
              <a:rPr lang="bg-BG" dirty="0"/>
              <a:t> сферичните координати са проблемни около полюсите на сферата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Реализация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133600"/>
            <a:ext cx="8534400" cy="4419600"/>
          </a:xfrm>
          <a:prstGeom prst="snip2DiagRect">
            <a:avLst>
              <a:gd name="adj1" fmla="val 0"/>
              <a:gd name="adj2" fmla="val 586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F(d)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mat[12] += mat[0]*d;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mat[13] += mat[1]*d;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mat[14] += mat[2]*d;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R(a)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radians(a);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mat[0]*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s+mat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[4]*c;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mat[0]=mat[0]*c-mat[4]*s;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mat[4]=a;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mat[1]*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s+mat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[5]*c;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mat[1]=mat[1]*c-mat[5]*s;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mat[5]=a;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 = mat[2]*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s+mat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[6]*c;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mat[2]=mat[2]*c-mat[6]*s;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mat[6]=a;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L(a)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R(-a);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371600"/>
            <a:ext cx="8534400" cy="28194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0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Рекурсивна функция </a:t>
            </a:r>
            <a:r>
              <a:rPr lang="en-US" b="1" dirty="0" err="1"/>
              <a:t>koch</a:t>
            </a:r>
            <a:r>
              <a:rPr lang="en-US" dirty="0"/>
              <a:t> </a:t>
            </a:r>
            <a:r>
              <a:rPr lang="bg-BG" dirty="0"/>
              <a:t>с параметри брой нива на рекурсия </a:t>
            </a:r>
            <a:r>
              <a:rPr lang="en-US" b="1" dirty="0"/>
              <a:t>level</a:t>
            </a:r>
            <a:r>
              <a:rPr lang="bg-BG" dirty="0"/>
              <a:t> и начална дължина на отсечката </a:t>
            </a:r>
            <a:r>
              <a:rPr lang="en-US" b="1" dirty="0" err="1"/>
              <a:t>len</a:t>
            </a:r>
            <a:endParaRPr lang="bg-BG" b="1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1600200"/>
            <a:ext cx="8534400" cy="4953000"/>
          </a:xfrm>
          <a:prstGeom prst="snip2DiagRect">
            <a:avLst>
              <a:gd name="adj1" fmla="val 0"/>
              <a:gd name="adj2" fmla="val 586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level,len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(level)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level--;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/=3;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L(60);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R(120);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L(60);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(mat[12],mat[13],mat[14]);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371600"/>
            <a:ext cx="8534400" cy="28194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 err="1"/>
              <a:t>curveKoch</a:t>
            </a:r>
            <a:endParaRPr lang="bg-BG" dirty="0"/>
          </a:p>
          <a:p>
            <a:pPr lvl="1"/>
            <a:r>
              <a:rPr lang="bg-BG" dirty="0"/>
              <a:t>Създава буфер </a:t>
            </a:r>
            <a:r>
              <a:rPr lang="en-US" b="1" dirty="0" err="1"/>
              <a:t>buf</a:t>
            </a:r>
            <a:r>
              <a:rPr lang="en-US" dirty="0"/>
              <a:t> </a:t>
            </a:r>
            <a:r>
              <a:rPr lang="bg-BG" dirty="0"/>
              <a:t>с върховете на една крива на Кох</a:t>
            </a:r>
          </a:p>
          <a:p>
            <a:pPr lvl="1"/>
            <a:r>
              <a:rPr lang="bg-BG" dirty="0"/>
              <a:t>Изтриваме буфера с </a:t>
            </a:r>
            <a:r>
              <a:rPr lang="en-US" b="1" dirty="0" err="1"/>
              <a:t>deleteBuffer</a:t>
            </a:r>
            <a:r>
              <a:rPr lang="bg-BG" dirty="0"/>
              <a:t>, когато не се ползва вече</a:t>
            </a:r>
            <a:endParaRPr lang="en-US" dirty="0"/>
          </a:p>
          <a:p>
            <a:pPr lvl="1"/>
            <a:r>
              <a:rPr lang="bg-BG" dirty="0"/>
              <a:t>Би трябвало изтриването да става автоматично, ако конкретната имплементация на </a:t>
            </a:r>
            <a:r>
              <a:rPr lang="en-US" dirty="0"/>
              <a:t>WebGL</a:t>
            </a:r>
            <a:r>
              <a:rPr lang="bg-BG" dirty="0"/>
              <a:t> и </a:t>
            </a:r>
            <a:r>
              <a:rPr lang="en-US" dirty="0" err="1"/>
              <a:t>JS</a:t>
            </a:r>
            <a:r>
              <a:rPr lang="bg-BG" dirty="0"/>
              <a:t> е добра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514600"/>
            <a:ext cx="8534400" cy="4038600"/>
          </a:xfrm>
          <a:prstGeom prst="snip2DiagRect">
            <a:avLst>
              <a:gd name="adj1" fmla="val 0"/>
              <a:gd name="adj2" fmla="val 586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curveKoch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gl.createBuffer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curveKoch.prototype.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curveKoch.prototype.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034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Фрактали</a:t>
            </a:r>
          </a:p>
          <a:p>
            <a:pPr lvl="1"/>
            <a:r>
              <a:rPr lang="bg-BG" dirty="0"/>
              <a:t>Увод във фракталите</a:t>
            </a:r>
          </a:p>
          <a:p>
            <a:pPr lvl="1"/>
            <a:r>
              <a:rPr lang="bg-BG" dirty="0"/>
              <a:t>Геометрични методи</a:t>
            </a:r>
          </a:p>
          <a:p>
            <a:pPr lvl="1"/>
            <a:r>
              <a:rPr lang="bg-BG" dirty="0"/>
              <a:t>Алгебрични методи</a:t>
            </a:r>
          </a:p>
          <a:p>
            <a:pPr lvl="1"/>
            <a:r>
              <a:rPr lang="bg-BG" dirty="0"/>
              <a:t>Природни форми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Опростяване на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dirty="0"/>
              <a:t>Премахват се нормални вектори</a:t>
            </a:r>
          </a:p>
          <a:p>
            <a:pPr lvl="1"/>
            <a:r>
              <a:rPr lang="bg-BG" dirty="0"/>
              <a:t>Премахват се осветявания (околно, дифузно)</a:t>
            </a:r>
          </a:p>
          <a:p>
            <a:pPr lvl="1"/>
            <a:r>
              <a:rPr lang="bg-BG" dirty="0"/>
              <a:t>Запазват се координати на върхове</a:t>
            </a:r>
          </a:p>
          <a:p>
            <a:pPr lvl="1"/>
            <a:r>
              <a:rPr lang="bg-BG" dirty="0"/>
              <a:t>Запазват се цветове на върхове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667000"/>
            <a:ext cx="8534400" cy="3886200"/>
          </a:xfrm>
          <a:prstGeom prst="snip2DiagRect">
            <a:avLst>
              <a:gd name="adj1" fmla="val 0"/>
              <a:gd name="adj2" fmla="val 719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mat4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mat4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mat4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vec3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 vec3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vec4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 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gl_Position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uProjectionMatrix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uModelMatrix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vec4(aXYZ,1);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vec4(aColor,1);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6251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Снежинка на Кох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</a:t>
            </a:r>
          </a:p>
          <a:p>
            <a:pPr lvl="1"/>
            <a:r>
              <a:rPr lang="bg-BG" dirty="0"/>
              <a:t>Започва се с равностранен триъгълник</a:t>
            </a:r>
          </a:p>
          <a:p>
            <a:pPr lvl="1"/>
            <a:r>
              <a:rPr lang="bg-BG" dirty="0"/>
              <a:t>Всяка страна се заменя с крива на Кох</a:t>
            </a:r>
          </a:p>
        </p:txBody>
      </p:sp>
      <p:grpSp>
        <p:nvGrpSpPr>
          <p:cNvPr id="16" name="Group 15"/>
          <p:cNvGrpSpPr/>
          <p:nvPr/>
        </p:nvGrpSpPr>
        <p:grpSpPr>
          <a:xfrm rot="19800000">
            <a:off x="389336" y="3776450"/>
            <a:ext cx="2293782" cy="2271369"/>
            <a:chOff x="-241229" y="4178075"/>
            <a:chExt cx="2293782" cy="2271369"/>
          </a:xfrm>
        </p:grpSpPr>
        <p:sp>
          <p:nvSpPr>
            <p:cNvPr id="13" name="Freeform 12"/>
            <p:cNvSpPr/>
            <p:nvPr/>
          </p:nvSpPr>
          <p:spPr>
            <a:xfrm>
              <a:off x="1896698" y="4178075"/>
              <a:ext cx="4938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6" h="3364992">
                  <a:moveTo>
                    <a:pt x="0" y="0"/>
                  </a:moveTo>
                  <a:cubicBezTo>
                    <a:pt x="2439" y="1121664"/>
                    <a:pt x="4877" y="2243328"/>
                    <a:pt x="7316" y="3364992"/>
                  </a:cubicBezTo>
                </a:path>
              </a:pathLst>
            </a:custGeom>
            <a:ln w="12700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3600000">
              <a:off x="914400" y="3581400"/>
              <a:ext cx="4938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6" h="3364992">
                  <a:moveTo>
                    <a:pt x="0" y="0"/>
                  </a:moveTo>
                  <a:cubicBezTo>
                    <a:pt x="2439" y="1121664"/>
                    <a:pt x="4877" y="2243328"/>
                    <a:pt x="7316" y="3364992"/>
                  </a:cubicBezTo>
                </a:path>
              </a:pathLst>
            </a:custGeom>
            <a:ln w="12700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-3600000">
              <a:off x="891987" y="4734807"/>
              <a:ext cx="4938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6" h="3364992">
                  <a:moveTo>
                    <a:pt x="0" y="0"/>
                  </a:moveTo>
                  <a:cubicBezTo>
                    <a:pt x="2439" y="1121664"/>
                    <a:pt x="4877" y="2243328"/>
                    <a:pt x="7316" y="3364992"/>
                  </a:cubicBezTo>
                </a:path>
              </a:pathLst>
            </a:custGeom>
            <a:ln w="12700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81311" y="3048000"/>
            <a:ext cx="2556359" cy="3082990"/>
            <a:chOff x="4445958" y="2593999"/>
            <a:chExt cx="2556359" cy="3082990"/>
          </a:xfrm>
        </p:grpSpPr>
        <p:sp>
          <p:nvSpPr>
            <p:cNvPr id="6" name="Freeform 5"/>
            <p:cNvSpPr/>
            <p:nvPr/>
          </p:nvSpPr>
          <p:spPr>
            <a:xfrm rot="5400000">
              <a:off x="5333143" y="4163771"/>
              <a:ext cx="755066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  <a:gd name="connsiteX0" fmla="*/ 0 w 1536499"/>
                <a:gd name="connsiteY0" fmla="*/ 0 h 10000"/>
                <a:gd name="connsiteX1" fmla="*/ 1526499 w 1536499"/>
                <a:gd name="connsiteY1" fmla="*/ 4937 h 10000"/>
                <a:gd name="connsiteX2" fmla="*/ 10000 w 1536499"/>
                <a:gd name="connsiteY2" fmla="*/ 10000 h 10000"/>
                <a:gd name="connsiteX0" fmla="*/ 0 w 1526499"/>
                <a:gd name="connsiteY0" fmla="*/ 0 h 10000"/>
                <a:gd name="connsiteX1" fmla="*/ 1526499 w 1526499"/>
                <a:gd name="connsiteY1" fmla="*/ 4937 h 10000"/>
                <a:gd name="connsiteX2" fmla="*/ 10000 w 1526499"/>
                <a:gd name="connsiteY2" fmla="*/ 10000 h 10000"/>
                <a:gd name="connsiteX0" fmla="*/ 834 w 1527333"/>
                <a:gd name="connsiteY0" fmla="*/ 0 h 10000"/>
                <a:gd name="connsiteX1" fmla="*/ 0 w 1527333"/>
                <a:gd name="connsiteY1" fmla="*/ 3205 h 10000"/>
                <a:gd name="connsiteX2" fmla="*/ 1527333 w 1527333"/>
                <a:gd name="connsiteY2" fmla="*/ 4937 h 10000"/>
                <a:gd name="connsiteX3" fmla="*/ 10834 w 1527333"/>
                <a:gd name="connsiteY3" fmla="*/ 10000 h 10000"/>
                <a:gd name="connsiteX0" fmla="*/ 2500 w 1528999"/>
                <a:gd name="connsiteY0" fmla="*/ 0 h 10000"/>
                <a:gd name="connsiteX1" fmla="*/ 1666 w 1528999"/>
                <a:gd name="connsiteY1" fmla="*/ 3205 h 10000"/>
                <a:gd name="connsiteX2" fmla="*/ 1528999 w 1528999"/>
                <a:gd name="connsiteY2" fmla="*/ 4937 h 10000"/>
                <a:gd name="connsiteX3" fmla="*/ 0 w 1528999"/>
                <a:gd name="connsiteY3" fmla="*/ 6623 h 10000"/>
                <a:gd name="connsiteX4" fmla="*/ 12500 w 1528999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9" h="10000">
                  <a:moveTo>
                    <a:pt x="2500" y="0"/>
                  </a:moveTo>
                  <a:lnTo>
                    <a:pt x="1666" y="3205"/>
                  </a:lnTo>
                  <a:lnTo>
                    <a:pt x="1528999" y="4937"/>
                  </a:lnTo>
                  <a:lnTo>
                    <a:pt x="0" y="6623"/>
                  </a:lnTo>
                  <a:lnTo>
                    <a:pt x="12500" y="10000"/>
                  </a:lnTo>
                </a:path>
              </a:pathLst>
            </a:custGeom>
            <a:ln w="7620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9800000">
              <a:off x="6247251" y="2607183"/>
              <a:ext cx="755066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  <a:gd name="connsiteX0" fmla="*/ 0 w 1536499"/>
                <a:gd name="connsiteY0" fmla="*/ 0 h 10000"/>
                <a:gd name="connsiteX1" fmla="*/ 1526499 w 1536499"/>
                <a:gd name="connsiteY1" fmla="*/ 4937 h 10000"/>
                <a:gd name="connsiteX2" fmla="*/ 10000 w 1536499"/>
                <a:gd name="connsiteY2" fmla="*/ 10000 h 10000"/>
                <a:gd name="connsiteX0" fmla="*/ 0 w 1526499"/>
                <a:gd name="connsiteY0" fmla="*/ 0 h 10000"/>
                <a:gd name="connsiteX1" fmla="*/ 1526499 w 1526499"/>
                <a:gd name="connsiteY1" fmla="*/ 4937 h 10000"/>
                <a:gd name="connsiteX2" fmla="*/ 10000 w 1526499"/>
                <a:gd name="connsiteY2" fmla="*/ 10000 h 10000"/>
                <a:gd name="connsiteX0" fmla="*/ 834 w 1527333"/>
                <a:gd name="connsiteY0" fmla="*/ 0 h 10000"/>
                <a:gd name="connsiteX1" fmla="*/ 0 w 1527333"/>
                <a:gd name="connsiteY1" fmla="*/ 3205 h 10000"/>
                <a:gd name="connsiteX2" fmla="*/ 1527333 w 1527333"/>
                <a:gd name="connsiteY2" fmla="*/ 4937 h 10000"/>
                <a:gd name="connsiteX3" fmla="*/ 10834 w 1527333"/>
                <a:gd name="connsiteY3" fmla="*/ 10000 h 10000"/>
                <a:gd name="connsiteX0" fmla="*/ 2500 w 1528999"/>
                <a:gd name="connsiteY0" fmla="*/ 0 h 10000"/>
                <a:gd name="connsiteX1" fmla="*/ 1666 w 1528999"/>
                <a:gd name="connsiteY1" fmla="*/ 3205 h 10000"/>
                <a:gd name="connsiteX2" fmla="*/ 1528999 w 1528999"/>
                <a:gd name="connsiteY2" fmla="*/ 4937 h 10000"/>
                <a:gd name="connsiteX3" fmla="*/ 0 w 1528999"/>
                <a:gd name="connsiteY3" fmla="*/ 6623 h 10000"/>
                <a:gd name="connsiteX4" fmla="*/ 12500 w 1528999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9" h="10000">
                  <a:moveTo>
                    <a:pt x="2500" y="0"/>
                  </a:moveTo>
                  <a:lnTo>
                    <a:pt x="1666" y="3205"/>
                  </a:lnTo>
                  <a:lnTo>
                    <a:pt x="1528999" y="4937"/>
                  </a:lnTo>
                  <a:lnTo>
                    <a:pt x="0" y="6623"/>
                  </a:lnTo>
                  <a:lnTo>
                    <a:pt x="12500" y="10000"/>
                  </a:lnTo>
                </a:path>
              </a:pathLst>
            </a:custGeom>
            <a:ln w="7620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2600000">
              <a:off x="4445958" y="2593999"/>
              <a:ext cx="755066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  <a:gd name="connsiteX0" fmla="*/ 0 w 1536499"/>
                <a:gd name="connsiteY0" fmla="*/ 0 h 10000"/>
                <a:gd name="connsiteX1" fmla="*/ 1526499 w 1536499"/>
                <a:gd name="connsiteY1" fmla="*/ 4937 h 10000"/>
                <a:gd name="connsiteX2" fmla="*/ 10000 w 1536499"/>
                <a:gd name="connsiteY2" fmla="*/ 10000 h 10000"/>
                <a:gd name="connsiteX0" fmla="*/ 0 w 1526499"/>
                <a:gd name="connsiteY0" fmla="*/ 0 h 10000"/>
                <a:gd name="connsiteX1" fmla="*/ 1526499 w 1526499"/>
                <a:gd name="connsiteY1" fmla="*/ 4937 h 10000"/>
                <a:gd name="connsiteX2" fmla="*/ 10000 w 1526499"/>
                <a:gd name="connsiteY2" fmla="*/ 10000 h 10000"/>
                <a:gd name="connsiteX0" fmla="*/ 834 w 1527333"/>
                <a:gd name="connsiteY0" fmla="*/ 0 h 10000"/>
                <a:gd name="connsiteX1" fmla="*/ 0 w 1527333"/>
                <a:gd name="connsiteY1" fmla="*/ 3205 h 10000"/>
                <a:gd name="connsiteX2" fmla="*/ 1527333 w 1527333"/>
                <a:gd name="connsiteY2" fmla="*/ 4937 h 10000"/>
                <a:gd name="connsiteX3" fmla="*/ 10834 w 1527333"/>
                <a:gd name="connsiteY3" fmla="*/ 10000 h 10000"/>
                <a:gd name="connsiteX0" fmla="*/ 2500 w 1528999"/>
                <a:gd name="connsiteY0" fmla="*/ 0 h 10000"/>
                <a:gd name="connsiteX1" fmla="*/ 1666 w 1528999"/>
                <a:gd name="connsiteY1" fmla="*/ 3205 h 10000"/>
                <a:gd name="connsiteX2" fmla="*/ 1528999 w 1528999"/>
                <a:gd name="connsiteY2" fmla="*/ 4937 h 10000"/>
                <a:gd name="connsiteX3" fmla="*/ 0 w 1528999"/>
                <a:gd name="connsiteY3" fmla="*/ 6623 h 10000"/>
                <a:gd name="connsiteX4" fmla="*/ 12500 w 1528999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99" h="10000">
                  <a:moveTo>
                    <a:pt x="2500" y="0"/>
                  </a:moveTo>
                  <a:lnTo>
                    <a:pt x="1666" y="3205"/>
                  </a:lnTo>
                  <a:lnTo>
                    <a:pt x="1528999" y="4937"/>
                  </a:lnTo>
                  <a:lnTo>
                    <a:pt x="0" y="6623"/>
                  </a:lnTo>
                  <a:lnTo>
                    <a:pt x="12500" y="10000"/>
                  </a:lnTo>
                </a:path>
              </a:pathLst>
            </a:custGeom>
            <a:ln w="7620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71983" y="3048368"/>
            <a:ext cx="2551547" cy="3067028"/>
            <a:chOff x="6271983" y="2597272"/>
            <a:chExt cx="2551547" cy="3067028"/>
          </a:xfrm>
        </p:grpSpPr>
        <p:sp>
          <p:nvSpPr>
            <p:cNvPr id="9" name="Freeform 8"/>
            <p:cNvSpPr/>
            <p:nvPr/>
          </p:nvSpPr>
          <p:spPr>
            <a:xfrm rot="5400000">
              <a:off x="7166778" y="4151082"/>
              <a:ext cx="755066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  <a:gd name="connsiteX0" fmla="*/ 0 w 1536499"/>
                <a:gd name="connsiteY0" fmla="*/ 0 h 10000"/>
                <a:gd name="connsiteX1" fmla="*/ 1526499 w 1536499"/>
                <a:gd name="connsiteY1" fmla="*/ 4937 h 10000"/>
                <a:gd name="connsiteX2" fmla="*/ 10000 w 1536499"/>
                <a:gd name="connsiteY2" fmla="*/ 10000 h 10000"/>
                <a:gd name="connsiteX0" fmla="*/ 0 w 1526499"/>
                <a:gd name="connsiteY0" fmla="*/ 0 h 10000"/>
                <a:gd name="connsiteX1" fmla="*/ 1526499 w 1526499"/>
                <a:gd name="connsiteY1" fmla="*/ 4937 h 10000"/>
                <a:gd name="connsiteX2" fmla="*/ 10000 w 1526499"/>
                <a:gd name="connsiteY2" fmla="*/ 10000 h 10000"/>
                <a:gd name="connsiteX0" fmla="*/ 834 w 1527333"/>
                <a:gd name="connsiteY0" fmla="*/ 0 h 10000"/>
                <a:gd name="connsiteX1" fmla="*/ 0 w 1527333"/>
                <a:gd name="connsiteY1" fmla="*/ 3205 h 10000"/>
                <a:gd name="connsiteX2" fmla="*/ 1527333 w 1527333"/>
                <a:gd name="connsiteY2" fmla="*/ 4937 h 10000"/>
                <a:gd name="connsiteX3" fmla="*/ 10834 w 1527333"/>
                <a:gd name="connsiteY3" fmla="*/ 10000 h 10000"/>
                <a:gd name="connsiteX0" fmla="*/ 2500 w 1528999"/>
                <a:gd name="connsiteY0" fmla="*/ 0 h 10000"/>
                <a:gd name="connsiteX1" fmla="*/ 1666 w 1528999"/>
                <a:gd name="connsiteY1" fmla="*/ 3205 h 10000"/>
                <a:gd name="connsiteX2" fmla="*/ 1528999 w 1528999"/>
                <a:gd name="connsiteY2" fmla="*/ 4937 h 10000"/>
                <a:gd name="connsiteX3" fmla="*/ 0 w 1528999"/>
                <a:gd name="connsiteY3" fmla="*/ 6623 h 10000"/>
                <a:gd name="connsiteX4" fmla="*/ 12500 w 1528999"/>
                <a:gd name="connsiteY4" fmla="*/ 10000 h 10000"/>
                <a:gd name="connsiteX0" fmla="*/ 2500 w 1528999"/>
                <a:gd name="connsiteY0" fmla="*/ 0 h 10000"/>
                <a:gd name="connsiteX1" fmla="*/ 471614 w 1528999"/>
                <a:gd name="connsiteY1" fmla="*/ 1455 h 10000"/>
                <a:gd name="connsiteX2" fmla="*/ 1666 w 1528999"/>
                <a:gd name="connsiteY2" fmla="*/ 3205 h 10000"/>
                <a:gd name="connsiteX3" fmla="*/ 1528999 w 1528999"/>
                <a:gd name="connsiteY3" fmla="*/ 4937 h 10000"/>
                <a:gd name="connsiteX4" fmla="*/ 0 w 1528999"/>
                <a:gd name="connsiteY4" fmla="*/ 6623 h 10000"/>
                <a:gd name="connsiteX5" fmla="*/ 12500 w 1528999"/>
                <a:gd name="connsiteY5" fmla="*/ 10000 h 10000"/>
                <a:gd name="connsiteX0" fmla="*/ 21665 w 1548164"/>
                <a:gd name="connsiteY0" fmla="*/ 0 h 10000"/>
                <a:gd name="connsiteX1" fmla="*/ 490779 w 1548164"/>
                <a:gd name="connsiteY1" fmla="*/ 1455 h 10000"/>
                <a:gd name="connsiteX2" fmla="*/ 0 w 1548164"/>
                <a:gd name="connsiteY2" fmla="*/ 2129 h 10000"/>
                <a:gd name="connsiteX3" fmla="*/ 20831 w 1548164"/>
                <a:gd name="connsiteY3" fmla="*/ 3205 h 10000"/>
                <a:gd name="connsiteX4" fmla="*/ 1548164 w 1548164"/>
                <a:gd name="connsiteY4" fmla="*/ 4937 h 10000"/>
                <a:gd name="connsiteX5" fmla="*/ 19165 w 1548164"/>
                <a:gd name="connsiteY5" fmla="*/ 6623 h 10000"/>
                <a:gd name="connsiteX6" fmla="*/ 31665 w 1548164"/>
                <a:gd name="connsiteY6" fmla="*/ 10000 h 10000"/>
                <a:gd name="connsiteX0" fmla="*/ 21665 w 1548164"/>
                <a:gd name="connsiteY0" fmla="*/ 0 h 10000"/>
                <a:gd name="connsiteX1" fmla="*/ 22499 w 1548164"/>
                <a:gd name="connsiteY1" fmla="*/ 991 h 10000"/>
                <a:gd name="connsiteX2" fmla="*/ 490779 w 1548164"/>
                <a:gd name="connsiteY2" fmla="*/ 1455 h 10000"/>
                <a:gd name="connsiteX3" fmla="*/ 0 w 1548164"/>
                <a:gd name="connsiteY3" fmla="*/ 2129 h 10000"/>
                <a:gd name="connsiteX4" fmla="*/ 20831 w 1548164"/>
                <a:gd name="connsiteY4" fmla="*/ 3205 h 10000"/>
                <a:gd name="connsiteX5" fmla="*/ 1548164 w 1548164"/>
                <a:gd name="connsiteY5" fmla="*/ 4937 h 10000"/>
                <a:gd name="connsiteX6" fmla="*/ 19165 w 1548164"/>
                <a:gd name="connsiteY6" fmla="*/ 6623 h 10000"/>
                <a:gd name="connsiteX7" fmla="*/ 31665 w 1548164"/>
                <a:gd name="connsiteY7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2500 w 1528999"/>
                <a:gd name="connsiteY7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451617 w 1528999"/>
                <a:gd name="connsiteY7" fmla="*/ 8236 h 10000"/>
                <a:gd name="connsiteX8" fmla="*/ 12500 w 1528999"/>
                <a:gd name="connsiteY8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0831 w 1528999"/>
                <a:gd name="connsiteY7" fmla="*/ 7737 h 10000"/>
                <a:gd name="connsiteX8" fmla="*/ 451617 w 1528999"/>
                <a:gd name="connsiteY8" fmla="*/ 8236 h 10000"/>
                <a:gd name="connsiteX9" fmla="*/ 12500 w 1528999"/>
                <a:gd name="connsiteY9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0831 w 1528999"/>
                <a:gd name="connsiteY7" fmla="*/ 7737 h 10000"/>
                <a:gd name="connsiteX8" fmla="*/ 451617 w 1528999"/>
                <a:gd name="connsiteY8" fmla="*/ 8236 h 10000"/>
                <a:gd name="connsiteX9" fmla="*/ 20831 w 1528999"/>
                <a:gd name="connsiteY9" fmla="*/ 8759 h 10000"/>
                <a:gd name="connsiteX10" fmla="*/ 12500 w 1528999"/>
                <a:gd name="connsiteY10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980726 w 1528999"/>
                <a:gd name="connsiteY6" fmla="*/ 6824 h 10000"/>
                <a:gd name="connsiteX7" fmla="*/ 0 w 1528999"/>
                <a:gd name="connsiteY7" fmla="*/ 6623 h 10000"/>
                <a:gd name="connsiteX8" fmla="*/ 10831 w 1528999"/>
                <a:gd name="connsiteY8" fmla="*/ 7737 h 10000"/>
                <a:gd name="connsiteX9" fmla="*/ 451617 w 1528999"/>
                <a:gd name="connsiteY9" fmla="*/ 8236 h 10000"/>
                <a:gd name="connsiteX10" fmla="*/ 20831 w 1528999"/>
                <a:gd name="connsiteY10" fmla="*/ 8759 h 10000"/>
                <a:gd name="connsiteX11" fmla="*/ 12500 w 1528999"/>
                <a:gd name="connsiteY11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1020721 w 1528999"/>
                <a:gd name="connsiteY6" fmla="*/ 5476 h 10000"/>
                <a:gd name="connsiteX7" fmla="*/ 980726 w 1528999"/>
                <a:gd name="connsiteY7" fmla="*/ 6824 h 10000"/>
                <a:gd name="connsiteX8" fmla="*/ 0 w 1528999"/>
                <a:gd name="connsiteY8" fmla="*/ 6623 h 10000"/>
                <a:gd name="connsiteX9" fmla="*/ 10831 w 1528999"/>
                <a:gd name="connsiteY9" fmla="*/ 7737 h 10000"/>
                <a:gd name="connsiteX10" fmla="*/ 451617 w 1528999"/>
                <a:gd name="connsiteY10" fmla="*/ 8236 h 10000"/>
                <a:gd name="connsiteX11" fmla="*/ 20831 w 1528999"/>
                <a:gd name="connsiteY11" fmla="*/ 8759 h 10000"/>
                <a:gd name="connsiteX12" fmla="*/ 12500 w 1528999"/>
                <a:gd name="connsiteY12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1020721 w 1528999"/>
                <a:gd name="connsiteY6" fmla="*/ 5476 h 10000"/>
                <a:gd name="connsiteX7" fmla="*/ 980726 w 1528999"/>
                <a:gd name="connsiteY7" fmla="*/ 6824 h 10000"/>
                <a:gd name="connsiteX8" fmla="*/ 490779 w 1528999"/>
                <a:gd name="connsiteY8" fmla="*/ 6042 h 10000"/>
                <a:gd name="connsiteX9" fmla="*/ 0 w 1528999"/>
                <a:gd name="connsiteY9" fmla="*/ 6623 h 10000"/>
                <a:gd name="connsiteX10" fmla="*/ 10831 w 1528999"/>
                <a:gd name="connsiteY10" fmla="*/ 7737 h 10000"/>
                <a:gd name="connsiteX11" fmla="*/ 451617 w 1528999"/>
                <a:gd name="connsiteY11" fmla="*/ 8236 h 10000"/>
                <a:gd name="connsiteX12" fmla="*/ 20831 w 1528999"/>
                <a:gd name="connsiteY12" fmla="*/ 8759 h 10000"/>
                <a:gd name="connsiteX13" fmla="*/ 12500 w 1528999"/>
                <a:gd name="connsiteY13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990724 w 1528999"/>
                <a:gd name="connsiteY5" fmla="*/ 2955 h 10000"/>
                <a:gd name="connsiteX6" fmla="*/ 1528999 w 1528999"/>
                <a:gd name="connsiteY6" fmla="*/ 4937 h 10000"/>
                <a:gd name="connsiteX7" fmla="*/ 1020721 w 1528999"/>
                <a:gd name="connsiteY7" fmla="*/ 5476 h 10000"/>
                <a:gd name="connsiteX8" fmla="*/ 980726 w 1528999"/>
                <a:gd name="connsiteY8" fmla="*/ 6824 h 10000"/>
                <a:gd name="connsiteX9" fmla="*/ 490779 w 1528999"/>
                <a:gd name="connsiteY9" fmla="*/ 6042 h 10000"/>
                <a:gd name="connsiteX10" fmla="*/ 0 w 1528999"/>
                <a:gd name="connsiteY10" fmla="*/ 6623 h 10000"/>
                <a:gd name="connsiteX11" fmla="*/ 10831 w 1528999"/>
                <a:gd name="connsiteY11" fmla="*/ 7737 h 10000"/>
                <a:gd name="connsiteX12" fmla="*/ 451617 w 1528999"/>
                <a:gd name="connsiteY12" fmla="*/ 8236 h 10000"/>
                <a:gd name="connsiteX13" fmla="*/ 20831 w 1528999"/>
                <a:gd name="connsiteY13" fmla="*/ 8759 h 10000"/>
                <a:gd name="connsiteX14" fmla="*/ 12500 w 1528999"/>
                <a:gd name="connsiteY14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500778 w 1528999"/>
                <a:gd name="connsiteY5" fmla="*/ 3737 h 10000"/>
                <a:gd name="connsiteX6" fmla="*/ 990724 w 1528999"/>
                <a:gd name="connsiteY6" fmla="*/ 2955 h 10000"/>
                <a:gd name="connsiteX7" fmla="*/ 1528999 w 1528999"/>
                <a:gd name="connsiteY7" fmla="*/ 4937 h 10000"/>
                <a:gd name="connsiteX8" fmla="*/ 1020721 w 1528999"/>
                <a:gd name="connsiteY8" fmla="*/ 5476 h 10000"/>
                <a:gd name="connsiteX9" fmla="*/ 980726 w 1528999"/>
                <a:gd name="connsiteY9" fmla="*/ 6824 h 10000"/>
                <a:gd name="connsiteX10" fmla="*/ 490779 w 1528999"/>
                <a:gd name="connsiteY10" fmla="*/ 6042 h 10000"/>
                <a:gd name="connsiteX11" fmla="*/ 0 w 1528999"/>
                <a:gd name="connsiteY11" fmla="*/ 6623 h 10000"/>
                <a:gd name="connsiteX12" fmla="*/ 10831 w 1528999"/>
                <a:gd name="connsiteY12" fmla="*/ 7737 h 10000"/>
                <a:gd name="connsiteX13" fmla="*/ 451617 w 1528999"/>
                <a:gd name="connsiteY13" fmla="*/ 8236 h 10000"/>
                <a:gd name="connsiteX14" fmla="*/ 20831 w 1528999"/>
                <a:gd name="connsiteY14" fmla="*/ 8759 h 10000"/>
                <a:gd name="connsiteX15" fmla="*/ 12500 w 1528999"/>
                <a:gd name="connsiteY15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500778 w 1528999"/>
                <a:gd name="connsiteY5" fmla="*/ 3737 h 10000"/>
                <a:gd name="connsiteX6" fmla="*/ 990724 w 1528999"/>
                <a:gd name="connsiteY6" fmla="*/ 2955 h 10000"/>
                <a:gd name="connsiteX7" fmla="*/ 1010721 w 1528999"/>
                <a:gd name="connsiteY7" fmla="*/ 4389 h 10000"/>
                <a:gd name="connsiteX8" fmla="*/ 1528999 w 1528999"/>
                <a:gd name="connsiteY8" fmla="*/ 4937 h 10000"/>
                <a:gd name="connsiteX9" fmla="*/ 1020721 w 1528999"/>
                <a:gd name="connsiteY9" fmla="*/ 5476 h 10000"/>
                <a:gd name="connsiteX10" fmla="*/ 980726 w 1528999"/>
                <a:gd name="connsiteY10" fmla="*/ 6824 h 10000"/>
                <a:gd name="connsiteX11" fmla="*/ 490779 w 1528999"/>
                <a:gd name="connsiteY11" fmla="*/ 6042 h 10000"/>
                <a:gd name="connsiteX12" fmla="*/ 0 w 1528999"/>
                <a:gd name="connsiteY12" fmla="*/ 6623 h 10000"/>
                <a:gd name="connsiteX13" fmla="*/ 10831 w 1528999"/>
                <a:gd name="connsiteY13" fmla="*/ 7737 h 10000"/>
                <a:gd name="connsiteX14" fmla="*/ 451617 w 1528999"/>
                <a:gd name="connsiteY14" fmla="*/ 8236 h 10000"/>
                <a:gd name="connsiteX15" fmla="*/ 20831 w 1528999"/>
                <a:gd name="connsiteY15" fmla="*/ 8759 h 10000"/>
                <a:gd name="connsiteX16" fmla="*/ 12500 w 1528999"/>
                <a:gd name="connsiteY16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8999" h="10000">
                  <a:moveTo>
                    <a:pt x="2500" y="0"/>
                  </a:moveTo>
                  <a:lnTo>
                    <a:pt x="3334" y="991"/>
                  </a:lnTo>
                  <a:lnTo>
                    <a:pt x="471614" y="1455"/>
                  </a:lnTo>
                  <a:lnTo>
                    <a:pt x="5832" y="2133"/>
                  </a:lnTo>
                  <a:lnTo>
                    <a:pt x="1666" y="3205"/>
                  </a:lnTo>
                  <a:lnTo>
                    <a:pt x="500778" y="3737"/>
                  </a:lnTo>
                  <a:lnTo>
                    <a:pt x="990724" y="2955"/>
                  </a:lnTo>
                  <a:lnTo>
                    <a:pt x="1010721" y="4389"/>
                  </a:lnTo>
                  <a:lnTo>
                    <a:pt x="1528999" y="4937"/>
                  </a:lnTo>
                  <a:lnTo>
                    <a:pt x="1020721" y="5476"/>
                  </a:lnTo>
                  <a:lnTo>
                    <a:pt x="980726" y="6824"/>
                  </a:lnTo>
                  <a:lnTo>
                    <a:pt x="490779" y="6042"/>
                  </a:lnTo>
                  <a:lnTo>
                    <a:pt x="0" y="6623"/>
                  </a:lnTo>
                  <a:lnTo>
                    <a:pt x="10831" y="7737"/>
                  </a:lnTo>
                  <a:lnTo>
                    <a:pt x="451617" y="8236"/>
                  </a:lnTo>
                  <a:lnTo>
                    <a:pt x="20831" y="8759"/>
                  </a:lnTo>
                  <a:lnTo>
                    <a:pt x="12500" y="10000"/>
                  </a:lnTo>
                </a:path>
              </a:pathLst>
            </a:custGeom>
            <a:ln w="5715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2600000">
              <a:off x="6271983" y="2597272"/>
              <a:ext cx="755066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  <a:gd name="connsiteX0" fmla="*/ 0 w 1536499"/>
                <a:gd name="connsiteY0" fmla="*/ 0 h 10000"/>
                <a:gd name="connsiteX1" fmla="*/ 1526499 w 1536499"/>
                <a:gd name="connsiteY1" fmla="*/ 4937 h 10000"/>
                <a:gd name="connsiteX2" fmla="*/ 10000 w 1536499"/>
                <a:gd name="connsiteY2" fmla="*/ 10000 h 10000"/>
                <a:gd name="connsiteX0" fmla="*/ 0 w 1526499"/>
                <a:gd name="connsiteY0" fmla="*/ 0 h 10000"/>
                <a:gd name="connsiteX1" fmla="*/ 1526499 w 1526499"/>
                <a:gd name="connsiteY1" fmla="*/ 4937 h 10000"/>
                <a:gd name="connsiteX2" fmla="*/ 10000 w 1526499"/>
                <a:gd name="connsiteY2" fmla="*/ 10000 h 10000"/>
                <a:gd name="connsiteX0" fmla="*/ 834 w 1527333"/>
                <a:gd name="connsiteY0" fmla="*/ 0 h 10000"/>
                <a:gd name="connsiteX1" fmla="*/ 0 w 1527333"/>
                <a:gd name="connsiteY1" fmla="*/ 3205 h 10000"/>
                <a:gd name="connsiteX2" fmla="*/ 1527333 w 1527333"/>
                <a:gd name="connsiteY2" fmla="*/ 4937 h 10000"/>
                <a:gd name="connsiteX3" fmla="*/ 10834 w 1527333"/>
                <a:gd name="connsiteY3" fmla="*/ 10000 h 10000"/>
                <a:gd name="connsiteX0" fmla="*/ 2500 w 1528999"/>
                <a:gd name="connsiteY0" fmla="*/ 0 h 10000"/>
                <a:gd name="connsiteX1" fmla="*/ 1666 w 1528999"/>
                <a:gd name="connsiteY1" fmla="*/ 3205 h 10000"/>
                <a:gd name="connsiteX2" fmla="*/ 1528999 w 1528999"/>
                <a:gd name="connsiteY2" fmla="*/ 4937 h 10000"/>
                <a:gd name="connsiteX3" fmla="*/ 0 w 1528999"/>
                <a:gd name="connsiteY3" fmla="*/ 6623 h 10000"/>
                <a:gd name="connsiteX4" fmla="*/ 12500 w 1528999"/>
                <a:gd name="connsiteY4" fmla="*/ 10000 h 10000"/>
                <a:gd name="connsiteX0" fmla="*/ 2500 w 1528999"/>
                <a:gd name="connsiteY0" fmla="*/ 0 h 10000"/>
                <a:gd name="connsiteX1" fmla="*/ 471614 w 1528999"/>
                <a:gd name="connsiteY1" fmla="*/ 1455 h 10000"/>
                <a:gd name="connsiteX2" fmla="*/ 1666 w 1528999"/>
                <a:gd name="connsiteY2" fmla="*/ 3205 h 10000"/>
                <a:gd name="connsiteX3" fmla="*/ 1528999 w 1528999"/>
                <a:gd name="connsiteY3" fmla="*/ 4937 h 10000"/>
                <a:gd name="connsiteX4" fmla="*/ 0 w 1528999"/>
                <a:gd name="connsiteY4" fmla="*/ 6623 h 10000"/>
                <a:gd name="connsiteX5" fmla="*/ 12500 w 1528999"/>
                <a:gd name="connsiteY5" fmla="*/ 10000 h 10000"/>
                <a:gd name="connsiteX0" fmla="*/ 21665 w 1548164"/>
                <a:gd name="connsiteY0" fmla="*/ 0 h 10000"/>
                <a:gd name="connsiteX1" fmla="*/ 490779 w 1548164"/>
                <a:gd name="connsiteY1" fmla="*/ 1455 h 10000"/>
                <a:gd name="connsiteX2" fmla="*/ 0 w 1548164"/>
                <a:gd name="connsiteY2" fmla="*/ 2129 h 10000"/>
                <a:gd name="connsiteX3" fmla="*/ 20831 w 1548164"/>
                <a:gd name="connsiteY3" fmla="*/ 3205 h 10000"/>
                <a:gd name="connsiteX4" fmla="*/ 1548164 w 1548164"/>
                <a:gd name="connsiteY4" fmla="*/ 4937 h 10000"/>
                <a:gd name="connsiteX5" fmla="*/ 19165 w 1548164"/>
                <a:gd name="connsiteY5" fmla="*/ 6623 h 10000"/>
                <a:gd name="connsiteX6" fmla="*/ 31665 w 1548164"/>
                <a:gd name="connsiteY6" fmla="*/ 10000 h 10000"/>
                <a:gd name="connsiteX0" fmla="*/ 21665 w 1548164"/>
                <a:gd name="connsiteY0" fmla="*/ 0 h 10000"/>
                <a:gd name="connsiteX1" fmla="*/ 22499 w 1548164"/>
                <a:gd name="connsiteY1" fmla="*/ 991 h 10000"/>
                <a:gd name="connsiteX2" fmla="*/ 490779 w 1548164"/>
                <a:gd name="connsiteY2" fmla="*/ 1455 h 10000"/>
                <a:gd name="connsiteX3" fmla="*/ 0 w 1548164"/>
                <a:gd name="connsiteY3" fmla="*/ 2129 h 10000"/>
                <a:gd name="connsiteX4" fmla="*/ 20831 w 1548164"/>
                <a:gd name="connsiteY4" fmla="*/ 3205 h 10000"/>
                <a:gd name="connsiteX5" fmla="*/ 1548164 w 1548164"/>
                <a:gd name="connsiteY5" fmla="*/ 4937 h 10000"/>
                <a:gd name="connsiteX6" fmla="*/ 19165 w 1548164"/>
                <a:gd name="connsiteY6" fmla="*/ 6623 h 10000"/>
                <a:gd name="connsiteX7" fmla="*/ 31665 w 1548164"/>
                <a:gd name="connsiteY7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2500 w 1528999"/>
                <a:gd name="connsiteY7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451617 w 1528999"/>
                <a:gd name="connsiteY7" fmla="*/ 8236 h 10000"/>
                <a:gd name="connsiteX8" fmla="*/ 12500 w 1528999"/>
                <a:gd name="connsiteY8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0831 w 1528999"/>
                <a:gd name="connsiteY7" fmla="*/ 7737 h 10000"/>
                <a:gd name="connsiteX8" fmla="*/ 451617 w 1528999"/>
                <a:gd name="connsiteY8" fmla="*/ 8236 h 10000"/>
                <a:gd name="connsiteX9" fmla="*/ 12500 w 1528999"/>
                <a:gd name="connsiteY9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0831 w 1528999"/>
                <a:gd name="connsiteY7" fmla="*/ 7737 h 10000"/>
                <a:gd name="connsiteX8" fmla="*/ 451617 w 1528999"/>
                <a:gd name="connsiteY8" fmla="*/ 8236 h 10000"/>
                <a:gd name="connsiteX9" fmla="*/ 20831 w 1528999"/>
                <a:gd name="connsiteY9" fmla="*/ 8759 h 10000"/>
                <a:gd name="connsiteX10" fmla="*/ 12500 w 1528999"/>
                <a:gd name="connsiteY10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980726 w 1528999"/>
                <a:gd name="connsiteY6" fmla="*/ 6824 h 10000"/>
                <a:gd name="connsiteX7" fmla="*/ 0 w 1528999"/>
                <a:gd name="connsiteY7" fmla="*/ 6623 h 10000"/>
                <a:gd name="connsiteX8" fmla="*/ 10831 w 1528999"/>
                <a:gd name="connsiteY8" fmla="*/ 7737 h 10000"/>
                <a:gd name="connsiteX9" fmla="*/ 451617 w 1528999"/>
                <a:gd name="connsiteY9" fmla="*/ 8236 h 10000"/>
                <a:gd name="connsiteX10" fmla="*/ 20831 w 1528999"/>
                <a:gd name="connsiteY10" fmla="*/ 8759 h 10000"/>
                <a:gd name="connsiteX11" fmla="*/ 12500 w 1528999"/>
                <a:gd name="connsiteY11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1020721 w 1528999"/>
                <a:gd name="connsiteY6" fmla="*/ 5476 h 10000"/>
                <a:gd name="connsiteX7" fmla="*/ 980726 w 1528999"/>
                <a:gd name="connsiteY7" fmla="*/ 6824 h 10000"/>
                <a:gd name="connsiteX8" fmla="*/ 0 w 1528999"/>
                <a:gd name="connsiteY8" fmla="*/ 6623 h 10000"/>
                <a:gd name="connsiteX9" fmla="*/ 10831 w 1528999"/>
                <a:gd name="connsiteY9" fmla="*/ 7737 h 10000"/>
                <a:gd name="connsiteX10" fmla="*/ 451617 w 1528999"/>
                <a:gd name="connsiteY10" fmla="*/ 8236 h 10000"/>
                <a:gd name="connsiteX11" fmla="*/ 20831 w 1528999"/>
                <a:gd name="connsiteY11" fmla="*/ 8759 h 10000"/>
                <a:gd name="connsiteX12" fmla="*/ 12500 w 1528999"/>
                <a:gd name="connsiteY12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1020721 w 1528999"/>
                <a:gd name="connsiteY6" fmla="*/ 5476 h 10000"/>
                <a:gd name="connsiteX7" fmla="*/ 980726 w 1528999"/>
                <a:gd name="connsiteY7" fmla="*/ 6824 h 10000"/>
                <a:gd name="connsiteX8" fmla="*/ 490779 w 1528999"/>
                <a:gd name="connsiteY8" fmla="*/ 6042 h 10000"/>
                <a:gd name="connsiteX9" fmla="*/ 0 w 1528999"/>
                <a:gd name="connsiteY9" fmla="*/ 6623 h 10000"/>
                <a:gd name="connsiteX10" fmla="*/ 10831 w 1528999"/>
                <a:gd name="connsiteY10" fmla="*/ 7737 h 10000"/>
                <a:gd name="connsiteX11" fmla="*/ 451617 w 1528999"/>
                <a:gd name="connsiteY11" fmla="*/ 8236 h 10000"/>
                <a:gd name="connsiteX12" fmla="*/ 20831 w 1528999"/>
                <a:gd name="connsiteY12" fmla="*/ 8759 h 10000"/>
                <a:gd name="connsiteX13" fmla="*/ 12500 w 1528999"/>
                <a:gd name="connsiteY13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990724 w 1528999"/>
                <a:gd name="connsiteY5" fmla="*/ 2955 h 10000"/>
                <a:gd name="connsiteX6" fmla="*/ 1528999 w 1528999"/>
                <a:gd name="connsiteY6" fmla="*/ 4937 h 10000"/>
                <a:gd name="connsiteX7" fmla="*/ 1020721 w 1528999"/>
                <a:gd name="connsiteY7" fmla="*/ 5476 h 10000"/>
                <a:gd name="connsiteX8" fmla="*/ 980726 w 1528999"/>
                <a:gd name="connsiteY8" fmla="*/ 6824 h 10000"/>
                <a:gd name="connsiteX9" fmla="*/ 490779 w 1528999"/>
                <a:gd name="connsiteY9" fmla="*/ 6042 h 10000"/>
                <a:gd name="connsiteX10" fmla="*/ 0 w 1528999"/>
                <a:gd name="connsiteY10" fmla="*/ 6623 h 10000"/>
                <a:gd name="connsiteX11" fmla="*/ 10831 w 1528999"/>
                <a:gd name="connsiteY11" fmla="*/ 7737 h 10000"/>
                <a:gd name="connsiteX12" fmla="*/ 451617 w 1528999"/>
                <a:gd name="connsiteY12" fmla="*/ 8236 h 10000"/>
                <a:gd name="connsiteX13" fmla="*/ 20831 w 1528999"/>
                <a:gd name="connsiteY13" fmla="*/ 8759 h 10000"/>
                <a:gd name="connsiteX14" fmla="*/ 12500 w 1528999"/>
                <a:gd name="connsiteY14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500778 w 1528999"/>
                <a:gd name="connsiteY5" fmla="*/ 3737 h 10000"/>
                <a:gd name="connsiteX6" fmla="*/ 990724 w 1528999"/>
                <a:gd name="connsiteY6" fmla="*/ 2955 h 10000"/>
                <a:gd name="connsiteX7" fmla="*/ 1528999 w 1528999"/>
                <a:gd name="connsiteY7" fmla="*/ 4937 h 10000"/>
                <a:gd name="connsiteX8" fmla="*/ 1020721 w 1528999"/>
                <a:gd name="connsiteY8" fmla="*/ 5476 h 10000"/>
                <a:gd name="connsiteX9" fmla="*/ 980726 w 1528999"/>
                <a:gd name="connsiteY9" fmla="*/ 6824 h 10000"/>
                <a:gd name="connsiteX10" fmla="*/ 490779 w 1528999"/>
                <a:gd name="connsiteY10" fmla="*/ 6042 h 10000"/>
                <a:gd name="connsiteX11" fmla="*/ 0 w 1528999"/>
                <a:gd name="connsiteY11" fmla="*/ 6623 h 10000"/>
                <a:gd name="connsiteX12" fmla="*/ 10831 w 1528999"/>
                <a:gd name="connsiteY12" fmla="*/ 7737 h 10000"/>
                <a:gd name="connsiteX13" fmla="*/ 451617 w 1528999"/>
                <a:gd name="connsiteY13" fmla="*/ 8236 h 10000"/>
                <a:gd name="connsiteX14" fmla="*/ 20831 w 1528999"/>
                <a:gd name="connsiteY14" fmla="*/ 8759 h 10000"/>
                <a:gd name="connsiteX15" fmla="*/ 12500 w 1528999"/>
                <a:gd name="connsiteY15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500778 w 1528999"/>
                <a:gd name="connsiteY5" fmla="*/ 3737 h 10000"/>
                <a:gd name="connsiteX6" fmla="*/ 990724 w 1528999"/>
                <a:gd name="connsiteY6" fmla="*/ 2955 h 10000"/>
                <a:gd name="connsiteX7" fmla="*/ 1010721 w 1528999"/>
                <a:gd name="connsiteY7" fmla="*/ 4389 h 10000"/>
                <a:gd name="connsiteX8" fmla="*/ 1528999 w 1528999"/>
                <a:gd name="connsiteY8" fmla="*/ 4937 h 10000"/>
                <a:gd name="connsiteX9" fmla="*/ 1020721 w 1528999"/>
                <a:gd name="connsiteY9" fmla="*/ 5476 h 10000"/>
                <a:gd name="connsiteX10" fmla="*/ 980726 w 1528999"/>
                <a:gd name="connsiteY10" fmla="*/ 6824 h 10000"/>
                <a:gd name="connsiteX11" fmla="*/ 490779 w 1528999"/>
                <a:gd name="connsiteY11" fmla="*/ 6042 h 10000"/>
                <a:gd name="connsiteX12" fmla="*/ 0 w 1528999"/>
                <a:gd name="connsiteY12" fmla="*/ 6623 h 10000"/>
                <a:gd name="connsiteX13" fmla="*/ 10831 w 1528999"/>
                <a:gd name="connsiteY13" fmla="*/ 7737 h 10000"/>
                <a:gd name="connsiteX14" fmla="*/ 451617 w 1528999"/>
                <a:gd name="connsiteY14" fmla="*/ 8236 h 10000"/>
                <a:gd name="connsiteX15" fmla="*/ 20831 w 1528999"/>
                <a:gd name="connsiteY15" fmla="*/ 8759 h 10000"/>
                <a:gd name="connsiteX16" fmla="*/ 12500 w 1528999"/>
                <a:gd name="connsiteY16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8999" h="10000">
                  <a:moveTo>
                    <a:pt x="2500" y="0"/>
                  </a:moveTo>
                  <a:lnTo>
                    <a:pt x="3334" y="991"/>
                  </a:lnTo>
                  <a:lnTo>
                    <a:pt x="471614" y="1455"/>
                  </a:lnTo>
                  <a:lnTo>
                    <a:pt x="5832" y="2133"/>
                  </a:lnTo>
                  <a:lnTo>
                    <a:pt x="1666" y="3205"/>
                  </a:lnTo>
                  <a:lnTo>
                    <a:pt x="500778" y="3737"/>
                  </a:lnTo>
                  <a:lnTo>
                    <a:pt x="990724" y="2955"/>
                  </a:lnTo>
                  <a:lnTo>
                    <a:pt x="1010721" y="4389"/>
                  </a:lnTo>
                  <a:lnTo>
                    <a:pt x="1528999" y="4937"/>
                  </a:lnTo>
                  <a:lnTo>
                    <a:pt x="1020721" y="5476"/>
                  </a:lnTo>
                  <a:lnTo>
                    <a:pt x="980726" y="6824"/>
                  </a:lnTo>
                  <a:lnTo>
                    <a:pt x="490779" y="6042"/>
                  </a:lnTo>
                  <a:lnTo>
                    <a:pt x="0" y="6623"/>
                  </a:lnTo>
                  <a:lnTo>
                    <a:pt x="10831" y="7737"/>
                  </a:lnTo>
                  <a:lnTo>
                    <a:pt x="451617" y="8236"/>
                  </a:lnTo>
                  <a:lnTo>
                    <a:pt x="20831" y="8759"/>
                  </a:lnTo>
                  <a:lnTo>
                    <a:pt x="12500" y="10000"/>
                  </a:lnTo>
                </a:path>
              </a:pathLst>
            </a:custGeom>
            <a:ln w="5715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9800000">
              <a:off x="8068464" y="2597272"/>
              <a:ext cx="755066" cy="2271369"/>
            </a:xfrm>
            <a:custGeom>
              <a:avLst/>
              <a:gdLst>
                <a:gd name="connsiteX0" fmla="*/ 0 w 7316"/>
                <a:gd name="connsiteY0" fmla="*/ 0 h 3364992"/>
                <a:gd name="connsiteX1" fmla="*/ 7316 w 7316"/>
                <a:gd name="connsiteY1" fmla="*/ 3364992 h 3364992"/>
                <a:gd name="connsiteX0" fmla="*/ 0 w 1536499"/>
                <a:gd name="connsiteY0" fmla="*/ 0 h 10000"/>
                <a:gd name="connsiteX1" fmla="*/ 1526499 w 1536499"/>
                <a:gd name="connsiteY1" fmla="*/ 4937 h 10000"/>
                <a:gd name="connsiteX2" fmla="*/ 10000 w 1536499"/>
                <a:gd name="connsiteY2" fmla="*/ 10000 h 10000"/>
                <a:gd name="connsiteX0" fmla="*/ 0 w 1526499"/>
                <a:gd name="connsiteY0" fmla="*/ 0 h 10000"/>
                <a:gd name="connsiteX1" fmla="*/ 1526499 w 1526499"/>
                <a:gd name="connsiteY1" fmla="*/ 4937 h 10000"/>
                <a:gd name="connsiteX2" fmla="*/ 10000 w 1526499"/>
                <a:gd name="connsiteY2" fmla="*/ 10000 h 10000"/>
                <a:gd name="connsiteX0" fmla="*/ 834 w 1527333"/>
                <a:gd name="connsiteY0" fmla="*/ 0 h 10000"/>
                <a:gd name="connsiteX1" fmla="*/ 0 w 1527333"/>
                <a:gd name="connsiteY1" fmla="*/ 3205 h 10000"/>
                <a:gd name="connsiteX2" fmla="*/ 1527333 w 1527333"/>
                <a:gd name="connsiteY2" fmla="*/ 4937 h 10000"/>
                <a:gd name="connsiteX3" fmla="*/ 10834 w 1527333"/>
                <a:gd name="connsiteY3" fmla="*/ 10000 h 10000"/>
                <a:gd name="connsiteX0" fmla="*/ 2500 w 1528999"/>
                <a:gd name="connsiteY0" fmla="*/ 0 h 10000"/>
                <a:gd name="connsiteX1" fmla="*/ 1666 w 1528999"/>
                <a:gd name="connsiteY1" fmla="*/ 3205 h 10000"/>
                <a:gd name="connsiteX2" fmla="*/ 1528999 w 1528999"/>
                <a:gd name="connsiteY2" fmla="*/ 4937 h 10000"/>
                <a:gd name="connsiteX3" fmla="*/ 0 w 1528999"/>
                <a:gd name="connsiteY3" fmla="*/ 6623 h 10000"/>
                <a:gd name="connsiteX4" fmla="*/ 12500 w 1528999"/>
                <a:gd name="connsiteY4" fmla="*/ 10000 h 10000"/>
                <a:gd name="connsiteX0" fmla="*/ 2500 w 1528999"/>
                <a:gd name="connsiteY0" fmla="*/ 0 h 10000"/>
                <a:gd name="connsiteX1" fmla="*/ 471614 w 1528999"/>
                <a:gd name="connsiteY1" fmla="*/ 1455 h 10000"/>
                <a:gd name="connsiteX2" fmla="*/ 1666 w 1528999"/>
                <a:gd name="connsiteY2" fmla="*/ 3205 h 10000"/>
                <a:gd name="connsiteX3" fmla="*/ 1528999 w 1528999"/>
                <a:gd name="connsiteY3" fmla="*/ 4937 h 10000"/>
                <a:gd name="connsiteX4" fmla="*/ 0 w 1528999"/>
                <a:gd name="connsiteY4" fmla="*/ 6623 h 10000"/>
                <a:gd name="connsiteX5" fmla="*/ 12500 w 1528999"/>
                <a:gd name="connsiteY5" fmla="*/ 10000 h 10000"/>
                <a:gd name="connsiteX0" fmla="*/ 21665 w 1548164"/>
                <a:gd name="connsiteY0" fmla="*/ 0 h 10000"/>
                <a:gd name="connsiteX1" fmla="*/ 490779 w 1548164"/>
                <a:gd name="connsiteY1" fmla="*/ 1455 h 10000"/>
                <a:gd name="connsiteX2" fmla="*/ 0 w 1548164"/>
                <a:gd name="connsiteY2" fmla="*/ 2129 h 10000"/>
                <a:gd name="connsiteX3" fmla="*/ 20831 w 1548164"/>
                <a:gd name="connsiteY3" fmla="*/ 3205 h 10000"/>
                <a:gd name="connsiteX4" fmla="*/ 1548164 w 1548164"/>
                <a:gd name="connsiteY4" fmla="*/ 4937 h 10000"/>
                <a:gd name="connsiteX5" fmla="*/ 19165 w 1548164"/>
                <a:gd name="connsiteY5" fmla="*/ 6623 h 10000"/>
                <a:gd name="connsiteX6" fmla="*/ 31665 w 1548164"/>
                <a:gd name="connsiteY6" fmla="*/ 10000 h 10000"/>
                <a:gd name="connsiteX0" fmla="*/ 21665 w 1548164"/>
                <a:gd name="connsiteY0" fmla="*/ 0 h 10000"/>
                <a:gd name="connsiteX1" fmla="*/ 22499 w 1548164"/>
                <a:gd name="connsiteY1" fmla="*/ 991 h 10000"/>
                <a:gd name="connsiteX2" fmla="*/ 490779 w 1548164"/>
                <a:gd name="connsiteY2" fmla="*/ 1455 h 10000"/>
                <a:gd name="connsiteX3" fmla="*/ 0 w 1548164"/>
                <a:gd name="connsiteY3" fmla="*/ 2129 h 10000"/>
                <a:gd name="connsiteX4" fmla="*/ 20831 w 1548164"/>
                <a:gd name="connsiteY4" fmla="*/ 3205 h 10000"/>
                <a:gd name="connsiteX5" fmla="*/ 1548164 w 1548164"/>
                <a:gd name="connsiteY5" fmla="*/ 4937 h 10000"/>
                <a:gd name="connsiteX6" fmla="*/ 19165 w 1548164"/>
                <a:gd name="connsiteY6" fmla="*/ 6623 h 10000"/>
                <a:gd name="connsiteX7" fmla="*/ 31665 w 1548164"/>
                <a:gd name="connsiteY7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2500 w 1528999"/>
                <a:gd name="connsiteY7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451617 w 1528999"/>
                <a:gd name="connsiteY7" fmla="*/ 8236 h 10000"/>
                <a:gd name="connsiteX8" fmla="*/ 12500 w 1528999"/>
                <a:gd name="connsiteY8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0831 w 1528999"/>
                <a:gd name="connsiteY7" fmla="*/ 7737 h 10000"/>
                <a:gd name="connsiteX8" fmla="*/ 451617 w 1528999"/>
                <a:gd name="connsiteY8" fmla="*/ 8236 h 10000"/>
                <a:gd name="connsiteX9" fmla="*/ 12500 w 1528999"/>
                <a:gd name="connsiteY9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0 w 1528999"/>
                <a:gd name="connsiteY6" fmla="*/ 6623 h 10000"/>
                <a:gd name="connsiteX7" fmla="*/ 10831 w 1528999"/>
                <a:gd name="connsiteY7" fmla="*/ 7737 h 10000"/>
                <a:gd name="connsiteX8" fmla="*/ 451617 w 1528999"/>
                <a:gd name="connsiteY8" fmla="*/ 8236 h 10000"/>
                <a:gd name="connsiteX9" fmla="*/ 20831 w 1528999"/>
                <a:gd name="connsiteY9" fmla="*/ 8759 h 10000"/>
                <a:gd name="connsiteX10" fmla="*/ 12500 w 1528999"/>
                <a:gd name="connsiteY10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980726 w 1528999"/>
                <a:gd name="connsiteY6" fmla="*/ 6824 h 10000"/>
                <a:gd name="connsiteX7" fmla="*/ 0 w 1528999"/>
                <a:gd name="connsiteY7" fmla="*/ 6623 h 10000"/>
                <a:gd name="connsiteX8" fmla="*/ 10831 w 1528999"/>
                <a:gd name="connsiteY8" fmla="*/ 7737 h 10000"/>
                <a:gd name="connsiteX9" fmla="*/ 451617 w 1528999"/>
                <a:gd name="connsiteY9" fmla="*/ 8236 h 10000"/>
                <a:gd name="connsiteX10" fmla="*/ 20831 w 1528999"/>
                <a:gd name="connsiteY10" fmla="*/ 8759 h 10000"/>
                <a:gd name="connsiteX11" fmla="*/ 12500 w 1528999"/>
                <a:gd name="connsiteY11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1020721 w 1528999"/>
                <a:gd name="connsiteY6" fmla="*/ 5476 h 10000"/>
                <a:gd name="connsiteX7" fmla="*/ 980726 w 1528999"/>
                <a:gd name="connsiteY7" fmla="*/ 6824 h 10000"/>
                <a:gd name="connsiteX8" fmla="*/ 0 w 1528999"/>
                <a:gd name="connsiteY8" fmla="*/ 6623 h 10000"/>
                <a:gd name="connsiteX9" fmla="*/ 10831 w 1528999"/>
                <a:gd name="connsiteY9" fmla="*/ 7737 h 10000"/>
                <a:gd name="connsiteX10" fmla="*/ 451617 w 1528999"/>
                <a:gd name="connsiteY10" fmla="*/ 8236 h 10000"/>
                <a:gd name="connsiteX11" fmla="*/ 20831 w 1528999"/>
                <a:gd name="connsiteY11" fmla="*/ 8759 h 10000"/>
                <a:gd name="connsiteX12" fmla="*/ 12500 w 1528999"/>
                <a:gd name="connsiteY12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1528999 w 1528999"/>
                <a:gd name="connsiteY5" fmla="*/ 4937 h 10000"/>
                <a:gd name="connsiteX6" fmla="*/ 1020721 w 1528999"/>
                <a:gd name="connsiteY6" fmla="*/ 5476 h 10000"/>
                <a:gd name="connsiteX7" fmla="*/ 980726 w 1528999"/>
                <a:gd name="connsiteY7" fmla="*/ 6824 h 10000"/>
                <a:gd name="connsiteX8" fmla="*/ 490779 w 1528999"/>
                <a:gd name="connsiteY8" fmla="*/ 6042 h 10000"/>
                <a:gd name="connsiteX9" fmla="*/ 0 w 1528999"/>
                <a:gd name="connsiteY9" fmla="*/ 6623 h 10000"/>
                <a:gd name="connsiteX10" fmla="*/ 10831 w 1528999"/>
                <a:gd name="connsiteY10" fmla="*/ 7737 h 10000"/>
                <a:gd name="connsiteX11" fmla="*/ 451617 w 1528999"/>
                <a:gd name="connsiteY11" fmla="*/ 8236 h 10000"/>
                <a:gd name="connsiteX12" fmla="*/ 20831 w 1528999"/>
                <a:gd name="connsiteY12" fmla="*/ 8759 h 10000"/>
                <a:gd name="connsiteX13" fmla="*/ 12500 w 1528999"/>
                <a:gd name="connsiteY13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990724 w 1528999"/>
                <a:gd name="connsiteY5" fmla="*/ 2955 h 10000"/>
                <a:gd name="connsiteX6" fmla="*/ 1528999 w 1528999"/>
                <a:gd name="connsiteY6" fmla="*/ 4937 h 10000"/>
                <a:gd name="connsiteX7" fmla="*/ 1020721 w 1528999"/>
                <a:gd name="connsiteY7" fmla="*/ 5476 h 10000"/>
                <a:gd name="connsiteX8" fmla="*/ 980726 w 1528999"/>
                <a:gd name="connsiteY8" fmla="*/ 6824 h 10000"/>
                <a:gd name="connsiteX9" fmla="*/ 490779 w 1528999"/>
                <a:gd name="connsiteY9" fmla="*/ 6042 h 10000"/>
                <a:gd name="connsiteX10" fmla="*/ 0 w 1528999"/>
                <a:gd name="connsiteY10" fmla="*/ 6623 h 10000"/>
                <a:gd name="connsiteX11" fmla="*/ 10831 w 1528999"/>
                <a:gd name="connsiteY11" fmla="*/ 7737 h 10000"/>
                <a:gd name="connsiteX12" fmla="*/ 451617 w 1528999"/>
                <a:gd name="connsiteY12" fmla="*/ 8236 h 10000"/>
                <a:gd name="connsiteX13" fmla="*/ 20831 w 1528999"/>
                <a:gd name="connsiteY13" fmla="*/ 8759 h 10000"/>
                <a:gd name="connsiteX14" fmla="*/ 12500 w 1528999"/>
                <a:gd name="connsiteY14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500778 w 1528999"/>
                <a:gd name="connsiteY5" fmla="*/ 3737 h 10000"/>
                <a:gd name="connsiteX6" fmla="*/ 990724 w 1528999"/>
                <a:gd name="connsiteY6" fmla="*/ 2955 h 10000"/>
                <a:gd name="connsiteX7" fmla="*/ 1528999 w 1528999"/>
                <a:gd name="connsiteY7" fmla="*/ 4937 h 10000"/>
                <a:gd name="connsiteX8" fmla="*/ 1020721 w 1528999"/>
                <a:gd name="connsiteY8" fmla="*/ 5476 h 10000"/>
                <a:gd name="connsiteX9" fmla="*/ 980726 w 1528999"/>
                <a:gd name="connsiteY9" fmla="*/ 6824 h 10000"/>
                <a:gd name="connsiteX10" fmla="*/ 490779 w 1528999"/>
                <a:gd name="connsiteY10" fmla="*/ 6042 h 10000"/>
                <a:gd name="connsiteX11" fmla="*/ 0 w 1528999"/>
                <a:gd name="connsiteY11" fmla="*/ 6623 h 10000"/>
                <a:gd name="connsiteX12" fmla="*/ 10831 w 1528999"/>
                <a:gd name="connsiteY12" fmla="*/ 7737 h 10000"/>
                <a:gd name="connsiteX13" fmla="*/ 451617 w 1528999"/>
                <a:gd name="connsiteY13" fmla="*/ 8236 h 10000"/>
                <a:gd name="connsiteX14" fmla="*/ 20831 w 1528999"/>
                <a:gd name="connsiteY14" fmla="*/ 8759 h 10000"/>
                <a:gd name="connsiteX15" fmla="*/ 12500 w 1528999"/>
                <a:gd name="connsiteY15" fmla="*/ 10000 h 10000"/>
                <a:gd name="connsiteX0" fmla="*/ 2500 w 1528999"/>
                <a:gd name="connsiteY0" fmla="*/ 0 h 10000"/>
                <a:gd name="connsiteX1" fmla="*/ 3334 w 1528999"/>
                <a:gd name="connsiteY1" fmla="*/ 991 h 10000"/>
                <a:gd name="connsiteX2" fmla="*/ 471614 w 1528999"/>
                <a:gd name="connsiteY2" fmla="*/ 1455 h 10000"/>
                <a:gd name="connsiteX3" fmla="*/ 5832 w 1528999"/>
                <a:gd name="connsiteY3" fmla="*/ 2133 h 10000"/>
                <a:gd name="connsiteX4" fmla="*/ 1666 w 1528999"/>
                <a:gd name="connsiteY4" fmla="*/ 3205 h 10000"/>
                <a:gd name="connsiteX5" fmla="*/ 500778 w 1528999"/>
                <a:gd name="connsiteY5" fmla="*/ 3737 h 10000"/>
                <a:gd name="connsiteX6" fmla="*/ 990724 w 1528999"/>
                <a:gd name="connsiteY6" fmla="*/ 2955 h 10000"/>
                <a:gd name="connsiteX7" fmla="*/ 1010721 w 1528999"/>
                <a:gd name="connsiteY7" fmla="*/ 4389 h 10000"/>
                <a:gd name="connsiteX8" fmla="*/ 1528999 w 1528999"/>
                <a:gd name="connsiteY8" fmla="*/ 4937 h 10000"/>
                <a:gd name="connsiteX9" fmla="*/ 1020721 w 1528999"/>
                <a:gd name="connsiteY9" fmla="*/ 5476 h 10000"/>
                <a:gd name="connsiteX10" fmla="*/ 980726 w 1528999"/>
                <a:gd name="connsiteY10" fmla="*/ 6824 h 10000"/>
                <a:gd name="connsiteX11" fmla="*/ 490779 w 1528999"/>
                <a:gd name="connsiteY11" fmla="*/ 6042 h 10000"/>
                <a:gd name="connsiteX12" fmla="*/ 0 w 1528999"/>
                <a:gd name="connsiteY12" fmla="*/ 6623 h 10000"/>
                <a:gd name="connsiteX13" fmla="*/ 10831 w 1528999"/>
                <a:gd name="connsiteY13" fmla="*/ 7737 h 10000"/>
                <a:gd name="connsiteX14" fmla="*/ 451617 w 1528999"/>
                <a:gd name="connsiteY14" fmla="*/ 8236 h 10000"/>
                <a:gd name="connsiteX15" fmla="*/ 20831 w 1528999"/>
                <a:gd name="connsiteY15" fmla="*/ 8759 h 10000"/>
                <a:gd name="connsiteX16" fmla="*/ 12500 w 1528999"/>
                <a:gd name="connsiteY16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8999" h="10000">
                  <a:moveTo>
                    <a:pt x="2500" y="0"/>
                  </a:moveTo>
                  <a:lnTo>
                    <a:pt x="3334" y="991"/>
                  </a:lnTo>
                  <a:lnTo>
                    <a:pt x="471614" y="1455"/>
                  </a:lnTo>
                  <a:lnTo>
                    <a:pt x="5832" y="2133"/>
                  </a:lnTo>
                  <a:lnTo>
                    <a:pt x="1666" y="3205"/>
                  </a:lnTo>
                  <a:lnTo>
                    <a:pt x="500778" y="3737"/>
                  </a:lnTo>
                  <a:lnTo>
                    <a:pt x="990724" y="2955"/>
                  </a:lnTo>
                  <a:lnTo>
                    <a:pt x="1010721" y="4389"/>
                  </a:lnTo>
                  <a:lnTo>
                    <a:pt x="1528999" y="4937"/>
                  </a:lnTo>
                  <a:lnTo>
                    <a:pt x="1020721" y="5476"/>
                  </a:lnTo>
                  <a:lnTo>
                    <a:pt x="980726" y="6824"/>
                  </a:lnTo>
                  <a:lnTo>
                    <a:pt x="490779" y="6042"/>
                  </a:lnTo>
                  <a:lnTo>
                    <a:pt x="0" y="6623"/>
                  </a:lnTo>
                  <a:lnTo>
                    <a:pt x="10831" y="7737"/>
                  </a:lnTo>
                  <a:lnTo>
                    <a:pt x="451617" y="8236"/>
                  </a:lnTo>
                  <a:lnTo>
                    <a:pt x="20831" y="8759"/>
                  </a:lnTo>
                  <a:lnTo>
                    <a:pt x="12500" y="10000"/>
                  </a:lnTo>
                </a:path>
              </a:pathLst>
            </a:custGeom>
            <a:ln w="57150" cap="rnd">
              <a:solidFill>
                <a:schemeClr val="accent1">
                  <a:lumMod val="75000"/>
                </a:schemeClr>
              </a:solidFill>
            </a:ln>
            <a:effectLst>
              <a:outerShdw blurRad="63500" algn="ctr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904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Генерират се три отсечки</a:t>
            </a:r>
          </a:p>
          <a:p>
            <a:pPr lvl="1"/>
            <a:r>
              <a:rPr lang="bg-BG" dirty="0"/>
              <a:t>Една след друга, с подходящ ъгъл между тях</a:t>
            </a:r>
          </a:p>
          <a:p>
            <a:pPr lvl="1"/>
            <a:endParaRPr lang="bg-BG" dirty="0"/>
          </a:p>
          <a:p>
            <a:r>
              <a:rPr lang="bg-BG" dirty="0"/>
              <a:t>Възможност за оптимизация</a:t>
            </a:r>
          </a:p>
          <a:p>
            <a:pPr lvl="1"/>
            <a:r>
              <a:rPr lang="bg-BG" dirty="0"/>
              <a:t>Генерира се една отсечка, но се рисува три пъти със завъртане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4800600"/>
            <a:ext cx="8534400" cy="1752600"/>
          </a:xfrm>
          <a:prstGeom prst="snip2DiagRect">
            <a:avLst>
              <a:gd name="adj1" fmla="val 0"/>
              <a:gd name="adj2" fmla="val 1640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sv-SE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L(60);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sv-SE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sv-SE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sv-SE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R(120);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sv-SE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sv-SE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sv-SE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R(120);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sv-SE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koch</a:t>
            </a:r>
            <a:r>
              <a:rPr lang="sv-SE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(levels,1);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7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06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Драконова крива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Заменя се отсечка-хипотенуза с равни отсечки-катети</a:t>
            </a:r>
          </a:p>
          <a:p>
            <a:pPr lvl="1"/>
            <a:r>
              <a:rPr lang="bg-BG" dirty="0"/>
              <a:t>Драконовата крива запълва 1/4 от равнината</a:t>
            </a:r>
          </a:p>
          <a:p>
            <a:pPr lvl="1"/>
            <a:r>
              <a:rPr lang="bg-BG" dirty="0"/>
              <a:t>Ъглите между страните са само по 90</a:t>
            </a:r>
            <a:r>
              <a:rPr lang="bg-BG" dirty="0">
                <a:sym typeface="Symbol"/>
              </a:rPr>
              <a:t>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Може да се разглежда и като </a:t>
            </a:r>
            <a:r>
              <a:rPr lang="bg-BG" dirty="0" err="1"/>
              <a:t>полуразгъване</a:t>
            </a:r>
            <a:r>
              <a:rPr lang="bg-BG" dirty="0"/>
              <a:t> на сгънат лист</a:t>
            </a:r>
          </a:p>
          <a:p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38200" y="5741728"/>
            <a:ext cx="1219200" cy="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3500000">
            <a:off x="3762375" y="5325782"/>
            <a:ext cx="0" cy="889045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8900000">
            <a:off x="3133726" y="5325782"/>
            <a:ext cx="0" cy="889045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099051" y="576077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75201" y="543692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22900" y="543692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46750" y="511307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8900000">
            <a:off x="6786563" y="5787755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2700000">
            <a:off x="6786563" y="5473431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2700000">
            <a:off x="7119938" y="5765529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8100000">
            <a:off x="7434262" y="5765529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8100000">
            <a:off x="7764462" y="5460730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3500000">
            <a:off x="7764462" y="5775054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2700000">
            <a:off x="7767637" y="5143230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8100000">
            <a:off x="8081961" y="5143230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3143523" y="5743852"/>
            <a:ext cx="643453" cy="643453"/>
          </a:xfrm>
          <a:prstGeom prst="arc">
            <a:avLst>
              <a:gd name="adj1" fmla="val 13573323"/>
              <a:gd name="adj2" fmla="val 18588826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Arc 36"/>
          <p:cNvSpPr/>
          <p:nvPr/>
        </p:nvSpPr>
        <p:spPr>
          <a:xfrm>
            <a:off x="5105400" y="5763933"/>
            <a:ext cx="643453" cy="643453"/>
          </a:xfrm>
          <a:prstGeom prst="arc">
            <a:avLst>
              <a:gd name="adj1" fmla="val 11226990"/>
              <a:gd name="adj2" fmla="val 15811854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Arc 37"/>
          <p:cNvSpPr/>
          <p:nvPr/>
        </p:nvSpPr>
        <p:spPr>
          <a:xfrm>
            <a:off x="7278081" y="5849677"/>
            <a:ext cx="643453" cy="643453"/>
          </a:xfrm>
          <a:prstGeom prst="arc">
            <a:avLst>
              <a:gd name="adj1" fmla="val 14109042"/>
              <a:gd name="adj2" fmla="val 18360994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Oval 38"/>
          <p:cNvSpPr/>
          <p:nvPr/>
        </p:nvSpPr>
        <p:spPr>
          <a:xfrm>
            <a:off x="3369340" y="6000007"/>
            <a:ext cx="156545" cy="1565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Oval 39"/>
          <p:cNvSpPr/>
          <p:nvPr/>
        </p:nvSpPr>
        <p:spPr>
          <a:xfrm>
            <a:off x="5344627" y="6000013"/>
            <a:ext cx="156545" cy="1565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7529026" y="6069396"/>
            <a:ext cx="156545" cy="1565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38200" y="3591998"/>
            <a:ext cx="1219200" cy="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3500000">
            <a:off x="3762375" y="3176052"/>
            <a:ext cx="0" cy="889045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8900000">
            <a:off x="3133726" y="3176052"/>
            <a:ext cx="0" cy="889045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53253" y="3297799"/>
            <a:ext cx="12192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rot="13500000">
            <a:off x="4984727" y="2861726"/>
            <a:ext cx="889045" cy="889045"/>
            <a:chOff x="3657600" y="5105400"/>
            <a:chExt cx="838200" cy="8382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657600" y="5105400"/>
              <a:ext cx="0" cy="8382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076700" y="4686300"/>
              <a:ext cx="0" cy="8382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4775201" y="328719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22900" y="328719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746750" y="2963349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6200000">
            <a:off x="6950075" y="3376098"/>
            <a:ext cx="647700" cy="647700"/>
            <a:chOff x="3657600" y="5105400"/>
            <a:chExt cx="838200" cy="838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3657600" y="5105400"/>
              <a:ext cx="0" cy="8382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4076700" y="4686300"/>
              <a:ext cx="0" cy="8382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597774" y="3376098"/>
            <a:ext cx="647700" cy="647700"/>
            <a:chOff x="3657600" y="5105400"/>
            <a:chExt cx="838200" cy="838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657600" y="5105400"/>
              <a:ext cx="0" cy="8382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6700" y="4686300"/>
              <a:ext cx="0" cy="8382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 rot="18900000">
            <a:off x="6786563" y="3638025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2700000">
            <a:off x="6786563" y="3323701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2700000">
            <a:off x="7119938" y="3615799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8100000">
            <a:off x="7434262" y="3615799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8100000">
            <a:off x="7764462" y="3311000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3500000">
            <a:off x="7764462" y="3625324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2700000">
            <a:off x="7767637" y="2993500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8100000">
            <a:off x="8081961" y="2993500"/>
            <a:ext cx="0" cy="444522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1700000">
            <a:off x="3563102" y="5192991"/>
            <a:ext cx="0" cy="889045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9900000">
            <a:off x="3332562" y="5191682"/>
            <a:ext cx="0" cy="889045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rot="19800000">
            <a:off x="5225842" y="5345529"/>
            <a:ext cx="647700" cy="647700"/>
            <a:chOff x="5086817" y="5016501"/>
            <a:chExt cx="647700" cy="6477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086817" y="5016501"/>
              <a:ext cx="0" cy="6477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5410667" y="4692651"/>
              <a:ext cx="0" cy="6477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18000000">
            <a:off x="5001198" y="5334100"/>
            <a:ext cx="647700" cy="647700"/>
            <a:chOff x="5086817" y="5016501"/>
            <a:chExt cx="647700" cy="6477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086817" y="5016501"/>
              <a:ext cx="0" cy="6477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5410667" y="4692651"/>
              <a:ext cx="0" cy="6477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8000000">
            <a:off x="6936680" y="5241229"/>
            <a:ext cx="539760" cy="854085"/>
            <a:chOff x="8153706" y="4945303"/>
            <a:chExt cx="539760" cy="854085"/>
          </a:xfrm>
        </p:grpSpPr>
        <p:cxnSp>
          <p:nvCxnSpPr>
            <p:cNvPr id="81" name="Straight Connector 80"/>
            <p:cNvCxnSpPr/>
            <p:nvPr/>
          </p:nvCxnSpPr>
          <p:spPr>
            <a:xfrm rot="8100000">
              <a:off x="8375967" y="5262803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3500000">
              <a:off x="8375967" y="5577127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2700000">
              <a:off x="8379142" y="4945303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8100000">
              <a:off x="8693466" y="4945303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19800000">
            <a:off x="7225865" y="5106928"/>
            <a:ext cx="539760" cy="854085"/>
            <a:chOff x="8153706" y="4945303"/>
            <a:chExt cx="539760" cy="854085"/>
          </a:xfrm>
        </p:grpSpPr>
        <p:cxnSp>
          <p:nvCxnSpPr>
            <p:cNvPr id="87" name="Straight Connector 86"/>
            <p:cNvCxnSpPr/>
            <p:nvPr/>
          </p:nvCxnSpPr>
          <p:spPr>
            <a:xfrm rot="8100000">
              <a:off x="8375967" y="5262803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3500000">
              <a:off x="8375967" y="5577127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2700000">
              <a:off x="8379142" y="4945303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8100000">
              <a:off x="8693466" y="4945303"/>
              <a:ext cx="0" cy="444522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rot="5400000">
            <a:off x="5100859" y="3617167"/>
            <a:ext cx="0" cy="647700"/>
          </a:xfrm>
          <a:prstGeom prst="line">
            <a:avLst/>
          </a:pr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69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Генериране</a:t>
                </a:r>
              </a:p>
              <a:p>
                <a:pPr lvl="1"/>
                <a:r>
                  <a:rPr lang="bg-BG" dirty="0"/>
                  <a:t>Чрез симулиране на разгъване на сгъната хартия</a:t>
                </a:r>
                <a:r>
                  <a:rPr lang="en-US" dirty="0"/>
                  <a:t>, </a:t>
                </a:r>
                <a:r>
                  <a:rPr lang="bg-BG" dirty="0"/>
                  <a:t>като </a:t>
                </a:r>
                <a:r>
                  <a:rPr lang="en-US" b="1" dirty="0"/>
                  <a:t>F</a:t>
                </a:r>
                <a:r>
                  <a:rPr lang="bg-BG" dirty="0"/>
                  <a:t> е движение напред, </a:t>
                </a:r>
                <a:r>
                  <a:rPr lang="en-US" b="1" dirty="0"/>
                  <a:t>L</a:t>
                </a:r>
                <a:r>
                  <a:rPr lang="bg-BG" dirty="0"/>
                  <a:t> и </a:t>
                </a:r>
                <a:r>
                  <a:rPr lang="en-US" b="1" dirty="0"/>
                  <a:t>R</a:t>
                </a:r>
                <a:r>
                  <a:rPr lang="bg-BG" dirty="0"/>
                  <a:t> са завой наляво и надясно на 90</a:t>
                </a:r>
                <a:r>
                  <a:rPr lang="bg-BG" dirty="0">
                    <a:sym typeface="Symbol"/>
                  </a:rPr>
                  <a:t>, а </a:t>
                </a:r>
                <a:r>
                  <a:rPr lang="en-US" b="1" dirty="0">
                    <a:sym typeface="Symbol"/>
                  </a:rPr>
                  <a:t>x</a:t>
                </a:r>
                <a:r>
                  <a:rPr lang="bg-BG" dirty="0">
                    <a:sym typeface="Symbol"/>
                  </a:rPr>
                  <a:t> и </a:t>
                </a:r>
                <a:r>
                  <a:rPr lang="en-US" b="1" dirty="0">
                    <a:sym typeface="Symbol"/>
                  </a:rPr>
                  <a:t>y</a:t>
                </a:r>
                <a:r>
                  <a:rPr lang="bg-BG" dirty="0">
                    <a:sym typeface="Symbol"/>
                  </a:rPr>
                  <a:t> са рекурсивни функции: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𝑥𝐿𝑦𝐹𝐿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𝑅𝐹𝑥𝑅𝑦</m:t>
                      </m:r>
                    </m:oMath>
                  </m:oMathPara>
                </a14:m>
                <a:endParaRPr lang="bg-BG" b="0" dirty="0">
                  <a:ea typeface="Cambria Math"/>
                </a:endParaRPr>
              </a:p>
              <a:p>
                <a:pPr marL="365760" lvl="1" indent="0">
                  <a:buNone/>
                </a:pPr>
                <a:endParaRPr lang="bg-BG" dirty="0">
                  <a:ea typeface="Cambria Math"/>
                </a:endParaRPr>
              </a:p>
              <a:p>
                <a:pPr lvl="1"/>
                <a:r>
                  <a:rPr lang="bg-BG" dirty="0">
                    <a:ea typeface="Cambria Math"/>
                  </a:rPr>
                  <a:t>Дефинициите на </a:t>
                </a:r>
                <a:r>
                  <a:rPr lang="en-US" b="1" dirty="0">
                    <a:ea typeface="Cambria Math"/>
                  </a:rPr>
                  <a:t>F</a:t>
                </a:r>
                <a:r>
                  <a:rPr lang="en-US" dirty="0">
                    <a:ea typeface="Cambria Math"/>
                  </a:rPr>
                  <a:t>, </a:t>
                </a:r>
                <a:r>
                  <a:rPr lang="en-US" b="1" dirty="0">
                    <a:ea typeface="Cambria Math"/>
                  </a:rPr>
                  <a:t>L</a:t>
                </a:r>
                <a:r>
                  <a:rPr lang="bg-BG" dirty="0">
                    <a:ea typeface="Cambria Math"/>
                  </a:rPr>
                  <a:t> и </a:t>
                </a:r>
                <a:r>
                  <a:rPr lang="en-US" b="1" dirty="0">
                    <a:ea typeface="Cambria Math"/>
                  </a:rPr>
                  <a:t>R</a:t>
                </a:r>
                <a:r>
                  <a:rPr lang="bg-BG" dirty="0">
                    <a:ea typeface="Cambria Math"/>
                  </a:rPr>
                  <a:t> могат да се оптимизират, понеже параметрите им са фиксирани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 r="-4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1049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(!level--) return;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4038600"/>
            <a:ext cx="3657600" cy="251460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(!level--) return;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82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32" name="Picture 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004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3048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32004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306508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420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Алтернативно генериране</a:t>
            </a:r>
          </a:p>
          <a:p>
            <a:pPr lvl="1"/>
            <a:r>
              <a:rPr lang="bg-BG" dirty="0"/>
              <a:t>Завоят (ляв или десен) след </a:t>
            </a:r>
            <a:r>
              <a:rPr lang="en-US" b="1" dirty="0" err="1"/>
              <a:t>i</a:t>
            </a:r>
            <a:r>
              <a:rPr lang="en-US" dirty="0"/>
              <a:t>-</a:t>
            </a:r>
            <a:r>
              <a:rPr lang="bg-BG" dirty="0"/>
              <a:t>та отсечка се определя от това дали </a:t>
            </a:r>
            <a:r>
              <a:rPr lang="en-GB" b="1" dirty="0"/>
              <a:t>((</a:t>
            </a:r>
            <a:r>
              <a:rPr lang="en-GB" b="1" dirty="0" err="1"/>
              <a:t>i</a:t>
            </a:r>
            <a:r>
              <a:rPr lang="en-GB" b="1" dirty="0"/>
              <a:t>&amp;-</a:t>
            </a:r>
            <a:r>
              <a:rPr lang="en-GB" b="1" dirty="0" err="1"/>
              <a:t>i</a:t>
            </a:r>
            <a:r>
              <a:rPr lang="en-GB" b="1" dirty="0"/>
              <a:t>)&lt;&lt;1)&amp;</a:t>
            </a:r>
            <a:r>
              <a:rPr lang="en-GB" b="1" dirty="0" err="1"/>
              <a:t>i</a:t>
            </a:r>
            <a:r>
              <a:rPr lang="bg-BG" dirty="0"/>
              <a:t> е 0 или не е</a:t>
            </a:r>
          </a:p>
          <a:p>
            <a:pPr lvl="1"/>
            <a:endParaRPr lang="bg-BG" dirty="0"/>
          </a:p>
          <a:p>
            <a:r>
              <a:rPr lang="bg-BG" dirty="0"/>
              <a:t>Драконова равнина</a:t>
            </a:r>
          </a:p>
          <a:p>
            <a:pPr lvl="1"/>
            <a:r>
              <a:rPr lang="bg-BG" dirty="0"/>
              <a:t>Драконовата крива покрива 1/4 от равнината</a:t>
            </a:r>
          </a:p>
          <a:p>
            <a:pPr lvl="1"/>
            <a:r>
              <a:rPr lang="bg-BG" dirty="0"/>
              <a:t>Четири криви могат да се насложат за пълно покритие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267200"/>
            <a:ext cx="8534400" cy="2286000"/>
          </a:xfrm>
          <a:prstGeom prst="snip2DiagRect">
            <a:avLst>
              <a:gd name="adj1" fmla="val 0"/>
              <a:gd name="adj2" fmla="val 1285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&lt;50000;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&amp;-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)&lt;&lt;1)&amp;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37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1506920"/>
            <a:ext cx="4191001" cy="37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6920"/>
            <a:ext cx="4191001" cy="37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95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Увод във фракталите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Питагорово дърво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</a:p>
          <a:p>
            <a:pPr lvl="1"/>
            <a:r>
              <a:rPr lang="bg-BG" dirty="0"/>
              <a:t>Правоъгълни триъгълници</a:t>
            </a:r>
          </a:p>
          <a:p>
            <a:pPr lvl="1"/>
            <a:r>
              <a:rPr lang="bg-BG" dirty="0"/>
              <a:t>Квадрати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4276974"/>
            <a:ext cx="1219200" cy="1676400"/>
            <a:chOff x="990600" y="4724400"/>
            <a:chExt cx="1219200" cy="1676400"/>
          </a:xfrm>
        </p:grpSpPr>
        <p:sp>
          <p:nvSpPr>
            <p:cNvPr id="5" name="Freeform 4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3015" y="4276974"/>
            <a:ext cx="1219200" cy="1676400"/>
            <a:chOff x="990600" y="4724400"/>
            <a:chExt cx="1219200" cy="1676400"/>
          </a:xfrm>
        </p:grpSpPr>
        <p:sp>
          <p:nvSpPr>
            <p:cNvPr id="8" name="Freeform 7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800000">
            <a:off x="3672012" y="3180868"/>
            <a:ext cx="1062991" cy="1461613"/>
            <a:chOff x="990600" y="4724400"/>
            <a:chExt cx="1219200" cy="1676400"/>
          </a:xfrm>
        </p:grpSpPr>
        <p:sp>
          <p:nvSpPr>
            <p:cNvPr id="11" name="Freeform 10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18000000">
            <a:off x="2551798" y="3915267"/>
            <a:ext cx="611563" cy="840899"/>
            <a:chOff x="990600" y="4724400"/>
            <a:chExt cx="1219200" cy="1676400"/>
          </a:xfrm>
        </p:grpSpPr>
        <p:sp>
          <p:nvSpPr>
            <p:cNvPr id="14" name="Freeform 13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0" y="4276974"/>
            <a:ext cx="1219200" cy="1676400"/>
            <a:chOff x="990600" y="4724400"/>
            <a:chExt cx="1219200" cy="1676400"/>
          </a:xfrm>
        </p:grpSpPr>
        <p:sp>
          <p:nvSpPr>
            <p:cNvPr id="17" name="Freeform 16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800000">
            <a:off x="6771197" y="3180868"/>
            <a:ext cx="1062991" cy="1461613"/>
            <a:chOff x="990600" y="4724400"/>
            <a:chExt cx="1219200" cy="1676400"/>
          </a:xfrm>
        </p:grpSpPr>
        <p:sp>
          <p:nvSpPr>
            <p:cNvPr id="20" name="Freeform 19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000000">
            <a:off x="5650983" y="3915267"/>
            <a:ext cx="611563" cy="840899"/>
            <a:chOff x="990600" y="4724400"/>
            <a:chExt cx="1219200" cy="1676400"/>
          </a:xfrm>
        </p:grpSpPr>
        <p:sp>
          <p:nvSpPr>
            <p:cNvPr id="23" name="Freeform 22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3600000">
            <a:off x="7750616" y="2601325"/>
            <a:ext cx="914544" cy="1257498"/>
            <a:chOff x="990600" y="4724400"/>
            <a:chExt cx="1219200" cy="1676400"/>
          </a:xfrm>
        </p:grpSpPr>
        <p:sp>
          <p:nvSpPr>
            <p:cNvPr id="26" name="Freeform 25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-1800000">
            <a:off x="6756049" y="2598317"/>
            <a:ext cx="530212" cy="729041"/>
            <a:chOff x="990600" y="4724400"/>
            <a:chExt cx="1219200" cy="1676400"/>
          </a:xfrm>
        </p:grpSpPr>
        <p:sp>
          <p:nvSpPr>
            <p:cNvPr id="29" name="Freeform 28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-1800000">
            <a:off x="5294431" y="3446291"/>
            <a:ext cx="530212" cy="729041"/>
            <a:chOff x="990600" y="4724400"/>
            <a:chExt cx="1219200" cy="1676400"/>
          </a:xfrm>
        </p:grpSpPr>
        <p:sp>
          <p:nvSpPr>
            <p:cNvPr id="32" name="Freeform 31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14400000">
            <a:off x="5247422" y="4280903"/>
            <a:ext cx="315028" cy="433163"/>
            <a:chOff x="990600" y="4724400"/>
            <a:chExt cx="1219200" cy="1676400"/>
          </a:xfrm>
        </p:grpSpPr>
        <p:sp>
          <p:nvSpPr>
            <p:cNvPr id="35" name="Freeform 34"/>
            <p:cNvSpPr/>
            <p:nvPr/>
          </p:nvSpPr>
          <p:spPr>
            <a:xfrm>
              <a:off x="990600" y="5257800"/>
              <a:ext cx="1219200" cy="11430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102" h="1143000">
                  <a:moveTo>
                    <a:pt x="0" y="1143000"/>
                  </a:moveTo>
                  <a:lnTo>
                    <a:pt x="0" y="0"/>
                  </a:lnTo>
                  <a:lnTo>
                    <a:pt x="1351102" y="0"/>
                  </a:lnTo>
                  <a:lnTo>
                    <a:pt x="1351102" y="1143000"/>
                  </a:lnTo>
                  <a:lnTo>
                    <a:pt x="0" y="1143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990600" y="4724400"/>
              <a:ext cx="1219200" cy="533400"/>
            </a:xfrm>
            <a:custGeom>
              <a:avLst/>
              <a:gdLst>
                <a:gd name="connsiteX0" fmla="*/ 0 w 4813300"/>
                <a:gd name="connsiteY0" fmla="*/ 1689100 h 1981200"/>
                <a:gd name="connsiteX1" fmla="*/ 1625600 w 4813300"/>
                <a:gd name="connsiteY1" fmla="*/ 0 h 1981200"/>
                <a:gd name="connsiteX2" fmla="*/ 4813300 w 4813300"/>
                <a:gd name="connsiteY2" fmla="*/ 1981200 h 1981200"/>
                <a:gd name="connsiteX3" fmla="*/ 0 w 4813300"/>
                <a:gd name="connsiteY3" fmla="*/ 1689100 h 1981200"/>
                <a:gd name="connsiteX0" fmla="*/ 0 w 4559968"/>
                <a:gd name="connsiteY0" fmla="*/ 1689100 h 1981200"/>
                <a:gd name="connsiteX1" fmla="*/ 1625600 w 4559968"/>
                <a:gd name="connsiteY1" fmla="*/ 0 h 1981200"/>
                <a:gd name="connsiteX2" fmla="*/ 4559968 w 4559968"/>
                <a:gd name="connsiteY2" fmla="*/ 1981200 h 1981200"/>
                <a:gd name="connsiteX3" fmla="*/ 0 w 4559968"/>
                <a:gd name="connsiteY3" fmla="*/ 1689100 h 1981200"/>
                <a:gd name="connsiteX0" fmla="*/ 1245491 w 2934368"/>
                <a:gd name="connsiteY0" fmla="*/ 1981200 h 1981200"/>
                <a:gd name="connsiteX1" fmla="*/ 0 w 2934368"/>
                <a:gd name="connsiteY1" fmla="*/ 0 h 1981200"/>
                <a:gd name="connsiteX2" fmla="*/ 2934368 w 2934368"/>
                <a:gd name="connsiteY2" fmla="*/ 1981200 h 1981200"/>
                <a:gd name="connsiteX3" fmla="*/ 1245491 w 2934368"/>
                <a:gd name="connsiteY3" fmla="*/ 1981200 h 1981200"/>
                <a:gd name="connsiteX0" fmla="*/ 1245491 w 2596593"/>
                <a:gd name="connsiteY0" fmla="*/ 1981200 h 1981200"/>
                <a:gd name="connsiteX1" fmla="*/ 0 w 2596593"/>
                <a:gd name="connsiteY1" fmla="*/ 0 h 1981200"/>
                <a:gd name="connsiteX2" fmla="*/ 2596593 w 2596593"/>
                <a:gd name="connsiteY2" fmla="*/ 1981200 h 1981200"/>
                <a:gd name="connsiteX3" fmla="*/ 1245491 w 2596593"/>
                <a:gd name="connsiteY3" fmla="*/ 1981200 h 1981200"/>
                <a:gd name="connsiteX0" fmla="*/ 0 w 1351102"/>
                <a:gd name="connsiteY0" fmla="*/ 990600 h 990600"/>
                <a:gd name="connsiteX1" fmla="*/ 0 w 1351102"/>
                <a:gd name="connsiteY1" fmla="*/ 0 h 990600"/>
                <a:gd name="connsiteX2" fmla="*/ 1351102 w 1351102"/>
                <a:gd name="connsiteY2" fmla="*/ 990600 h 990600"/>
                <a:gd name="connsiteX3" fmla="*/ 0 w 1351102"/>
                <a:gd name="connsiteY3" fmla="*/ 990600 h 990600"/>
                <a:gd name="connsiteX0" fmla="*/ 0 w 1351102"/>
                <a:gd name="connsiteY0" fmla="*/ 1066800 h 1066800"/>
                <a:gd name="connsiteX1" fmla="*/ 0 w 1351102"/>
                <a:gd name="connsiteY1" fmla="*/ 76200 h 1066800"/>
                <a:gd name="connsiteX2" fmla="*/ 1351102 w 1351102"/>
                <a:gd name="connsiteY2" fmla="*/ 0 h 1066800"/>
                <a:gd name="connsiteX3" fmla="*/ 1351102 w 1351102"/>
                <a:gd name="connsiteY3" fmla="*/ 1066800 h 1066800"/>
                <a:gd name="connsiteX4" fmla="*/ 0 w 1351102"/>
                <a:gd name="connsiteY4" fmla="*/ 1066800 h 10668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7620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0 h 1143000"/>
                <a:gd name="connsiteX3" fmla="*/ 1351102 w 1351102"/>
                <a:gd name="connsiteY3" fmla="*/ 1143000 h 1143000"/>
                <a:gd name="connsiteX4" fmla="*/ 0 w 1351102"/>
                <a:gd name="connsiteY4" fmla="*/ 1143000 h 1143000"/>
                <a:gd name="connsiteX0" fmla="*/ 0 w 1351102"/>
                <a:gd name="connsiteY0" fmla="*/ 1143000 h 1143000"/>
                <a:gd name="connsiteX1" fmla="*/ 0 w 1351102"/>
                <a:gd name="connsiteY1" fmla="*/ 0 h 1143000"/>
                <a:gd name="connsiteX2" fmla="*/ 1351102 w 1351102"/>
                <a:gd name="connsiteY2" fmla="*/ 1143000 h 1143000"/>
                <a:gd name="connsiteX3" fmla="*/ 0 w 1351102"/>
                <a:gd name="connsiteY3" fmla="*/ 1143000 h 1143000"/>
                <a:gd name="connsiteX0" fmla="*/ 0 w 1351102"/>
                <a:gd name="connsiteY0" fmla="*/ 533400 h 533400"/>
                <a:gd name="connsiteX1" fmla="*/ 337776 w 1351102"/>
                <a:gd name="connsiteY1" fmla="*/ 0 h 533400"/>
                <a:gd name="connsiteX2" fmla="*/ 1351102 w 1351102"/>
                <a:gd name="connsiteY2" fmla="*/ 533400 h 533400"/>
                <a:gd name="connsiteX3" fmla="*/ 0 w 1351102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102" h="533400">
                  <a:moveTo>
                    <a:pt x="0" y="533400"/>
                  </a:moveTo>
                  <a:lnTo>
                    <a:pt x="337776" y="0"/>
                  </a:lnTo>
                  <a:lnTo>
                    <a:pt x="1351102" y="533400"/>
                  </a:lnTo>
                  <a:lnTo>
                    <a:pt x="0" y="533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0000"/>
                  </a:schemeClr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6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 чрез клониране</a:t>
            </a:r>
          </a:p>
          <a:p>
            <a:pPr lvl="1"/>
            <a:r>
              <a:rPr lang="bg-BG" dirty="0"/>
              <a:t>Образ на квадрат и триъгълник се клонират</a:t>
            </a:r>
          </a:p>
          <a:p>
            <a:pPr lvl="1"/>
            <a:r>
              <a:rPr lang="bg-BG" dirty="0"/>
              <a:t>Размер, ориентация и положение се определят с трансформации</a:t>
            </a:r>
          </a:p>
          <a:p>
            <a:pPr lvl="1"/>
            <a:endParaRPr lang="bg-BG" dirty="0"/>
          </a:p>
          <a:p>
            <a:r>
              <a:rPr lang="bg-BG" dirty="0"/>
              <a:t>Генериране чрез обхождане</a:t>
            </a:r>
          </a:p>
          <a:p>
            <a:pPr lvl="1"/>
            <a:r>
              <a:rPr lang="bg-BG" dirty="0"/>
              <a:t>С </a:t>
            </a:r>
            <a:r>
              <a:rPr lang="en-US" b="1" dirty="0"/>
              <a:t>L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bg-BG" dirty="0"/>
              <a:t> и </a:t>
            </a:r>
            <a:r>
              <a:rPr lang="en-US" b="1" dirty="0"/>
              <a:t>F</a:t>
            </a:r>
            <a:r>
              <a:rPr lang="bg-BG" dirty="0"/>
              <a:t> се обхожда контура</a:t>
            </a:r>
          </a:p>
          <a:p>
            <a:pPr lvl="1"/>
            <a:r>
              <a:rPr lang="bg-BG" dirty="0"/>
              <a:t>Има възможност за промяна на ъгъла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" y="4339590"/>
            <a:ext cx="1219200" cy="609600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10000" y="4339590"/>
            <a:ext cx="304800" cy="609600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0" y="4949190"/>
            <a:ext cx="0" cy="1524000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0" y="4949190"/>
            <a:ext cx="0" cy="1524000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810000" y="4949190"/>
            <a:ext cx="1524000" cy="0"/>
          </a:xfrm>
          <a:prstGeom prst="lin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39353" y="6477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8923" y="601599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10200" y="601599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10200" y="64770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429000" y="472059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H="1" flipV="1">
            <a:off x="3722370" y="417957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20353" y="494919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107180" y="402717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 flipV="1">
            <a:off x="5334000" y="464439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410200" y="494919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1573">
            <a:off x="4312391" y="3981947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</a:rPr>
              <a:t>рекурсия</a:t>
            </a:r>
          </a:p>
        </p:txBody>
      </p:sp>
      <p:sp>
        <p:nvSpPr>
          <p:cNvPr id="42" name="TextBox 41"/>
          <p:cNvSpPr txBox="1"/>
          <p:nvPr/>
        </p:nvSpPr>
        <p:spPr>
          <a:xfrm rot="17821573">
            <a:off x="2747648" y="4179572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rgbClr val="6F9500">
                      <a:alpha val="40000"/>
                    </a:srgbClr>
                  </a:outerShdw>
                </a:effectLst>
              </a:rPr>
              <a:t>рекурсия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8209" y="600643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0000" y="546729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F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8209" y="48954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816" y="385566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4411" y="491873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R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94411" y="600643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L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4300" y="551113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F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6124" y="46236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"/>
                <a:cs typeface="Arial"/>
              </a:rPr>
              <a:t>α</a:t>
            </a:r>
            <a:endParaRPr lang="bg-BG" sz="2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0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Рекурсията не е на брой нива, а до достигане на размер</a:t>
            </a:r>
          </a:p>
          <a:p>
            <a:pPr lvl="1"/>
            <a:r>
              <a:rPr lang="bg-BG" dirty="0"/>
              <a:t>Независимо от кой от двата клона на </a:t>
            </a:r>
            <a:r>
              <a:rPr lang="en-US" b="1" dirty="0"/>
              <a:t>if</a:t>
            </a:r>
            <a:r>
              <a:rPr lang="bg-BG" dirty="0"/>
              <a:t> ще се мине, ориентацията накрая е една и съща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209800"/>
            <a:ext cx="8534400" cy="4343400"/>
          </a:xfrm>
          <a:prstGeom prst="snip2DiagRect">
            <a:avLst>
              <a:gd name="adj1" fmla="val 0"/>
              <a:gd name="adj2" fmla="val 568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L(90);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R(90);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&gt;1/50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L(alpha);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*cos(radians(alpha)));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R(90);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*sin(radians(alpha)));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R(alpha);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R(90);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L(90);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0738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932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Алгебрични методи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375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Алгебрични методи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Основна идея</a:t>
                </a:r>
              </a:p>
              <a:p>
                <a:pPr lvl="1"/>
                <a:r>
                  <a:rPr lang="bg-BG" dirty="0"/>
                  <a:t>Проста </a:t>
                </a:r>
                <a:r>
                  <a:rPr lang="bg-BG" dirty="0" err="1"/>
                  <a:t>рекурентна</a:t>
                </a:r>
                <a:r>
                  <a:rPr lang="bg-BG" dirty="0"/>
                  <a:t> връзка, описваща динамична система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bg-BG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Прилага се многократно и се изследва нейното поведение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endParaRPr lang="en-US" dirty="0"/>
              </a:p>
              <a:p>
                <a:r>
                  <a:rPr lang="bg-BG" dirty="0"/>
                  <a:t>Често</a:t>
                </a:r>
                <a:endParaRPr lang="en-US" dirty="0"/>
              </a:p>
              <a:p>
                <a:pPr lvl="1"/>
                <a:r>
                  <a:rPr lang="bg-BG" dirty="0"/>
                  <a:t>Резултатите са непредсказуеми</a:t>
                </a:r>
              </a:p>
              <a:p>
                <a:pPr lvl="1"/>
                <a:r>
                  <a:rPr lang="bg-BG" dirty="0"/>
                  <a:t>Работи се с комплексни числа</a:t>
                </a:r>
                <a:endParaRPr lang="en-US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 r="-28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66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Множество на </a:t>
                </a:r>
                <a:r>
                  <a:rPr lang="bg-BG" dirty="0" err="1"/>
                  <a:t>Манделброт</a:t>
                </a:r>
                <a:endParaRPr lang="bg-BG" dirty="0"/>
              </a:p>
              <a:p>
                <a:pPr lvl="1"/>
                <a:r>
                  <a:rPr lang="bg-BG" dirty="0"/>
                  <a:t>Генерирахме го в края на Тема №5</a:t>
                </a:r>
              </a:p>
              <a:p>
                <a:pPr lvl="1"/>
                <a:r>
                  <a:rPr lang="bg-BG" dirty="0"/>
                  <a:t>Започва</a:t>
                </a:r>
                <a:r>
                  <a:rPr lang="en-US" dirty="0"/>
                  <a:t> </a:t>
                </a:r>
                <a:r>
                  <a:rPr lang="bg-BG" dirty="0"/>
                  <a:t>се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 всяка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bg-BG" dirty="0"/>
                  <a:t> се смята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Цветът се определя от това доколко </a:t>
                </a:r>
                <a:r>
                  <a:rPr lang="bg-BG" dirty="0" err="1"/>
                  <a:t>разходяща</a:t>
                </a:r>
                <a:r>
                  <a:rPr lang="bg-BG" dirty="0"/>
                  <a:t> 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MandelbrotSet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2514600"/>
            <a:ext cx="548894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274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Множество на </a:t>
                </a:r>
                <a:r>
                  <a:rPr lang="bg-BG" dirty="0" err="1"/>
                  <a:t>Жюлиа</a:t>
                </a:r>
                <a:endParaRPr lang="bg-BG" dirty="0"/>
              </a:p>
              <a:p>
                <a:pPr lvl="1"/>
                <a:r>
                  <a:rPr lang="bg-BG" dirty="0"/>
                  <a:t>Изследвани от </a:t>
                </a:r>
                <a:r>
                  <a:rPr lang="bg-BG" dirty="0" err="1"/>
                  <a:t>Гастон</a:t>
                </a:r>
                <a:r>
                  <a:rPr lang="bg-BG" dirty="0"/>
                  <a:t> </a:t>
                </a:r>
                <a:r>
                  <a:rPr lang="bg-BG" dirty="0" err="1"/>
                  <a:t>Жюлиа</a:t>
                </a:r>
                <a:endParaRPr lang="bg-BG" dirty="0"/>
              </a:p>
              <a:p>
                <a:pPr lvl="1"/>
                <a:r>
                  <a:rPr lang="bg-BG" dirty="0"/>
                  <a:t>Фиксира се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bg-BG" dirty="0"/>
                  <a:t>, за всяка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bg-BG" dirty="0"/>
                  <a:t> се смята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Цветът се определя от това доколко </a:t>
                </a:r>
                <a:r>
                  <a:rPr lang="bg-BG" dirty="0" err="1"/>
                  <a:t>разходяща</a:t>
                </a:r>
                <a:r>
                  <a:rPr lang="bg-BG" dirty="0"/>
                  <a:t>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2209800"/>
            <a:ext cx="8534400" cy="4343400"/>
          </a:xfrm>
          <a:prstGeom prst="snip2DiagRect">
            <a:avLst>
              <a:gd name="adj1" fmla="val 0"/>
              <a:gd name="adj2" fmla="val 568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 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vec2 z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vec4(0,0,0,1);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&lt;500;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z,z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)&lt;4.0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vec2(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z.x-z.y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*z.y,2.0*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vec4(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7889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53" y="3048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41" y="3048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53" y="32004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41" y="32004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09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Вариации</a:t>
                </a:r>
              </a:p>
              <a:p>
                <a:pPr lvl="1"/>
                <a:r>
                  <a:rPr lang="bg-BG" dirty="0"/>
                  <a:t>Други степени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Други комплексни функции</a:t>
                </a:r>
              </a:p>
              <a:p>
                <a:pPr lvl="1"/>
                <a:endParaRPr lang="en-US" dirty="0"/>
              </a:p>
              <a:p>
                <a:r>
                  <a:rPr lang="bg-BG" dirty="0"/>
                  <a:t>Множество на </a:t>
                </a:r>
                <a:r>
                  <a:rPr lang="bg-BG" dirty="0" err="1"/>
                  <a:t>Жюлиа</a:t>
                </a:r>
                <a:r>
                  <a:rPr lang="bg-BG" dirty="0"/>
                  <a:t> за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bg-BG" baseline="30000" dirty="0"/>
              </a:p>
              <a:p>
                <a:pPr lvl="1"/>
                <a:r>
                  <a:rPr lang="bg-BG" dirty="0"/>
                  <a:t>Промяна в уравнението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Получава се 4-кратна симетрия</a:t>
                </a:r>
              </a:p>
              <a:p>
                <a:pPr lvl="1"/>
                <a:r>
                  <a:rPr lang="bg-BG" dirty="0"/>
                  <a:t>В общия случай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кратна симетрия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4953000"/>
            <a:ext cx="8534400" cy="1600200"/>
          </a:xfrm>
          <a:prstGeom prst="snip2DiagRect">
            <a:avLst>
              <a:gd name="adj1" fmla="val 0"/>
              <a:gd name="adj2" fmla="val 140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dot(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z,z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)&lt;4.0 )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vec2(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z.x-z.y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*z.y,2.0*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vec2(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z.x-z.y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*z.y,2.0*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9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са фракталите?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Обикновени обекти в геометрията</a:t>
            </a:r>
          </a:p>
          <a:p>
            <a:pPr lvl="1"/>
            <a:r>
              <a:rPr lang="bg-BG" dirty="0"/>
              <a:t>Точка (0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Отсечка (1</a:t>
            </a:r>
            <a:r>
              <a:rPr lang="en-US" dirty="0"/>
              <a:t>D)</a:t>
            </a:r>
            <a:endParaRPr lang="bg-BG" dirty="0"/>
          </a:p>
          <a:p>
            <a:pPr lvl="1"/>
            <a:r>
              <a:rPr lang="bg-BG" dirty="0"/>
              <a:t>Квадрат (</a:t>
            </a:r>
            <a:r>
              <a:rPr lang="en-US" dirty="0"/>
              <a:t>2D)</a:t>
            </a:r>
            <a:endParaRPr lang="bg-BG" dirty="0"/>
          </a:p>
          <a:p>
            <a:pPr lvl="1"/>
            <a:r>
              <a:rPr lang="bg-BG" dirty="0"/>
              <a:t>Куб (</a:t>
            </a:r>
            <a:r>
              <a:rPr lang="en-US" dirty="0"/>
              <a:t>3D)</a:t>
            </a:r>
            <a:endParaRPr lang="bg-BG" dirty="0"/>
          </a:p>
          <a:p>
            <a:pPr lvl="1"/>
            <a:r>
              <a:rPr lang="bg-BG" dirty="0" err="1"/>
              <a:t>Тесеракт</a:t>
            </a:r>
            <a:r>
              <a:rPr lang="bg-BG" dirty="0"/>
              <a:t> (</a:t>
            </a:r>
            <a:r>
              <a:rPr lang="en-US" dirty="0"/>
              <a:t>4D), …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Фракталът има дробна размерност</a:t>
            </a:r>
          </a:p>
          <a:p>
            <a:pPr lvl="1"/>
            <a:r>
              <a:rPr lang="bg-BG" dirty="0"/>
              <a:t>Множество на </a:t>
            </a:r>
            <a:r>
              <a:rPr lang="bg-BG" dirty="0" err="1"/>
              <a:t>Кантор</a:t>
            </a:r>
            <a:r>
              <a:rPr lang="bg-BG" dirty="0"/>
              <a:t> (≈0.63</a:t>
            </a:r>
            <a:r>
              <a:rPr lang="en-US" dirty="0"/>
              <a:t>D)</a:t>
            </a:r>
            <a:endParaRPr lang="bg-BG" dirty="0"/>
          </a:p>
          <a:p>
            <a:pPr lvl="1"/>
            <a:r>
              <a:rPr lang="bg-BG" dirty="0"/>
              <a:t>Крива на Кох (≈1.26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Драконова крива (≈1.52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Гъба на </a:t>
            </a:r>
            <a:r>
              <a:rPr lang="bg-BG" dirty="0" err="1"/>
              <a:t>Менгер</a:t>
            </a:r>
            <a:r>
              <a:rPr lang="bg-BG" dirty="0"/>
              <a:t> (≈2.73</a:t>
            </a:r>
            <a:r>
              <a:rPr lang="en-US" dirty="0"/>
              <a:t>D</a:t>
            </a:r>
            <a:r>
              <a:rPr lang="bg-B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11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0" y="3200400"/>
            <a:ext cx="2946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0" y="304800"/>
            <a:ext cx="2946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304800"/>
            <a:ext cx="2946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3200400"/>
            <a:ext cx="2946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24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Природни форми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5705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Мълнии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Цел</a:t>
            </a:r>
          </a:p>
          <a:p>
            <a:pPr lvl="1"/>
            <a:r>
              <a:rPr lang="bg-BG" dirty="0"/>
              <a:t>Да се направят мълнии между сфери</a:t>
            </a:r>
          </a:p>
          <a:p>
            <a:pPr lvl="1"/>
            <a:endParaRPr lang="bg-BG" dirty="0"/>
          </a:p>
          <a:p>
            <a:r>
              <a:rPr lang="bg-BG" dirty="0"/>
              <a:t>Анализ</a:t>
            </a:r>
          </a:p>
          <a:p>
            <a:pPr lvl="1"/>
            <a:r>
              <a:rPr lang="bg-BG" dirty="0"/>
              <a:t>Мълнията е криволичеща линия</a:t>
            </a:r>
          </a:p>
          <a:p>
            <a:pPr lvl="1"/>
            <a:r>
              <a:rPr lang="bg-BG" dirty="0"/>
              <a:t>Трябва да трепти неравномерно</a:t>
            </a:r>
          </a:p>
          <a:p>
            <a:pPr lvl="1"/>
            <a:r>
              <a:rPr lang="bg-BG" dirty="0"/>
              <a:t>Добре е да има случаен характер</a:t>
            </a:r>
          </a:p>
          <a:p>
            <a:pPr lvl="1"/>
            <a:r>
              <a:rPr lang="bg-BG" dirty="0"/>
              <a:t>Началото и краят да са фиксирани</a:t>
            </a:r>
          </a:p>
        </p:txBody>
      </p:sp>
    </p:spTree>
    <p:extLst>
      <p:ext uri="{BB962C8B-B14F-4D97-AF65-F5344CB8AC3E}">
        <p14:creationId xmlns:p14="http://schemas.microsoft.com/office/powerpoint/2010/main" val="2712769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Идея</a:t>
                </a:r>
              </a:p>
              <a:p>
                <a:pPr lvl="1"/>
                <a:r>
                  <a:rPr lang="bg-BG" dirty="0"/>
                  <a:t>Модифицирана отсечка на Кох за ниво </a:t>
                </a:r>
                <a:r>
                  <a:rPr lang="en-US" b="1" dirty="0"/>
                  <a:t>L</a:t>
                </a:r>
                <a:endParaRPr lang="bg-BG" b="1" dirty="0"/>
              </a:p>
              <a:p>
                <a:pPr lvl="1"/>
                <a:r>
                  <a:rPr lang="bg-BG" dirty="0"/>
                  <a:t>Максимално отклонение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=30°+2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endParaRPr lang="bg-BG" b="0" i="1" dirty="0">
                  <a:latin typeface="Cambria Math"/>
                  <a:ea typeface="Cambria Math"/>
                </a:endParaRPr>
              </a:p>
              <a:p>
                <a:pPr lvl="1"/>
                <a:r>
                  <a:rPr lang="bg-BG" dirty="0">
                    <a:ea typeface="Cambria Math"/>
                  </a:rPr>
                  <a:t>Избрано с</a:t>
                </a:r>
                <a:r>
                  <a:rPr lang="bg-BG" b="0" dirty="0">
                    <a:ea typeface="Cambria Math"/>
                  </a:rPr>
                  <a:t>лучайно отклонение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bg-BG" b="0" i="1" dirty="0">
                  <a:latin typeface="Cambria Math"/>
                  <a:ea typeface="Cambria Math"/>
                  <a:sym typeface="Symbol"/>
                </a:endParaRPr>
              </a:p>
              <a:p>
                <a:pPr lvl="1"/>
                <a:r>
                  <a:rPr lang="bg-BG" b="0" dirty="0"/>
                  <a:t>Дължина на външните фрагменти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, </m:t>
                        </m:r>
                        <m:box>
                          <m:box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sym typeface="Symbol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𝑙</m:t>
                        </m:r>
                      </m:e>
                    </m:d>
                  </m:oMath>
                </a14:m>
                <a:endParaRPr lang="bg-BG" b="0" dirty="0">
                  <a:sym typeface="Symbol"/>
                </a:endParaRPr>
              </a:p>
              <a:p>
                <a:pPr lvl="1"/>
                <a:r>
                  <a:rPr lang="bg-BG" dirty="0"/>
                  <a:t>Изчислена дължина на централните фрагменти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 rot="16200000">
            <a:off x="4016473" y="631728"/>
            <a:ext cx="1111054" cy="7315200"/>
          </a:xfrm>
          <a:custGeom>
            <a:avLst/>
            <a:gdLst>
              <a:gd name="connsiteX0" fmla="*/ 0 w 7316"/>
              <a:gd name="connsiteY0" fmla="*/ 0 h 3364992"/>
              <a:gd name="connsiteX1" fmla="*/ 7316 w 7316"/>
              <a:gd name="connsiteY1" fmla="*/ 3364992 h 3364992"/>
              <a:gd name="connsiteX0" fmla="*/ 0 w 1536499"/>
              <a:gd name="connsiteY0" fmla="*/ 0 h 10000"/>
              <a:gd name="connsiteX1" fmla="*/ 1526499 w 1536499"/>
              <a:gd name="connsiteY1" fmla="*/ 4937 h 10000"/>
              <a:gd name="connsiteX2" fmla="*/ 10000 w 1536499"/>
              <a:gd name="connsiteY2" fmla="*/ 10000 h 10000"/>
              <a:gd name="connsiteX0" fmla="*/ 0 w 1526499"/>
              <a:gd name="connsiteY0" fmla="*/ 0 h 10000"/>
              <a:gd name="connsiteX1" fmla="*/ 1526499 w 1526499"/>
              <a:gd name="connsiteY1" fmla="*/ 4937 h 10000"/>
              <a:gd name="connsiteX2" fmla="*/ 10000 w 1526499"/>
              <a:gd name="connsiteY2" fmla="*/ 10000 h 10000"/>
              <a:gd name="connsiteX0" fmla="*/ 834 w 1527333"/>
              <a:gd name="connsiteY0" fmla="*/ 0 h 10000"/>
              <a:gd name="connsiteX1" fmla="*/ 0 w 1527333"/>
              <a:gd name="connsiteY1" fmla="*/ 3205 h 10000"/>
              <a:gd name="connsiteX2" fmla="*/ 1527333 w 1527333"/>
              <a:gd name="connsiteY2" fmla="*/ 4937 h 10000"/>
              <a:gd name="connsiteX3" fmla="*/ 10834 w 1527333"/>
              <a:gd name="connsiteY3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6623 h 10000"/>
              <a:gd name="connsiteX4" fmla="*/ 12500 w 1528999"/>
              <a:gd name="connsiteY4" fmla="*/ 10000 h 10000"/>
              <a:gd name="connsiteX0" fmla="*/ 2500 w 1528999"/>
              <a:gd name="connsiteY0" fmla="*/ 0 h 10000"/>
              <a:gd name="connsiteX1" fmla="*/ 1666 w 1528999"/>
              <a:gd name="connsiteY1" fmla="*/ 3205 h 10000"/>
              <a:gd name="connsiteX2" fmla="*/ 1528999 w 1528999"/>
              <a:gd name="connsiteY2" fmla="*/ 4937 h 10000"/>
              <a:gd name="connsiteX3" fmla="*/ 0 w 1528999"/>
              <a:gd name="connsiteY3" fmla="*/ 7910 h 10000"/>
              <a:gd name="connsiteX4" fmla="*/ 12500 w 1528999"/>
              <a:gd name="connsiteY4" fmla="*/ 10000 h 10000"/>
              <a:gd name="connsiteX0" fmla="*/ 38258 w 1564757"/>
              <a:gd name="connsiteY0" fmla="*/ 0 h 10000"/>
              <a:gd name="connsiteX1" fmla="*/ 0 w 1564757"/>
              <a:gd name="connsiteY1" fmla="*/ 2120 h 10000"/>
              <a:gd name="connsiteX2" fmla="*/ 1564757 w 1564757"/>
              <a:gd name="connsiteY2" fmla="*/ 4937 h 10000"/>
              <a:gd name="connsiteX3" fmla="*/ 35758 w 1564757"/>
              <a:gd name="connsiteY3" fmla="*/ 7910 h 10000"/>
              <a:gd name="connsiteX4" fmla="*/ 48258 w 1564757"/>
              <a:gd name="connsiteY4" fmla="*/ 10000 h 10000"/>
              <a:gd name="connsiteX0" fmla="*/ 2500 w 1528999"/>
              <a:gd name="connsiteY0" fmla="*/ 0 h 10000"/>
              <a:gd name="connsiteX1" fmla="*/ 413324 w 1528999"/>
              <a:gd name="connsiteY1" fmla="*/ 2102 h 10000"/>
              <a:gd name="connsiteX2" fmla="*/ 1528999 w 1528999"/>
              <a:gd name="connsiteY2" fmla="*/ 4937 h 10000"/>
              <a:gd name="connsiteX3" fmla="*/ 0 w 1528999"/>
              <a:gd name="connsiteY3" fmla="*/ 7910 h 10000"/>
              <a:gd name="connsiteX4" fmla="*/ 12500 w 1528999"/>
              <a:gd name="connsiteY4" fmla="*/ 10000 h 10000"/>
              <a:gd name="connsiteX0" fmla="*/ 19546 w 1546045"/>
              <a:gd name="connsiteY0" fmla="*/ 0 h 10000"/>
              <a:gd name="connsiteX1" fmla="*/ 0 w 1546045"/>
              <a:gd name="connsiteY1" fmla="*/ 2084 h 10000"/>
              <a:gd name="connsiteX2" fmla="*/ 1546045 w 1546045"/>
              <a:gd name="connsiteY2" fmla="*/ 4937 h 10000"/>
              <a:gd name="connsiteX3" fmla="*/ 17046 w 1546045"/>
              <a:gd name="connsiteY3" fmla="*/ 7910 h 10000"/>
              <a:gd name="connsiteX4" fmla="*/ 29546 w 154604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045" h="10000">
                <a:moveTo>
                  <a:pt x="19546" y="0"/>
                </a:moveTo>
                <a:lnTo>
                  <a:pt x="0" y="2084"/>
                </a:lnTo>
                <a:lnTo>
                  <a:pt x="1546045" y="4937"/>
                </a:lnTo>
                <a:lnTo>
                  <a:pt x="17046" y="7910"/>
                </a:lnTo>
                <a:cubicBezTo>
                  <a:pt x="21213" y="9036"/>
                  <a:pt x="25379" y="8874"/>
                  <a:pt x="29546" y="10000"/>
                </a:cubicBezTo>
              </a:path>
            </a:pathLst>
          </a:custGeom>
          <a:ln w="76200" cap="rnd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3" idx="4"/>
          </p:cNvCxnSpPr>
          <p:nvPr/>
        </p:nvCxnSpPr>
        <p:spPr>
          <a:xfrm flipV="1">
            <a:off x="914399" y="4823622"/>
            <a:ext cx="7315201" cy="13468"/>
          </a:xfrm>
          <a:prstGeom prst="line">
            <a:avLst/>
          </a:prstGeom>
          <a:ln w="12700" cap="rnd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4381499" y="1606812"/>
            <a:ext cx="380999" cy="7315203"/>
          </a:xfrm>
          <a:prstGeom prst="rightBrace">
            <a:avLst>
              <a:gd name="adj1" fmla="val 35461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96169" y="5459995"/>
                <a:ext cx="328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effectLst>
                            <a:outerShdw blurRad="635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bg-BG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69" y="5459995"/>
                <a:ext cx="32823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82064" y="4388114"/>
                <a:ext cx="422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64" y="4388114"/>
                <a:ext cx="42293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1929865" y="4253471"/>
            <a:ext cx="1188720" cy="1188720"/>
          </a:xfrm>
          <a:prstGeom prst="arc">
            <a:avLst>
              <a:gd name="adj1" fmla="val 19727765"/>
              <a:gd name="adj2" fmla="val 0"/>
            </a:avLst>
          </a:prstGeom>
          <a:solidFill>
            <a:srgbClr val="94C600">
              <a:alpha val="30196"/>
            </a:srgb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18031" y="4454290"/>
                <a:ext cx="42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i="1" dirty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31" y="4454290"/>
                <a:ext cx="42293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14832" y="3840592"/>
                <a:ext cx="428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32" y="3840592"/>
                <a:ext cx="42825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9141" y="3840592"/>
                <a:ext cx="428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41" y="3840592"/>
                <a:ext cx="42825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11566" y="4449133"/>
                <a:ext cx="393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effectLst>
                            <a:outerShdw blurRad="635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bg-BG" sz="20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566" y="4449133"/>
                <a:ext cx="39363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656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За непрекъснато случайно генериране на мълния ще е необходимо да се подават нови върхове</a:t>
            </a:r>
          </a:p>
          <a:p>
            <a:pPr lvl="1"/>
            <a:r>
              <a:rPr lang="bg-BG" dirty="0"/>
              <a:t>Многократното създаване и изтриване на буфер в </a:t>
            </a:r>
            <a:r>
              <a:rPr lang="en-US" dirty="0"/>
              <a:t>GPU </a:t>
            </a:r>
            <a:r>
              <a:rPr lang="bg-BG" dirty="0"/>
              <a:t>намалява скоростта</a:t>
            </a:r>
          </a:p>
          <a:p>
            <a:pPr lvl="1"/>
            <a:r>
              <a:rPr lang="bg-BG" dirty="0"/>
              <a:t>Ще ползваме един буфер, но ще е динамичен – той ще позволява подмяна на данните в себе си</a:t>
            </a:r>
          </a:p>
          <a:p>
            <a:pPr lvl="1"/>
            <a:r>
              <a:rPr lang="bg-BG" dirty="0"/>
              <a:t>При първото зареждане на буфера с данни декларираме, че е динамичен с </a:t>
            </a:r>
            <a:r>
              <a:rPr lang="en-US" b="1" dirty="0" err="1"/>
              <a:t>DYNAMIC_DRAW</a:t>
            </a:r>
            <a:endParaRPr lang="bg-BG" b="1" dirty="0"/>
          </a:p>
          <a:p>
            <a:pPr lvl="1"/>
            <a:r>
              <a:rPr lang="bg-BG" dirty="0"/>
              <a:t>Подмяната на данните е с </a:t>
            </a:r>
            <a:r>
              <a:rPr lang="en-US" b="1" dirty="0" err="1"/>
              <a:t>bufferSubData</a:t>
            </a:r>
            <a:r>
              <a:rPr lang="bg-BG" dirty="0"/>
              <a:t>, като промяната започва от 0-вия байт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495800"/>
            <a:ext cx="8534400" cy="2057400"/>
          </a:xfrm>
          <a:prstGeom prst="snip2DiagRect">
            <a:avLst>
              <a:gd name="adj1" fmla="val 0"/>
              <a:gd name="adj2" fmla="val 1308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this.buf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gl.createBuffer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gl.ARRAY_BUFFER,this.buf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Float32Array(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      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DYNAMIC_DRAW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gl.ARRAY_BUFFER,this.buf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bufferSubData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new Float32Array(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890112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Топки</a:t>
            </a:r>
          </a:p>
          <a:p>
            <a:pPr lvl="1"/>
            <a:r>
              <a:rPr lang="bg-BG" dirty="0"/>
              <a:t>Една централна топка и </a:t>
            </a:r>
            <a:r>
              <a:rPr lang="en-US" b="1" dirty="0"/>
              <a:t>n</a:t>
            </a:r>
            <a:r>
              <a:rPr lang="bg-BG" dirty="0"/>
              <a:t> периферни топки</a:t>
            </a:r>
          </a:p>
          <a:p>
            <a:pPr lvl="1"/>
            <a:r>
              <a:rPr lang="bg-BG" dirty="0"/>
              <a:t>Централните мълнии са между централната топка и периферните топки, ориентирани са през </a:t>
            </a:r>
            <a:r>
              <a:rPr lang="bg-BG" b="1" dirty="0"/>
              <a:t>360/</a:t>
            </a:r>
            <a:r>
              <a:rPr lang="en-US" b="1" dirty="0"/>
              <a:t>n</a:t>
            </a:r>
            <a:r>
              <a:rPr lang="bg-BG" dirty="0"/>
              <a:t> градуса</a:t>
            </a:r>
          </a:p>
          <a:p>
            <a:pPr lvl="1"/>
            <a:r>
              <a:rPr lang="bg-BG" dirty="0"/>
              <a:t>Периферните мълнии са между съседни периферни топки и техният ъгъл се получава от централния с корекция от </a:t>
            </a:r>
            <a:r>
              <a:rPr lang="en-US" b="1" dirty="0"/>
              <a:t>90+180/n</a:t>
            </a:r>
            <a:endParaRPr lang="bg-BG" b="1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0" y="4368053"/>
            <a:ext cx="1828800" cy="88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4368053"/>
            <a:ext cx="1828800" cy="889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0" y="4368053"/>
            <a:ext cx="365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00800" y="4114800"/>
            <a:ext cx="519207" cy="253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86200" y="4572000"/>
            <a:ext cx="1371600" cy="1371600"/>
          </a:xfrm>
          <a:prstGeom prst="ellipse">
            <a:avLst/>
          </a:prstGeom>
          <a:solidFill>
            <a:srgbClr val="94C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6001497" y="3992017"/>
            <a:ext cx="685800" cy="685800"/>
          </a:xfrm>
          <a:prstGeom prst="ellipse">
            <a:avLst/>
          </a:prstGeom>
          <a:solidFill>
            <a:srgbClr val="94C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2400300" y="3998741"/>
            <a:ext cx="685800" cy="685800"/>
          </a:xfrm>
          <a:prstGeom prst="ellipse">
            <a:avLst/>
          </a:prstGeom>
          <a:solidFill>
            <a:srgbClr val="94C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7387" y="4684541"/>
                <a:ext cx="532518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bg-BG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360</m:t>
                          </m:r>
                        </m:num>
                        <m:den>
                          <m:r>
                            <a:rPr lang="en-US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bg-BG" sz="16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87" y="4684541"/>
                <a:ext cx="532518" cy="497059"/>
              </a:xfrm>
              <a:prstGeom prst="rect">
                <a:avLst/>
              </a:prstGeom>
              <a:blipFill rotWithShape="1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59892" y="3429000"/>
                <a:ext cx="945708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effectLst>
                            <a:outerShdw blurRad="63500" algn="ctr" rotWithShape="0">
                              <a:schemeClr val="tx1">
                                <a:alpha val="40000"/>
                              </a:schemeClr>
                            </a:outerShdw>
                          </a:effectLst>
                          <a:latin typeface="Cambria Math"/>
                          <a:ea typeface="Cambria Math"/>
                        </a:rPr>
                        <m:t>90+</m:t>
                      </m:r>
                      <m:f>
                        <m:fPr>
                          <m:ctrlPr>
                            <a:rPr lang="bg-BG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18</m:t>
                          </m:r>
                          <m:r>
                            <a:rPr lang="bg-BG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dirty="0" smtClean="0">
                              <a:effectLst>
                                <a:outerShdw blurRad="63500" algn="ctr" rotWithShape="0">
                                  <a:schemeClr val="tx1"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bg-BG" sz="1600" dirty="0"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92" y="3429000"/>
                <a:ext cx="945708" cy="497059"/>
              </a:xfrm>
              <a:prstGeom prst="rect">
                <a:avLst/>
              </a:prstGeom>
              <a:blipFill rotWithShape="1"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 rot="6720531">
            <a:off x="4724665" y="4323961"/>
            <a:ext cx="1542695" cy="973276"/>
            <a:chOff x="3918518" y="3148549"/>
            <a:chExt cx="1542695" cy="973276"/>
          </a:xfrm>
        </p:grpSpPr>
        <p:sp>
          <p:nvSpPr>
            <p:cNvPr id="35" name="Lightning Bolt 34"/>
            <p:cNvSpPr/>
            <p:nvPr/>
          </p:nvSpPr>
          <p:spPr>
            <a:xfrm rot="900000">
              <a:off x="4411529" y="3664625"/>
              <a:ext cx="1049684" cy="457200"/>
            </a:xfrm>
            <a:prstGeom prst="lightningBol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Lightning Bolt 36"/>
            <p:cNvSpPr/>
            <p:nvPr/>
          </p:nvSpPr>
          <p:spPr>
            <a:xfrm rot="11700000">
              <a:off x="3918518" y="3148549"/>
              <a:ext cx="1049684" cy="457200"/>
            </a:xfrm>
            <a:prstGeom prst="lightningBol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39" name="Group 38"/>
          <p:cNvGrpSpPr/>
          <p:nvPr/>
        </p:nvGrpSpPr>
        <p:grpSpPr>
          <a:xfrm rot="20606046">
            <a:off x="2933421" y="4362154"/>
            <a:ext cx="1542695" cy="973276"/>
            <a:chOff x="3918518" y="3148549"/>
            <a:chExt cx="1542695" cy="973276"/>
          </a:xfrm>
        </p:grpSpPr>
        <p:sp>
          <p:nvSpPr>
            <p:cNvPr id="40" name="Lightning Bolt 39"/>
            <p:cNvSpPr/>
            <p:nvPr/>
          </p:nvSpPr>
          <p:spPr>
            <a:xfrm rot="900000">
              <a:off x="4411529" y="3664625"/>
              <a:ext cx="1049684" cy="457200"/>
            </a:xfrm>
            <a:prstGeom prst="lightningBol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Lightning Bolt 40"/>
            <p:cNvSpPr/>
            <p:nvPr/>
          </p:nvSpPr>
          <p:spPr>
            <a:xfrm rot="11700000">
              <a:off x="3918518" y="3148549"/>
              <a:ext cx="1049684" cy="457200"/>
            </a:xfrm>
            <a:prstGeom prst="lightningBol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2" name="Group 41"/>
          <p:cNvGrpSpPr/>
          <p:nvPr/>
        </p:nvGrpSpPr>
        <p:grpSpPr>
          <a:xfrm rot="19137918">
            <a:off x="3836972" y="3888695"/>
            <a:ext cx="1542695" cy="973276"/>
            <a:chOff x="3918518" y="3148549"/>
            <a:chExt cx="1542695" cy="973276"/>
          </a:xfrm>
        </p:grpSpPr>
        <p:sp>
          <p:nvSpPr>
            <p:cNvPr id="43" name="Lightning Bolt 42"/>
            <p:cNvSpPr/>
            <p:nvPr/>
          </p:nvSpPr>
          <p:spPr>
            <a:xfrm rot="900000">
              <a:off x="4411529" y="3664625"/>
              <a:ext cx="1049684" cy="457200"/>
            </a:xfrm>
            <a:prstGeom prst="lightningBol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Lightning Bolt 43"/>
            <p:cNvSpPr/>
            <p:nvPr/>
          </p:nvSpPr>
          <p:spPr>
            <a:xfrm rot="11700000">
              <a:off x="3918518" y="3148549"/>
              <a:ext cx="1049684" cy="457200"/>
            </a:xfrm>
            <a:prstGeom prst="lightningBolt">
              <a:avLst/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5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957126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Случайност на мълниите</a:t>
            </a:r>
          </a:p>
          <a:p>
            <a:pPr lvl="1"/>
            <a:r>
              <a:rPr lang="bg-BG" dirty="0"/>
              <a:t>Мълниите периодично изчезват</a:t>
            </a:r>
          </a:p>
          <a:p>
            <a:pPr lvl="1"/>
            <a:r>
              <a:rPr lang="bg-BG" dirty="0"/>
              <a:t>Всяка мълния помни две времена: начало на светване </a:t>
            </a:r>
            <a:r>
              <a:rPr lang="en-US" b="1" dirty="0"/>
              <a:t>start</a:t>
            </a:r>
            <a:r>
              <a:rPr lang="bg-BG" dirty="0"/>
              <a:t> и край на светване </a:t>
            </a:r>
            <a:r>
              <a:rPr lang="en-US" b="1" dirty="0"/>
              <a:t>stop</a:t>
            </a:r>
          </a:p>
          <a:p>
            <a:pPr lvl="1"/>
            <a:r>
              <a:rPr lang="bg-BG" dirty="0"/>
              <a:t>Продължителността на времевите интервали е случайна</a:t>
            </a:r>
          </a:p>
          <a:p>
            <a:pPr lvl="1"/>
            <a:r>
              <a:rPr lang="bg-BG" dirty="0"/>
              <a:t>Въведено е паралелно време </a:t>
            </a:r>
            <a:r>
              <a:rPr lang="en-US" b="1" dirty="0" err="1"/>
              <a:t>lTime</a:t>
            </a:r>
            <a:r>
              <a:rPr lang="bg-BG" dirty="0"/>
              <a:t>, за да може да се прави „пауза“ на светкавиците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200400"/>
            <a:ext cx="8534400" cy="3352800"/>
          </a:xfrm>
          <a:prstGeom prst="snip2DiagRect">
            <a:avLst>
              <a:gd name="adj1" fmla="val 0"/>
              <a:gd name="adj2" fmla="val 782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lTime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lTime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].generate();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(1,3);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light[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(0.2,1);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67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2958353" cy="274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7" y="304800"/>
            <a:ext cx="2958353" cy="274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3182"/>
            <a:ext cx="2958353" cy="274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47" y="3203182"/>
            <a:ext cx="2958353" cy="274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092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Папратово листо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Рисува се леко извито стъбло с разклонения</a:t>
            </a:r>
          </a:p>
          <a:p>
            <a:pPr lvl="1"/>
            <a:r>
              <a:rPr lang="bg-BG" dirty="0"/>
              <a:t>Всяко разклонение е умалено подобие на цялото листо</a:t>
            </a:r>
          </a:p>
        </p:txBody>
      </p:sp>
      <p:pic>
        <p:nvPicPr>
          <p:cNvPr id="4098" name="Picture 2" descr="Green, Fern, Leaf, Natu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47" y="2895600"/>
            <a:ext cx="4689169" cy="312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6172200"/>
            <a:ext cx="3657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Fern-leaf-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natura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916237</a:t>
            </a:r>
          </a:p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Licensed under Public Domain</a:t>
            </a:r>
          </a:p>
          <a:p>
            <a:pPr algn="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via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endParaRPr lang="bg-BG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1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Стъблото е от скъсяващи се отсечки с дължина </a:t>
            </a:r>
            <a:r>
              <a:rPr lang="en-US" b="1" dirty="0" err="1"/>
              <a:t>len</a:t>
            </a:r>
            <a:r>
              <a:rPr lang="bg-BG" dirty="0"/>
              <a:t>, които правят слаба извивка от 10</a:t>
            </a:r>
            <a:r>
              <a:rPr lang="bg-BG" dirty="0">
                <a:sym typeface="Symbol"/>
              </a:rPr>
              <a:t></a:t>
            </a:r>
            <a:endParaRPr lang="bg-BG" dirty="0"/>
          </a:p>
          <a:p>
            <a:pPr lvl="1"/>
            <a:r>
              <a:rPr lang="bg-BG" dirty="0"/>
              <a:t>На всяка отсечка и </a:t>
            </a:r>
            <a:r>
              <a:rPr lang="bg-BG" dirty="0" err="1"/>
              <a:t>подлисто</a:t>
            </a:r>
            <a:r>
              <a:rPr lang="bg-BG" dirty="0"/>
              <a:t> вляво на 70</a:t>
            </a:r>
            <a:r>
              <a:rPr lang="bg-BG" dirty="0">
                <a:sym typeface="Symbol"/>
              </a:rPr>
              <a:t> и вдясно на 30</a:t>
            </a:r>
          </a:p>
          <a:p>
            <a:pPr lvl="1"/>
            <a:r>
              <a:rPr lang="bg-BG" dirty="0">
                <a:sym typeface="Symbol"/>
              </a:rPr>
              <a:t>В края на стъблото се рисува допълнително листо</a:t>
            </a:r>
            <a:endParaRPr lang="bg-BG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438400"/>
            <a:ext cx="8534400" cy="4114800"/>
          </a:xfrm>
          <a:prstGeom prst="snip2DiagRect">
            <a:avLst>
              <a:gd name="adj1" fmla="val 0"/>
              <a:gd name="adj2" fmla="val 682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R(10);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(mat);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L(70);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*0.4*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(0.93,i));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mat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R(30);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*0.4*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(0.93,i));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mat = m;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*0.95;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/2);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L(10);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(n-3,len/4);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34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Обиколка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Обиколка на Великобритания</a:t>
            </a:r>
          </a:p>
          <a:p>
            <a:pPr lvl="1"/>
            <a:r>
              <a:rPr lang="bg-BG" dirty="0" err="1"/>
              <a:t>Манделброт</a:t>
            </a:r>
            <a:r>
              <a:rPr lang="bg-BG" dirty="0"/>
              <a:t> описва парадокса на крайбрежната ивица</a:t>
            </a:r>
          </a:p>
          <a:p>
            <a:pPr lvl="1"/>
            <a:r>
              <a:rPr lang="bg-BG" dirty="0"/>
              <a:t>Задачата е да се измери колко е</a:t>
            </a:r>
            <a:r>
              <a:rPr lang="en-US" dirty="0"/>
              <a:t> </a:t>
            </a:r>
            <a:r>
              <a:rPr lang="bg-BG" dirty="0"/>
              <a:t>нейната дължина</a:t>
            </a:r>
          </a:p>
          <a:p>
            <a:pPr lvl="1"/>
            <a:endParaRPr lang="bg-BG" dirty="0"/>
          </a:p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По-точно измерване не води до </a:t>
            </a:r>
            <a:r>
              <a:rPr lang="bg-BG" dirty="0" err="1"/>
              <a:t>сходящ</a:t>
            </a:r>
            <a:r>
              <a:rPr lang="bg-BG" dirty="0"/>
              <a:t> резултат</a:t>
            </a:r>
          </a:p>
          <a:p>
            <a:pPr lvl="1"/>
            <a:r>
              <a:rPr lang="bg-BG" dirty="0"/>
              <a:t>Практически нито един от резултатите не е верен</a:t>
            </a:r>
          </a:p>
          <a:p>
            <a:pPr lvl="1"/>
            <a:r>
              <a:rPr lang="bg-BG" dirty="0"/>
              <a:t>Може да получим каквато си поискаме обиколка, стига да подберем подходящ разкрач</a:t>
            </a:r>
          </a:p>
        </p:txBody>
      </p:sp>
    </p:spTree>
    <p:extLst>
      <p:ext uri="{BB962C8B-B14F-4D97-AF65-F5344CB8AC3E}">
        <p14:creationId xmlns:p14="http://schemas.microsoft.com/office/powerpoint/2010/main" val="3482387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191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Планински релеф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Генериране на случаен терен</a:t>
            </a:r>
          </a:p>
          <a:p>
            <a:pPr lvl="1"/>
            <a:r>
              <a:rPr lang="bg-BG" dirty="0"/>
              <a:t>Планински терен, естествен на вид</a:t>
            </a:r>
          </a:p>
          <a:p>
            <a:pPr lvl="1"/>
            <a:r>
              <a:rPr lang="bg-BG" dirty="0"/>
              <a:t>Възможност за контрол на „грапавостта“</a:t>
            </a:r>
          </a:p>
          <a:p>
            <a:pPr lvl="1"/>
            <a:endParaRPr lang="bg-BG" dirty="0"/>
          </a:p>
          <a:p>
            <a:r>
              <a:rPr lang="bg-BG" dirty="0"/>
              <a:t>Стъпка 1</a:t>
            </a:r>
          </a:p>
          <a:p>
            <a:pPr lvl="1"/>
            <a:r>
              <a:rPr lang="bg-BG" dirty="0"/>
              <a:t>Разделяме четириъгълник на 4 четириъгълника</a:t>
            </a:r>
          </a:p>
          <a:p>
            <a:pPr lvl="1"/>
            <a:r>
              <a:rPr lang="bg-BG" dirty="0"/>
              <a:t>Издигаме новите върхове на случайна височина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5" name="Freeform 4"/>
          <p:cNvSpPr/>
          <p:nvPr/>
        </p:nvSpPr>
        <p:spPr>
          <a:xfrm>
            <a:off x="887506" y="4661648"/>
            <a:ext cx="3227294" cy="1828800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94" h="1828800">
                <a:moveTo>
                  <a:pt x="0" y="1815353"/>
                </a:moveTo>
                <a:lnTo>
                  <a:pt x="3227294" y="1828800"/>
                </a:lnTo>
                <a:lnTo>
                  <a:pt x="2756647" y="0"/>
                </a:lnTo>
                <a:lnTo>
                  <a:pt x="927847" y="0"/>
                </a:lnTo>
                <a:lnTo>
                  <a:pt x="0" y="1815353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501153" y="4661647"/>
            <a:ext cx="221876" cy="1828801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364877" y="5569323"/>
            <a:ext cx="2514600" cy="6726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29200" y="5867400"/>
            <a:ext cx="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63771" y="4052047"/>
            <a:ext cx="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06571" y="4356847"/>
            <a:ext cx="0" cy="12124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64723" y="3429000"/>
            <a:ext cx="0" cy="117885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029200" y="4661648"/>
            <a:ext cx="3227294" cy="1828800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94" h="1828800">
                <a:moveTo>
                  <a:pt x="0" y="1815353"/>
                </a:moveTo>
                <a:lnTo>
                  <a:pt x="3227294" y="1828800"/>
                </a:lnTo>
                <a:lnTo>
                  <a:pt x="2756647" y="0"/>
                </a:lnTo>
                <a:lnTo>
                  <a:pt x="927847" y="0"/>
                </a:lnTo>
                <a:lnTo>
                  <a:pt x="0" y="1815353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642847" y="4661647"/>
            <a:ext cx="221876" cy="1828801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06571" y="5576049"/>
            <a:ext cx="2514600" cy="0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92571" y="4356847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25771" y="4356847"/>
            <a:ext cx="0" cy="12124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16689" y="4800600"/>
            <a:ext cx="4482" cy="7754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256494" y="6089276"/>
            <a:ext cx="0" cy="3877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636123" y="6172200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67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2</a:t>
            </a:r>
          </a:p>
          <a:p>
            <a:pPr lvl="1"/>
            <a:r>
              <a:rPr lang="bg-BG" dirty="0"/>
              <a:t>Свързваме издигнатите върхове в нова, по-ситна мрежа</a:t>
            </a:r>
          </a:p>
          <a:p>
            <a:pPr lvl="1"/>
            <a:r>
              <a:rPr lang="bg-BG" dirty="0"/>
              <a:t>С всеки от новите четириъгълници правим стъпки 1 и 2 до достигане на желаната детайлност</a:t>
            </a:r>
          </a:p>
          <a:p>
            <a:pPr lvl="1"/>
            <a:endParaRPr lang="bg-BG" dirty="0"/>
          </a:p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Мрежата не трябва да се разкъсва</a:t>
            </a:r>
          </a:p>
          <a:p>
            <a:pPr marL="365760" lvl="1" indent="0">
              <a:buNone/>
            </a:pPr>
            <a:endParaRPr lang="bg-BG" dirty="0"/>
          </a:p>
          <a:p>
            <a:pPr lvl="1"/>
            <a:endParaRPr lang="en-US" dirty="0"/>
          </a:p>
          <a:p>
            <a:endParaRPr lang="bg-BG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914400" y="5867400"/>
            <a:ext cx="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48971" y="4052047"/>
            <a:ext cx="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391771" y="4356847"/>
            <a:ext cx="0" cy="12124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749923" y="3429000"/>
            <a:ext cx="0" cy="117885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914400" y="4661648"/>
            <a:ext cx="3227294" cy="1828800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94" h="1828800">
                <a:moveTo>
                  <a:pt x="0" y="1815353"/>
                </a:moveTo>
                <a:lnTo>
                  <a:pt x="3227294" y="1828800"/>
                </a:lnTo>
                <a:lnTo>
                  <a:pt x="2756647" y="0"/>
                </a:lnTo>
                <a:lnTo>
                  <a:pt x="927847" y="0"/>
                </a:lnTo>
                <a:lnTo>
                  <a:pt x="0" y="1815353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528047" y="4661647"/>
            <a:ext cx="221876" cy="1828801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391771" y="5572685"/>
            <a:ext cx="2514600" cy="3364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77771" y="4356847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0971" y="4356847"/>
            <a:ext cx="0" cy="12124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01889" y="4800600"/>
            <a:ext cx="4482" cy="7754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141694" y="6089276"/>
            <a:ext cx="0" cy="3877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21323" y="6172200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1389283" y="3441559"/>
            <a:ext cx="1364950" cy="931099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950" h="931099">
                <a:moveTo>
                  <a:pt x="0" y="931099"/>
                </a:moveTo>
                <a:lnTo>
                  <a:pt x="1222647" y="924449"/>
                </a:lnTo>
                <a:lnTo>
                  <a:pt x="1364950" y="0"/>
                </a:lnTo>
                <a:lnTo>
                  <a:pt x="455575" y="622998"/>
                </a:lnTo>
                <a:lnTo>
                  <a:pt x="0" y="931099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Freeform 42"/>
          <p:cNvSpPr/>
          <p:nvPr/>
        </p:nvSpPr>
        <p:spPr>
          <a:xfrm>
            <a:off x="2610994" y="3448261"/>
            <a:ext cx="1292986" cy="1351503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  <a:gd name="connsiteX0" fmla="*/ 629647 w 1994597"/>
              <a:gd name="connsiteY0" fmla="*/ 931099 h 931099"/>
              <a:gd name="connsiteX1" fmla="*/ 1852294 w 1994597"/>
              <a:gd name="connsiteY1" fmla="*/ 924449 h 931099"/>
              <a:gd name="connsiteX2" fmla="*/ 1994597 w 1994597"/>
              <a:gd name="connsiteY2" fmla="*/ 0 h 931099"/>
              <a:gd name="connsiteX3" fmla="*/ 0 w 1994597"/>
              <a:gd name="connsiteY3" fmla="*/ 95460 h 931099"/>
              <a:gd name="connsiteX4" fmla="*/ 629647 w 1994597"/>
              <a:gd name="connsiteY4" fmla="*/ 931099 h 931099"/>
              <a:gd name="connsiteX0" fmla="*/ 0 w 2133649"/>
              <a:gd name="connsiteY0" fmla="*/ 1021534 h 1021534"/>
              <a:gd name="connsiteX1" fmla="*/ 1991346 w 2133649"/>
              <a:gd name="connsiteY1" fmla="*/ 924449 h 1021534"/>
              <a:gd name="connsiteX2" fmla="*/ 2133649 w 2133649"/>
              <a:gd name="connsiteY2" fmla="*/ 0 h 1021534"/>
              <a:gd name="connsiteX3" fmla="*/ 139052 w 2133649"/>
              <a:gd name="connsiteY3" fmla="*/ 95460 h 1021534"/>
              <a:gd name="connsiteX4" fmla="*/ 0 w 2133649"/>
              <a:gd name="connsiteY4" fmla="*/ 1021534 h 1021534"/>
              <a:gd name="connsiteX0" fmla="*/ 0 w 2133649"/>
              <a:gd name="connsiteY0" fmla="*/ 1021534 h 1446963"/>
              <a:gd name="connsiteX1" fmla="*/ 1292986 w 2133649"/>
              <a:gd name="connsiteY1" fmla="*/ 1446963 h 1446963"/>
              <a:gd name="connsiteX2" fmla="*/ 2133649 w 2133649"/>
              <a:gd name="connsiteY2" fmla="*/ 0 h 1446963"/>
              <a:gd name="connsiteX3" fmla="*/ 139052 w 2133649"/>
              <a:gd name="connsiteY3" fmla="*/ 95460 h 1446963"/>
              <a:gd name="connsiteX4" fmla="*/ 0 w 2133649"/>
              <a:gd name="connsiteY4" fmla="*/ 1021534 h 1446963"/>
              <a:gd name="connsiteX0" fmla="*/ 0 w 1292986"/>
              <a:gd name="connsiteY0" fmla="*/ 926074 h 1351503"/>
              <a:gd name="connsiteX1" fmla="*/ 1292986 w 1292986"/>
              <a:gd name="connsiteY1" fmla="*/ 1351503 h 1351503"/>
              <a:gd name="connsiteX2" fmla="*/ 1073548 w 1292986"/>
              <a:gd name="connsiteY2" fmla="*/ 909375 h 1351503"/>
              <a:gd name="connsiteX3" fmla="*/ 139052 w 1292986"/>
              <a:gd name="connsiteY3" fmla="*/ 0 h 1351503"/>
              <a:gd name="connsiteX4" fmla="*/ 0 w 1292986"/>
              <a:gd name="connsiteY4" fmla="*/ 926074 h 135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2986" h="1351503">
                <a:moveTo>
                  <a:pt x="0" y="926074"/>
                </a:moveTo>
                <a:lnTo>
                  <a:pt x="1292986" y="1351503"/>
                </a:lnTo>
                <a:lnTo>
                  <a:pt x="1073548" y="909375"/>
                </a:lnTo>
                <a:lnTo>
                  <a:pt x="139052" y="0"/>
                </a:lnTo>
                <a:lnTo>
                  <a:pt x="0" y="926074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Freeform 43"/>
          <p:cNvSpPr/>
          <p:nvPr/>
        </p:nvSpPr>
        <p:spPr>
          <a:xfrm>
            <a:off x="917012" y="4367684"/>
            <a:ext cx="1691521" cy="1798655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  <a:gd name="connsiteX0" fmla="*/ 0 w 2418401"/>
              <a:gd name="connsiteY0" fmla="*/ 931099 h 2356339"/>
              <a:gd name="connsiteX1" fmla="*/ 2418401 w 2418401"/>
              <a:gd name="connsiteY1" fmla="*/ 2356339 h 2356339"/>
              <a:gd name="connsiteX2" fmla="*/ 1364950 w 2418401"/>
              <a:gd name="connsiteY2" fmla="*/ 0 h 2356339"/>
              <a:gd name="connsiteX3" fmla="*/ 455575 w 2418401"/>
              <a:gd name="connsiteY3" fmla="*/ 622998 h 2356339"/>
              <a:gd name="connsiteX4" fmla="*/ 0 w 2418401"/>
              <a:gd name="connsiteY4" fmla="*/ 931099 h 2356339"/>
              <a:gd name="connsiteX0" fmla="*/ 358342 w 1962826"/>
              <a:gd name="connsiteY0" fmla="*/ 2066563 h 2356339"/>
              <a:gd name="connsiteX1" fmla="*/ 1962826 w 1962826"/>
              <a:gd name="connsiteY1" fmla="*/ 2356339 h 2356339"/>
              <a:gd name="connsiteX2" fmla="*/ 909375 w 1962826"/>
              <a:gd name="connsiteY2" fmla="*/ 0 h 2356339"/>
              <a:gd name="connsiteX3" fmla="*/ 0 w 1962826"/>
              <a:gd name="connsiteY3" fmla="*/ 622998 h 2356339"/>
              <a:gd name="connsiteX4" fmla="*/ 358342 w 1962826"/>
              <a:gd name="connsiteY4" fmla="*/ 2066563 h 2356339"/>
              <a:gd name="connsiteX0" fmla="*/ 358342 w 2049863"/>
              <a:gd name="connsiteY0" fmla="*/ 1508879 h 1798655"/>
              <a:gd name="connsiteX1" fmla="*/ 1962826 w 2049863"/>
              <a:gd name="connsiteY1" fmla="*/ 1798655 h 1798655"/>
              <a:gd name="connsiteX2" fmla="*/ 2049863 w 2049863"/>
              <a:gd name="connsiteY2" fmla="*/ 0 h 1798655"/>
              <a:gd name="connsiteX3" fmla="*/ 0 w 2049863"/>
              <a:gd name="connsiteY3" fmla="*/ 65314 h 1798655"/>
              <a:gd name="connsiteX4" fmla="*/ 358342 w 2049863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95768 w 1691521"/>
              <a:gd name="connsiteY3" fmla="*/ 10048 h 1798655"/>
              <a:gd name="connsiteX4" fmla="*/ 0 w 1691521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80696 w 1691521"/>
              <a:gd name="connsiteY3" fmla="*/ 10048 h 1798655"/>
              <a:gd name="connsiteX4" fmla="*/ 0 w 1691521"/>
              <a:gd name="connsiteY4" fmla="*/ 1508879 h 179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521" h="1798655">
                <a:moveTo>
                  <a:pt x="0" y="1508879"/>
                </a:moveTo>
                <a:lnTo>
                  <a:pt x="1604484" y="1798655"/>
                </a:lnTo>
                <a:lnTo>
                  <a:pt x="1691521" y="0"/>
                </a:lnTo>
                <a:lnTo>
                  <a:pt x="480696" y="10048"/>
                </a:lnTo>
                <a:lnTo>
                  <a:pt x="0" y="1508879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Freeform 44"/>
          <p:cNvSpPr/>
          <p:nvPr/>
        </p:nvSpPr>
        <p:spPr>
          <a:xfrm>
            <a:off x="2517211" y="4376929"/>
            <a:ext cx="1624581" cy="1775161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  <a:gd name="connsiteX0" fmla="*/ 0 w 2418401"/>
              <a:gd name="connsiteY0" fmla="*/ 931099 h 2356339"/>
              <a:gd name="connsiteX1" fmla="*/ 2418401 w 2418401"/>
              <a:gd name="connsiteY1" fmla="*/ 2356339 h 2356339"/>
              <a:gd name="connsiteX2" fmla="*/ 1364950 w 2418401"/>
              <a:gd name="connsiteY2" fmla="*/ 0 h 2356339"/>
              <a:gd name="connsiteX3" fmla="*/ 455575 w 2418401"/>
              <a:gd name="connsiteY3" fmla="*/ 622998 h 2356339"/>
              <a:gd name="connsiteX4" fmla="*/ 0 w 2418401"/>
              <a:gd name="connsiteY4" fmla="*/ 931099 h 2356339"/>
              <a:gd name="connsiteX0" fmla="*/ 358342 w 1962826"/>
              <a:gd name="connsiteY0" fmla="*/ 2066563 h 2356339"/>
              <a:gd name="connsiteX1" fmla="*/ 1962826 w 1962826"/>
              <a:gd name="connsiteY1" fmla="*/ 2356339 h 2356339"/>
              <a:gd name="connsiteX2" fmla="*/ 909375 w 1962826"/>
              <a:gd name="connsiteY2" fmla="*/ 0 h 2356339"/>
              <a:gd name="connsiteX3" fmla="*/ 0 w 1962826"/>
              <a:gd name="connsiteY3" fmla="*/ 622998 h 2356339"/>
              <a:gd name="connsiteX4" fmla="*/ 358342 w 1962826"/>
              <a:gd name="connsiteY4" fmla="*/ 2066563 h 2356339"/>
              <a:gd name="connsiteX0" fmla="*/ 358342 w 2049863"/>
              <a:gd name="connsiteY0" fmla="*/ 1508879 h 1798655"/>
              <a:gd name="connsiteX1" fmla="*/ 1962826 w 2049863"/>
              <a:gd name="connsiteY1" fmla="*/ 1798655 h 1798655"/>
              <a:gd name="connsiteX2" fmla="*/ 2049863 w 2049863"/>
              <a:gd name="connsiteY2" fmla="*/ 0 h 1798655"/>
              <a:gd name="connsiteX3" fmla="*/ 0 w 2049863"/>
              <a:gd name="connsiteY3" fmla="*/ 65314 h 1798655"/>
              <a:gd name="connsiteX4" fmla="*/ 358342 w 2049863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95768 w 1691521"/>
              <a:gd name="connsiteY3" fmla="*/ 10048 h 1798655"/>
              <a:gd name="connsiteX4" fmla="*/ 0 w 1691521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80696 w 1691521"/>
              <a:gd name="connsiteY3" fmla="*/ 10048 h 1798655"/>
              <a:gd name="connsiteX4" fmla="*/ 0 w 1691521"/>
              <a:gd name="connsiteY4" fmla="*/ 1508879 h 1798655"/>
              <a:gd name="connsiteX0" fmla="*/ 0 w 2686308"/>
              <a:gd name="connsiteY0" fmla="*/ 1498831 h 1788607"/>
              <a:gd name="connsiteX1" fmla="*/ 1604484 w 2686308"/>
              <a:gd name="connsiteY1" fmla="*/ 1788607 h 1788607"/>
              <a:gd name="connsiteX2" fmla="*/ 2686308 w 2686308"/>
              <a:gd name="connsiteY2" fmla="*/ 100484 h 1788607"/>
              <a:gd name="connsiteX3" fmla="*/ 480696 w 2686308"/>
              <a:gd name="connsiteY3" fmla="*/ 0 h 1788607"/>
              <a:gd name="connsiteX4" fmla="*/ 0 w 2686308"/>
              <a:gd name="connsiteY4" fmla="*/ 1498831 h 1788607"/>
              <a:gd name="connsiteX0" fmla="*/ 0 w 2915794"/>
              <a:gd name="connsiteY0" fmla="*/ 1498831 h 1498831"/>
              <a:gd name="connsiteX1" fmla="*/ 2915794 w 2915794"/>
              <a:gd name="connsiteY1" fmla="*/ 1411793 h 1498831"/>
              <a:gd name="connsiteX2" fmla="*/ 2686308 w 2915794"/>
              <a:gd name="connsiteY2" fmla="*/ 100484 h 1498831"/>
              <a:gd name="connsiteX3" fmla="*/ 480696 w 2915794"/>
              <a:gd name="connsiteY3" fmla="*/ 0 h 1498831"/>
              <a:gd name="connsiteX4" fmla="*/ 0 w 2915794"/>
              <a:gd name="connsiteY4" fmla="*/ 1498831 h 1498831"/>
              <a:gd name="connsiteX0" fmla="*/ 810517 w 2435098"/>
              <a:gd name="connsiteY0" fmla="*/ 1468686 h 1468686"/>
              <a:gd name="connsiteX1" fmla="*/ 2435098 w 2435098"/>
              <a:gd name="connsiteY1" fmla="*/ 1411793 h 1468686"/>
              <a:gd name="connsiteX2" fmla="*/ 2205612 w 2435098"/>
              <a:gd name="connsiteY2" fmla="*/ 100484 h 1468686"/>
              <a:gd name="connsiteX3" fmla="*/ 0 w 2435098"/>
              <a:gd name="connsiteY3" fmla="*/ 0 h 1468686"/>
              <a:gd name="connsiteX4" fmla="*/ 810517 w 2435098"/>
              <a:gd name="connsiteY4" fmla="*/ 1468686 h 1468686"/>
              <a:gd name="connsiteX0" fmla="*/ 0 w 1624581"/>
              <a:gd name="connsiteY0" fmla="*/ 1775161 h 1775161"/>
              <a:gd name="connsiteX1" fmla="*/ 1624581 w 1624581"/>
              <a:gd name="connsiteY1" fmla="*/ 1718268 h 1775161"/>
              <a:gd name="connsiteX2" fmla="*/ 1395095 w 1624581"/>
              <a:gd name="connsiteY2" fmla="*/ 406959 h 1775161"/>
              <a:gd name="connsiteX3" fmla="*/ 93834 w 1624581"/>
              <a:gd name="connsiteY3" fmla="*/ 0 h 1775161"/>
              <a:gd name="connsiteX4" fmla="*/ 0 w 1624581"/>
              <a:gd name="connsiteY4" fmla="*/ 1775161 h 17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581" h="1775161">
                <a:moveTo>
                  <a:pt x="0" y="1775161"/>
                </a:moveTo>
                <a:lnTo>
                  <a:pt x="1624581" y="1718268"/>
                </a:lnTo>
                <a:lnTo>
                  <a:pt x="1395095" y="406959"/>
                </a:lnTo>
                <a:lnTo>
                  <a:pt x="93834" y="0"/>
                </a:lnTo>
                <a:lnTo>
                  <a:pt x="0" y="1775161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788089" y="3509683"/>
            <a:ext cx="4482" cy="7754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81671" y="3941739"/>
            <a:ext cx="0" cy="3877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5029200" y="4651947"/>
            <a:ext cx="3227294" cy="1828800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7294" h="1828800">
                <a:moveTo>
                  <a:pt x="0" y="1815353"/>
                </a:moveTo>
                <a:lnTo>
                  <a:pt x="3227294" y="1828800"/>
                </a:lnTo>
                <a:lnTo>
                  <a:pt x="2756647" y="0"/>
                </a:lnTo>
                <a:lnTo>
                  <a:pt x="927847" y="0"/>
                </a:lnTo>
                <a:lnTo>
                  <a:pt x="0" y="1815353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5506571" y="5562984"/>
            <a:ext cx="2514600" cy="3364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Freeform 49"/>
          <p:cNvSpPr/>
          <p:nvPr/>
        </p:nvSpPr>
        <p:spPr>
          <a:xfrm>
            <a:off x="5504083" y="3431858"/>
            <a:ext cx="1364950" cy="931099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950" h="931099">
                <a:moveTo>
                  <a:pt x="0" y="931099"/>
                </a:moveTo>
                <a:lnTo>
                  <a:pt x="1222647" y="924449"/>
                </a:lnTo>
                <a:lnTo>
                  <a:pt x="1364950" y="0"/>
                </a:lnTo>
                <a:lnTo>
                  <a:pt x="455575" y="622998"/>
                </a:lnTo>
                <a:lnTo>
                  <a:pt x="0" y="931099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Freeform 50"/>
          <p:cNvSpPr/>
          <p:nvPr/>
        </p:nvSpPr>
        <p:spPr>
          <a:xfrm>
            <a:off x="6725794" y="3438560"/>
            <a:ext cx="1292986" cy="1351503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  <a:gd name="connsiteX0" fmla="*/ 629647 w 1994597"/>
              <a:gd name="connsiteY0" fmla="*/ 931099 h 931099"/>
              <a:gd name="connsiteX1" fmla="*/ 1852294 w 1994597"/>
              <a:gd name="connsiteY1" fmla="*/ 924449 h 931099"/>
              <a:gd name="connsiteX2" fmla="*/ 1994597 w 1994597"/>
              <a:gd name="connsiteY2" fmla="*/ 0 h 931099"/>
              <a:gd name="connsiteX3" fmla="*/ 0 w 1994597"/>
              <a:gd name="connsiteY3" fmla="*/ 95460 h 931099"/>
              <a:gd name="connsiteX4" fmla="*/ 629647 w 1994597"/>
              <a:gd name="connsiteY4" fmla="*/ 931099 h 931099"/>
              <a:gd name="connsiteX0" fmla="*/ 0 w 2133649"/>
              <a:gd name="connsiteY0" fmla="*/ 1021534 h 1021534"/>
              <a:gd name="connsiteX1" fmla="*/ 1991346 w 2133649"/>
              <a:gd name="connsiteY1" fmla="*/ 924449 h 1021534"/>
              <a:gd name="connsiteX2" fmla="*/ 2133649 w 2133649"/>
              <a:gd name="connsiteY2" fmla="*/ 0 h 1021534"/>
              <a:gd name="connsiteX3" fmla="*/ 139052 w 2133649"/>
              <a:gd name="connsiteY3" fmla="*/ 95460 h 1021534"/>
              <a:gd name="connsiteX4" fmla="*/ 0 w 2133649"/>
              <a:gd name="connsiteY4" fmla="*/ 1021534 h 1021534"/>
              <a:gd name="connsiteX0" fmla="*/ 0 w 2133649"/>
              <a:gd name="connsiteY0" fmla="*/ 1021534 h 1446963"/>
              <a:gd name="connsiteX1" fmla="*/ 1292986 w 2133649"/>
              <a:gd name="connsiteY1" fmla="*/ 1446963 h 1446963"/>
              <a:gd name="connsiteX2" fmla="*/ 2133649 w 2133649"/>
              <a:gd name="connsiteY2" fmla="*/ 0 h 1446963"/>
              <a:gd name="connsiteX3" fmla="*/ 139052 w 2133649"/>
              <a:gd name="connsiteY3" fmla="*/ 95460 h 1446963"/>
              <a:gd name="connsiteX4" fmla="*/ 0 w 2133649"/>
              <a:gd name="connsiteY4" fmla="*/ 1021534 h 1446963"/>
              <a:gd name="connsiteX0" fmla="*/ 0 w 1292986"/>
              <a:gd name="connsiteY0" fmla="*/ 926074 h 1351503"/>
              <a:gd name="connsiteX1" fmla="*/ 1292986 w 1292986"/>
              <a:gd name="connsiteY1" fmla="*/ 1351503 h 1351503"/>
              <a:gd name="connsiteX2" fmla="*/ 1073548 w 1292986"/>
              <a:gd name="connsiteY2" fmla="*/ 909375 h 1351503"/>
              <a:gd name="connsiteX3" fmla="*/ 139052 w 1292986"/>
              <a:gd name="connsiteY3" fmla="*/ 0 h 1351503"/>
              <a:gd name="connsiteX4" fmla="*/ 0 w 1292986"/>
              <a:gd name="connsiteY4" fmla="*/ 926074 h 135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2986" h="1351503">
                <a:moveTo>
                  <a:pt x="0" y="926074"/>
                </a:moveTo>
                <a:lnTo>
                  <a:pt x="1292986" y="1351503"/>
                </a:lnTo>
                <a:lnTo>
                  <a:pt x="1073548" y="909375"/>
                </a:lnTo>
                <a:lnTo>
                  <a:pt x="139052" y="0"/>
                </a:lnTo>
                <a:lnTo>
                  <a:pt x="0" y="926074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Freeform 51"/>
          <p:cNvSpPr/>
          <p:nvPr/>
        </p:nvSpPr>
        <p:spPr>
          <a:xfrm>
            <a:off x="5031812" y="4357983"/>
            <a:ext cx="1691521" cy="1798655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  <a:gd name="connsiteX0" fmla="*/ 0 w 2418401"/>
              <a:gd name="connsiteY0" fmla="*/ 931099 h 2356339"/>
              <a:gd name="connsiteX1" fmla="*/ 2418401 w 2418401"/>
              <a:gd name="connsiteY1" fmla="*/ 2356339 h 2356339"/>
              <a:gd name="connsiteX2" fmla="*/ 1364950 w 2418401"/>
              <a:gd name="connsiteY2" fmla="*/ 0 h 2356339"/>
              <a:gd name="connsiteX3" fmla="*/ 455575 w 2418401"/>
              <a:gd name="connsiteY3" fmla="*/ 622998 h 2356339"/>
              <a:gd name="connsiteX4" fmla="*/ 0 w 2418401"/>
              <a:gd name="connsiteY4" fmla="*/ 931099 h 2356339"/>
              <a:gd name="connsiteX0" fmla="*/ 358342 w 1962826"/>
              <a:gd name="connsiteY0" fmla="*/ 2066563 h 2356339"/>
              <a:gd name="connsiteX1" fmla="*/ 1962826 w 1962826"/>
              <a:gd name="connsiteY1" fmla="*/ 2356339 h 2356339"/>
              <a:gd name="connsiteX2" fmla="*/ 909375 w 1962826"/>
              <a:gd name="connsiteY2" fmla="*/ 0 h 2356339"/>
              <a:gd name="connsiteX3" fmla="*/ 0 w 1962826"/>
              <a:gd name="connsiteY3" fmla="*/ 622998 h 2356339"/>
              <a:gd name="connsiteX4" fmla="*/ 358342 w 1962826"/>
              <a:gd name="connsiteY4" fmla="*/ 2066563 h 2356339"/>
              <a:gd name="connsiteX0" fmla="*/ 358342 w 2049863"/>
              <a:gd name="connsiteY0" fmla="*/ 1508879 h 1798655"/>
              <a:gd name="connsiteX1" fmla="*/ 1962826 w 2049863"/>
              <a:gd name="connsiteY1" fmla="*/ 1798655 h 1798655"/>
              <a:gd name="connsiteX2" fmla="*/ 2049863 w 2049863"/>
              <a:gd name="connsiteY2" fmla="*/ 0 h 1798655"/>
              <a:gd name="connsiteX3" fmla="*/ 0 w 2049863"/>
              <a:gd name="connsiteY3" fmla="*/ 65314 h 1798655"/>
              <a:gd name="connsiteX4" fmla="*/ 358342 w 2049863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95768 w 1691521"/>
              <a:gd name="connsiteY3" fmla="*/ 10048 h 1798655"/>
              <a:gd name="connsiteX4" fmla="*/ 0 w 1691521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80696 w 1691521"/>
              <a:gd name="connsiteY3" fmla="*/ 10048 h 1798655"/>
              <a:gd name="connsiteX4" fmla="*/ 0 w 1691521"/>
              <a:gd name="connsiteY4" fmla="*/ 1508879 h 179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521" h="1798655">
                <a:moveTo>
                  <a:pt x="0" y="1508879"/>
                </a:moveTo>
                <a:lnTo>
                  <a:pt x="1604484" y="1798655"/>
                </a:lnTo>
                <a:lnTo>
                  <a:pt x="1691521" y="0"/>
                </a:lnTo>
                <a:lnTo>
                  <a:pt x="480696" y="10048"/>
                </a:lnTo>
                <a:lnTo>
                  <a:pt x="0" y="1508879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029200" y="5469975"/>
            <a:ext cx="0" cy="3877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69033" y="3419299"/>
            <a:ext cx="0" cy="5224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045824" y="4485263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256592" y="5968637"/>
            <a:ext cx="0" cy="3462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284793" y="5095700"/>
            <a:ext cx="1381684" cy="159108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337149" y="4548852"/>
            <a:ext cx="107153" cy="1593537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656392" y="4638499"/>
            <a:ext cx="221876" cy="1828801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Freeform 59"/>
          <p:cNvSpPr/>
          <p:nvPr/>
        </p:nvSpPr>
        <p:spPr>
          <a:xfrm>
            <a:off x="6632011" y="4367228"/>
            <a:ext cx="1624581" cy="1775161"/>
          </a:xfrm>
          <a:custGeom>
            <a:avLst/>
            <a:gdLst>
              <a:gd name="connsiteX0" fmla="*/ 0 w 3671047"/>
              <a:gd name="connsiteY0" fmla="*/ 1815353 h 1815353"/>
              <a:gd name="connsiteX1" fmla="*/ 3671047 w 3671047"/>
              <a:gd name="connsiteY1" fmla="*/ 1815353 h 1815353"/>
              <a:gd name="connsiteX2" fmla="*/ 2756647 w 3671047"/>
              <a:gd name="connsiteY2" fmla="*/ 0 h 1815353"/>
              <a:gd name="connsiteX3" fmla="*/ 927847 w 3671047"/>
              <a:gd name="connsiteY3" fmla="*/ 0 h 1815353"/>
              <a:gd name="connsiteX4" fmla="*/ 0 w 3671047"/>
              <a:gd name="connsiteY4" fmla="*/ 1815353 h 1815353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927847 w 3227294"/>
              <a:gd name="connsiteY3" fmla="*/ 0 h 1828800"/>
              <a:gd name="connsiteX4" fmla="*/ 0 w 3227294"/>
              <a:gd name="connsiteY4" fmla="*/ 1815353 h 1828800"/>
              <a:gd name="connsiteX0" fmla="*/ 0 w 3227294"/>
              <a:gd name="connsiteY0" fmla="*/ 1815353 h 1828800"/>
              <a:gd name="connsiteX1" fmla="*/ 3227294 w 3227294"/>
              <a:gd name="connsiteY1" fmla="*/ 1828800 h 1828800"/>
              <a:gd name="connsiteX2" fmla="*/ 2756647 w 3227294"/>
              <a:gd name="connsiteY2" fmla="*/ 0 h 1828800"/>
              <a:gd name="connsiteX3" fmla="*/ 1495579 w 3227294"/>
              <a:gd name="connsiteY3" fmla="*/ 281354 h 1828800"/>
              <a:gd name="connsiteX4" fmla="*/ 0 w 3227294"/>
              <a:gd name="connsiteY4" fmla="*/ 1815353 h 182880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495579 w 3227294"/>
              <a:gd name="connsiteY3" fmla="*/ 954594 h 2502040"/>
              <a:gd name="connsiteX4" fmla="*/ 0 w 3227294"/>
              <a:gd name="connsiteY4" fmla="*/ 2488593 h 2502040"/>
              <a:gd name="connsiteX0" fmla="*/ 0 w 3227294"/>
              <a:gd name="connsiteY0" fmla="*/ 2488593 h 2502040"/>
              <a:gd name="connsiteX1" fmla="*/ 3227294 w 3227294"/>
              <a:gd name="connsiteY1" fmla="*/ 2502040 h 2502040"/>
              <a:gd name="connsiteX2" fmla="*/ 2193939 w 3227294"/>
              <a:gd name="connsiteY2" fmla="*/ 0 h 2502040"/>
              <a:gd name="connsiteX3" fmla="*/ 1284564 w 3227294"/>
              <a:gd name="connsiteY3" fmla="*/ 622998 h 2502040"/>
              <a:gd name="connsiteX4" fmla="*/ 0 w 3227294"/>
              <a:gd name="connsiteY4" fmla="*/ 2488593 h 2502040"/>
              <a:gd name="connsiteX0" fmla="*/ 0 w 2193939"/>
              <a:gd name="connsiteY0" fmla="*/ 2488593 h 2488593"/>
              <a:gd name="connsiteX1" fmla="*/ 2051636 w 2193939"/>
              <a:gd name="connsiteY1" fmla="*/ 924449 h 2488593"/>
              <a:gd name="connsiteX2" fmla="*/ 2193939 w 2193939"/>
              <a:gd name="connsiteY2" fmla="*/ 0 h 2488593"/>
              <a:gd name="connsiteX3" fmla="*/ 1284564 w 2193939"/>
              <a:gd name="connsiteY3" fmla="*/ 622998 h 2488593"/>
              <a:gd name="connsiteX4" fmla="*/ 0 w 2193939"/>
              <a:gd name="connsiteY4" fmla="*/ 2488593 h 2488593"/>
              <a:gd name="connsiteX0" fmla="*/ 0 w 1364950"/>
              <a:gd name="connsiteY0" fmla="*/ 931099 h 931099"/>
              <a:gd name="connsiteX1" fmla="*/ 1222647 w 1364950"/>
              <a:gd name="connsiteY1" fmla="*/ 924449 h 931099"/>
              <a:gd name="connsiteX2" fmla="*/ 1364950 w 1364950"/>
              <a:gd name="connsiteY2" fmla="*/ 0 h 931099"/>
              <a:gd name="connsiteX3" fmla="*/ 455575 w 1364950"/>
              <a:gd name="connsiteY3" fmla="*/ 622998 h 931099"/>
              <a:gd name="connsiteX4" fmla="*/ 0 w 1364950"/>
              <a:gd name="connsiteY4" fmla="*/ 931099 h 931099"/>
              <a:gd name="connsiteX0" fmla="*/ 0 w 2418401"/>
              <a:gd name="connsiteY0" fmla="*/ 931099 h 2356339"/>
              <a:gd name="connsiteX1" fmla="*/ 2418401 w 2418401"/>
              <a:gd name="connsiteY1" fmla="*/ 2356339 h 2356339"/>
              <a:gd name="connsiteX2" fmla="*/ 1364950 w 2418401"/>
              <a:gd name="connsiteY2" fmla="*/ 0 h 2356339"/>
              <a:gd name="connsiteX3" fmla="*/ 455575 w 2418401"/>
              <a:gd name="connsiteY3" fmla="*/ 622998 h 2356339"/>
              <a:gd name="connsiteX4" fmla="*/ 0 w 2418401"/>
              <a:gd name="connsiteY4" fmla="*/ 931099 h 2356339"/>
              <a:gd name="connsiteX0" fmla="*/ 358342 w 1962826"/>
              <a:gd name="connsiteY0" fmla="*/ 2066563 h 2356339"/>
              <a:gd name="connsiteX1" fmla="*/ 1962826 w 1962826"/>
              <a:gd name="connsiteY1" fmla="*/ 2356339 h 2356339"/>
              <a:gd name="connsiteX2" fmla="*/ 909375 w 1962826"/>
              <a:gd name="connsiteY2" fmla="*/ 0 h 2356339"/>
              <a:gd name="connsiteX3" fmla="*/ 0 w 1962826"/>
              <a:gd name="connsiteY3" fmla="*/ 622998 h 2356339"/>
              <a:gd name="connsiteX4" fmla="*/ 358342 w 1962826"/>
              <a:gd name="connsiteY4" fmla="*/ 2066563 h 2356339"/>
              <a:gd name="connsiteX0" fmla="*/ 358342 w 2049863"/>
              <a:gd name="connsiteY0" fmla="*/ 1508879 h 1798655"/>
              <a:gd name="connsiteX1" fmla="*/ 1962826 w 2049863"/>
              <a:gd name="connsiteY1" fmla="*/ 1798655 h 1798655"/>
              <a:gd name="connsiteX2" fmla="*/ 2049863 w 2049863"/>
              <a:gd name="connsiteY2" fmla="*/ 0 h 1798655"/>
              <a:gd name="connsiteX3" fmla="*/ 0 w 2049863"/>
              <a:gd name="connsiteY3" fmla="*/ 65314 h 1798655"/>
              <a:gd name="connsiteX4" fmla="*/ 358342 w 2049863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95768 w 1691521"/>
              <a:gd name="connsiteY3" fmla="*/ 10048 h 1798655"/>
              <a:gd name="connsiteX4" fmla="*/ 0 w 1691521"/>
              <a:gd name="connsiteY4" fmla="*/ 1508879 h 1798655"/>
              <a:gd name="connsiteX0" fmla="*/ 0 w 1691521"/>
              <a:gd name="connsiteY0" fmla="*/ 1508879 h 1798655"/>
              <a:gd name="connsiteX1" fmla="*/ 1604484 w 1691521"/>
              <a:gd name="connsiteY1" fmla="*/ 1798655 h 1798655"/>
              <a:gd name="connsiteX2" fmla="*/ 1691521 w 1691521"/>
              <a:gd name="connsiteY2" fmla="*/ 0 h 1798655"/>
              <a:gd name="connsiteX3" fmla="*/ 480696 w 1691521"/>
              <a:gd name="connsiteY3" fmla="*/ 10048 h 1798655"/>
              <a:gd name="connsiteX4" fmla="*/ 0 w 1691521"/>
              <a:gd name="connsiteY4" fmla="*/ 1508879 h 1798655"/>
              <a:gd name="connsiteX0" fmla="*/ 0 w 2686308"/>
              <a:gd name="connsiteY0" fmla="*/ 1498831 h 1788607"/>
              <a:gd name="connsiteX1" fmla="*/ 1604484 w 2686308"/>
              <a:gd name="connsiteY1" fmla="*/ 1788607 h 1788607"/>
              <a:gd name="connsiteX2" fmla="*/ 2686308 w 2686308"/>
              <a:gd name="connsiteY2" fmla="*/ 100484 h 1788607"/>
              <a:gd name="connsiteX3" fmla="*/ 480696 w 2686308"/>
              <a:gd name="connsiteY3" fmla="*/ 0 h 1788607"/>
              <a:gd name="connsiteX4" fmla="*/ 0 w 2686308"/>
              <a:gd name="connsiteY4" fmla="*/ 1498831 h 1788607"/>
              <a:gd name="connsiteX0" fmla="*/ 0 w 2915794"/>
              <a:gd name="connsiteY0" fmla="*/ 1498831 h 1498831"/>
              <a:gd name="connsiteX1" fmla="*/ 2915794 w 2915794"/>
              <a:gd name="connsiteY1" fmla="*/ 1411793 h 1498831"/>
              <a:gd name="connsiteX2" fmla="*/ 2686308 w 2915794"/>
              <a:gd name="connsiteY2" fmla="*/ 100484 h 1498831"/>
              <a:gd name="connsiteX3" fmla="*/ 480696 w 2915794"/>
              <a:gd name="connsiteY3" fmla="*/ 0 h 1498831"/>
              <a:gd name="connsiteX4" fmla="*/ 0 w 2915794"/>
              <a:gd name="connsiteY4" fmla="*/ 1498831 h 1498831"/>
              <a:gd name="connsiteX0" fmla="*/ 810517 w 2435098"/>
              <a:gd name="connsiteY0" fmla="*/ 1468686 h 1468686"/>
              <a:gd name="connsiteX1" fmla="*/ 2435098 w 2435098"/>
              <a:gd name="connsiteY1" fmla="*/ 1411793 h 1468686"/>
              <a:gd name="connsiteX2" fmla="*/ 2205612 w 2435098"/>
              <a:gd name="connsiteY2" fmla="*/ 100484 h 1468686"/>
              <a:gd name="connsiteX3" fmla="*/ 0 w 2435098"/>
              <a:gd name="connsiteY3" fmla="*/ 0 h 1468686"/>
              <a:gd name="connsiteX4" fmla="*/ 810517 w 2435098"/>
              <a:gd name="connsiteY4" fmla="*/ 1468686 h 1468686"/>
              <a:gd name="connsiteX0" fmla="*/ 0 w 1624581"/>
              <a:gd name="connsiteY0" fmla="*/ 1775161 h 1775161"/>
              <a:gd name="connsiteX1" fmla="*/ 1624581 w 1624581"/>
              <a:gd name="connsiteY1" fmla="*/ 1718268 h 1775161"/>
              <a:gd name="connsiteX2" fmla="*/ 1395095 w 1624581"/>
              <a:gd name="connsiteY2" fmla="*/ 406959 h 1775161"/>
              <a:gd name="connsiteX3" fmla="*/ 93834 w 1624581"/>
              <a:gd name="connsiteY3" fmla="*/ 0 h 1775161"/>
              <a:gd name="connsiteX4" fmla="*/ 0 w 1624581"/>
              <a:gd name="connsiteY4" fmla="*/ 1775161 h 17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581" h="1775161">
                <a:moveTo>
                  <a:pt x="0" y="1775161"/>
                </a:moveTo>
                <a:lnTo>
                  <a:pt x="1624581" y="1718268"/>
                </a:lnTo>
                <a:lnTo>
                  <a:pt x="1395095" y="406959"/>
                </a:lnTo>
                <a:lnTo>
                  <a:pt x="93834" y="0"/>
                </a:lnTo>
                <a:lnTo>
                  <a:pt x="0" y="1775161"/>
                </a:lnTo>
                <a:close/>
              </a:path>
            </a:pathLst>
          </a:custGeom>
          <a:solidFill>
            <a:srgbClr val="94C600">
              <a:alpha val="30196"/>
            </a:srgb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666477" y="5265147"/>
            <a:ext cx="1381684" cy="0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701652" y="3962792"/>
            <a:ext cx="1065678" cy="222989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767330" y="3962792"/>
            <a:ext cx="1139638" cy="586060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301851" y="3889946"/>
            <a:ext cx="35298" cy="708212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701653" y="4347146"/>
            <a:ext cx="464762" cy="1621491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186558" y="3680519"/>
            <a:ext cx="241234" cy="686709"/>
          </a:xfrm>
          <a:prstGeom prst="line">
            <a:avLst/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427792" y="3352800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301851" y="3533338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701653" y="5376965"/>
            <a:ext cx="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444304" y="5469975"/>
            <a:ext cx="0" cy="609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632011" y="5851838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949994" y="4817535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706818" y="3941739"/>
            <a:ext cx="0" cy="45671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367805" y="5228051"/>
            <a:ext cx="0" cy="48384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290366" y="3609782"/>
            <a:ext cx="0" cy="45671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319500" y="3749863"/>
            <a:ext cx="0" cy="45671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66415" y="4385246"/>
            <a:ext cx="0" cy="53340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319500" y="4548852"/>
            <a:ext cx="0" cy="53340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67330" y="3995281"/>
            <a:ext cx="0" cy="5224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626038" y="4908946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34034" y="3719073"/>
            <a:ext cx="0" cy="304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52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В масив </a:t>
                </a:r>
                <a:r>
                  <a:rPr lang="en-US" b="1" dirty="0" err="1"/>
                  <a:t>n</a:t>
                </a:r>
                <a:r>
                  <a:rPr lang="en-US" dirty="0" err="1"/>
                  <a:t>x</a:t>
                </a:r>
                <a:r>
                  <a:rPr lang="en-US" b="1" dirty="0" err="1"/>
                  <a:t>n</a:t>
                </a:r>
                <a:r>
                  <a:rPr lang="en-US" dirty="0"/>
                  <a:t> (</a:t>
                </a:r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)</a:t>
                </a:r>
                <a:r>
                  <a:rPr lang="bg-BG" dirty="0"/>
                  <a:t> помним върховете на терена</a:t>
                </a:r>
              </a:p>
              <a:p>
                <a:pPr lvl="1"/>
                <a:r>
                  <a:rPr lang="bg-BG" dirty="0"/>
                  <a:t>С функция </a:t>
                </a:r>
                <a:r>
                  <a:rPr lang="en-US" b="1" dirty="0"/>
                  <a:t>terrain</a:t>
                </a:r>
                <a:r>
                  <a:rPr lang="bg-BG" dirty="0"/>
                  <a:t> обработваме върховете на четириъгълник</a:t>
                </a:r>
                <a:r>
                  <a:rPr lang="en-US" dirty="0"/>
                  <a:t>:</a:t>
                </a:r>
              </a:p>
              <a:p>
                <a:pPr marL="914400" lvl="2"/>
                <a:r>
                  <a:rPr lang="bg-BG" dirty="0"/>
                  <a:t>Актуализираме координатите на петте средни точки</a:t>
                </a:r>
              </a:p>
              <a:p>
                <a:pPr marL="914400" lvl="2"/>
                <a:r>
                  <a:rPr lang="bg-BG" dirty="0"/>
                  <a:t>Преместваме ги на близко, но случайно място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 r="-9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Snip Diagonal Corner Rectangle 88"/>
          <p:cNvSpPr/>
          <p:nvPr/>
        </p:nvSpPr>
        <p:spPr>
          <a:xfrm>
            <a:off x="304800" y="2743200"/>
            <a:ext cx="8534400" cy="3810000"/>
          </a:xfrm>
          <a:prstGeom prst="snip2DiagRect">
            <a:avLst>
              <a:gd name="adj1" fmla="val 0"/>
              <a:gd name="adj2" fmla="val 682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terrain(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(x1+x2)/2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ym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(y1+y2)/2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&lt;3;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data2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][y1]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(data2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[x1][y1]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[x2][y1]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 = (x2-x1)/((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&lt;2)?7:4);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][y1]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random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k,k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402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Разкъсване</a:t>
            </a:r>
          </a:p>
          <a:p>
            <a:pPr lvl="1"/>
            <a:r>
              <a:rPr lang="bg-BG" dirty="0"/>
              <a:t>Ако работим в рекурсия, ще се получи разкъсване</a:t>
            </a:r>
          </a:p>
          <a:p>
            <a:pPr lvl="1"/>
            <a:r>
              <a:rPr lang="bg-BG" dirty="0"/>
              <a:t>Навлизайки в един клон на рекурсията, няма да знаем какви промени на общи върхове ще станат при друг клон</a:t>
            </a:r>
          </a:p>
          <a:p>
            <a:pPr lvl="1"/>
            <a:endParaRPr lang="bg-BG" dirty="0"/>
          </a:p>
          <a:p>
            <a:r>
              <a:rPr lang="bg-BG" dirty="0"/>
              <a:t>Без разкъсване</a:t>
            </a:r>
          </a:p>
          <a:p>
            <a:pPr lvl="1"/>
            <a:r>
              <a:rPr lang="bg-BG" dirty="0"/>
              <a:t>Затова работим в итерация</a:t>
            </a:r>
          </a:p>
          <a:p>
            <a:pPr marL="625475" lvl="1" indent="-273050"/>
            <a:r>
              <a:rPr lang="bg-BG" dirty="0"/>
              <a:t>Първо обработваме най-големия четириъгълник</a:t>
            </a:r>
          </a:p>
          <a:p>
            <a:pPr marL="625475" lvl="1" indent="-273050"/>
            <a:r>
              <a:rPr lang="bg-BG" dirty="0"/>
              <a:t>После обработваме 4-те по-малки</a:t>
            </a:r>
          </a:p>
          <a:p>
            <a:pPr marL="625475" lvl="1" indent="-273050"/>
            <a:r>
              <a:rPr lang="bg-BG" dirty="0"/>
              <a:t>После 16-те още по-малки и т.н.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419600"/>
            <a:ext cx="8534400" cy="2133600"/>
          </a:xfrm>
          <a:prstGeom prst="snip2DiagRect">
            <a:avLst>
              <a:gd name="adj1" fmla="val 0"/>
              <a:gd name="adj2" fmla="val 1267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n;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(size&gt;1)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x=0; x&lt;n; x+=size)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y=0; y&lt;n; y+=size)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terrain(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x,y,x+size,y+size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/= 2;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164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7191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82" y="1447800"/>
            <a:ext cx="417191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137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Биоморфи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Биоморфи</a:t>
                </a:r>
              </a:p>
              <a:p>
                <a:pPr lvl="1"/>
                <a:r>
                  <a:rPr lang="bg-BG" dirty="0"/>
                  <a:t>Наподобяват едноклетъчни микроорганизми</a:t>
                </a:r>
              </a:p>
              <a:p>
                <a:pPr lvl="1"/>
                <a:r>
                  <a:rPr lang="bg-BG" dirty="0"/>
                  <a:t>Алгебрични фрактали, подобни на множествата на </a:t>
                </a:r>
                <a:r>
                  <a:rPr lang="bg-BG" dirty="0" err="1"/>
                  <a:t>Манделброт</a:t>
                </a:r>
                <a:r>
                  <a:rPr lang="bg-BG" dirty="0"/>
                  <a:t> и </a:t>
                </a:r>
                <a:r>
                  <a:rPr lang="bg-BG" dirty="0" err="1"/>
                  <a:t>Жюлиа</a:t>
                </a:r>
                <a:r>
                  <a:rPr lang="bg-BG" dirty="0"/>
                  <a:t>, но с различно крайно условие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За илюстрация използваме уравнението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b="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935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Условието за оцветяване сравнява не само разстоянието до (0,</a:t>
            </a:r>
            <a:r>
              <a:rPr lang="bg-BG" dirty="0" err="1"/>
              <a:t>0</a:t>
            </a:r>
            <a:r>
              <a:rPr lang="bg-BG" dirty="0"/>
              <a:t>), но и реалната и имагинерната компоненти</a:t>
            </a:r>
          </a:p>
          <a:p>
            <a:pPr lvl="1"/>
            <a:r>
              <a:rPr lang="bg-BG" dirty="0"/>
              <a:t>Пресмятането на степента е чрез тригонометричната форма на комплексните числа</a:t>
            </a:r>
          </a:p>
          <a:p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286000"/>
            <a:ext cx="8534400" cy="4267200"/>
          </a:xfrm>
          <a:prstGeom prst="snip2DiagRect">
            <a:avLst>
              <a:gd name="adj1" fmla="val 0"/>
              <a:gd name="adj2" fmla="val 682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)&gt;2.0 || abs(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)&gt;2.0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vec4(1.0-abs(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),0,1.0-abs(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z,z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)&gt;6.0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gl_FragColor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vec4(1,1,1,1);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m = pow(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z.x+z.y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z.y,uN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/2.0);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 t = abs(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m*vec2(cos(t),sin(t))+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pow(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z.x+z.y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z.y,uK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/2.0);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abs(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atan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z.x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m*vec2(cos(t),sin(t))+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5913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88" y="3048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2004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88" y="3200400"/>
            <a:ext cx="29714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922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146522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Обиколка №1 на България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9</a:t>
            </a:r>
            <a:r>
              <a:rPr lang="bg-BG" b="0" dirty="0">
                <a:sym typeface="Symbol"/>
              </a:rPr>
              <a:t></a:t>
            </a:r>
            <a:r>
              <a:rPr lang="bg-BG" dirty="0"/>
              <a:t>1</a:t>
            </a:r>
            <a:r>
              <a:rPr lang="bg-BG" b="0" dirty="0">
                <a:sym typeface="Symbol"/>
              </a:rPr>
              <a:t></a:t>
            </a:r>
            <a:r>
              <a:rPr lang="bg-BG" dirty="0"/>
              <a:t>9</a:t>
            </a:r>
          </a:p>
        </p:txBody>
      </p:sp>
      <p:pic>
        <p:nvPicPr>
          <p:cNvPr id="1026" name="Picture 2" descr="D:\Pavel\Courses\MATERIALS\Course.WebGL 2015-16\Lectures\WebGL-17 Fractals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4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 rot="21152854">
            <a:off x="1379262" y="896878"/>
            <a:ext cx="3749040" cy="3749040"/>
            <a:chOff x="3657600" y="3429000"/>
            <a:chExt cx="1828800" cy="1828800"/>
          </a:xfrm>
        </p:grpSpPr>
        <p:sp>
          <p:nvSpPr>
            <p:cNvPr id="16" name="Arc 1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Connector 49"/>
            <p:cNvCxnSpPr>
              <a:stCxn id="1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 rot="21216236">
            <a:off x="3283768" y="661737"/>
            <a:ext cx="3749040" cy="3749040"/>
            <a:chOff x="3657600" y="3429000"/>
            <a:chExt cx="1828800" cy="1828800"/>
          </a:xfrm>
        </p:grpSpPr>
        <p:sp>
          <p:nvSpPr>
            <p:cNvPr id="172" name="Arc 17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3" name="Oval 172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74" name="Straight Connector 173"/>
            <p:cNvCxnSpPr>
              <a:stCxn id="17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 rot="4608867">
            <a:off x="5194975" y="476149"/>
            <a:ext cx="3657600" cy="3657600"/>
            <a:chOff x="3657600" y="3429000"/>
            <a:chExt cx="1828800" cy="1828800"/>
          </a:xfrm>
        </p:grpSpPr>
        <p:sp>
          <p:nvSpPr>
            <p:cNvPr id="176" name="Arc 17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7" name="Oval 176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78" name="Straight Connector 177"/>
            <p:cNvCxnSpPr>
              <a:stCxn id="17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 rot="7916105">
            <a:off x="5594149" y="2276843"/>
            <a:ext cx="3657600" cy="3657600"/>
            <a:chOff x="3657600" y="3429000"/>
            <a:chExt cx="1828800" cy="1828800"/>
          </a:xfrm>
        </p:grpSpPr>
        <p:sp>
          <p:nvSpPr>
            <p:cNvPr id="180" name="Arc 17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1" name="Oval 180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2" name="Straight Connector 181"/>
            <p:cNvCxnSpPr>
              <a:stCxn id="18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 rot="8764538">
            <a:off x="4343365" y="3637293"/>
            <a:ext cx="3657600" cy="3657600"/>
            <a:chOff x="3657600" y="3429000"/>
            <a:chExt cx="1828800" cy="1828800"/>
          </a:xfrm>
        </p:grpSpPr>
        <p:sp>
          <p:nvSpPr>
            <p:cNvPr id="184" name="Arc 18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5" name="Oval 184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6" name="Straight Connector 185"/>
            <p:cNvCxnSpPr>
              <a:stCxn id="18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11262671">
            <a:off x="2825871" y="4658664"/>
            <a:ext cx="3657600" cy="3657600"/>
            <a:chOff x="3657600" y="3429000"/>
            <a:chExt cx="1828800" cy="1828800"/>
          </a:xfrm>
        </p:grpSpPr>
        <p:sp>
          <p:nvSpPr>
            <p:cNvPr id="188" name="Arc 18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9" name="Oval 188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90" name="Straight Connector 189"/>
            <p:cNvCxnSpPr>
              <a:stCxn id="18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 rot="12616371">
            <a:off x="1013609" y="4413276"/>
            <a:ext cx="3657600" cy="3657600"/>
            <a:chOff x="3657600" y="3429000"/>
            <a:chExt cx="1828800" cy="1828800"/>
          </a:xfrm>
        </p:grpSpPr>
        <p:sp>
          <p:nvSpPr>
            <p:cNvPr id="192" name="Arc 19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3" name="Oval 192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94" name="Straight Connector 193"/>
            <p:cNvCxnSpPr>
              <a:stCxn id="19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 rot="16657223">
            <a:off x="-581607" y="3484982"/>
            <a:ext cx="3657600" cy="3657600"/>
            <a:chOff x="3657600" y="3429000"/>
            <a:chExt cx="1828800" cy="1828800"/>
          </a:xfrm>
        </p:grpSpPr>
        <p:sp>
          <p:nvSpPr>
            <p:cNvPr id="196" name="Arc 19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98" name="Straight Connector 197"/>
            <p:cNvCxnSpPr>
              <a:stCxn id="19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 rot="20239775">
            <a:off x="-365343" y="1624285"/>
            <a:ext cx="3749040" cy="3749040"/>
            <a:chOff x="3657600" y="3429000"/>
            <a:chExt cx="1828800" cy="1828800"/>
          </a:xfrm>
        </p:grpSpPr>
        <p:sp>
          <p:nvSpPr>
            <p:cNvPr id="200" name="Arc 19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1" name="Oval 200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2" name="Straight Connector 201"/>
            <p:cNvCxnSpPr>
              <a:stCxn id="20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306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Речник на новите неща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WebGL</a:t>
            </a:r>
            <a:endParaRPr lang="bg-BG" dirty="0"/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48819"/>
              </p:ext>
            </p:extLst>
          </p:nvPr>
        </p:nvGraphicFramePr>
        <p:xfrm>
          <a:off x="609600" y="1981200"/>
          <a:ext cx="8077200" cy="15290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deleteBuffer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Освобождава буфер, създаден с </a:t>
                      </a:r>
                      <a:r>
                        <a:rPr lang="en-US" sz="1600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createBuffer</a:t>
                      </a:r>
                      <a:endParaRPr lang="bg-BG" sz="1600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DYNAMIC_DRAW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Константа за буфер с</a:t>
                      </a:r>
                      <a:r>
                        <a:rPr lang="bg-BG" sz="1600" b="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многократна промяна на данните</a:t>
                      </a:r>
                      <a:endParaRPr lang="bg-BG" sz="1600" b="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bufferSubData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Променя съдържанието</a:t>
                      </a:r>
                      <a:r>
                        <a:rPr lang="bg-BG" sz="1600" b="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част от съществуващ буфер</a:t>
                      </a:r>
                      <a:endParaRPr lang="bg-BG" sz="1600" b="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6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Обиколка №1/2 на България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22</a:t>
            </a:r>
            <a:r>
              <a:rPr lang="bg-BG" b="0" dirty="0">
                <a:sym typeface="Symbol"/>
              </a:rPr>
              <a:t></a:t>
            </a:r>
            <a:r>
              <a:rPr lang="bg-BG" dirty="0"/>
              <a:t>1/2</a:t>
            </a:r>
            <a:r>
              <a:rPr lang="bg-BG" b="0" dirty="0">
                <a:sym typeface="Symbol"/>
              </a:rPr>
              <a:t>=</a:t>
            </a:r>
            <a:r>
              <a:rPr lang="bg-BG" dirty="0"/>
              <a:t>11</a:t>
            </a:r>
          </a:p>
        </p:txBody>
      </p:sp>
      <p:pic>
        <p:nvPicPr>
          <p:cNvPr id="1026" name="Picture 2" descr="D:\Pavel\Courses\MATERIALS\Course.WebGL 2015-16\Lectures\WebGL-17 Fractals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4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 rot="590195">
            <a:off x="2605593" y="1821696"/>
            <a:ext cx="1828800" cy="1828800"/>
            <a:chOff x="3657600" y="3429000"/>
            <a:chExt cx="1828800" cy="1828800"/>
          </a:xfrm>
        </p:grpSpPr>
        <p:sp>
          <p:nvSpPr>
            <p:cNvPr id="16" name="Arc 1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Oval 4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0" name="Straight Connector 49"/>
            <p:cNvCxnSpPr>
              <a:stCxn id="1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rot="19965937">
            <a:off x="3501765" y="1998576"/>
            <a:ext cx="1828800" cy="1828800"/>
            <a:chOff x="3657600" y="3429000"/>
            <a:chExt cx="1828800" cy="1828800"/>
          </a:xfrm>
        </p:grpSpPr>
        <p:sp>
          <p:nvSpPr>
            <p:cNvPr id="55" name="Arc 5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Oval 5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7" name="Straight Connector 56"/>
            <p:cNvCxnSpPr>
              <a:stCxn id="5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20439468">
            <a:off x="4321596" y="1599085"/>
            <a:ext cx="1828800" cy="1828800"/>
            <a:chOff x="3657600" y="3429000"/>
            <a:chExt cx="1828800" cy="1828800"/>
          </a:xfrm>
        </p:grpSpPr>
        <p:sp>
          <p:nvSpPr>
            <p:cNvPr id="59" name="Arc 5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0" name="Oval 5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1" name="Straight Connector 60"/>
            <p:cNvCxnSpPr>
              <a:stCxn id="5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351955">
            <a:off x="5163720" y="1296226"/>
            <a:ext cx="1828800" cy="1828800"/>
            <a:chOff x="3657600" y="3429000"/>
            <a:chExt cx="1828800" cy="1828800"/>
          </a:xfrm>
        </p:grpSpPr>
        <p:sp>
          <p:nvSpPr>
            <p:cNvPr id="63" name="Arc 6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Oval 6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5" name="Straight Connector 64"/>
            <p:cNvCxnSpPr>
              <a:stCxn id="6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1492267">
            <a:off x="6063000" y="1389678"/>
            <a:ext cx="1828800" cy="1828800"/>
            <a:chOff x="3657600" y="3429000"/>
            <a:chExt cx="1828800" cy="1828800"/>
          </a:xfrm>
        </p:grpSpPr>
        <p:sp>
          <p:nvSpPr>
            <p:cNvPr id="67" name="Arc 6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8" name="Oval 6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9" name="Straight Connector 68"/>
            <p:cNvCxnSpPr>
              <a:stCxn id="6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 rot="6468990">
            <a:off x="6882264" y="1774255"/>
            <a:ext cx="1828800" cy="1828800"/>
            <a:chOff x="3657600" y="3429000"/>
            <a:chExt cx="1828800" cy="1828800"/>
          </a:xfrm>
        </p:grpSpPr>
        <p:sp>
          <p:nvSpPr>
            <p:cNvPr id="81" name="Arc 8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Oval 8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3" name="Straight Connector 82"/>
            <p:cNvCxnSpPr>
              <a:stCxn id="8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6653450">
            <a:off x="6602484" y="2644802"/>
            <a:ext cx="1828800" cy="1828800"/>
            <a:chOff x="3657600" y="3429000"/>
            <a:chExt cx="1828800" cy="1828800"/>
          </a:xfrm>
        </p:grpSpPr>
        <p:sp>
          <p:nvSpPr>
            <p:cNvPr id="85" name="Arc 8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Oval 8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7" name="Straight Connector 86"/>
            <p:cNvCxnSpPr>
              <a:stCxn id="8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4202353">
            <a:off x="6276419" y="3503590"/>
            <a:ext cx="1828800" cy="1828800"/>
            <a:chOff x="3657600" y="3429000"/>
            <a:chExt cx="1828800" cy="1828800"/>
          </a:xfrm>
        </p:grpSpPr>
        <p:sp>
          <p:nvSpPr>
            <p:cNvPr id="89" name="Arc 8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Oval 8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1" name="Straight Connector 90"/>
            <p:cNvCxnSpPr>
              <a:stCxn id="8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10800000">
            <a:off x="6588575" y="4363059"/>
            <a:ext cx="1828800" cy="1828800"/>
            <a:chOff x="3657600" y="3429000"/>
            <a:chExt cx="1828800" cy="1828800"/>
          </a:xfrm>
        </p:grpSpPr>
        <p:sp>
          <p:nvSpPr>
            <p:cNvPr id="98" name="Arc 9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9" name="Oval 98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0" name="Straight Connector 99"/>
            <p:cNvCxnSpPr>
              <a:stCxn id="9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9282652">
            <a:off x="5674175" y="4363059"/>
            <a:ext cx="1828800" cy="1828800"/>
            <a:chOff x="3657600" y="3429000"/>
            <a:chExt cx="1828800" cy="1828800"/>
          </a:xfrm>
        </p:grpSpPr>
        <p:sp>
          <p:nvSpPr>
            <p:cNvPr id="102" name="Arc 10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4" name="Straight Connector 103"/>
            <p:cNvCxnSpPr>
              <a:stCxn id="10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7456091">
            <a:off x="4835674" y="4753679"/>
            <a:ext cx="1828800" cy="1828800"/>
            <a:chOff x="3657600" y="3429000"/>
            <a:chExt cx="1828800" cy="1828800"/>
          </a:xfrm>
        </p:grpSpPr>
        <p:sp>
          <p:nvSpPr>
            <p:cNvPr id="106" name="Arc 10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8" name="Straight Connector 107"/>
            <p:cNvCxnSpPr>
              <a:stCxn id="10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 rot="10205516">
            <a:off x="4316885" y="5509350"/>
            <a:ext cx="1828800" cy="1828800"/>
            <a:chOff x="3657600" y="3429000"/>
            <a:chExt cx="1828800" cy="1828800"/>
          </a:xfrm>
        </p:grpSpPr>
        <p:sp>
          <p:nvSpPr>
            <p:cNvPr id="120" name="Arc 11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1" name="Oval 120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2" name="Straight Connector 121"/>
            <p:cNvCxnSpPr>
              <a:stCxn id="12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2331414">
            <a:off x="3398687" y="5666690"/>
            <a:ext cx="1828800" cy="1828800"/>
            <a:chOff x="3657600" y="3429000"/>
            <a:chExt cx="1828800" cy="1828800"/>
          </a:xfrm>
        </p:grpSpPr>
        <p:sp>
          <p:nvSpPr>
            <p:cNvPr id="124" name="Arc 12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6" name="Straight Connector 125"/>
            <p:cNvCxnSpPr>
              <a:stCxn id="12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10412880">
            <a:off x="2573524" y="5272692"/>
            <a:ext cx="1828800" cy="1828800"/>
            <a:chOff x="3657600" y="3429000"/>
            <a:chExt cx="1828800" cy="1828800"/>
          </a:xfrm>
        </p:grpSpPr>
        <p:sp>
          <p:nvSpPr>
            <p:cNvPr id="128" name="Arc 12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9" name="Oval 128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0" name="Straight Connector 129"/>
            <p:cNvCxnSpPr>
              <a:stCxn id="12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 rot="10328723">
            <a:off x="1664915" y="5406086"/>
            <a:ext cx="1828800" cy="1828800"/>
            <a:chOff x="3657600" y="3429000"/>
            <a:chExt cx="1828800" cy="1828800"/>
          </a:xfrm>
        </p:grpSpPr>
        <p:sp>
          <p:nvSpPr>
            <p:cNvPr id="132" name="Arc 13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3" name="Oval 132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4" name="Straight Connector 133"/>
            <p:cNvCxnSpPr>
              <a:stCxn id="13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5529273">
            <a:off x="759093" y="5512049"/>
            <a:ext cx="1828800" cy="1828800"/>
            <a:chOff x="3657600" y="3429000"/>
            <a:chExt cx="1828800" cy="1828800"/>
          </a:xfrm>
        </p:grpSpPr>
        <p:sp>
          <p:nvSpPr>
            <p:cNvPr id="136" name="Arc 13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8" name="Straight Connector 137"/>
            <p:cNvCxnSpPr>
              <a:stCxn id="13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 rot="14627297">
            <a:off x="590588" y="4615381"/>
            <a:ext cx="1828800" cy="1828800"/>
            <a:chOff x="3657600" y="3429000"/>
            <a:chExt cx="1828800" cy="1828800"/>
          </a:xfrm>
        </p:grpSpPr>
        <p:sp>
          <p:nvSpPr>
            <p:cNvPr id="140" name="Arc 13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1" name="Oval 140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2" name="Straight Connector 141"/>
            <p:cNvCxnSpPr>
              <a:stCxn id="14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rot="17558794">
            <a:off x="186707" y="3795010"/>
            <a:ext cx="1828800" cy="1828800"/>
            <a:chOff x="3657600" y="3429000"/>
            <a:chExt cx="1828800" cy="1828800"/>
          </a:xfrm>
        </p:grpSpPr>
        <p:sp>
          <p:nvSpPr>
            <p:cNvPr id="144" name="Arc 14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5" name="Oval 144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6" name="Straight Connector 145"/>
            <p:cNvCxnSpPr>
              <a:stCxn id="14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14499394">
            <a:off x="553471" y="2951112"/>
            <a:ext cx="1828800" cy="1828800"/>
            <a:chOff x="3657600" y="3429000"/>
            <a:chExt cx="1828800" cy="1828800"/>
          </a:xfrm>
        </p:grpSpPr>
        <p:sp>
          <p:nvSpPr>
            <p:cNvPr id="148" name="Arc 14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0" name="Straight Connector 149"/>
            <p:cNvCxnSpPr>
              <a:stCxn id="14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 rot="19785118">
            <a:off x="202482" y="2221786"/>
            <a:ext cx="1662545" cy="1662545"/>
            <a:chOff x="3657600" y="3429000"/>
            <a:chExt cx="1828800" cy="1828800"/>
          </a:xfrm>
        </p:grpSpPr>
        <p:sp>
          <p:nvSpPr>
            <p:cNvPr id="152" name="Arc 15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4" name="Straight Connector 153"/>
            <p:cNvCxnSpPr>
              <a:stCxn id="15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 rot="250552">
            <a:off x="886581" y="1771870"/>
            <a:ext cx="1737360" cy="1737360"/>
            <a:chOff x="3657600" y="3429000"/>
            <a:chExt cx="1828800" cy="1828800"/>
          </a:xfrm>
        </p:grpSpPr>
        <p:sp>
          <p:nvSpPr>
            <p:cNvPr id="156" name="Arc 15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7" name="Oval 156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8" name="Straight Connector 157"/>
            <p:cNvCxnSpPr>
              <a:stCxn id="15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71338">
            <a:off x="1710060" y="1776816"/>
            <a:ext cx="1828800" cy="1828800"/>
            <a:chOff x="3657600" y="3429000"/>
            <a:chExt cx="1828800" cy="1828800"/>
          </a:xfrm>
        </p:grpSpPr>
        <p:sp>
          <p:nvSpPr>
            <p:cNvPr id="93" name="Arc 9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4" name="Oval 9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5" name="Straight Connector 94"/>
            <p:cNvCxnSpPr>
              <a:stCxn id="9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27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Обиколка №1/4 на България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49</a:t>
            </a:r>
            <a:r>
              <a:rPr lang="bg-BG" b="0" dirty="0">
                <a:sym typeface="Symbol"/>
              </a:rPr>
              <a:t></a:t>
            </a:r>
            <a:r>
              <a:rPr lang="bg-BG" dirty="0"/>
              <a:t>1/4</a:t>
            </a:r>
            <a:r>
              <a:rPr lang="bg-BG" b="0" dirty="0">
                <a:sym typeface="Symbol"/>
              </a:rPr>
              <a:t></a:t>
            </a:r>
            <a:r>
              <a:rPr lang="bg-BG" dirty="0"/>
              <a:t>12.25</a:t>
            </a:r>
          </a:p>
        </p:txBody>
      </p:sp>
      <p:pic>
        <p:nvPicPr>
          <p:cNvPr id="1026" name="Picture 2" descr="D:\Pavel\Courses\MATERIALS\Course.WebGL 2015-16\Lectures\WebGL-17 Fractals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4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 rot="497030">
            <a:off x="2954688" y="2247900"/>
            <a:ext cx="914400" cy="914400"/>
            <a:chOff x="3657600" y="3429000"/>
            <a:chExt cx="1828800" cy="1828800"/>
          </a:xfrm>
        </p:grpSpPr>
        <p:sp>
          <p:nvSpPr>
            <p:cNvPr id="42" name="Arc 4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Oval 42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4" name="Straight Connector 43"/>
            <p:cNvCxnSpPr>
              <a:stCxn id="4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692239">
            <a:off x="3422616" y="2313772"/>
            <a:ext cx="914400" cy="914400"/>
            <a:chOff x="3657600" y="3429000"/>
            <a:chExt cx="1828800" cy="1828800"/>
          </a:xfrm>
        </p:grpSpPr>
        <p:sp>
          <p:nvSpPr>
            <p:cNvPr id="46" name="Arc 4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Oval 46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/>
            <p:cNvCxnSpPr>
              <a:stCxn id="4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21222251">
            <a:off x="3880910" y="2405215"/>
            <a:ext cx="914400" cy="914400"/>
            <a:chOff x="3657600" y="3429000"/>
            <a:chExt cx="1828800" cy="1828800"/>
          </a:xfrm>
        </p:grpSpPr>
        <p:sp>
          <p:nvSpPr>
            <p:cNvPr id="53" name="Arc 5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Oval 5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5" name="Straight Connector 54"/>
            <p:cNvCxnSpPr>
              <a:stCxn id="5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9349666">
            <a:off x="4345685" y="2354193"/>
            <a:ext cx="914400" cy="914400"/>
            <a:chOff x="3657600" y="3429000"/>
            <a:chExt cx="1828800" cy="1828800"/>
          </a:xfrm>
        </p:grpSpPr>
        <p:sp>
          <p:nvSpPr>
            <p:cNvPr id="57" name="Arc 5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Oval 5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9" name="Straight Connector 58"/>
            <p:cNvCxnSpPr>
              <a:stCxn id="5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9695519">
            <a:off x="4708379" y="2075832"/>
            <a:ext cx="914400" cy="914400"/>
            <a:chOff x="3657600" y="3429000"/>
            <a:chExt cx="1828800" cy="1828800"/>
          </a:xfrm>
        </p:grpSpPr>
        <p:sp>
          <p:nvSpPr>
            <p:cNvPr id="61" name="Arc 6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2" name="Oval 6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3" name="Straight Connector 62"/>
            <p:cNvCxnSpPr>
              <a:stCxn id="6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21153567">
            <a:off x="5097197" y="1835304"/>
            <a:ext cx="914400" cy="914400"/>
            <a:chOff x="3657600" y="3429000"/>
            <a:chExt cx="1828800" cy="1828800"/>
          </a:xfrm>
        </p:grpSpPr>
        <p:sp>
          <p:nvSpPr>
            <p:cNvPr id="65" name="Arc 6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6" name="Oval 6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7" name="Straight Connector 66"/>
            <p:cNvCxnSpPr>
              <a:stCxn id="6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 rot="20939258">
            <a:off x="5550548" y="1768280"/>
            <a:ext cx="914400" cy="914400"/>
            <a:chOff x="3657600" y="3429000"/>
            <a:chExt cx="1828800" cy="1828800"/>
          </a:xfrm>
        </p:grpSpPr>
        <p:sp>
          <p:nvSpPr>
            <p:cNvPr id="69" name="Arc 6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0" name="Oval 6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1" name="Straight Connector 70"/>
            <p:cNvCxnSpPr>
              <a:stCxn id="6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 rot="1415950">
            <a:off x="5999329" y="1680945"/>
            <a:ext cx="914400" cy="914400"/>
            <a:chOff x="3657600" y="3429000"/>
            <a:chExt cx="1828800" cy="1828800"/>
          </a:xfrm>
        </p:grpSpPr>
        <p:sp>
          <p:nvSpPr>
            <p:cNvPr id="73" name="Arc 7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4" name="Oval 7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5" name="Straight Connector 74"/>
            <p:cNvCxnSpPr>
              <a:stCxn id="7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95077">
            <a:off x="6418292" y="1863978"/>
            <a:ext cx="914400" cy="914400"/>
            <a:chOff x="3657600" y="3429000"/>
            <a:chExt cx="1828800" cy="1828800"/>
          </a:xfrm>
        </p:grpSpPr>
        <p:sp>
          <p:nvSpPr>
            <p:cNvPr id="77" name="Arc 7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8" name="Oval 7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9" name="Straight Connector 78"/>
            <p:cNvCxnSpPr>
              <a:stCxn id="7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 rot="2005746">
            <a:off x="6868660" y="1942726"/>
            <a:ext cx="914400" cy="914400"/>
            <a:chOff x="3657600" y="3429000"/>
            <a:chExt cx="1828800" cy="1828800"/>
          </a:xfrm>
        </p:grpSpPr>
        <p:sp>
          <p:nvSpPr>
            <p:cNvPr id="81" name="Arc 8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Oval 8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3" name="Straight Connector 82"/>
            <p:cNvCxnSpPr>
              <a:stCxn id="8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791160">
            <a:off x="7250225" y="2194599"/>
            <a:ext cx="914400" cy="914400"/>
            <a:chOff x="3657600" y="3429000"/>
            <a:chExt cx="1828800" cy="1828800"/>
          </a:xfrm>
        </p:grpSpPr>
        <p:sp>
          <p:nvSpPr>
            <p:cNvPr id="85" name="Arc 8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Oval 8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7" name="Straight Connector 86"/>
            <p:cNvCxnSpPr>
              <a:stCxn id="8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5002752">
            <a:off x="7695372" y="2303737"/>
            <a:ext cx="914400" cy="914400"/>
            <a:chOff x="3657600" y="3429000"/>
            <a:chExt cx="1828800" cy="1828800"/>
          </a:xfrm>
        </p:grpSpPr>
        <p:sp>
          <p:nvSpPr>
            <p:cNvPr id="89" name="Arc 8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Oval 8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1" name="Straight Connector 90"/>
            <p:cNvCxnSpPr>
              <a:stCxn id="8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0186289">
            <a:off x="7748088" y="2753265"/>
            <a:ext cx="914400" cy="914400"/>
            <a:chOff x="3657600" y="3429000"/>
            <a:chExt cx="1828800" cy="1828800"/>
          </a:xfrm>
        </p:grpSpPr>
        <p:sp>
          <p:nvSpPr>
            <p:cNvPr id="93" name="Arc 9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4" name="Oval 9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5" name="Straight Connector 94"/>
            <p:cNvCxnSpPr>
              <a:stCxn id="9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7554889">
            <a:off x="7298154" y="2823094"/>
            <a:ext cx="914400" cy="914400"/>
            <a:chOff x="3657600" y="3429000"/>
            <a:chExt cx="1828800" cy="1828800"/>
          </a:xfrm>
        </p:grpSpPr>
        <p:sp>
          <p:nvSpPr>
            <p:cNvPr id="97" name="Arc 9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8" name="Oval 9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9" name="Straight Connector 98"/>
            <p:cNvCxnSpPr>
              <a:stCxn id="9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 rot="5837507">
            <a:off x="7029967" y="3193376"/>
            <a:ext cx="914400" cy="914400"/>
            <a:chOff x="3657600" y="3429000"/>
            <a:chExt cx="1828800" cy="1828800"/>
          </a:xfrm>
        </p:grpSpPr>
        <p:sp>
          <p:nvSpPr>
            <p:cNvPr id="101" name="Arc 10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2" name="Oval 10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3" name="Straight Connector 102"/>
            <p:cNvCxnSpPr>
              <a:stCxn id="10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7812250">
            <a:off x="6971938" y="3646878"/>
            <a:ext cx="914400" cy="914400"/>
            <a:chOff x="3657600" y="3429000"/>
            <a:chExt cx="1828800" cy="1828800"/>
          </a:xfrm>
        </p:grpSpPr>
        <p:sp>
          <p:nvSpPr>
            <p:cNvPr id="105" name="Arc 10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7" name="Straight Connector 106"/>
            <p:cNvCxnSpPr>
              <a:stCxn id="10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4597741">
            <a:off x="6673124" y="3996065"/>
            <a:ext cx="914400" cy="914400"/>
            <a:chOff x="3657600" y="3429000"/>
            <a:chExt cx="1828800" cy="1828800"/>
          </a:xfrm>
        </p:grpSpPr>
        <p:sp>
          <p:nvSpPr>
            <p:cNvPr id="109" name="Arc 10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0" name="Oval 10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11" name="Straight Connector 110"/>
            <p:cNvCxnSpPr>
              <a:stCxn id="10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rot="3358802">
            <a:off x="6785757" y="4440872"/>
            <a:ext cx="914400" cy="914400"/>
            <a:chOff x="3657600" y="3429000"/>
            <a:chExt cx="1828800" cy="1828800"/>
          </a:xfrm>
        </p:grpSpPr>
        <p:sp>
          <p:nvSpPr>
            <p:cNvPr id="113" name="Arc 11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4" name="Oval 11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15" name="Straight Connector 114"/>
            <p:cNvCxnSpPr>
              <a:stCxn id="11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 rot="9093166">
            <a:off x="7041553" y="4819819"/>
            <a:ext cx="914400" cy="914400"/>
            <a:chOff x="3657600" y="3429000"/>
            <a:chExt cx="1828800" cy="1828800"/>
          </a:xfrm>
        </p:grpSpPr>
        <p:sp>
          <p:nvSpPr>
            <p:cNvPr id="117" name="Arc 11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19" name="Straight Connector 118"/>
            <p:cNvCxnSpPr>
              <a:stCxn id="11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 rot="12478184">
            <a:off x="6643476" y="5037606"/>
            <a:ext cx="914400" cy="914400"/>
            <a:chOff x="3657600" y="3429000"/>
            <a:chExt cx="1828800" cy="1828800"/>
          </a:xfrm>
        </p:grpSpPr>
        <p:sp>
          <p:nvSpPr>
            <p:cNvPr id="121" name="Arc 12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2" name="Oval 12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3" name="Straight Connector 122"/>
            <p:cNvCxnSpPr>
              <a:stCxn id="12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9552998">
            <a:off x="6250432" y="4818262"/>
            <a:ext cx="914400" cy="914400"/>
            <a:chOff x="3657600" y="3429000"/>
            <a:chExt cx="1828800" cy="1828800"/>
          </a:xfrm>
        </p:grpSpPr>
        <p:sp>
          <p:nvSpPr>
            <p:cNvPr id="125" name="Arc 12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6" name="Oval 12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7" name="Straight Connector 126"/>
            <p:cNvCxnSpPr>
              <a:stCxn id="12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 rot="9432074">
            <a:off x="5820486" y="4980493"/>
            <a:ext cx="914400" cy="914400"/>
            <a:chOff x="3657600" y="3429000"/>
            <a:chExt cx="1828800" cy="1828800"/>
          </a:xfrm>
        </p:grpSpPr>
        <p:sp>
          <p:nvSpPr>
            <p:cNvPr id="129" name="Arc 12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0" name="Oval 12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1" name="Straight Connector 130"/>
            <p:cNvCxnSpPr>
              <a:stCxn id="12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 rot="9169217">
            <a:off x="5397331" y="5157657"/>
            <a:ext cx="914400" cy="914400"/>
            <a:chOff x="3657600" y="3429000"/>
            <a:chExt cx="1828800" cy="1828800"/>
          </a:xfrm>
        </p:grpSpPr>
        <p:sp>
          <p:nvSpPr>
            <p:cNvPr id="133" name="Arc 13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5" name="Straight Connector 134"/>
            <p:cNvCxnSpPr>
              <a:stCxn id="13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 rot="5710942">
            <a:off x="4999426" y="5366498"/>
            <a:ext cx="914400" cy="914400"/>
            <a:chOff x="3657600" y="3429000"/>
            <a:chExt cx="1828800" cy="1828800"/>
          </a:xfrm>
        </p:grpSpPr>
        <p:sp>
          <p:nvSpPr>
            <p:cNvPr id="137" name="Arc 13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8" name="Oval 13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9" name="Straight Connector 138"/>
            <p:cNvCxnSpPr>
              <a:stCxn id="13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9678979">
            <a:off x="4958128" y="5821831"/>
            <a:ext cx="914400" cy="914400"/>
            <a:chOff x="3657600" y="3429000"/>
            <a:chExt cx="1828800" cy="1828800"/>
          </a:xfrm>
        </p:grpSpPr>
        <p:sp>
          <p:nvSpPr>
            <p:cNvPr id="141" name="Arc 14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2" name="Oval 14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3" name="Straight Connector 142"/>
            <p:cNvCxnSpPr>
              <a:stCxn id="14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 rot="10040329">
            <a:off x="4517630" y="5974196"/>
            <a:ext cx="914400" cy="914400"/>
            <a:chOff x="3657600" y="3429000"/>
            <a:chExt cx="1828800" cy="1828800"/>
          </a:xfrm>
        </p:grpSpPr>
        <p:sp>
          <p:nvSpPr>
            <p:cNvPr id="145" name="Arc 14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7" name="Straight Connector 146"/>
            <p:cNvCxnSpPr>
              <a:stCxn id="14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 rot="11694761">
            <a:off x="4071547" y="6074409"/>
            <a:ext cx="914400" cy="914400"/>
            <a:chOff x="3657600" y="3429000"/>
            <a:chExt cx="1828800" cy="1828800"/>
          </a:xfrm>
        </p:grpSpPr>
        <p:sp>
          <p:nvSpPr>
            <p:cNvPr id="149" name="Arc 14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0" name="Oval 14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1" name="Straight Connector 150"/>
            <p:cNvCxnSpPr>
              <a:stCxn id="14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 rot="11694761">
            <a:off x="3629745" y="5956183"/>
            <a:ext cx="914400" cy="914400"/>
            <a:chOff x="3657600" y="3429000"/>
            <a:chExt cx="1828800" cy="1828800"/>
          </a:xfrm>
        </p:grpSpPr>
        <p:sp>
          <p:nvSpPr>
            <p:cNvPr id="153" name="Arc 15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4" name="Oval 15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5" name="Straight Connector 154"/>
            <p:cNvCxnSpPr>
              <a:stCxn id="15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 rot="11976860">
            <a:off x="3187943" y="5845416"/>
            <a:ext cx="914400" cy="914400"/>
            <a:chOff x="3657600" y="3429000"/>
            <a:chExt cx="1828800" cy="1828800"/>
          </a:xfrm>
        </p:grpSpPr>
        <p:sp>
          <p:nvSpPr>
            <p:cNvPr id="157" name="Arc 15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8" name="Oval 15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9" name="Straight Connector 158"/>
            <p:cNvCxnSpPr>
              <a:stCxn id="15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 rot="9871716">
            <a:off x="2757271" y="5691938"/>
            <a:ext cx="914400" cy="914400"/>
            <a:chOff x="3657600" y="3429000"/>
            <a:chExt cx="1828800" cy="1828800"/>
          </a:xfrm>
        </p:grpSpPr>
        <p:sp>
          <p:nvSpPr>
            <p:cNvPr id="161" name="Arc 16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2" name="Oval 16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63" name="Straight Connector 162"/>
            <p:cNvCxnSpPr>
              <a:stCxn id="16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 rot="10134912">
            <a:off x="2316637" y="5811006"/>
            <a:ext cx="914400" cy="914400"/>
            <a:chOff x="3657600" y="3429000"/>
            <a:chExt cx="1828800" cy="1828800"/>
          </a:xfrm>
        </p:grpSpPr>
        <p:sp>
          <p:nvSpPr>
            <p:cNvPr id="165" name="Arc 16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6" name="Oval 16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67" name="Straight Connector 166"/>
            <p:cNvCxnSpPr>
              <a:stCxn id="16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 rot="9948682">
            <a:off x="1867966" y="5892990"/>
            <a:ext cx="914400" cy="914400"/>
            <a:chOff x="3657600" y="3429000"/>
            <a:chExt cx="1828800" cy="1828800"/>
          </a:xfrm>
        </p:grpSpPr>
        <p:sp>
          <p:nvSpPr>
            <p:cNvPr id="169" name="Arc 16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0" name="Oval 16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3" name="Straight Connector 202"/>
            <p:cNvCxnSpPr>
              <a:stCxn id="16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 rot="13924672">
            <a:off x="1424712" y="6005057"/>
            <a:ext cx="914400" cy="914400"/>
            <a:chOff x="3657600" y="3429000"/>
            <a:chExt cx="1828800" cy="1828800"/>
          </a:xfrm>
        </p:grpSpPr>
        <p:sp>
          <p:nvSpPr>
            <p:cNvPr id="205" name="Arc 20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6" name="Oval 20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7" name="Straight Connector 206"/>
            <p:cNvCxnSpPr>
              <a:stCxn id="20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 rot="15847275">
            <a:off x="1143721" y="5642727"/>
            <a:ext cx="914400" cy="914400"/>
            <a:chOff x="3657600" y="3429000"/>
            <a:chExt cx="1828800" cy="1828800"/>
          </a:xfrm>
        </p:grpSpPr>
        <p:sp>
          <p:nvSpPr>
            <p:cNvPr id="209" name="Arc 20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0" name="Oval 20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1" name="Straight Connector 210"/>
            <p:cNvCxnSpPr>
              <a:stCxn id="20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rot="13536364">
            <a:off x="1096891" y="5187931"/>
            <a:ext cx="914400" cy="914400"/>
            <a:chOff x="3657600" y="3429000"/>
            <a:chExt cx="1828800" cy="1828800"/>
          </a:xfrm>
        </p:grpSpPr>
        <p:sp>
          <p:nvSpPr>
            <p:cNvPr id="213" name="Arc 21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4" name="Oval 21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5" name="Straight Connector 214"/>
            <p:cNvCxnSpPr>
              <a:stCxn id="21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 rot="13536364">
            <a:off x="777039" y="4855725"/>
            <a:ext cx="914400" cy="914400"/>
            <a:chOff x="3657600" y="3429000"/>
            <a:chExt cx="1828800" cy="1828800"/>
          </a:xfrm>
        </p:grpSpPr>
        <p:sp>
          <p:nvSpPr>
            <p:cNvPr id="217" name="Arc 21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8" name="Oval 21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9" name="Straight Connector 218"/>
            <p:cNvCxnSpPr>
              <a:stCxn id="21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 rot="16573054">
            <a:off x="473765" y="4525548"/>
            <a:ext cx="914400" cy="914400"/>
            <a:chOff x="3657600" y="3429000"/>
            <a:chExt cx="1828800" cy="1828800"/>
          </a:xfrm>
        </p:grpSpPr>
        <p:sp>
          <p:nvSpPr>
            <p:cNvPr id="221" name="Arc 22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2" name="Oval 22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3" name="Straight Connector 222"/>
            <p:cNvCxnSpPr>
              <a:stCxn id="22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 rot="16967724">
            <a:off x="523282" y="4071037"/>
            <a:ext cx="914400" cy="914400"/>
            <a:chOff x="3657600" y="3429000"/>
            <a:chExt cx="1828800" cy="1828800"/>
          </a:xfrm>
        </p:grpSpPr>
        <p:sp>
          <p:nvSpPr>
            <p:cNvPr id="225" name="Arc 22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6" name="Oval 22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7" name="Straight Connector 226"/>
            <p:cNvCxnSpPr>
              <a:stCxn id="22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 rot="19794654">
            <a:off x="626077" y="3625189"/>
            <a:ext cx="914400" cy="914400"/>
            <a:chOff x="3657600" y="3429000"/>
            <a:chExt cx="1828800" cy="1828800"/>
          </a:xfrm>
        </p:grpSpPr>
        <p:sp>
          <p:nvSpPr>
            <p:cNvPr id="229" name="Arc 22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0" name="Oval 22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31" name="Straight Connector 230"/>
            <p:cNvCxnSpPr>
              <a:stCxn id="22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 rot="15867007">
            <a:off x="1020539" y="3391008"/>
            <a:ext cx="914400" cy="914400"/>
            <a:chOff x="3657600" y="3429000"/>
            <a:chExt cx="1828800" cy="1828800"/>
          </a:xfrm>
        </p:grpSpPr>
        <p:sp>
          <p:nvSpPr>
            <p:cNvPr id="233" name="Arc 23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4" name="Oval 23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35" name="Straight Connector 234"/>
            <p:cNvCxnSpPr>
              <a:stCxn id="23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 rot="12947368">
            <a:off x="977792" y="2934132"/>
            <a:ext cx="914400" cy="914400"/>
            <a:chOff x="3657600" y="3429000"/>
            <a:chExt cx="1828800" cy="1828800"/>
          </a:xfrm>
        </p:grpSpPr>
        <p:sp>
          <p:nvSpPr>
            <p:cNvPr id="237" name="Arc 23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8" name="Oval 23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39" name="Straight Connector 238"/>
            <p:cNvCxnSpPr>
              <a:stCxn id="23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 rot="14922311">
            <a:off x="606923" y="2666758"/>
            <a:ext cx="914400" cy="914400"/>
            <a:chOff x="3657600" y="3429000"/>
            <a:chExt cx="1828800" cy="1828800"/>
          </a:xfrm>
        </p:grpSpPr>
        <p:sp>
          <p:nvSpPr>
            <p:cNvPr id="241" name="Arc 24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2" name="Oval 24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3" name="Straight Connector 242"/>
            <p:cNvCxnSpPr>
              <a:stCxn id="24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 rot="17747004">
            <a:off x="440882" y="2242429"/>
            <a:ext cx="914400" cy="914400"/>
            <a:chOff x="3657600" y="3429000"/>
            <a:chExt cx="1828800" cy="1828800"/>
          </a:xfrm>
        </p:grpSpPr>
        <p:sp>
          <p:nvSpPr>
            <p:cNvPr id="245" name="Arc 24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6" name="Oval 24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7" name="Straight Connector 246"/>
            <p:cNvCxnSpPr>
              <a:stCxn id="24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 rot="20609933">
            <a:off x="642150" y="1833925"/>
            <a:ext cx="914400" cy="914400"/>
            <a:chOff x="3657600" y="3429000"/>
            <a:chExt cx="1828800" cy="1828800"/>
          </a:xfrm>
        </p:grpSpPr>
        <p:sp>
          <p:nvSpPr>
            <p:cNvPr id="249" name="Arc 24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0" name="Oval 24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1" name="Straight Connector 250"/>
            <p:cNvCxnSpPr>
              <a:stCxn id="24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 rot="4906735">
            <a:off x="1084763" y="1710048"/>
            <a:ext cx="914400" cy="914400"/>
            <a:chOff x="3657600" y="3429000"/>
            <a:chExt cx="1828800" cy="1828800"/>
          </a:xfrm>
        </p:grpSpPr>
        <p:sp>
          <p:nvSpPr>
            <p:cNvPr id="253" name="Arc 25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4" name="Oval 253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5" name="Straight Connector 254"/>
            <p:cNvCxnSpPr>
              <a:stCxn id="25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 rot="21219852">
            <a:off x="1157009" y="2170507"/>
            <a:ext cx="914400" cy="914400"/>
            <a:chOff x="3657600" y="3429000"/>
            <a:chExt cx="1828800" cy="1828800"/>
          </a:xfrm>
        </p:grpSpPr>
        <p:sp>
          <p:nvSpPr>
            <p:cNvPr id="257" name="Arc 25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8" name="Oval 257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9" name="Straight Connector 258"/>
            <p:cNvCxnSpPr>
              <a:stCxn id="25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 rot="559431">
            <a:off x="1611418" y="2113548"/>
            <a:ext cx="914400" cy="914400"/>
            <a:chOff x="3657600" y="3429000"/>
            <a:chExt cx="1828800" cy="1828800"/>
          </a:xfrm>
        </p:grpSpPr>
        <p:sp>
          <p:nvSpPr>
            <p:cNvPr id="261" name="Arc 26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2" name="Oval 261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63" name="Straight Connector 262"/>
            <p:cNvCxnSpPr>
              <a:stCxn id="26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/>
          <p:cNvGrpSpPr/>
          <p:nvPr/>
        </p:nvGrpSpPr>
        <p:grpSpPr>
          <a:xfrm rot="1189189">
            <a:off x="2066365" y="2190878"/>
            <a:ext cx="914400" cy="914400"/>
            <a:chOff x="3657600" y="3429000"/>
            <a:chExt cx="1828800" cy="1828800"/>
          </a:xfrm>
        </p:grpSpPr>
        <p:sp>
          <p:nvSpPr>
            <p:cNvPr id="265" name="Arc 26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6" name="Oval 265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67" name="Straight Connector 266"/>
            <p:cNvCxnSpPr>
              <a:stCxn id="26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/>
          <p:cNvGrpSpPr/>
          <p:nvPr/>
        </p:nvGrpSpPr>
        <p:grpSpPr>
          <a:xfrm rot="20943846">
            <a:off x="2496483" y="2345898"/>
            <a:ext cx="914400" cy="914400"/>
            <a:chOff x="3657600" y="3429000"/>
            <a:chExt cx="1828800" cy="1828800"/>
          </a:xfrm>
        </p:grpSpPr>
        <p:sp>
          <p:nvSpPr>
            <p:cNvPr id="269" name="Arc 26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0" name="Oval 269"/>
            <p:cNvSpPr/>
            <p:nvPr/>
          </p:nvSpPr>
          <p:spPr>
            <a:xfrm>
              <a:off x="4514850" y="4284261"/>
              <a:ext cx="112479" cy="11247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71" name="Straight Connector 270"/>
            <p:cNvCxnSpPr>
              <a:stCxn id="26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2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Обиколка №1/8 на България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104</a:t>
            </a:r>
            <a:r>
              <a:rPr lang="bg-BG" b="0" dirty="0">
                <a:sym typeface="Symbol"/>
              </a:rPr>
              <a:t></a:t>
            </a:r>
            <a:r>
              <a:rPr lang="bg-BG" dirty="0"/>
              <a:t>1/8</a:t>
            </a:r>
            <a:r>
              <a:rPr lang="bg-BG" b="0" dirty="0">
                <a:sym typeface="Symbol"/>
              </a:rPr>
              <a:t>=</a:t>
            </a:r>
            <a:r>
              <a:rPr lang="bg-BG" dirty="0"/>
              <a:t>13</a:t>
            </a:r>
          </a:p>
        </p:txBody>
      </p:sp>
      <p:pic>
        <p:nvPicPr>
          <p:cNvPr id="1026" name="Picture 2" descr="D:\Pavel\Courses\MATERIALS\Course.WebGL 2015-16\Lectures\WebGL-17 Fractals\Untitled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465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 rot="1305840">
            <a:off x="3216892" y="2478286"/>
            <a:ext cx="457200" cy="457200"/>
            <a:chOff x="3657600" y="3429000"/>
            <a:chExt cx="1828800" cy="1828800"/>
          </a:xfrm>
        </p:grpSpPr>
        <p:sp>
          <p:nvSpPr>
            <p:cNvPr id="10" name="Arc 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" name="Straight Connector 11"/>
            <p:cNvCxnSpPr>
              <a:stCxn id="1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429198" y="2563048"/>
            <a:ext cx="457200" cy="457200"/>
            <a:chOff x="3657600" y="3429000"/>
            <a:chExt cx="1828800" cy="1828800"/>
          </a:xfrm>
        </p:grpSpPr>
        <p:sp>
          <p:nvSpPr>
            <p:cNvPr id="14" name="Arc 1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Oval 14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7" name="Straight Connector 16"/>
            <p:cNvCxnSpPr>
              <a:stCxn id="1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456019">
            <a:off x="3657571" y="2562323"/>
            <a:ext cx="457200" cy="457200"/>
            <a:chOff x="3657600" y="3429000"/>
            <a:chExt cx="1828800" cy="1828800"/>
          </a:xfrm>
        </p:grpSpPr>
        <p:sp>
          <p:nvSpPr>
            <p:cNvPr id="19" name="Arc 1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Oval 1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/>
            <p:cNvCxnSpPr>
              <a:stCxn id="1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456019">
            <a:off x="3884163" y="2592559"/>
            <a:ext cx="457200" cy="457200"/>
            <a:chOff x="3657600" y="3429000"/>
            <a:chExt cx="1828800" cy="1828800"/>
          </a:xfrm>
        </p:grpSpPr>
        <p:sp>
          <p:nvSpPr>
            <p:cNvPr id="23" name="Arc 2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Oval 2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" name="Straight Connector 24"/>
            <p:cNvCxnSpPr>
              <a:stCxn id="2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736106">
            <a:off x="4110753" y="2619795"/>
            <a:ext cx="457200" cy="457200"/>
            <a:chOff x="3657600" y="3429000"/>
            <a:chExt cx="1828800" cy="1828800"/>
          </a:xfrm>
        </p:grpSpPr>
        <p:sp>
          <p:nvSpPr>
            <p:cNvPr id="27" name="Arc 2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Oval 2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9" name="Straight Connector 28"/>
            <p:cNvCxnSpPr>
              <a:stCxn id="2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20446912">
            <a:off x="4334133" y="2668371"/>
            <a:ext cx="457200" cy="457200"/>
            <a:chOff x="3657600" y="3429000"/>
            <a:chExt cx="1828800" cy="1828800"/>
          </a:xfrm>
        </p:grpSpPr>
        <p:sp>
          <p:nvSpPr>
            <p:cNvPr id="31" name="Arc 3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Oval 3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3" name="Straight Connector 32"/>
            <p:cNvCxnSpPr>
              <a:stCxn id="3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0110952">
            <a:off x="4549994" y="2589406"/>
            <a:ext cx="457200" cy="457200"/>
            <a:chOff x="3657600" y="3429000"/>
            <a:chExt cx="1828800" cy="1828800"/>
          </a:xfrm>
        </p:grpSpPr>
        <p:sp>
          <p:nvSpPr>
            <p:cNvPr id="35" name="Arc 3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Oval 3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>
              <a:stCxn id="3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8737678">
            <a:off x="4757482" y="2489150"/>
            <a:ext cx="457200" cy="457200"/>
            <a:chOff x="3657600" y="3429000"/>
            <a:chExt cx="1828800" cy="1828800"/>
          </a:xfrm>
        </p:grpSpPr>
        <p:sp>
          <p:nvSpPr>
            <p:cNvPr id="39" name="Arc 3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Oval 3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19043841">
            <a:off x="4911316" y="2321155"/>
            <a:ext cx="457200" cy="457200"/>
            <a:chOff x="3657600" y="3429000"/>
            <a:chExt cx="1828800" cy="1828800"/>
          </a:xfrm>
        </p:grpSpPr>
        <p:sp>
          <p:nvSpPr>
            <p:cNvPr id="43" name="Arc 4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Oval 4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5" name="Straight Connector 44"/>
            <p:cNvCxnSpPr>
              <a:stCxn id="4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20271050">
            <a:off x="5080489" y="2165822"/>
            <a:ext cx="457200" cy="457200"/>
            <a:chOff x="3657600" y="3429000"/>
            <a:chExt cx="1828800" cy="1828800"/>
          </a:xfrm>
        </p:grpSpPr>
        <p:sp>
          <p:nvSpPr>
            <p:cNvPr id="47" name="Arc 4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Oval 48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1" name="Straight Connector 50"/>
            <p:cNvCxnSpPr>
              <a:stCxn id="4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21144431">
            <a:off x="5292219" y="2079634"/>
            <a:ext cx="457200" cy="457200"/>
            <a:chOff x="3657600" y="3429000"/>
            <a:chExt cx="1828800" cy="1828800"/>
          </a:xfrm>
        </p:grpSpPr>
        <p:sp>
          <p:nvSpPr>
            <p:cNvPr id="54" name="Arc 5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Oval 54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6" name="Straight Connector 55"/>
            <p:cNvCxnSpPr>
              <a:stCxn id="5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20959156">
            <a:off x="5520718" y="2050964"/>
            <a:ext cx="457200" cy="457200"/>
            <a:chOff x="3657600" y="3429000"/>
            <a:chExt cx="1828800" cy="1828800"/>
          </a:xfrm>
        </p:grpSpPr>
        <p:sp>
          <p:nvSpPr>
            <p:cNvPr id="58" name="Arc 5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9" name="Oval 58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0" name="Straight Connector 59"/>
            <p:cNvCxnSpPr>
              <a:stCxn id="5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20498957">
            <a:off x="5745359" y="2008596"/>
            <a:ext cx="457200" cy="457200"/>
            <a:chOff x="3657600" y="3429000"/>
            <a:chExt cx="1828800" cy="1828800"/>
          </a:xfrm>
        </p:grpSpPr>
        <p:sp>
          <p:nvSpPr>
            <p:cNvPr id="62" name="Arc 6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3" name="Oval 62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4" name="Straight Connector 63"/>
            <p:cNvCxnSpPr>
              <a:stCxn id="6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20951957">
            <a:off x="5962334" y="1936625"/>
            <a:ext cx="457200" cy="457200"/>
            <a:chOff x="3657600" y="3429000"/>
            <a:chExt cx="1828800" cy="1828800"/>
          </a:xfrm>
        </p:grpSpPr>
        <p:sp>
          <p:nvSpPr>
            <p:cNvPr id="66" name="Arc 6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7" name="Oval 66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8" name="Straight Connector 67"/>
            <p:cNvCxnSpPr>
              <a:stCxn id="6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550899">
            <a:off x="6186884" y="1897847"/>
            <a:ext cx="457200" cy="457200"/>
            <a:chOff x="3657600" y="3429000"/>
            <a:chExt cx="1828800" cy="1828800"/>
          </a:xfrm>
        </p:grpSpPr>
        <p:sp>
          <p:nvSpPr>
            <p:cNvPr id="70" name="Arc 6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Oval 70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2" name="Straight Connector 71"/>
            <p:cNvCxnSpPr>
              <a:stCxn id="7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rot="2068727">
            <a:off x="6412555" y="1931384"/>
            <a:ext cx="457200" cy="457200"/>
            <a:chOff x="3657600" y="3429000"/>
            <a:chExt cx="1828800" cy="1828800"/>
          </a:xfrm>
        </p:grpSpPr>
        <p:sp>
          <p:nvSpPr>
            <p:cNvPr id="74" name="Arc 7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5" name="Oval 74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76" name="Straight Connector 75"/>
            <p:cNvCxnSpPr>
              <a:stCxn id="7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rot="475132">
            <a:off x="6600999" y="2059409"/>
            <a:ext cx="457200" cy="457200"/>
            <a:chOff x="3657600" y="3429000"/>
            <a:chExt cx="1828800" cy="1828800"/>
          </a:xfrm>
        </p:grpSpPr>
        <p:sp>
          <p:nvSpPr>
            <p:cNvPr id="78" name="Arc 7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Oval 78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0" name="Straight Connector 79"/>
            <p:cNvCxnSpPr>
              <a:stCxn id="7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 rot="1474911">
            <a:off x="6822139" y="2091924"/>
            <a:ext cx="457200" cy="457200"/>
            <a:chOff x="3657600" y="3429000"/>
            <a:chExt cx="1828800" cy="1828800"/>
          </a:xfrm>
        </p:grpSpPr>
        <p:sp>
          <p:nvSpPr>
            <p:cNvPr id="82" name="Arc 8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Oval 82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4" name="Straight Connector 83"/>
            <p:cNvCxnSpPr>
              <a:stCxn id="8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030020" y="2185851"/>
            <a:ext cx="457200" cy="457200"/>
            <a:chOff x="3657600" y="3429000"/>
            <a:chExt cx="1828800" cy="1828800"/>
          </a:xfrm>
        </p:grpSpPr>
        <p:sp>
          <p:nvSpPr>
            <p:cNvPr id="86" name="Arc 8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Oval 86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88" name="Straight Connector 87"/>
            <p:cNvCxnSpPr>
              <a:stCxn id="8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 rot="3534020">
            <a:off x="7258393" y="2185851"/>
            <a:ext cx="457200" cy="457200"/>
            <a:chOff x="3657600" y="3429000"/>
            <a:chExt cx="1828800" cy="1828800"/>
          </a:xfrm>
        </p:grpSpPr>
        <p:sp>
          <p:nvSpPr>
            <p:cNvPr id="90" name="Arc 89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1" name="Oval 90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2" name="Straight Connector 91"/>
            <p:cNvCxnSpPr>
              <a:stCxn id="90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319713">
            <a:off x="7376473" y="2381655"/>
            <a:ext cx="457200" cy="457200"/>
            <a:chOff x="3657600" y="3429000"/>
            <a:chExt cx="1828800" cy="1828800"/>
          </a:xfrm>
        </p:grpSpPr>
        <p:sp>
          <p:nvSpPr>
            <p:cNvPr id="94" name="Arc 93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5" name="Oval 94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6" name="Straight Connector 95"/>
            <p:cNvCxnSpPr>
              <a:stCxn id="94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877358">
            <a:off x="7588434" y="2463991"/>
            <a:ext cx="457200" cy="457200"/>
            <a:chOff x="3657600" y="3429000"/>
            <a:chExt cx="1828800" cy="1828800"/>
          </a:xfrm>
        </p:grpSpPr>
        <p:sp>
          <p:nvSpPr>
            <p:cNvPr id="98" name="Arc 97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9" name="Oval 98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0" name="Straight Connector 99"/>
            <p:cNvCxnSpPr>
              <a:stCxn id="98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2016650">
            <a:off x="7809630" y="2520666"/>
            <a:ext cx="457200" cy="457200"/>
            <a:chOff x="3657600" y="3429000"/>
            <a:chExt cx="1828800" cy="1828800"/>
          </a:xfrm>
        </p:grpSpPr>
        <p:sp>
          <p:nvSpPr>
            <p:cNvPr id="102" name="Arc 101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Oval 102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4" name="Straight Connector 103"/>
            <p:cNvCxnSpPr>
              <a:stCxn id="102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4918944">
            <a:off x="8000013" y="2651374"/>
            <a:ext cx="457201" cy="457200"/>
            <a:chOff x="3657600" y="3429000"/>
            <a:chExt cx="1828800" cy="1828800"/>
          </a:xfrm>
        </p:grpSpPr>
        <p:sp>
          <p:nvSpPr>
            <p:cNvPr id="106" name="Arc 105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8" name="Straight Connector 107"/>
            <p:cNvCxnSpPr>
              <a:stCxn id="106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 rot="7659552">
            <a:off x="8028838" y="2877289"/>
            <a:ext cx="457201" cy="457200"/>
            <a:chOff x="3657600" y="3429000"/>
            <a:chExt cx="1828800" cy="1828800"/>
          </a:xfrm>
        </p:grpSpPr>
        <p:sp>
          <p:nvSpPr>
            <p:cNvPr id="111" name="Arc 11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13" name="Straight Connector 112"/>
            <p:cNvCxnSpPr>
              <a:stCxn id="11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11224862">
            <a:off x="7892854" y="3054572"/>
            <a:ext cx="457201" cy="457200"/>
            <a:chOff x="3657600" y="3429000"/>
            <a:chExt cx="1828800" cy="1828800"/>
          </a:xfrm>
        </p:grpSpPr>
        <p:sp>
          <p:nvSpPr>
            <p:cNvPr id="115" name="Arc 11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6" name="Oval 11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17" name="Straight Connector 116"/>
            <p:cNvCxnSpPr>
              <a:stCxn id="11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 rot="10028173">
            <a:off x="7665996" y="3026391"/>
            <a:ext cx="457201" cy="457200"/>
            <a:chOff x="3657600" y="3429000"/>
            <a:chExt cx="1828800" cy="1828800"/>
          </a:xfrm>
        </p:grpSpPr>
        <p:sp>
          <p:nvSpPr>
            <p:cNvPr id="119" name="Arc 11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0" name="Oval 11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1" name="Straight Connector 120"/>
            <p:cNvCxnSpPr>
              <a:stCxn id="11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6824168">
            <a:off x="7443132" y="3081838"/>
            <a:ext cx="457201" cy="457200"/>
            <a:chOff x="3657600" y="3429000"/>
            <a:chExt cx="1828800" cy="1828800"/>
          </a:xfrm>
        </p:grpSpPr>
        <p:sp>
          <p:nvSpPr>
            <p:cNvPr id="123" name="Arc 12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4" name="Oval 12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5" name="Straight Connector 124"/>
            <p:cNvCxnSpPr>
              <a:stCxn id="12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 rot="7011777">
            <a:off x="7344109" y="3291101"/>
            <a:ext cx="457201" cy="457200"/>
            <a:chOff x="3657600" y="3429000"/>
            <a:chExt cx="1828800" cy="1828800"/>
          </a:xfrm>
        </p:grpSpPr>
        <p:sp>
          <p:nvSpPr>
            <p:cNvPr id="127" name="Arc 12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8" name="Oval 12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29" name="Straight Connector 128"/>
            <p:cNvCxnSpPr>
              <a:stCxn id="12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5969185">
            <a:off x="7240814" y="3493695"/>
            <a:ext cx="457201" cy="457200"/>
            <a:chOff x="3657600" y="3429000"/>
            <a:chExt cx="1828800" cy="1828800"/>
          </a:xfrm>
        </p:grpSpPr>
        <p:sp>
          <p:nvSpPr>
            <p:cNvPr id="131" name="Arc 13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3" name="Straight Connector 132"/>
            <p:cNvCxnSpPr>
              <a:stCxn id="13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rot="5591939">
            <a:off x="7203138" y="3719169"/>
            <a:ext cx="457201" cy="457200"/>
            <a:chOff x="3657600" y="3429000"/>
            <a:chExt cx="1828800" cy="1828800"/>
          </a:xfrm>
        </p:grpSpPr>
        <p:sp>
          <p:nvSpPr>
            <p:cNvPr id="135" name="Arc 13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6" name="Oval 13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37" name="Straight Connector 136"/>
            <p:cNvCxnSpPr>
              <a:stCxn id="13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8031119">
            <a:off x="7196758" y="3947414"/>
            <a:ext cx="457201" cy="457200"/>
            <a:chOff x="3657600" y="3429000"/>
            <a:chExt cx="1828800" cy="1828800"/>
          </a:xfrm>
        </p:grpSpPr>
        <p:sp>
          <p:nvSpPr>
            <p:cNvPr id="139" name="Arc 13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0" name="Oval 13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1" name="Straight Connector 140"/>
            <p:cNvCxnSpPr>
              <a:stCxn id="13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rot="8031119">
            <a:off x="7038383" y="4112266"/>
            <a:ext cx="457201" cy="457200"/>
            <a:chOff x="3657600" y="3429000"/>
            <a:chExt cx="1828800" cy="1828800"/>
          </a:xfrm>
        </p:grpSpPr>
        <p:sp>
          <p:nvSpPr>
            <p:cNvPr id="143" name="Arc 14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5" name="Straight Connector 144"/>
            <p:cNvCxnSpPr>
              <a:stCxn id="14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rot="8337970">
            <a:off x="6879913" y="4277118"/>
            <a:ext cx="457201" cy="457200"/>
            <a:chOff x="3657600" y="3429000"/>
            <a:chExt cx="1828800" cy="1828800"/>
          </a:xfrm>
        </p:grpSpPr>
        <p:sp>
          <p:nvSpPr>
            <p:cNvPr id="147" name="Arc 14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8" name="Oval 14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9" name="Straight Connector 148"/>
            <p:cNvCxnSpPr>
              <a:stCxn id="14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 rot="1453406">
            <a:off x="6700658" y="4427195"/>
            <a:ext cx="457201" cy="457200"/>
            <a:chOff x="3657600" y="3429000"/>
            <a:chExt cx="1828800" cy="1828800"/>
          </a:xfrm>
        </p:grpSpPr>
        <p:sp>
          <p:nvSpPr>
            <p:cNvPr id="151" name="Arc 15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3" name="Straight Connector 152"/>
            <p:cNvCxnSpPr>
              <a:stCxn id="15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 rot="2936222">
            <a:off x="6908355" y="4520459"/>
            <a:ext cx="457201" cy="457200"/>
            <a:chOff x="3657600" y="3429000"/>
            <a:chExt cx="1828800" cy="1828800"/>
          </a:xfrm>
        </p:grpSpPr>
        <p:sp>
          <p:nvSpPr>
            <p:cNvPr id="155" name="Arc 15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6" name="Oval 15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7" name="Straight Connector 156"/>
            <p:cNvCxnSpPr>
              <a:stCxn id="15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 rot="4142884">
            <a:off x="7058520" y="4692821"/>
            <a:ext cx="457201" cy="457200"/>
            <a:chOff x="3657600" y="3429000"/>
            <a:chExt cx="1828800" cy="1828800"/>
          </a:xfrm>
        </p:grpSpPr>
        <p:sp>
          <p:nvSpPr>
            <p:cNvPr id="159" name="Arc 15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0" name="Oval 15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61" name="Straight Connector 160"/>
            <p:cNvCxnSpPr>
              <a:stCxn id="15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 rot="2916561">
            <a:off x="7140646" y="4901869"/>
            <a:ext cx="457201" cy="457200"/>
            <a:chOff x="3657600" y="3429000"/>
            <a:chExt cx="1828800" cy="1828800"/>
          </a:xfrm>
        </p:grpSpPr>
        <p:sp>
          <p:nvSpPr>
            <p:cNvPr id="163" name="Arc 16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4" name="Oval 16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65" name="Straight Connector 164"/>
            <p:cNvCxnSpPr>
              <a:stCxn id="16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 rot="8442212">
            <a:off x="7285523" y="5073370"/>
            <a:ext cx="457201" cy="457200"/>
            <a:chOff x="3657600" y="3429000"/>
            <a:chExt cx="1828800" cy="1828800"/>
          </a:xfrm>
        </p:grpSpPr>
        <p:sp>
          <p:nvSpPr>
            <p:cNvPr id="167" name="Arc 16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8" name="Oval 16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69" name="Straight Connector 168"/>
            <p:cNvCxnSpPr>
              <a:stCxn id="16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 rot="10201483">
            <a:off x="7108614" y="5218150"/>
            <a:ext cx="457201" cy="457200"/>
            <a:chOff x="3657600" y="3429000"/>
            <a:chExt cx="1828800" cy="1828800"/>
          </a:xfrm>
        </p:grpSpPr>
        <p:sp>
          <p:nvSpPr>
            <p:cNvPr id="171" name="Arc 17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2" name="Oval 17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73" name="Straight Connector 172"/>
            <p:cNvCxnSpPr>
              <a:stCxn id="17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 rot="11096218">
            <a:off x="6880558" y="5252363"/>
            <a:ext cx="457201" cy="457200"/>
            <a:chOff x="3657600" y="3429000"/>
            <a:chExt cx="1828800" cy="1828800"/>
          </a:xfrm>
        </p:grpSpPr>
        <p:sp>
          <p:nvSpPr>
            <p:cNvPr id="175" name="Arc 17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6" name="Oval 17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77" name="Straight Connector 176"/>
            <p:cNvCxnSpPr>
              <a:stCxn id="17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 rot="13519596">
            <a:off x="6652804" y="5226144"/>
            <a:ext cx="457201" cy="457200"/>
            <a:chOff x="3657600" y="3429000"/>
            <a:chExt cx="1828800" cy="1828800"/>
          </a:xfrm>
        </p:grpSpPr>
        <p:sp>
          <p:nvSpPr>
            <p:cNvPr id="179" name="Arc 17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0" name="Oval 17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1" name="Straight Connector 180"/>
            <p:cNvCxnSpPr>
              <a:stCxn id="17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 rot="10800000">
            <a:off x="6498950" y="5063579"/>
            <a:ext cx="457201" cy="457200"/>
            <a:chOff x="3657600" y="3429000"/>
            <a:chExt cx="1828800" cy="1828800"/>
          </a:xfrm>
        </p:grpSpPr>
        <p:sp>
          <p:nvSpPr>
            <p:cNvPr id="183" name="Arc 18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4" name="Oval 18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5" name="Straight Connector 184"/>
            <p:cNvCxnSpPr>
              <a:stCxn id="18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 rot="8660123">
            <a:off x="6270348" y="5064304"/>
            <a:ext cx="457201" cy="457200"/>
            <a:chOff x="3657600" y="3429000"/>
            <a:chExt cx="1828800" cy="1828800"/>
          </a:xfrm>
        </p:grpSpPr>
        <p:sp>
          <p:nvSpPr>
            <p:cNvPr id="187" name="Arc 18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89" name="Straight Connector 188"/>
            <p:cNvCxnSpPr>
              <a:stCxn id="18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 rot="10088673">
            <a:off x="6079384" y="5197588"/>
            <a:ext cx="457201" cy="457200"/>
            <a:chOff x="3657600" y="3429000"/>
            <a:chExt cx="1828800" cy="1828800"/>
          </a:xfrm>
        </p:grpSpPr>
        <p:sp>
          <p:nvSpPr>
            <p:cNvPr id="191" name="Arc 19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2" name="Oval 19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93" name="Straight Connector 192"/>
            <p:cNvCxnSpPr>
              <a:stCxn id="19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 rot="9391562">
            <a:off x="5853846" y="5247672"/>
            <a:ext cx="457201" cy="457200"/>
            <a:chOff x="3657600" y="3429000"/>
            <a:chExt cx="1828800" cy="1828800"/>
          </a:xfrm>
        </p:grpSpPr>
        <p:sp>
          <p:nvSpPr>
            <p:cNvPr id="195" name="Arc 19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6" name="Oval 19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97" name="Straight Connector 196"/>
            <p:cNvCxnSpPr>
              <a:stCxn id="19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 rot="8934332">
            <a:off x="5638949" y="5338731"/>
            <a:ext cx="457201" cy="457200"/>
            <a:chOff x="3657600" y="3429000"/>
            <a:chExt cx="1828800" cy="1828800"/>
          </a:xfrm>
        </p:grpSpPr>
        <p:sp>
          <p:nvSpPr>
            <p:cNvPr id="199" name="Arc 19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0" name="Oval 19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1" name="Straight Connector 200"/>
            <p:cNvCxnSpPr>
              <a:stCxn id="19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 rot="8018585">
            <a:off x="5438273" y="5456790"/>
            <a:ext cx="457201" cy="457200"/>
            <a:chOff x="3657600" y="3429000"/>
            <a:chExt cx="1828800" cy="1828800"/>
          </a:xfrm>
        </p:grpSpPr>
        <p:sp>
          <p:nvSpPr>
            <p:cNvPr id="203" name="Arc 20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4" name="Oval 20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5" name="Straight Connector 204"/>
            <p:cNvCxnSpPr>
              <a:stCxn id="20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 rot="10800000">
            <a:off x="5282123" y="5622218"/>
            <a:ext cx="457201" cy="457200"/>
            <a:chOff x="3657600" y="3429000"/>
            <a:chExt cx="1828800" cy="1828800"/>
          </a:xfrm>
        </p:grpSpPr>
        <p:sp>
          <p:nvSpPr>
            <p:cNvPr id="207" name="Arc 20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8" name="Oval 20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9" name="Straight Connector 208"/>
            <p:cNvCxnSpPr>
              <a:stCxn id="20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 rot="3914884">
            <a:off x="5042949" y="5626361"/>
            <a:ext cx="457201" cy="457200"/>
            <a:chOff x="3657600" y="3429000"/>
            <a:chExt cx="1828800" cy="1828800"/>
          </a:xfrm>
        </p:grpSpPr>
        <p:sp>
          <p:nvSpPr>
            <p:cNvPr id="211" name="Arc 21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3" name="Straight Connector 212"/>
            <p:cNvCxnSpPr>
              <a:stCxn id="21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 rot="4783557">
            <a:off x="5139884" y="5833960"/>
            <a:ext cx="457201" cy="457200"/>
            <a:chOff x="3657600" y="3429000"/>
            <a:chExt cx="1828800" cy="1828800"/>
          </a:xfrm>
        </p:grpSpPr>
        <p:sp>
          <p:nvSpPr>
            <p:cNvPr id="215" name="Arc 21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6" name="Oval 21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7" name="Straight Connector 216"/>
            <p:cNvCxnSpPr>
              <a:stCxn id="21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 rot="8680528">
            <a:off x="5180656" y="6055666"/>
            <a:ext cx="457201" cy="457200"/>
            <a:chOff x="3657600" y="3429000"/>
            <a:chExt cx="1828800" cy="1828800"/>
          </a:xfrm>
        </p:grpSpPr>
        <p:sp>
          <p:nvSpPr>
            <p:cNvPr id="219" name="Arc 21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0" name="Oval 21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1" name="Straight Connector 220"/>
            <p:cNvCxnSpPr>
              <a:stCxn id="21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 rot="10379850">
            <a:off x="4995448" y="6181251"/>
            <a:ext cx="457201" cy="457200"/>
            <a:chOff x="3657600" y="3429000"/>
            <a:chExt cx="1828800" cy="1828800"/>
          </a:xfrm>
        </p:grpSpPr>
        <p:sp>
          <p:nvSpPr>
            <p:cNvPr id="223" name="Arc 22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4" name="Oval 22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5" name="Straight Connector 224"/>
            <p:cNvCxnSpPr>
              <a:stCxn id="22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 rot="10128753">
            <a:off x="4768552" y="6205963"/>
            <a:ext cx="457201" cy="457200"/>
            <a:chOff x="3657600" y="3429000"/>
            <a:chExt cx="1828800" cy="1828800"/>
          </a:xfrm>
        </p:grpSpPr>
        <p:sp>
          <p:nvSpPr>
            <p:cNvPr id="227" name="Arc 22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8" name="Oval 22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29" name="Straight Connector 228"/>
            <p:cNvCxnSpPr>
              <a:stCxn id="22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 rot="10128753">
            <a:off x="4544295" y="6255114"/>
            <a:ext cx="457201" cy="457200"/>
            <a:chOff x="3657600" y="3429000"/>
            <a:chExt cx="1828800" cy="1828800"/>
          </a:xfrm>
        </p:grpSpPr>
        <p:sp>
          <p:nvSpPr>
            <p:cNvPr id="231" name="Arc 23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2" name="Oval 23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33" name="Straight Connector 232"/>
            <p:cNvCxnSpPr>
              <a:stCxn id="23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 rot="9955436">
            <a:off x="4313938" y="6299468"/>
            <a:ext cx="457201" cy="457200"/>
            <a:chOff x="3657600" y="3429000"/>
            <a:chExt cx="1828800" cy="1828800"/>
          </a:xfrm>
        </p:grpSpPr>
        <p:sp>
          <p:nvSpPr>
            <p:cNvPr id="235" name="Arc 23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6" name="Oval 23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37" name="Straight Connector 236"/>
            <p:cNvCxnSpPr>
              <a:stCxn id="23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 rot="13257445">
            <a:off x="4092200" y="6355067"/>
            <a:ext cx="457201" cy="457200"/>
            <a:chOff x="3657600" y="3429000"/>
            <a:chExt cx="1828800" cy="1828800"/>
          </a:xfrm>
        </p:grpSpPr>
        <p:sp>
          <p:nvSpPr>
            <p:cNvPr id="239" name="Arc 23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0" name="Oval 23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1" name="Straight Connector 240"/>
            <p:cNvCxnSpPr>
              <a:stCxn id="23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 rot="12071910">
            <a:off x="3919562" y="6205219"/>
            <a:ext cx="457201" cy="457200"/>
            <a:chOff x="3657600" y="3429000"/>
            <a:chExt cx="1828800" cy="1828800"/>
          </a:xfrm>
        </p:grpSpPr>
        <p:sp>
          <p:nvSpPr>
            <p:cNvPr id="243" name="Arc 24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4" name="Oval 24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5" name="Straight Connector 244"/>
            <p:cNvCxnSpPr>
              <a:stCxn id="24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 rot="10553466">
            <a:off x="3710087" y="6122555"/>
            <a:ext cx="457201" cy="457200"/>
            <a:chOff x="3657600" y="3429000"/>
            <a:chExt cx="1828800" cy="1828800"/>
          </a:xfrm>
        </p:grpSpPr>
        <p:sp>
          <p:nvSpPr>
            <p:cNvPr id="247" name="Arc 24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8" name="Oval 24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9" name="Straight Connector 248"/>
            <p:cNvCxnSpPr>
              <a:stCxn id="24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 rot="12870682">
            <a:off x="3482073" y="6138934"/>
            <a:ext cx="457201" cy="457200"/>
            <a:chOff x="3657600" y="3429000"/>
            <a:chExt cx="1828800" cy="1828800"/>
          </a:xfrm>
        </p:grpSpPr>
        <p:sp>
          <p:nvSpPr>
            <p:cNvPr id="251" name="Arc 25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2" name="Oval 25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3" name="Straight Connector 252"/>
            <p:cNvCxnSpPr>
              <a:stCxn id="25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 rot="12422996">
            <a:off x="3293702" y="6009379"/>
            <a:ext cx="457201" cy="457200"/>
            <a:chOff x="3657600" y="3429000"/>
            <a:chExt cx="1828800" cy="1828800"/>
          </a:xfrm>
        </p:grpSpPr>
        <p:sp>
          <p:nvSpPr>
            <p:cNvPr id="255" name="Arc 25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56" name="Oval 25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57" name="Straight Connector 256"/>
            <p:cNvCxnSpPr>
              <a:stCxn id="25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/>
          <p:cNvGrpSpPr/>
          <p:nvPr/>
        </p:nvGrpSpPr>
        <p:grpSpPr>
          <a:xfrm rot="11250488">
            <a:off x="3090107" y="5904855"/>
            <a:ext cx="457201" cy="457200"/>
            <a:chOff x="3657600" y="3429000"/>
            <a:chExt cx="1828800" cy="1828800"/>
          </a:xfrm>
        </p:grpSpPr>
        <p:sp>
          <p:nvSpPr>
            <p:cNvPr id="259" name="Arc 25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0" name="Oval 25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61" name="Straight Connector 260"/>
            <p:cNvCxnSpPr>
              <a:stCxn id="25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 rot="8622574">
            <a:off x="2861677" y="5877652"/>
            <a:ext cx="457201" cy="457200"/>
            <a:chOff x="3657600" y="3429000"/>
            <a:chExt cx="1828800" cy="1828800"/>
          </a:xfrm>
        </p:grpSpPr>
        <p:sp>
          <p:nvSpPr>
            <p:cNvPr id="263" name="Arc 26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4" name="Oval 26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65" name="Straight Connector 264"/>
            <p:cNvCxnSpPr>
              <a:stCxn id="26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 rot="10462685">
            <a:off x="2677418" y="6012957"/>
            <a:ext cx="457201" cy="457200"/>
            <a:chOff x="3657600" y="3429000"/>
            <a:chExt cx="1828800" cy="1828800"/>
          </a:xfrm>
        </p:grpSpPr>
        <p:sp>
          <p:nvSpPr>
            <p:cNvPr id="267" name="Arc 26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8" name="Oval 26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69" name="Straight Connector 268"/>
            <p:cNvCxnSpPr>
              <a:stCxn id="26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 rot="9722655">
            <a:off x="2449915" y="6032580"/>
            <a:ext cx="457201" cy="457200"/>
            <a:chOff x="3657600" y="3429000"/>
            <a:chExt cx="1828800" cy="1828800"/>
          </a:xfrm>
        </p:grpSpPr>
        <p:sp>
          <p:nvSpPr>
            <p:cNvPr id="271" name="Arc 27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2" name="Oval 27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73" name="Straight Connector 272"/>
            <p:cNvCxnSpPr>
              <a:stCxn id="27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 rot="10800000">
            <a:off x="2232448" y="6105022"/>
            <a:ext cx="457201" cy="457200"/>
            <a:chOff x="3657600" y="3429000"/>
            <a:chExt cx="1828800" cy="1828800"/>
          </a:xfrm>
        </p:grpSpPr>
        <p:sp>
          <p:nvSpPr>
            <p:cNvPr id="275" name="Arc 27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6" name="Oval 27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77" name="Straight Connector 276"/>
            <p:cNvCxnSpPr>
              <a:stCxn id="27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 rot="10800000">
            <a:off x="2003847" y="6108685"/>
            <a:ext cx="457201" cy="457200"/>
            <a:chOff x="3657600" y="3429000"/>
            <a:chExt cx="1828800" cy="1828800"/>
          </a:xfrm>
        </p:grpSpPr>
        <p:sp>
          <p:nvSpPr>
            <p:cNvPr id="279" name="Arc 27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0" name="Oval 27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81" name="Straight Connector 280"/>
            <p:cNvCxnSpPr>
              <a:stCxn id="27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 rot="8769875">
            <a:off x="1775246" y="6108685"/>
            <a:ext cx="457201" cy="457200"/>
            <a:chOff x="3657600" y="3429000"/>
            <a:chExt cx="1828800" cy="1828800"/>
          </a:xfrm>
        </p:grpSpPr>
        <p:sp>
          <p:nvSpPr>
            <p:cNvPr id="283" name="Arc 28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4" name="Oval 28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85" name="Straight Connector 284"/>
            <p:cNvCxnSpPr>
              <a:stCxn id="28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 rot="11607374">
            <a:off x="1585360" y="6232438"/>
            <a:ext cx="457201" cy="457200"/>
            <a:chOff x="3657600" y="3429000"/>
            <a:chExt cx="1828800" cy="1828800"/>
          </a:xfrm>
        </p:grpSpPr>
        <p:sp>
          <p:nvSpPr>
            <p:cNvPr id="287" name="Arc 28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8" name="Oval 28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89" name="Straight Connector 288"/>
            <p:cNvCxnSpPr>
              <a:stCxn id="28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 rot="16200000">
            <a:off x="1363034" y="6181127"/>
            <a:ext cx="457201" cy="457200"/>
            <a:chOff x="3657600" y="3429000"/>
            <a:chExt cx="1828800" cy="1828800"/>
          </a:xfrm>
        </p:grpSpPr>
        <p:sp>
          <p:nvSpPr>
            <p:cNvPr id="291" name="Arc 29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2" name="Oval 29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93" name="Straight Connector 292"/>
            <p:cNvCxnSpPr>
              <a:stCxn id="29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 rot="16560016">
            <a:off x="1363035" y="5950640"/>
            <a:ext cx="457201" cy="457200"/>
            <a:chOff x="3657600" y="3429000"/>
            <a:chExt cx="1828800" cy="1828800"/>
          </a:xfrm>
        </p:grpSpPr>
        <p:sp>
          <p:nvSpPr>
            <p:cNvPr id="295" name="Arc 29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6" name="Oval 29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97" name="Straight Connector 296"/>
            <p:cNvCxnSpPr>
              <a:stCxn id="29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 rot="15638001">
            <a:off x="1389668" y="5725372"/>
            <a:ext cx="457201" cy="457200"/>
            <a:chOff x="3657600" y="3429000"/>
            <a:chExt cx="1828800" cy="1828800"/>
          </a:xfrm>
        </p:grpSpPr>
        <p:sp>
          <p:nvSpPr>
            <p:cNvPr id="299" name="Arc 29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0" name="Oval 29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01" name="Straight Connector 300"/>
            <p:cNvCxnSpPr>
              <a:stCxn id="29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 rot="14871956">
            <a:off x="1351523" y="5500304"/>
            <a:ext cx="457201" cy="457200"/>
            <a:chOff x="3657600" y="3429000"/>
            <a:chExt cx="1828800" cy="1828800"/>
          </a:xfrm>
        </p:grpSpPr>
        <p:sp>
          <p:nvSpPr>
            <p:cNvPr id="303" name="Arc 30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4" name="Oval 30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05" name="Straight Connector 304"/>
            <p:cNvCxnSpPr>
              <a:stCxn id="30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 rot="13485584">
            <a:off x="1265451" y="5288549"/>
            <a:ext cx="457201" cy="457200"/>
            <a:chOff x="3657600" y="3429000"/>
            <a:chExt cx="1828800" cy="1828800"/>
          </a:xfrm>
        </p:grpSpPr>
        <p:sp>
          <p:nvSpPr>
            <p:cNvPr id="307" name="Arc 30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8" name="Oval 30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09" name="Straight Connector 308"/>
            <p:cNvCxnSpPr>
              <a:stCxn id="30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 rot="12506301">
            <a:off x="1102881" y="5126242"/>
            <a:ext cx="457201" cy="457200"/>
            <a:chOff x="3657600" y="3429000"/>
            <a:chExt cx="1828800" cy="1828800"/>
          </a:xfrm>
        </p:grpSpPr>
        <p:sp>
          <p:nvSpPr>
            <p:cNvPr id="311" name="Arc 31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2" name="Oval 31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3" name="Straight Connector 312"/>
            <p:cNvCxnSpPr>
              <a:stCxn id="31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 rot="13920744">
            <a:off x="901865" y="5024916"/>
            <a:ext cx="457201" cy="457200"/>
            <a:chOff x="3657600" y="3429000"/>
            <a:chExt cx="1828800" cy="1828800"/>
          </a:xfrm>
        </p:grpSpPr>
        <p:sp>
          <p:nvSpPr>
            <p:cNvPr id="315" name="Arc 31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6" name="Oval 31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7" name="Straight Connector 316"/>
            <p:cNvCxnSpPr>
              <a:stCxn id="31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 rot="16471488">
            <a:off x="766489" y="4845073"/>
            <a:ext cx="457201" cy="457200"/>
            <a:chOff x="3657600" y="3429000"/>
            <a:chExt cx="1828800" cy="1828800"/>
          </a:xfrm>
        </p:grpSpPr>
        <p:sp>
          <p:nvSpPr>
            <p:cNvPr id="319" name="Arc 31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0" name="Oval 31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1" name="Straight Connector 320"/>
            <p:cNvCxnSpPr>
              <a:stCxn id="31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 rot="17136295">
            <a:off x="784524" y="4620142"/>
            <a:ext cx="457201" cy="457200"/>
            <a:chOff x="3657600" y="3429000"/>
            <a:chExt cx="1828800" cy="1828800"/>
          </a:xfrm>
        </p:grpSpPr>
        <p:sp>
          <p:nvSpPr>
            <p:cNvPr id="323" name="Arc 32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4" name="Oval 32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5" name="Straight Connector 324"/>
            <p:cNvCxnSpPr>
              <a:stCxn id="32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oup 325"/>
          <p:cNvGrpSpPr/>
          <p:nvPr/>
        </p:nvGrpSpPr>
        <p:grpSpPr>
          <a:xfrm rot="15062236">
            <a:off x="854832" y="4399967"/>
            <a:ext cx="457201" cy="457200"/>
            <a:chOff x="3657600" y="3429000"/>
            <a:chExt cx="1828800" cy="1828800"/>
          </a:xfrm>
        </p:grpSpPr>
        <p:sp>
          <p:nvSpPr>
            <p:cNvPr id="327" name="Arc 32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8" name="Oval 32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9" name="Straight Connector 328"/>
            <p:cNvCxnSpPr>
              <a:stCxn id="32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/>
          <p:cNvGrpSpPr/>
          <p:nvPr/>
        </p:nvGrpSpPr>
        <p:grpSpPr>
          <a:xfrm rot="15699380">
            <a:off x="780547" y="4180659"/>
            <a:ext cx="457201" cy="457200"/>
            <a:chOff x="3657600" y="3429000"/>
            <a:chExt cx="1828800" cy="1828800"/>
          </a:xfrm>
        </p:grpSpPr>
        <p:sp>
          <p:nvSpPr>
            <p:cNvPr id="331" name="Arc 33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2" name="Oval 33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33" name="Straight Connector 332"/>
            <p:cNvCxnSpPr>
              <a:stCxn id="33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 rot="19618030">
            <a:off x="747374" y="3947414"/>
            <a:ext cx="457201" cy="457200"/>
            <a:chOff x="3657600" y="3429000"/>
            <a:chExt cx="1828800" cy="1828800"/>
          </a:xfrm>
        </p:grpSpPr>
        <p:sp>
          <p:nvSpPr>
            <p:cNvPr id="335" name="Arc 33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6" name="Oval 33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37" name="Straight Connector 336"/>
            <p:cNvCxnSpPr>
              <a:stCxn id="33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rot="20365643">
            <a:off x="942164" y="3822798"/>
            <a:ext cx="457201" cy="457200"/>
            <a:chOff x="3657600" y="3429000"/>
            <a:chExt cx="1828800" cy="1828800"/>
          </a:xfrm>
        </p:grpSpPr>
        <p:sp>
          <p:nvSpPr>
            <p:cNvPr id="339" name="Arc 33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0" name="Oval 33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41" name="Straight Connector 340"/>
            <p:cNvCxnSpPr>
              <a:stCxn id="33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 rot="18614800">
            <a:off x="1156186" y="3742468"/>
            <a:ext cx="457201" cy="457200"/>
            <a:chOff x="3657600" y="3429000"/>
            <a:chExt cx="1828800" cy="1828800"/>
          </a:xfrm>
        </p:grpSpPr>
        <p:sp>
          <p:nvSpPr>
            <p:cNvPr id="343" name="Arc 34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4" name="Oval 34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45" name="Straight Connector 344"/>
            <p:cNvCxnSpPr>
              <a:stCxn id="34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 rot="16529592">
            <a:off x="1301280" y="3567984"/>
            <a:ext cx="457201" cy="457200"/>
            <a:chOff x="3657600" y="3429000"/>
            <a:chExt cx="1828800" cy="1828800"/>
          </a:xfrm>
        </p:grpSpPr>
        <p:sp>
          <p:nvSpPr>
            <p:cNvPr id="347" name="Arc 34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48" name="Oval 34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49" name="Straight Connector 348"/>
            <p:cNvCxnSpPr>
              <a:stCxn id="34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 rot="14093084">
            <a:off x="1323164" y="3340433"/>
            <a:ext cx="457201" cy="457200"/>
            <a:chOff x="3657600" y="3429000"/>
            <a:chExt cx="1828800" cy="1828800"/>
          </a:xfrm>
        </p:grpSpPr>
        <p:sp>
          <p:nvSpPr>
            <p:cNvPr id="351" name="Arc 35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2" name="Oval 35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53" name="Straight Connector 352"/>
            <p:cNvCxnSpPr>
              <a:stCxn id="35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/>
        </p:nvGrpSpPr>
        <p:grpSpPr>
          <a:xfrm rot="12932532">
            <a:off x="1190592" y="3146428"/>
            <a:ext cx="457201" cy="457200"/>
            <a:chOff x="3657600" y="3429000"/>
            <a:chExt cx="1828800" cy="1828800"/>
          </a:xfrm>
        </p:grpSpPr>
        <p:sp>
          <p:nvSpPr>
            <p:cNvPr id="355" name="Arc 35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6" name="Oval 35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57" name="Straight Connector 356"/>
            <p:cNvCxnSpPr>
              <a:stCxn id="35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357"/>
          <p:cNvGrpSpPr/>
          <p:nvPr/>
        </p:nvGrpSpPr>
        <p:grpSpPr>
          <a:xfrm rot="13063983">
            <a:off x="1005659" y="3013541"/>
            <a:ext cx="457201" cy="457200"/>
            <a:chOff x="3657600" y="3429000"/>
            <a:chExt cx="1828800" cy="1828800"/>
          </a:xfrm>
        </p:grpSpPr>
        <p:sp>
          <p:nvSpPr>
            <p:cNvPr id="359" name="Arc 35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0" name="Oval 35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1" name="Straight Connector 360"/>
            <p:cNvCxnSpPr>
              <a:stCxn id="35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/>
          <p:cNvGrpSpPr/>
          <p:nvPr/>
        </p:nvGrpSpPr>
        <p:grpSpPr>
          <a:xfrm rot="15345475">
            <a:off x="820533" y="2873640"/>
            <a:ext cx="457201" cy="457200"/>
            <a:chOff x="3657600" y="3429000"/>
            <a:chExt cx="1828800" cy="1828800"/>
          </a:xfrm>
        </p:grpSpPr>
        <p:sp>
          <p:nvSpPr>
            <p:cNvPr id="363" name="Arc 36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4" name="Oval 36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5" name="Straight Connector 364"/>
            <p:cNvCxnSpPr>
              <a:stCxn id="36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/>
        </p:nvGrpSpPr>
        <p:grpSpPr>
          <a:xfrm rot="14519961">
            <a:off x="763705" y="2648671"/>
            <a:ext cx="457201" cy="457200"/>
            <a:chOff x="3657600" y="3429000"/>
            <a:chExt cx="1828800" cy="1828800"/>
          </a:xfrm>
        </p:grpSpPr>
        <p:sp>
          <p:nvSpPr>
            <p:cNvPr id="367" name="Arc 36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8" name="Oval 36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9" name="Straight Connector 368"/>
            <p:cNvCxnSpPr>
              <a:stCxn id="36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 rot="17026274">
            <a:off x="649135" y="2446828"/>
            <a:ext cx="457201" cy="457200"/>
            <a:chOff x="3657600" y="3429000"/>
            <a:chExt cx="1828800" cy="1828800"/>
          </a:xfrm>
        </p:grpSpPr>
        <p:sp>
          <p:nvSpPr>
            <p:cNvPr id="371" name="Arc 37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2" name="Oval 37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3" name="Straight Connector 372"/>
            <p:cNvCxnSpPr>
              <a:stCxn id="37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4" name="Group 373"/>
          <p:cNvGrpSpPr/>
          <p:nvPr/>
        </p:nvGrpSpPr>
        <p:grpSpPr>
          <a:xfrm rot="19160620">
            <a:off x="697691" y="2223227"/>
            <a:ext cx="457201" cy="457200"/>
            <a:chOff x="3657600" y="3429000"/>
            <a:chExt cx="1828800" cy="1828800"/>
          </a:xfrm>
        </p:grpSpPr>
        <p:sp>
          <p:nvSpPr>
            <p:cNvPr id="375" name="Arc 37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6" name="Oval 37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7" name="Straight Connector 376"/>
            <p:cNvCxnSpPr>
              <a:stCxn id="37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8" name="Group 377"/>
          <p:cNvGrpSpPr/>
          <p:nvPr/>
        </p:nvGrpSpPr>
        <p:grpSpPr>
          <a:xfrm rot="17701921">
            <a:off x="871696" y="2072428"/>
            <a:ext cx="457201" cy="457200"/>
            <a:chOff x="3657600" y="3429000"/>
            <a:chExt cx="1828800" cy="1828800"/>
          </a:xfrm>
        </p:grpSpPr>
        <p:sp>
          <p:nvSpPr>
            <p:cNvPr id="379" name="Arc 37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0" name="Oval 37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81" name="Straight Connector 380"/>
            <p:cNvCxnSpPr>
              <a:stCxn id="37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974070" y="1870094"/>
            <a:ext cx="457201" cy="457200"/>
            <a:chOff x="3657600" y="3429000"/>
            <a:chExt cx="1828800" cy="1828800"/>
          </a:xfrm>
        </p:grpSpPr>
        <p:sp>
          <p:nvSpPr>
            <p:cNvPr id="383" name="Arc 38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4" name="Oval 38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85" name="Straight Connector 384"/>
            <p:cNvCxnSpPr>
              <a:stCxn id="38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6" name="Group 385"/>
          <p:cNvGrpSpPr/>
          <p:nvPr/>
        </p:nvGrpSpPr>
        <p:grpSpPr>
          <a:xfrm rot="1670595">
            <a:off x="1202671" y="1867904"/>
            <a:ext cx="457201" cy="457200"/>
            <a:chOff x="3657600" y="3429000"/>
            <a:chExt cx="1828800" cy="1828800"/>
          </a:xfrm>
        </p:grpSpPr>
        <p:sp>
          <p:nvSpPr>
            <p:cNvPr id="387" name="Arc 38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8" name="Oval 38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89" name="Straight Connector 388"/>
            <p:cNvCxnSpPr>
              <a:stCxn id="38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 rot="7147347">
            <a:off x="1404807" y="1968864"/>
            <a:ext cx="457201" cy="457200"/>
            <a:chOff x="3657600" y="3429000"/>
            <a:chExt cx="1828800" cy="1828800"/>
          </a:xfrm>
        </p:grpSpPr>
        <p:sp>
          <p:nvSpPr>
            <p:cNvPr id="391" name="Arc 39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2" name="Oval 39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93" name="Straight Connector 392"/>
            <p:cNvCxnSpPr>
              <a:stCxn id="39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/>
          <p:cNvGrpSpPr/>
          <p:nvPr/>
        </p:nvGrpSpPr>
        <p:grpSpPr>
          <a:xfrm rot="4331836">
            <a:off x="1287998" y="2170380"/>
            <a:ext cx="457201" cy="457200"/>
            <a:chOff x="3657600" y="3429000"/>
            <a:chExt cx="1828800" cy="1828800"/>
          </a:xfrm>
        </p:grpSpPr>
        <p:sp>
          <p:nvSpPr>
            <p:cNvPr id="395" name="Arc 39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6" name="Oval 39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97" name="Straight Connector 396"/>
            <p:cNvCxnSpPr>
              <a:stCxn id="39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205957">
            <a:off x="1361861" y="2392981"/>
            <a:ext cx="457201" cy="457200"/>
            <a:chOff x="3657600" y="3429000"/>
            <a:chExt cx="1828800" cy="1828800"/>
          </a:xfrm>
        </p:grpSpPr>
        <p:sp>
          <p:nvSpPr>
            <p:cNvPr id="399" name="Arc 39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0" name="Oval 39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1" name="Straight Connector 400"/>
            <p:cNvCxnSpPr>
              <a:stCxn id="39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 rot="20652417">
            <a:off x="1586765" y="2404602"/>
            <a:ext cx="457201" cy="457200"/>
            <a:chOff x="3657600" y="3429000"/>
            <a:chExt cx="1828800" cy="1828800"/>
          </a:xfrm>
        </p:grpSpPr>
        <p:sp>
          <p:nvSpPr>
            <p:cNvPr id="403" name="Arc 40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4" name="Oval 40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5" name="Straight Connector 404"/>
            <p:cNvCxnSpPr>
              <a:stCxn id="40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Group 405"/>
          <p:cNvGrpSpPr/>
          <p:nvPr/>
        </p:nvGrpSpPr>
        <p:grpSpPr>
          <a:xfrm rot="413675">
            <a:off x="1806737" y="2343298"/>
            <a:ext cx="457201" cy="457200"/>
            <a:chOff x="3657600" y="3429000"/>
            <a:chExt cx="1828800" cy="1828800"/>
          </a:xfrm>
        </p:grpSpPr>
        <p:sp>
          <p:nvSpPr>
            <p:cNvPr id="407" name="Arc 40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8" name="Oval 40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9" name="Straight Connector 408"/>
            <p:cNvCxnSpPr>
              <a:stCxn id="40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 rot="677186">
            <a:off x="2041965" y="2365987"/>
            <a:ext cx="457201" cy="457200"/>
            <a:chOff x="3657600" y="3429000"/>
            <a:chExt cx="1828800" cy="1828800"/>
          </a:xfrm>
        </p:grpSpPr>
        <p:sp>
          <p:nvSpPr>
            <p:cNvPr id="411" name="Arc 410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2" name="Oval 411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13" name="Straight Connector 412"/>
            <p:cNvCxnSpPr>
              <a:stCxn id="411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oup 413"/>
          <p:cNvGrpSpPr/>
          <p:nvPr/>
        </p:nvGrpSpPr>
        <p:grpSpPr>
          <a:xfrm rot="1259367">
            <a:off x="2283413" y="2408579"/>
            <a:ext cx="457201" cy="457200"/>
            <a:chOff x="3657600" y="3429000"/>
            <a:chExt cx="1828800" cy="1828800"/>
          </a:xfrm>
        </p:grpSpPr>
        <p:sp>
          <p:nvSpPr>
            <p:cNvPr id="415" name="Arc 414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6" name="Oval 415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17" name="Straight Connector 416"/>
            <p:cNvCxnSpPr>
              <a:stCxn id="415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/>
          <p:cNvGrpSpPr/>
          <p:nvPr/>
        </p:nvGrpSpPr>
        <p:grpSpPr>
          <a:xfrm rot="946979">
            <a:off x="2512342" y="2493623"/>
            <a:ext cx="457201" cy="457200"/>
            <a:chOff x="3657600" y="3429000"/>
            <a:chExt cx="1828800" cy="1828800"/>
          </a:xfrm>
        </p:grpSpPr>
        <p:sp>
          <p:nvSpPr>
            <p:cNvPr id="419" name="Arc 418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0" name="Oval 419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21" name="Straight Connector 420"/>
            <p:cNvCxnSpPr>
              <a:stCxn id="419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 rot="318280">
            <a:off x="2745529" y="2561980"/>
            <a:ext cx="457201" cy="457200"/>
            <a:chOff x="3657600" y="3429000"/>
            <a:chExt cx="1828800" cy="1828800"/>
          </a:xfrm>
        </p:grpSpPr>
        <p:sp>
          <p:nvSpPr>
            <p:cNvPr id="423" name="Arc 422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4" name="Oval 423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25" name="Straight Connector 424"/>
            <p:cNvCxnSpPr>
              <a:stCxn id="423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oup 425"/>
          <p:cNvGrpSpPr/>
          <p:nvPr/>
        </p:nvGrpSpPr>
        <p:grpSpPr>
          <a:xfrm rot="20310366">
            <a:off x="2990469" y="2569187"/>
            <a:ext cx="457201" cy="457200"/>
            <a:chOff x="3657600" y="3429000"/>
            <a:chExt cx="1828800" cy="1828800"/>
          </a:xfrm>
        </p:grpSpPr>
        <p:sp>
          <p:nvSpPr>
            <p:cNvPr id="427" name="Arc 426"/>
            <p:cNvSpPr/>
            <p:nvPr/>
          </p:nvSpPr>
          <p:spPr>
            <a:xfrm>
              <a:off x="3657600" y="3429000"/>
              <a:ext cx="1828800" cy="1828800"/>
            </a:xfrm>
            <a:prstGeom prst="arc">
              <a:avLst>
                <a:gd name="adj1" fmla="val 20435182"/>
                <a:gd name="adj2" fmla="val 114511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lumMod val="100000"/>
                    <a:alpha val="54000"/>
                  </a:schemeClr>
                </a:gs>
                <a:gs pos="100000">
                  <a:schemeClr val="accent1">
                    <a:tint val="23500"/>
                    <a:satMod val="160000"/>
                    <a:lumMod val="100000"/>
                    <a:alpha val="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28" name="Oval 427"/>
            <p:cNvSpPr/>
            <p:nvPr/>
          </p:nvSpPr>
          <p:spPr>
            <a:xfrm>
              <a:off x="4471460" y="4240868"/>
              <a:ext cx="199268" cy="19926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29" name="Straight Connector 428"/>
            <p:cNvCxnSpPr>
              <a:stCxn id="427" idx="1"/>
            </p:cNvCxnSpPr>
            <p:nvPr/>
          </p:nvCxnSpPr>
          <p:spPr>
            <a:xfrm>
              <a:off x="4572000" y="4343400"/>
              <a:ext cx="914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47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43547</TotalTime>
  <Words>3072</Words>
  <Application>Microsoft Office PowerPoint</Application>
  <PresentationFormat>On-screen Show (4:3)</PresentationFormat>
  <Paragraphs>544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Wingdings 2</vt:lpstr>
      <vt:lpstr>Austin</vt:lpstr>
      <vt:lpstr>Фрактали</vt:lpstr>
      <vt:lpstr>В тази лекция</vt:lpstr>
      <vt:lpstr>PowerPoint Presentation</vt:lpstr>
      <vt:lpstr>Какво са фракталите?</vt:lpstr>
      <vt:lpstr>Обиколка</vt:lpstr>
      <vt:lpstr>Обиколка №1 на България</vt:lpstr>
      <vt:lpstr>Обиколка №1/2 на България</vt:lpstr>
      <vt:lpstr>Обиколка №1/4 на България</vt:lpstr>
      <vt:lpstr>Обиколка №1/8 на България</vt:lpstr>
      <vt:lpstr>Общи характеристики</vt:lpstr>
      <vt:lpstr>PowerPoint Presentation</vt:lpstr>
      <vt:lpstr>Генериране</vt:lpstr>
      <vt:lpstr>PowerPoint Presentation</vt:lpstr>
      <vt:lpstr>Геометрични методи</vt:lpstr>
      <vt:lpstr>Крива на Кох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Снежинка на Кох</vt:lpstr>
      <vt:lpstr>PowerPoint Presentation</vt:lpstr>
      <vt:lpstr>PowerPoint Presentation</vt:lpstr>
      <vt:lpstr>Драконова крива</vt:lpstr>
      <vt:lpstr>PowerPoint Presentation</vt:lpstr>
      <vt:lpstr>PowerPoint Presentation</vt:lpstr>
      <vt:lpstr>PowerPoint Presentation</vt:lpstr>
      <vt:lpstr>PowerPoint Presentation</vt:lpstr>
      <vt:lpstr>Питагорово дърво</vt:lpstr>
      <vt:lpstr>PowerPoint Presentation</vt:lpstr>
      <vt:lpstr>PowerPoint Presentation</vt:lpstr>
      <vt:lpstr>PowerPoint Presentation</vt:lpstr>
      <vt:lpstr>PowerPoint Presentation</vt:lpstr>
      <vt:lpstr>Алгебрични методи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Мълнии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Папратово листо</vt:lpstr>
      <vt:lpstr>PowerPoint Presentation</vt:lpstr>
      <vt:lpstr>PowerPoint Presentation</vt:lpstr>
      <vt:lpstr>Планински релеф</vt:lpstr>
      <vt:lpstr>PowerPoint Presentation</vt:lpstr>
      <vt:lpstr>PowerPoint Presentation</vt:lpstr>
      <vt:lpstr>PowerPoint Presentation</vt:lpstr>
      <vt:lpstr>PowerPoint Presentation</vt:lpstr>
      <vt:lpstr>Биоморфи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WebGL-17. Fractals</dc:title>
  <dc:creator>Pavel Boytchev</dc:creator>
  <cp:lastModifiedBy>Pavel Boytchev</cp:lastModifiedBy>
  <cp:revision>1596</cp:revision>
  <dcterms:created xsi:type="dcterms:W3CDTF">2013-12-13T09:03:57Z</dcterms:created>
  <dcterms:modified xsi:type="dcterms:W3CDTF">2021-10-28T13:32:06Z</dcterms:modified>
</cp:coreProperties>
</file>