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4"/>
  </p:notesMasterIdLst>
  <p:sldIdLst>
    <p:sldId id="256" r:id="rId2"/>
    <p:sldId id="297" r:id="rId3"/>
    <p:sldId id="681" r:id="rId4"/>
    <p:sldId id="894" r:id="rId5"/>
    <p:sldId id="1062" r:id="rId6"/>
    <p:sldId id="1117" r:id="rId7"/>
    <p:sldId id="1119" r:id="rId8"/>
    <p:sldId id="1123" r:id="rId9"/>
    <p:sldId id="1124" r:id="rId10"/>
    <p:sldId id="1120" r:id="rId11"/>
    <p:sldId id="1121" r:id="rId12"/>
    <p:sldId id="1122" r:id="rId13"/>
    <p:sldId id="1070" r:id="rId14"/>
    <p:sldId id="1125" r:id="rId15"/>
    <p:sldId id="1126" r:id="rId16"/>
    <p:sldId id="1127" r:id="rId17"/>
    <p:sldId id="1129" r:id="rId18"/>
    <p:sldId id="1130" r:id="rId19"/>
    <p:sldId id="1131" r:id="rId20"/>
    <p:sldId id="1133" r:id="rId21"/>
    <p:sldId id="1134" r:id="rId22"/>
    <p:sldId id="1135" r:id="rId23"/>
    <p:sldId id="1136" r:id="rId24"/>
    <p:sldId id="1137" r:id="rId25"/>
    <p:sldId id="1138" r:id="rId26"/>
    <p:sldId id="1139" r:id="rId27"/>
    <p:sldId id="1140" r:id="rId28"/>
    <p:sldId id="1141" r:id="rId29"/>
    <p:sldId id="1142" r:id="rId30"/>
    <p:sldId id="1143" r:id="rId31"/>
    <p:sldId id="1150" r:id="rId32"/>
    <p:sldId id="1151" r:id="rId33"/>
    <p:sldId id="1152" r:id="rId34"/>
    <p:sldId id="1153" r:id="rId35"/>
    <p:sldId id="1144" r:id="rId36"/>
    <p:sldId id="1145" r:id="rId37"/>
    <p:sldId id="1173" r:id="rId38"/>
    <p:sldId id="1174" r:id="rId39"/>
    <p:sldId id="1149" r:id="rId40"/>
    <p:sldId id="1154" r:id="rId41"/>
    <p:sldId id="1155" r:id="rId42"/>
    <p:sldId id="1156" r:id="rId43"/>
    <p:sldId id="1157" r:id="rId44"/>
    <p:sldId id="1158" r:id="rId45"/>
    <p:sldId id="1159" r:id="rId46"/>
    <p:sldId id="1160" r:id="rId47"/>
    <p:sldId id="1161" r:id="rId48"/>
    <p:sldId id="1162" r:id="rId49"/>
    <p:sldId id="1163" r:id="rId50"/>
    <p:sldId id="1164" r:id="rId51"/>
    <p:sldId id="1165" r:id="rId52"/>
    <p:sldId id="1167" r:id="rId53"/>
    <p:sldId id="1168" r:id="rId54"/>
    <p:sldId id="1169" r:id="rId55"/>
    <p:sldId id="1170" r:id="rId56"/>
    <p:sldId id="1176" r:id="rId57"/>
    <p:sldId id="1175" r:id="rId58"/>
    <p:sldId id="1171" r:id="rId59"/>
    <p:sldId id="1177" r:id="rId60"/>
    <p:sldId id="1172" r:id="rId61"/>
    <p:sldId id="289" r:id="rId62"/>
    <p:sldId id="29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000000"/>
    <a:srgbClr val="6F9500"/>
    <a:srgbClr val="FF0000"/>
    <a:srgbClr val="FFFFFF"/>
    <a:srgbClr val="FFFF00"/>
    <a:srgbClr val="DFF7AE"/>
    <a:srgbClr val="CAF278"/>
    <a:srgbClr val="62EF57"/>
    <a:srgbClr val="DFF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99825" autoAdjust="0"/>
  </p:normalViewPr>
  <p:slideViewPr>
    <p:cSldViewPr>
      <p:cViewPr varScale="1">
        <p:scale>
          <a:sx n="79" d="100"/>
          <a:sy n="79" d="100"/>
        </p:scale>
        <p:origin x="21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6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28.10.2021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>
              <a:buClr>
                <a:schemeClr val="accent1">
                  <a:lumMod val="75000"/>
                </a:schemeClr>
              </a:buClr>
              <a:defRPr lang="en-US" sz="20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bg-BG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bg2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rgbClr val="006600"/>
                </a:solidFill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rgbClr val="0066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146779" y="4478669"/>
            <a:ext cx="6275055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проф. П. Бойчев ● КИТ ● ФМИ ● СУ ●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7332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rgbClr val="0033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rgbClr val="339933"/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rgbClr val="006600"/>
          </a:solidFill>
          <a:effectLst>
            <a:outerShdw blurRad="63500" algn="ctr" rotWithShape="0">
              <a:srgbClr val="339933">
                <a:alpha val="40000"/>
              </a:srgb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Example%202%20-%20Bezier%20curve" TargetMode="External"/><Relationship Id="rId2" Type="http://schemas.openxmlformats.org/officeDocument/2006/relationships/hyperlink" Target="Example%202%20-%20Bezier%20curve/Example%2018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xample%203%20-%20Continuity" TargetMode="External"/><Relationship Id="rId2" Type="http://schemas.openxmlformats.org/officeDocument/2006/relationships/hyperlink" Target="Example%203%20-%20Continuity/Example%2018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Example%204%20-%20B-spline%20curve" TargetMode="External"/><Relationship Id="rId2" Type="http://schemas.openxmlformats.org/officeDocument/2006/relationships/hyperlink" Target="Example%204%20-%20B-spline%20curve/Example%2018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Example%205%20-%20Continuous%20curve" TargetMode="External"/><Relationship Id="rId2" Type="http://schemas.openxmlformats.org/officeDocument/2006/relationships/hyperlink" Target="Example%205%20-%20Continuous%20curve/Example%2018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Example%206%20-%20Bezier%20surface%20-%20Step%201" TargetMode="External"/><Relationship Id="rId2" Type="http://schemas.openxmlformats.org/officeDocument/2006/relationships/hyperlink" Target="Example%206%20-%20Bezier%20surface%20-%20Step%201/Example%2018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Example%207%20-%20Bezier%20surface%20-%20Step%202" TargetMode="External"/><Relationship Id="rId2" Type="http://schemas.openxmlformats.org/officeDocument/2006/relationships/hyperlink" Target="Example%207%20-%20Bezier%20surface%20-%20Step%202/Example%2018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Example%208%20-%20Bezier%20surface%20-%20Step%203" TargetMode="External"/><Relationship Id="rId2" Type="http://schemas.openxmlformats.org/officeDocument/2006/relationships/hyperlink" Target="Example%208%20-%20Bezier%20surface%20-%20Step%203/Example%2018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Example%209%20-%20B-spline%20surfaces" TargetMode="External"/><Relationship Id="rId2" Type="http://schemas.openxmlformats.org/officeDocument/2006/relationships/hyperlink" Target="Example%209%20-%20B-spline%20surfaces/Example%2018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xample%201%20-%20Curve%20scattering" TargetMode="External"/><Relationship Id="rId2" Type="http://schemas.openxmlformats.org/officeDocument/2006/relationships/hyperlink" Target="Example%201%20-%20Curve%20scattering/Example%2018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Полиноми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Тема №</a:t>
            </a:r>
            <a:r>
              <a:rPr lang="en-US" dirty="0"/>
              <a:t>18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Съшиване и гладкост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Нужда от съшиване</a:t>
            </a:r>
          </a:p>
          <a:p>
            <a:pPr lvl="1"/>
            <a:r>
              <a:rPr lang="bg-BG" dirty="0"/>
              <a:t>При криви с много извивки</a:t>
            </a:r>
          </a:p>
          <a:p>
            <a:pPr lvl="1"/>
            <a:r>
              <a:rPr lang="bg-BG" dirty="0"/>
              <a:t>По-лесно е представяне с няколко полинома от ниска степен, отколкото един от висока степен </a:t>
            </a:r>
          </a:p>
          <a:p>
            <a:pPr lvl="1"/>
            <a:endParaRPr lang="bg-BG" dirty="0"/>
          </a:p>
          <a:p>
            <a:r>
              <a:rPr lang="bg-BG" dirty="0"/>
              <a:t>Гладкостта е на степени</a:t>
            </a:r>
          </a:p>
          <a:p>
            <a:pPr lvl="1"/>
            <a:r>
              <a:rPr lang="bg-BG" dirty="0"/>
              <a:t>По-висока степен = математически по-гладка крива</a:t>
            </a:r>
          </a:p>
          <a:p>
            <a:pPr lvl="1"/>
            <a:r>
              <a:rPr lang="bg-BG" dirty="0"/>
              <a:t>Зависи от поведението на кривата в точките за съшиване</a:t>
            </a:r>
          </a:p>
          <a:p>
            <a:pPr lvl="1"/>
            <a:r>
              <a:rPr lang="bg-BG" dirty="0"/>
              <a:t>За гладкост се изследват производните</a:t>
            </a:r>
          </a:p>
          <a:p>
            <a:pPr lvl="1"/>
            <a:r>
              <a:rPr lang="bg-BG" dirty="0"/>
              <a:t>Хората усещат 2-3 степени на гладкост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8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Геометрична гладкост</a:t>
            </a:r>
            <a:r>
              <a:rPr lang="en-US" dirty="0"/>
              <a:t> </a:t>
            </a:r>
            <a:r>
              <a:rPr lang="bg-BG" dirty="0"/>
              <a:t>от степен </a:t>
            </a:r>
            <a:r>
              <a:rPr lang="en-US" dirty="0"/>
              <a:t>n</a:t>
            </a:r>
            <a:endParaRPr lang="bg-BG" dirty="0"/>
          </a:p>
          <a:p>
            <a:pPr lvl="1"/>
            <a:r>
              <a:rPr lang="en-US" dirty="0"/>
              <a:t>G</a:t>
            </a:r>
            <a:r>
              <a:rPr lang="en-US" baseline="30000" dirty="0"/>
              <a:t>0</a:t>
            </a:r>
            <a:r>
              <a:rPr lang="en-US" dirty="0"/>
              <a:t>: </a:t>
            </a:r>
            <a:r>
              <a:rPr lang="bg-BG" dirty="0"/>
              <a:t>единият край съвпада с другия</a:t>
            </a:r>
          </a:p>
          <a:p>
            <a:pPr lvl="1"/>
            <a:r>
              <a:rPr lang="en-US" dirty="0"/>
              <a:t>G</a:t>
            </a:r>
            <a:r>
              <a:rPr lang="bg-BG" baseline="30000" dirty="0"/>
              <a:t>1</a:t>
            </a:r>
            <a:r>
              <a:rPr lang="en-US" dirty="0"/>
              <a:t>: </a:t>
            </a:r>
            <a:r>
              <a:rPr lang="bg-BG" dirty="0"/>
              <a:t>тангентите са непрекъснати</a:t>
            </a:r>
          </a:p>
          <a:p>
            <a:pPr lvl="1"/>
            <a:r>
              <a:rPr lang="en-US" dirty="0"/>
              <a:t>G</a:t>
            </a:r>
            <a:r>
              <a:rPr lang="bg-BG" baseline="30000" dirty="0"/>
              <a:t>2</a:t>
            </a:r>
            <a:r>
              <a:rPr lang="en-US" dirty="0"/>
              <a:t>: </a:t>
            </a:r>
            <a:r>
              <a:rPr lang="bg-BG" dirty="0"/>
              <a:t>кривината е непрекъсната</a:t>
            </a:r>
          </a:p>
          <a:p>
            <a:pPr lvl="1"/>
            <a:endParaRPr lang="bg-BG" dirty="0"/>
          </a:p>
          <a:p>
            <a:r>
              <a:rPr lang="bg-BG" dirty="0"/>
              <a:t>Параметрична гладкост</a:t>
            </a:r>
            <a:r>
              <a:rPr lang="en-US" dirty="0"/>
              <a:t> </a:t>
            </a:r>
            <a:r>
              <a:rPr lang="bg-BG" dirty="0"/>
              <a:t>от степен </a:t>
            </a:r>
            <a:r>
              <a:rPr lang="en-US" dirty="0"/>
              <a:t>n</a:t>
            </a:r>
            <a:endParaRPr lang="bg-BG" dirty="0"/>
          </a:p>
          <a:p>
            <a:pPr lvl="1"/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: </a:t>
            </a:r>
            <a:r>
              <a:rPr lang="bg-BG" dirty="0"/>
              <a:t>съвпада с </a:t>
            </a:r>
            <a:r>
              <a:rPr lang="en-US" dirty="0"/>
              <a:t>G</a:t>
            </a:r>
            <a:r>
              <a:rPr lang="en-US" baseline="30000" dirty="0"/>
              <a:t>0</a:t>
            </a:r>
            <a:endParaRPr lang="bg-BG" baseline="30000" dirty="0"/>
          </a:p>
          <a:p>
            <a:pPr lvl="1"/>
            <a:r>
              <a:rPr lang="en-US" dirty="0"/>
              <a:t>C</a:t>
            </a:r>
            <a:r>
              <a:rPr lang="bg-BG" baseline="30000" dirty="0"/>
              <a:t>1</a:t>
            </a:r>
            <a:r>
              <a:rPr lang="en-US" dirty="0"/>
              <a:t>: </a:t>
            </a:r>
            <a:r>
              <a:rPr lang="bg-BG" dirty="0"/>
              <a:t>тангентите са равни и непрекъснати</a:t>
            </a:r>
          </a:p>
          <a:p>
            <a:pPr lvl="1"/>
            <a:r>
              <a:rPr lang="en-US" dirty="0"/>
              <a:t>C</a:t>
            </a:r>
            <a:r>
              <a:rPr lang="bg-BG" baseline="30000" dirty="0"/>
              <a:t>2</a:t>
            </a:r>
            <a:r>
              <a:rPr lang="en-US" dirty="0"/>
              <a:t>: </a:t>
            </a:r>
            <a:r>
              <a:rPr lang="bg-BG" dirty="0"/>
              <a:t>кривината е равна и непрекъсната</a:t>
            </a: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5" name="Freeform 4"/>
          <p:cNvSpPr/>
          <p:nvPr/>
        </p:nvSpPr>
        <p:spPr>
          <a:xfrm>
            <a:off x="457200" y="5257800"/>
            <a:ext cx="2514600" cy="533399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  <a:gd name="connsiteX0" fmla="*/ 172519 w 3906319"/>
              <a:gd name="connsiteY0" fmla="*/ 0 h 684627"/>
              <a:gd name="connsiteX1" fmla="*/ 1391719 w 3906319"/>
              <a:gd name="connsiteY1" fmla="*/ 533400 h 684627"/>
              <a:gd name="connsiteX2" fmla="*/ 2687119 w 3906319"/>
              <a:gd name="connsiteY2" fmla="*/ 609600 h 684627"/>
              <a:gd name="connsiteX3" fmla="*/ 3906319 w 3906319"/>
              <a:gd name="connsiteY3" fmla="*/ 76201 h 684627"/>
              <a:gd name="connsiteX0" fmla="*/ 0 w 2514600"/>
              <a:gd name="connsiteY0" fmla="*/ 457199 h 533399"/>
              <a:gd name="connsiteX1" fmla="*/ 1295400 w 2514600"/>
              <a:gd name="connsiteY1" fmla="*/ 533399 h 533399"/>
              <a:gd name="connsiteX2" fmla="*/ 2514600 w 2514600"/>
              <a:gd name="connsiteY2" fmla="*/ 0 h 533399"/>
              <a:gd name="connsiteX0" fmla="*/ 0 w 2514600"/>
              <a:gd name="connsiteY0" fmla="*/ 457199 h 533399"/>
              <a:gd name="connsiteX1" fmla="*/ 1295400 w 2514600"/>
              <a:gd name="connsiteY1" fmla="*/ 533399 h 533399"/>
              <a:gd name="connsiteX2" fmla="*/ 2514600 w 2514600"/>
              <a:gd name="connsiteY2" fmla="*/ 0 h 533399"/>
              <a:gd name="connsiteX0" fmla="*/ 0 w 2514600"/>
              <a:gd name="connsiteY0" fmla="*/ 457199 h 533399"/>
              <a:gd name="connsiteX1" fmla="*/ 1295400 w 2514600"/>
              <a:gd name="connsiteY1" fmla="*/ 533399 h 533399"/>
              <a:gd name="connsiteX2" fmla="*/ 2514600 w 2514600"/>
              <a:gd name="connsiteY2" fmla="*/ 0 h 53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533399">
                <a:moveTo>
                  <a:pt x="0" y="457199"/>
                </a:moveTo>
                <a:cubicBezTo>
                  <a:pt x="431733" y="37069"/>
                  <a:pt x="588061" y="-152096"/>
                  <a:pt x="1295400" y="533399"/>
                </a:cubicBezTo>
                <a:cubicBezTo>
                  <a:pt x="1687576" y="13410"/>
                  <a:pt x="2019300" y="25400"/>
                  <a:pt x="2514600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83553" y="5935308"/>
            <a:ext cx="1404153" cy="584775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Точка на съшиване</a:t>
            </a:r>
            <a:endParaRPr lang="en-US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666136" y="5681672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7273" y="4736068"/>
            <a:ext cx="1404153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G</a:t>
            </a:r>
            <a:r>
              <a:rPr lang="en-US" b="1" baseline="30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= </a:t>
            </a:r>
            <a:r>
              <a:rPr lang="en-US" b="1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C</a:t>
            </a:r>
            <a:r>
              <a:rPr lang="en-US" b="1" baseline="30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6" name="Freeform 15"/>
          <p:cNvSpPr/>
          <p:nvPr/>
        </p:nvSpPr>
        <p:spPr>
          <a:xfrm>
            <a:off x="3276600" y="5246133"/>
            <a:ext cx="2514600" cy="708274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  <a:gd name="connsiteX0" fmla="*/ 172519 w 3906319"/>
              <a:gd name="connsiteY0" fmla="*/ 0 h 684627"/>
              <a:gd name="connsiteX1" fmla="*/ 1391719 w 3906319"/>
              <a:gd name="connsiteY1" fmla="*/ 533400 h 684627"/>
              <a:gd name="connsiteX2" fmla="*/ 2687119 w 3906319"/>
              <a:gd name="connsiteY2" fmla="*/ 609600 h 684627"/>
              <a:gd name="connsiteX3" fmla="*/ 3906319 w 3906319"/>
              <a:gd name="connsiteY3" fmla="*/ 76201 h 684627"/>
              <a:gd name="connsiteX0" fmla="*/ 0 w 2514600"/>
              <a:gd name="connsiteY0" fmla="*/ 457199 h 533399"/>
              <a:gd name="connsiteX1" fmla="*/ 1295400 w 2514600"/>
              <a:gd name="connsiteY1" fmla="*/ 533399 h 533399"/>
              <a:gd name="connsiteX2" fmla="*/ 2514600 w 2514600"/>
              <a:gd name="connsiteY2" fmla="*/ 0 h 533399"/>
              <a:gd name="connsiteX0" fmla="*/ 0 w 2514600"/>
              <a:gd name="connsiteY0" fmla="*/ 457199 h 562563"/>
              <a:gd name="connsiteX1" fmla="*/ 1295400 w 2514600"/>
              <a:gd name="connsiteY1" fmla="*/ 533399 h 562563"/>
              <a:gd name="connsiteX2" fmla="*/ 2514600 w 2514600"/>
              <a:gd name="connsiteY2" fmla="*/ 0 h 562563"/>
              <a:gd name="connsiteX0" fmla="*/ 0 w 2514600"/>
              <a:gd name="connsiteY0" fmla="*/ 457199 h 569616"/>
              <a:gd name="connsiteX1" fmla="*/ 1324661 w 2514600"/>
              <a:gd name="connsiteY1" fmla="*/ 540714 h 569616"/>
              <a:gd name="connsiteX2" fmla="*/ 2514600 w 2514600"/>
              <a:gd name="connsiteY2" fmla="*/ 0 h 569616"/>
              <a:gd name="connsiteX0" fmla="*/ 0 w 2514600"/>
              <a:gd name="connsiteY0" fmla="*/ 457199 h 712484"/>
              <a:gd name="connsiteX1" fmla="*/ 1324661 w 2514600"/>
              <a:gd name="connsiteY1" fmla="*/ 540714 h 712484"/>
              <a:gd name="connsiteX2" fmla="*/ 2514600 w 2514600"/>
              <a:gd name="connsiteY2" fmla="*/ 0 h 712484"/>
              <a:gd name="connsiteX0" fmla="*/ 0 w 2514600"/>
              <a:gd name="connsiteY0" fmla="*/ 457199 h 708274"/>
              <a:gd name="connsiteX1" fmla="*/ 1324661 w 2514600"/>
              <a:gd name="connsiteY1" fmla="*/ 540714 h 708274"/>
              <a:gd name="connsiteX2" fmla="*/ 2514600 w 2514600"/>
              <a:gd name="connsiteY2" fmla="*/ 0 h 7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708274">
                <a:moveTo>
                  <a:pt x="0" y="457199"/>
                </a:moveTo>
                <a:cubicBezTo>
                  <a:pt x="431733" y="37069"/>
                  <a:pt x="937505" y="185018"/>
                  <a:pt x="1324661" y="540714"/>
                </a:cubicBezTo>
                <a:cubicBezTo>
                  <a:pt x="1951451" y="1116571"/>
                  <a:pt x="2019300" y="25400"/>
                  <a:pt x="2514600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85536" y="5670004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70702" y="4724400"/>
            <a:ext cx="1404153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G</a:t>
            </a:r>
            <a:r>
              <a:rPr lang="en-US" b="1" baseline="30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7" name="Freeform 26"/>
          <p:cNvSpPr/>
          <p:nvPr/>
        </p:nvSpPr>
        <p:spPr>
          <a:xfrm>
            <a:off x="6248400" y="5267676"/>
            <a:ext cx="2514600" cy="632722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  <a:gd name="connsiteX0" fmla="*/ 172519 w 3906319"/>
              <a:gd name="connsiteY0" fmla="*/ 0 h 684627"/>
              <a:gd name="connsiteX1" fmla="*/ 1391719 w 3906319"/>
              <a:gd name="connsiteY1" fmla="*/ 533400 h 684627"/>
              <a:gd name="connsiteX2" fmla="*/ 2687119 w 3906319"/>
              <a:gd name="connsiteY2" fmla="*/ 609600 h 684627"/>
              <a:gd name="connsiteX3" fmla="*/ 3906319 w 3906319"/>
              <a:gd name="connsiteY3" fmla="*/ 76201 h 684627"/>
              <a:gd name="connsiteX0" fmla="*/ 0 w 2514600"/>
              <a:gd name="connsiteY0" fmla="*/ 457199 h 533399"/>
              <a:gd name="connsiteX1" fmla="*/ 1295400 w 2514600"/>
              <a:gd name="connsiteY1" fmla="*/ 533399 h 533399"/>
              <a:gd name="connsiteX2" fmla="*/ 2514600 w 2514600"/>
              <a:gd name="connsiteY2" fmla="*/ 0 h 533399"/>
              <a:gd name="connsiteX0" fmla="*/ 0 w 2514600"/>
              <a:gd name="connsiteY0" fmla="*/ 457199 h 562563"/>
              <a:gd name="connsiteX1" fmla="*/ 1295400 w 2514600"/>
              <a:gd name="connsiteY1" fmla="*/ 533399 h 562563"/>
              <a:gd name="connsiteX2" fmla="*/ 2514600 w 2514600"/>
              <a:gd name="connsiteY2" fmla="*/ 0 h 562563"/>
              <a:gd name="connsiteX0" fmla="*/ 0 w 2514600"/>
              <a:gd name="connsiteY0" fmla="*/ 457199 h 652571"/>
              <a:gd name="connsiteX1" fmla="*/ 1295400 w 2514600"/>
              <a:gd name="connsiteY1" fmla="*/ 533399 h 652571"/>
              <a:gd name="connsiteX2" fmla="*/ 2514600 w 2514600"/>
              <a:gd name="connsiteY2" fmla="*/ 0 h 652571"/>
              <a:gd name="connsiteX0" fmla="*/ 0 w 2514600"/>
              <a:gd name="connsiteY0" fmla="*/ 457199 h 652571"/>
              <a:gd name="connsiteX1" fmla="*/ 1295400 w 2514600"/>
              <a:gd name="connsiteY1" fmla="*/ 533399 h 652571"/>
              <a:gd name="connsiteX2" fmla="*/ 2514600 w 2514600"/>
              <a:gd name="connsiteY2" fmla="*/ 0 h 652571"/>
              <a:gd name="connsiteX0" fmla="*/ 0 w 2514600"/>
              <a:gd name="connsiteY0" fmla="*/ 457199 h 457199"/>
              <a:gd name="connsiteX1" fmla="*/ 1478280 w 2514600"/>
              <a:gd name="connsiteY1" fmla="*/ 299312 h 457199"/>
              <a:gd name="connsiteX2" fmla="*/ 2514600 w 2514600"/>
              <a:gd name="connsiteY2" fmla="*/ 0 h 457199"/>
              <a:gd name="connsiteX0" fmla="*/ 0 w 2514600"/>
              <a:gd name="connsiteY0" fmla="*/ 457199 h 632722"/>
              <a:gd name="connsiteX1" fmla="*/ 1288085 w 2514600"/>
              <a:gd name="connsiteY1" fmla="*/ 511453 h 632722"/>
              <a:gd name="connsiteX2" fmla="*/ 2514600 w 2514600"/>
              <a:gd name="connsiteY2" fmla="*/ 0 h 63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632722">
                <a:moveTo>
                  <a:pt x="0" y="457199"/>
                </a:moveTo>
                <a:cubicBezTo>
                  <a:pt x="431733" y="37069"/>
                  <a:pt x="807517" y="45414"/>
                  <a:pt x="1288085" y="511453"/>
                </a:cubicBezTo>
                <a:cubicBezTo>
                  <a:pt x="1780483" y="959055"/>
                  <a:pt x="2019300" y="25400"/>
                  <a:pt x="2514600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457336" y="5691547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42502" y="4745943"/>
            <a:ext cx="1404153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C</a:t>
            </a:r>
            <a:r>
              <a:rPr lang="en-US" b="1" baseline="30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44538" y="5318150"/>
            <a:ext cx="1016812" cy="9509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220857" y="5427333"/>
            <a:ext cx="1016812" cy="95097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1037062" y="5105400"/>
            <a:ext cx="718142" cy="69751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753715" y="5267676"/>
            <a:ext cx="379885" cy="53895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6248400" y="5257800"/>
            <a:ext cx="2514600" cy="708274"/>
          </a:xfrm>
          <a:custGeom>
            <a:avLst/>
            <a:gdLst>
              <a:gd name="connsiteX0" fmla="*/ 0 w 3403600"/>
              <a:gd name="connsiteY0" fmla="*/ 1007533 h 1007533"/>
              <a:gd name="connsiteX1" fmla="*/ 2133600 w 3403600"/>
              <a:gd name="connsiteY1" fmla="*/ 93133 h 1007533"/>
              <a:gd name="connsiteX2" fmla="*/ 3403600 w 3403600"/>
              <a:gd name="connsiteY2" fmla="*/ 448733 h 1007533"/>
              <a:gd name="connsiteX0" fmla="*/ 0 w 3403600"/>
              <a:gd name="connsiteY0" fmla="*/ 1033639 h 1033639"/>
              <a:gd name="connsiteX1" fmla="*/ 2133600 w 3403600"/>
              <a:gd name="connsiteY1" fmla="*/ 119239 h 1033639"/>
              <a:gd name="connsiteX2" fmla="*/ 2971800 w 3403600"/>
              <a:gd name="connsiteY2" fmla="*/ 940506 h 1033639"/>
              <a:gd name="connsiteX3" fmla="*/ 3403600 w 3403600"/>
              <a:gd name="connsiteY3" fmla="*/ 474839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5486400 w 5486400"/>
              <a:gd name="connsiteY3" fmla="*/ 254706 h 1033639"/>
              <a:gd name="connsiteX0" fmla="*/ 0 w 5486400"/>
              <a:gd name="connsiteY0" fmla="*/ 1033639 h 1033639"/>
              <a:gd name="connsiteX1" fmla="*/ 2133600 w 5486400"/>
              <a:gd name="connsiteY1" fmla="*/ 119239 h 1033639"/>
              <a:gd name="connsiteX2" fmla="*/ 2971800 w 5486400"/>
              <a:gd name="connsiteY2" fmla="*/ 940506 h 1033639"/>
              <a:gd name="connsiteX3" fmla="*/ 4191000 w 5486400"/>
              <a:gd name="connsiteY3" fmla="*/ 178506 h 1033639"/>
              <a:gd name="connsiteX4" fmla="*/ 5486400 w 5486400"/>
              <a:gd name="connsiteY4" fmla="*/ 254706 h 1033639"/>
              <a:gd name="connsiteX0" fmla="*/ 0 w 5486400"/>
              <a:gd name="connsiteY0" fmla="*/ 974372 h 974372"/>
              <a:gd name="connsiteX1" fmla="*/ 1447800 w 5486400"/>
              <a:gd name="connsiteY1" fmla="*/ 119239 h 974372"/>
              <a:gd name="connsiteX2" fmla="*/ 2971800 w 5486400"/>
              <a:gd name="connsiteY2" fmla="*/ 881239 h 974372"/>
              <a:gd name="connsiteX3" fmla="*/ 4191000 w 5486400"/>
              <a:gd name="connsiteY3" fmla="*/ 119239 h 974372"/>
              <a:gd name="connsiteX4" fmla="*/ 5486400 w 5486400"/>
              <a:gd name="connsiteY4" fmla="*/ 195439 h 974372"/>
              <a:gd name="connsiteX0" fmla="*/ 0 w 5562600"/>
              <a:gd name="connsiteY0" fmla="*/ 652638 h 963084"/>
              <a:gd name="connsiteX1" fmla="*/ 1524000 w 5562600"/>
              <a:gd name="connsiteY1" fmla="*/ 119239 h 963084"/>
              <a:gd name="connsiteX2" fmla="*/ 3048000 w 5562600"/>
              <a:gd name="connsiteY2" fmla="*/ 881239 h 963084"/>
              <a:gd name="connsiteX3" fmla="*/ 4267200 w 5562600"/>
              <a:gd name="connsiteY3" fmla="*/ 119239 h 963084"/>
              <a:gd name="connsiteX4" fmla="*/ 5562600 w 5562600"/>
              <a:gd name="connsiteY4" fmla="*/ 195439 h 963084"/>
              <a:gd name="connsiteX0" fmla="*/ 0 w 5562600"/>
              <a:gd name="connsiteY0" fmla="*/ 652638 h 734483"/>
              <a:gd name="connsiteX1" fmla="*/ 1524000 w 5562600"/>
              <a:gd name="connsiteY1" fmla="*/ 119239 h 734483"/>
              <a:gd name="connsiteX2" fmla="*/ 3048000 w 5562600"/>
              <a:gd name="connsiteY2" fmla="*/ 652638 h 734483"/>
              <a:gd name="connsiteX3" fmla="*/ 4267200 w 5562600"/>
              <a:gd name="connsiteY3" fmla="*/ 119239 h 734483"/>
              <a:gd name="connsiteX4" fmla="*/ 5562600 w 5562600"/>
              <a:gd name="connsiteY4" fmla="*/ 195439 h 734483"/>
              <a:gd name="connsiteX0" fmla="*/ 0 w 5562600"/>
              <a:gd name="connsiteY0" fmla="*/ 609599 h 691444"/>
              <a:gd name="connsiteX1" fmla="*/ 1524000 w 5562600"/>
              <a:gd name="connsiteY1" fmla="*/ 76200 h 691444"/>
              <a:gd name="connsiteX2" fmla="*/ 3048000 w 5562600"/>
              <a:gd name="connsiteY2" fmla="*/ 609599 h 691444"/>
              <a:gd name="connsiteX3" fmla="*/ 4267200 w 5562600"/>
              <a:gd name="connsiteY3" fmla="*/ 76200 h 691444"/>
              <a:gd name="connsiteX4" fmla="*/ 5562600 w 5562600"/>
              <a:gd name="connsiteY4" fmla="*/ 152400 h 691444"/>
              <a:gd name="connsiteX0" fmla="*/ 0 w 5562600"/>
              <a:gd name="connsiteY0" fmla="*/ 609599 h 698499"/>
              <a:gd name="connsiteX1" fmla="*/ 3048000 w 5562600"/>
              <a:gd name="connsiteY1" fmla="*/ 609599 h 698499"/>
              <a:gd name="connsiteX2" fmla="*/ 4267200 w 5562600"/>
              <a:gd name="connsiteY2" fmla="*/ 76200 h 698499"/>
              <a:gd name="connsiteX3" fmla="*/ 5562600 w 5562600"/>
              <a:gd name="connsiteY3" fmla="*/ 152400 h 69849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609599 h 615949"/>
              <a:gd name="connsiteX1" fmla="*/ 1447800 w 5562600"/>
              <a:gd name="connsiteY1" fmla="*/ 76199 h 615949"/>
              <a:gd name="connsiteX2" fmla="*/ 3048000 w 5562600"/>
              <a:gd name="connsiteY2" fmla="*/ 609599 h 615949"/>
              <a:gd name="connsiteX3" fmla="*/ 4267200 w 5562600"/>
              <a:gd name="connsiteY3" fmla="*/ 76200 h 615949"/>
              <a:gd name="connsiteX4" fmla="*/ 5562600 w 5562600"/>
              <a:gd name="connsiteY4" fmla="*/ 152400 h 615949"/>
              <a:gd name="connsiteX0" fmla="*/ 0 w 5562600"/>
              <a:gd name="connsiteY0" fmla="*/ 558799 h 565149"/>
              <a:gd name="connsiteX1" fmla="*/ 1447800 w 5562600"/>
              <a:gd name="connsiteY1" fmla="*/ 253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58799 h 565149"/>
              <a:gd name="connsiteX1" fmla="*/ 1752600 w 5562600"/>
              <a:gd name="connsiteY1" fmla="*/ 482599 h 565149"/>
              <a:gd name="connsiteX2" fmla="*/ 3048000 w 5562600"/>
              <a:gd name="connsiteY2" fmla="*/ 558799 h 565149"/>
              <a:gd name="connsiteX3" fmla="*/ 4267200 w 5562600"/>
              <a:gd name="connsiteY3" fmla="*/ 25400 h 565149"/>
              <a:gd name="connsiteX4" fmla="*/ 5562600 w 5562600"/>
              <a:gd name="connsiteY4" fmla="*/ 101600 h 565149"/>
              <a:gd name="connsiteX0" fmla="*/ 0 w 5562600"/>
              <a:gd name="connsiteY0" fmla="*/ 571500 h 912974"/>
              <a:gd name="connsiteX1" fmla="*/ 1752600 w 5562600"/>
              <a:gd name="connsiteY1" fmla="*/ 495300 h 912974"/>
              <a:gd name="connsiteX2" fmla="*/ 3048000 w 5562600"/>
              <a:gd name="connsiteY2" fmla="*/ 571500 h 912974"/>
              <a:gd name="connsiteX3" fmla="*/ 4267200 w 5562600"/>
              <a:gd name="connsiteY3" fmla="*/ 38101 h 912974"/>
              <a:gd name="connsiteX4" fmla="*/ 5562600 w 5562600"/>
              <a:gd name="connsiteY4" fmla="*/ 114301 h 912974"/>
              <a:gd name="connsiteX0" fmla="*/ 0 w 5029200"/>
              <a:gd name="connsiteY0" fmla="*/ 0 h 951074"/>
              <a:gd name="connsiteX1" fmla="*/ 1219200 w 5029200"/>
              <a:gd name="connsiteY1" fmla="*/ 533400 h 951074"/>
              <a:gd name="connsiteX2" fmla="*/ 2514600 w 5029200"/>
              <a:gd name="connsiteY2" fmla="*/ 609600 h 951074"/>
              <a:gd name="connsiteX3" fmla="*/ 3733800 w 5029200"/>
              <a:gd name="connsiteY3" fmla="*/ 76201 h 951074"/>
              <a:gd name="connsiteX4" fmla="*/ 5029200 w 5029200"/>
              <a:gd name="connsiteY4" fmla="*/ 152401 h 951074"/>
              <a:gd name="connsiteX0" fmla="*/ 670983 w 5700183"/>
              <a:gd name="connsiteY0" fmla="*/ 0 h 951074"/>
              <a:gd name="connsiteX1" fmla="*/ 1890183 w 5700183"/>
              <a:gd name="connsiteY1" fmla="*/ 533400 h 951074"/>
              <a:gd name="connsiteX2" fmla="*/ 3185583 w 5700183"/>
              <a:gd name="connsiteY2" fmla="*/ 609600 h 951074"/>
              <a:gd name="connsiteX3" fmla="*/ 4404783 w 5700183"/>
              <a:gd name="connsiteY3" fmla="*/ 76201 h 951074"/>
              <a:gd name="connsiteX4" fmla="*/ 5700183 w 5700183"/>
              <a:gd name="connsiteY4" fmla="*/ 152401 h 951074"/>
              <a:gd name="connsiteX0" fmla="*/ 670983 w 5700183"/>
              <a:gd name="connsiteY0" fmla="*/ 0 h 938374"/>
              <a:gd name="connsiteX1" fmla="*/ 1890183 w 5700183"/>
              <a:gd name="connsiteY1" fmla="*/ 533400 h 938374"/>
              <a:gd name="connsiteX2" fmla="*/ 3185583 w 5700183"/>
              <a:gd name="connsiteY2" fmla="*/ 609600 h 938374"/>
              <a:gd name="connsiteX3" fmla="*/ 4404783 w 5700183"/>
              <a:gd name="connsiteY3" fmla="*/ 76201 h 938374"/>
              <a:gd name="connsiteX4" fmla="*/ 5700183 w 5700183"/>
              <a:gd name="connsiteY4" fmla="*/ 152401 h 938374"/>
              <a:gd name="connsiteX0" fmla="*/ 172519 w 3906319"/>
              <a:gd name="connsiteY0" fmla="*/ 0 h 684627"/>
              <a:gd name="connsiteX1" fmla="*/ 1391719 w 3906319"/>
              <a:gd name="connsiteY1" fmla="*/ 533400 h 684627"/>
              <a:gd name="connsiteX2" fmla="*/ 2687119 w 3906319"/>
              <a:gd name="connsiteY2" fmla="*/ 609600 h 684627"/>
              <a:gd name="connsiteX3" fmla="*/ 3906319 w 3906319"/>
              <a:gd name="connsiteY3" fmla="*/ 76201 h 684627"/>
              <a:gd name="connsiteX0" fmla="*/ 0 w 2514600"/>
              <a:gd name="connsiteY0" fmla="*/ 457199 h 533399"/>
              <a:gd name="connsiteX1" fmla="*/ 1295400 w 2514600"/>
              <a:gd name="connsiteY1" fmla="*/ 533399 h 533399"/>
              <a:gd name="connsiteX2" fmla="*/ 2514600 w 2514600"/>
              <a:gd name="connsiteY2" fmla="*/ 0 h 533399"/>
              <a:gd name="connsiteX0" fmla="*/ 0 w 2514600"/>
              <a:gd name="connsiteY0" fmla="*/ 457199 h 562563"/>
              <a:gd name="connsiteX1" fmla="*/ 1295400 w 2514600"/>
              <a:gd name="connsiteY1" fmla="*/ 533399 h 562563"/>
              <a:gd name="connsiteX2" fmla="*/ 2514600 w 2514600"/>
              <a:gd name="connsiteY2" fmla="*/ 0 h 562563"/>
              <a:gd name="connsiteX0" fmla="*/ 0 w 2514600"/>
              <a:gd name="connsiteY0" fmla="*/ 457199 h 569616"/>
              <a:gd name="connsiteX1" fmla="*/ 1324661 w 2514600"/>
              <a:gd name="connsiteY1" fmla="*/ 540714 h 569616"/>
              <a:gd name="connsiteX2" fmla="*/ 2514600 w 2514600"/>
              <a:gd name="connsiteY2" fmla="*/ 0 h 569616"/>
              <a:gd name="connsiteX0" fmla="*/ 0 w 2514600"/>
              <a:gd name="connsiteY0" fmla="*/ 457199 h 712484"/>
              <a:gd name="connsiteX1" fmla="*/ 1324661 w 2514600"/>
              <a:gd name="connsiteY1" fmla="*/ 540714 h 712484"/>
              <a:gd name="connsiteX2" fmla="*/ 2514600 w 2514600"/>
              <a:gd name="connsiteY2" fmla="*/ 0 h 712484"/>
              <a:gd name="connsiteX0" fmla="*/ 0 w 2514600"/>
              <a:gd name="connsiteY0" fmla="*/ 457199 h 708274"/>
              <a:gd name="connsiteX1" fmla="*/ 1324661 w 2514600"/>
              <a:gd name="connsiteY1" fmla="*/ 540714 h 708274"/>
              <a:gd name="connsiteX2" fmla="*/ 2514600 w 2514600"/>
              <a:gd name="connsiteY2" fmla="*/ 0 h 70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708274">
                <a:moveTo>
                  <a:pt x="0" y="457199"/>
                </a:moveTo>
                <a:cubicBezTo>
                  <a:pt x="431733" y="37069"/>
                  <a:pt x="937505" y="185018"/>
                  <a:pt x="1324661" y="540714"/>
                </a:cubicBezTo>
                <a:cubicBezTo>
                  <a:pt x="1951451" y="1116571"/>
                  <a:pt x="2019300" y="25400"/>
                  <a:pt x="2514600" y="0"/>
                </a:cubicBezTo>
              </a:path>
            </a:pathLst>
          </a:custGeom>
          <a:noFill/>
          <a:ln w="12700">
            <a:solidFill>
              <a:srgbClr val="000000">
                <a:alpha val="30196"/>
              </a:srgbClr>
            </a:solidFill>
            <a:prstDash val="sysDash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заключение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Търси се начин, за който</a:t>
            </a:r>
          </a:p>
          <a:p>
            <a:pPr lvl="1"/>
            <a:r>
              <a:rPr lang="bg-BG" dirty="0"/>
              <a:t>Изчисляването на точка да е бързо</a:t>
            </a:r>
          </a:p>
          <a:p>
            <a:pPr lvl="1"/>
            <a:r>
              <a:rPr lang="bg-BG" dirty="0"/>
              <a:t>Дизайнът на кривата да е интуитивен</a:t>
            </a:r>
          </a:p>
          <a:p>
            <a:pPr lvl="1"/>
            <a:r>
              <a:rPr lang="bg-BG" dirty="0"/>
              <a:t>Кривата да подлежи на трансформация</a:t>
            </a:r>
          </a:p>
          <a:p>
            <a:pPr lvl="1"/>
            <a:r>
              <a:rPr lang="bg-BG" dirty="0"/>
              <a:t>Кривата да не дава “</a:t>
            </a:r>
            <a:r>
              <a:rPr lang="bg-BG" dirty="0" err="1"/>
              <a:t>разсейки</a:t>
            </a:r>
            <a:r>
              <a:rPr lang="bg-BG" dirty="0"/>
              <a:t>”</a:t>
            </a:r>
          </a:p>
          <a:p>
            <a:pPr lvl="1"/>
            <a:r>
              <a:rPr lang="bg-BG" dirty="0"/>
              <a:t>Отделните фрагменти да имат поне една степен на свобода</a:t>
            </a:r>
          </a:p>
          <a:p>
            <a:pPr lvl="1"/>
            <a:r>
              <a:rPr lang="bg-BG" dirty="0"/>
              <a:t>Да не си личи къде е съшивано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284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Криви на </a:t>
            </a:r>
            <a:r>
              <a:rPr lang="bg-BG" dirty="0" err="1"/>
              <a:t>Бези</a:t>
            </a:r>
            <a:r>
              <a:rPr lang="en-GB" dirty="0"/>
              <a:t>é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0739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на </a:t>
            </a:r>
            <a:r>
              <a:rPr lang="bg-BG" dirty="0" err="1"/>
              <a:t>Безие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История</a:t>
                </a:r>
                <a:endParaRPr lang="en-US" dirty="0"/>
              </a:p>
              <a:p>
                <a:pPr lvl="1"/>
                <a:r>
                  <a:rPr lang="bg-BG" dirty="0"/>
                  <a:t>Описани от Пол де </a:t>
                </a:r>
                <a:r>
                  <a:rPr lang="bg-BG" dirty="0" err="1"/>
                  <a:t>Кастело</a:t>
                </a:r>
                <a:r>
                  <a:rPr lang="bg-BG" dirty="0"/>
                  <a:t> (</a:t>
                </a:r>
                <a:r>
                  <a:rPr lang="en-US" dirty="0"/>
                  <a:t>Paul de </a:t>
                </a:r>
                <a:r>
                  <a:rPr lang="en-US" dirty="0" err="1"/>
                  <a:t>Casteljau</a:t>
                </a:r>
                <a:r>
                  <a:rPr lang="bg-BG" dirty="0"/>
                  <a:t>) от „Ситроен“</a:t>
                </a:r>
              </a:p>
              <a:p>
                <a:pPr lvl="1"/>
                <a:r>
                  <a:rPr lang="bg-BG" dirty="0"/>
                  <a:t>Открити от Пиер </a:t>
                </a:r>
                <a:r>
                  <a:rPr lang="bg-BG" dirty="0" err="1"/>
                  <a:t>Безие</a:t>
                </a:r>
                <a:r>
                  <a:rPr lang="bg-BG" dirty="0"/>
                  <a:t> (</a:t>
                </a:r>
                <a:r>
                  <a:rPr lang="en-US" dirty="0"/>
                  <a:t>Pierre </a:t>
                </a:r>
                <a:r>
                  <a:rPr lang="en-US" dirty="0" err="1"/>
                  <a:t>Bézier</a:t>
                </a:r>
                <a:r>
                  <a:rPr lang="bg-BG" dirty="0"/>
                  <a:t>) от „Рено“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Идея</a:t>
                </a:r>
              </a:p>
              <a:p>
                <a:pPr lvl="1"/>
                <a:r>
                  <a:rPr lang="bg-BG" dirty="0"/>
                  <a:t>Крива се дефинира от контролни точки и параметър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Всяка точка от кривата е сума на контролните точки умножени с коефициенти, зависещи от параметъра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Коефициентите са полиноми на </a:t>
                </a:r>
                <a:r>
                  <a:rPr lang="bg-BG" dirty="0" err="1"/>
                  <a:t>Бернщайн</a:t>
                </a:r>
                <a:r>
                  <a:rPr lang="en-US" dirty="0"/>
                  <a:t>: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!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bg-BG" sz="2400" dirty="0">
                  <a:effectLst/>
                </a:endParaRPr>
              </a:p>
              <a:p>
                <a:endParaRPr lang="bg-BG" dirty="0">
                  <a:effectLst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 r="-9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8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Крива при </a:t>
                </a:r>
                <a:r>
                  <a:rPr lang="en-US" dirty="0"/>
                  <a:t>n=1</a:t>
                </a:r>
              </a:p>
              <a:p>
                <a:pPr lvl="1"/>
                <a:r>
                  <a:rPr lang="bg-BG" dirty="0"/>
                  <a:t>Това е само една точка, няма крива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Крива при </a:t>
                </a:r>
                <a:r>
                  <a:rPr lang="en-US" dirty="0"/>
                  <a:t>n=2</a:t>
                </a:r>
              </a:p>
              <a:p>
                <a:pPr lvl="1"/>
                <a:r>
                  <a:rPr lang="bg-BG" dirty="0"/>
                  <a:t>Имаме две точки </a:t>
                </a:r>
                <a:r>
                  <a:rPr lang="en-US" dirty="0"/>
                  <a:t>P</a:t>
                </a:r>
                <a:r>
                  <a:rPr lang="en-US" baseline="-25000" dirty="0"/>
                  <a:t>0</a:t>
                </a:r>
                <a:r>
                  <a:rPr lang="bg-BG" dirty="0"/>
                  <a:t> и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endParaRPr lang="bg-BG" baseline="-25000" dirty="0"/>
              </a:p>
              <a:p>
                <a:pPr lvl="1"/>
                <a:r>
                  <a:rPr lang="bg-BG" dirty="0"/>
                  <a:t>При параметър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𝑡</m:t>
                    </m:r>
                    <m:r>
                      <a:rPr lang="en-US" smtClean="0">
                        <a:latin typeface="Cambria Math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  <a:sym typeface="Symbol"/>
                          </a:rPr>
                          <m:t>0,1</m:t>
                        </m:r>
                      </m:e>
                    </m:d>
                  </m:oMath>
                </a14:m>
                <a:r>
                  <a:rPr lang="bg-BG" dirty="0"/>
                  <a:t> получаваме точка от кривата </a:t>
                </a:r>
                <a:r>
                  <a:rPr lang="en-US" dirty="0"/>
                  <a:t>Q:</a:t>
                </a:r>
              </a:p>
              <a:p>
                <a:pPr lvl="1"/>
                <a:endParaRPr lang="en-US" dirty="0"/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2400" smtClean="0">
                        <a:effectLst/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smtClean="0">
                        <a:effectLst/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smtClean="0">
                            <a:effectLst/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>
                            <a:effectLst/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effectLst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След преобразуване получаваме линейна комбинация на </a:t>
                </a:r>
                <a:r>
                  <a:rPr lang="en-US" dirty="0"/>
                  <a:t>P</a:t>
                </a:r>
                <a:r>
                  <a:rPr lang="en-US" baseline="-25000" dirty="0"/>
                  <a:t>0</a:t>
                </a:r>
                <a:r>
                  <a:rPr lang="bg-BG" dirty="0"/>
                  <a:t> и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, </a:t>
                </a:r>
                <a:r>
                  <a:rPr lang="bg-BG" dirty="0"/>
                  <a:t>т.е. кривата е отсечката между тях:</a:t>
                </a:r>
              </a:p>
              <a:p>
                <a:pPr lvl="1"/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smtClean="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smtClean="0">
                                    <a:effectLst/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smtClean="0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smtClean="0">
                          <a:effectLst/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smtClean="0">
                                    <a:effectLst/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smtClean="0"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1−</m:t>
                          </m:r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en-US" sz="2400" smtClean="0">
                          <a:effectLst/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 r="-1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7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Крива при </a:t>
                </a:r>
                <a:r>
                  <a:rPr lang="en-US" dirty="0"/>
                  <a:t>n=</a:t>
                </a:r>
                <a:r>
                  <a:rPr lang="bg-BG" dirty="0"/>
                  <a:t>3</a:t>
                </a:r>
                <a:endParaRPr lang="en-US" dirty="0"/>
              </a:p>
              <a:p>
                <a:pPr lvl="1"/>
                <a:r>
                  <a:rPr lang="bg-BG" dirty="0"/>
                  <a:t>Имаме три точки </a:t>
                </a:r>
                <a:r>
                  <a:rPr lang="en-US" dirty="0"/>
                  <a:t>P</a:t>
                </a:r>
                <a:r>
                  <a:rPr lang="en-US" baseline="-25000" dirty="0"/>
                  <a:t>0</a:t>
                </a:r>
                <a:r>
                  <a:rPr lang="bg-BG" dirty="0"/>
                  <a:t>,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  <a:endParaRPr lang="bg-BG" baseline="-25000" dirty="0"/>
              </a:p>
              <a:p>
                <a:pPr lvl="1"/>
                <a:r>
                  <a:rPr lang="bg-BG" dirty="0"/>
                  <a:t>За точка </a:t>
                </a:r>
                <a:r>
                  <a:rPr lang="en-US" dirty="0"/>
                  <a:t>Q </a:t>
                </a:r>
                <a:r>
                  <a:rPr lang="bg-BG" dirty="0"/>
                  <a:t>от кривата имаме</a:t>
                </a:r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marL="915988" lvl="1" indent="0">
                  <a:buNone/>
                </a:pPr>
                <a14:m>
                  <m:oMath xmlns:m="http://schemas.openxmlformats.org/officeDocument/2006/math">
                    <m:r>
                      <a:rPr lang="en-US" sz="2400" smtClean="0">
                        <a:effectLst/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smtClean="0">
                        <a:effectLst/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bg-BG" sz="2400" b="0" i="0" smtClean="0">
                            <a:effectLst/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smtClean="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bg-BG" sz="2400" b="0" i="0" smtClean="0">
                            <a:effectLst/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 smtClean="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bg-BG" sz="2400" b="0" i="0" smtClean="0">
                            <a:effectLst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bg-BG" sz="2400" b="0" i="0" smtClean="0">
                            <a:effectLst/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sz="2400" b="0" i="0" smtClean="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effectLst/>
                </a:endParaRPr>
              </a:p>
              <a:p>
                <a:pPr marL="915988" lvl="1" indent="0">
                  <a:buNone/>
                </a:pPr>
                <a:endParaRPr lang="en-US" sz="1000" dirty="0">
                  <a:effectLst/>
                </a:endParaRPr>
              </a:p>
              <a:p>
                <a:pPr marL="9159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smtClean="0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en-US" sz="2400" b="0" i="0" smtClean="0">
                          <a:effectLst/>
                          <a:latin typeface="Cambria Math"/>
                        </a:rPr>
                        <m:t>2</m:t>
                      </m:r>
                      <m:r>
                        <a:rPr lang="en-US" sz="2400" smtClean="0">
                          <a:effectLst/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effectLst/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0" smtClean="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0" smtClean="0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  <a:p>
                <a:r>
                  <a:rPr lang="bg-BG" dirty="0"/>
                  <a:t>Крива при </a:t>
                </a:r>
                <a:r>
                  <a:rPr lang="en-US" dirty="0"/>
                  <a:t>n=4</a:t>
                </a:r>
              </a:p>
              <a:p>
                <a:pPr lvl="1"/>
                <a:r>
                  <a:rPr lang="bg-BG" dirty="0"/>
                  <a:t>Имаме четири точки </a:t>
                </a:r>
                <a:r>
                  <a:rPr lang="en-US" dirty="0"/>
                  <a:t>P</a:t>
                </a:r>
                <a:r>
                  <a:rPr lang="en-US" baseline="-25000" dirty="0"/>
                  <a:t>0</a:t>
                </a:r>
                <a:r>
                  <a:rPr lang="bg-BG" dirty="0"/>
                  <a:t> … </a:t>
                </a:r>
                <a:r>
                  <a:rPr lang="en-US" dirty="0"/>
                  <a:t>P</a:t>
                </a:r>
                <a:r>
                  <a:rPr lang="bg-BG" baseline="-25000" dirty="0"/>
                  <a:t>3</a:t>
                </a:r>
              </a:p>
              <a:p>
                <a:pPr lvl="1"/>
                <a:r>
                  <a:rPr lang="bg-BG" dirty="0"/>
                  <a:t>За точка </a:t>
                </a:r>
                <a:r>
                  <a:rPr lang="en-US" dirty="0"/>
                  <a:t>Q </a:t>
                </a:r>
                <a:r>
                  <a:rPr lang="bg-BG" dirty="0"/>
                  <a:t>от кривата имаме</a:t>
                </a:r>
                <a:r>
                  <a:rPr lang="en-US" dirty="0"/>
                  <a:t>:</a:t>
                </a:r>
              </a:p>
              <a:p>
                <a:pPr marL="915988" lvl="1" indent="0">
                  <a:buNone/>
                </a:pPr>
                <a:endParaRPr lang="en-US" sz="2400" dirty="0">
                  <a:effectLst/>
                </a:endParaRPr>
              </a:p>
              <a:p>
                <a:pPr marL="915988" lvl="1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effectLst/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>
                            <a:effectLst/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bg-BG" sz="2400">
                            <a:effectLst/>
                            <a:latin typeface="Cambria Math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>
                            <a:effectLst/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>
                            <a:effectLst/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bg-BG" sz="2400">
                            <a:effectLst/>
                            <a:latin typeface="Cambria Math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400"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bg-BG" sz="2400">
                            <a:effectLst/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bg-BG" sz="2400">
                            <a:effectLst/>
                            <a:latin typeface="Cambria Math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sz="2400">
                            <a:effectLst/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dirty="0">
                        <a:effectLst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bg-BG" sz="2400">
                            <a:effectLst/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bg-BG" sz="2400">
                            <a:effectLst/>
                            <a:latin typeface="Cambria Math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effectLst/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sz="2400">
                            <a:effectLst/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>
                  <a:effectLst/>
                </a:endParaRPr>
              </a:p>
              <a:p>
                <a:pPr marL="915988" lvl="1" indent="0">
                  <a:buNone/>
                </a:pPr>
                <a:endParaRPr lang="en-US" sz="1200" dirty="0">
                  <a:effectLst/>
                </a:endParaRPr>
              </a:p>
              <a:p>
                <a:pPr marL="9159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bg-BG" sz="2400">
                              <a:effectLst/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>
                              <a:effectLst/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>
                          <a:effectLst/>
                          <a:latin typeface="Cambria Math"/>
                        </a:rPr>
                        <m:t>+</m:t>
                      </m:r>
                      <m:r>
                        <a:rPr lang="bg-BG" sz="2400">
                          <a:effectLst/>
                          <a:latin typeface="Cambria Math"/>
                        </a:rPr>
                        <m:t>3</m:t>
                      </m:r>
                      <m:r>
                        <a:rPr lang="en-US" sz="2400">
                          <a:effectLst/>
                          <a:latin typeface="Cambria Math"/>
                        </a:rPr>
                        <m:t>𝑡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effectLst/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6576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81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Общи наблюдения</a:t>
            </a:r>
          </a:p>
          <a:p>
            <a:pPr lvl="1"/>
            <a:r>
              <a:rPr lang="bg-BG" dirty="0"/>
              <a:t>Всяка точка от кривата е линейна комбинация от контролните точки</a:t>
            </a:r>
          </a:p>
          <a:p>
            <a:pPr lvl="1"/>
            <a:r>
              <a:rPr lang="bg-BG" dirty="0"/>
              <a:t>Кривите лежат изцяло в изпъкналата им обвивка</a:t>
            </a:r>
          </a:p>
          <a:p>
            <a:pPr lvl="1"/>
            <a:r>
              <a:rPr lang="bg-BG" dirty="0"/>
              <a:t>Ако контролните точки са на права, кривата е също на нея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И още</a:t>
            </a:r>
          </a:p>
          <a:p>
            <a:pPr lvl="1"/>
            <a:r>
              <a:rPr lang="bg-BG" dirty="0"/>
              <a:t>За трансформация (т.е. умножение с матрица) е нужно да трансформираме само контролните точки</a:t>
            </a:r>
          </a:p>
          <a:p>
            <a:pPr lvl="1"/>
            <a:r>
              <a:rPr lang="bg-BG" dirty="0"/>
              <a:t>Точките могат да са в 3</a:t>
            </a:r>
            <a:r>
              <a:rPr lang="en-US" dirty="0"/>
              <a:t>D</a:t>
            </a:r>
            <a:r>
              <a:rPr lang="bg-BG" dirty="0"/>
              <a:t>, тогава и кривата ще е в </a:t>
            </a:r>
            <a:r>
              <a:rPr lang="en-US" dirty="0"/>
              <a:t>3D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818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Движещи се 3 или 4 контролни точки</a:t>
            </a:r>
          </a:p>
          <a:p>
            <a:pPr lvl="1"/>
            <a:r>
              <a:rPr lang="bg-BG" dirty="0"/>
              <a:t>Квадратична и кубична крива на </a:t>
            </a:r>
            <a:r>
              <a:rPr lang="bg-BG" dirty="0" err="1"/>
              <a:t>Безие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981200"/>
            <a:ext cx="8534400" cy="4572000"/>
          </a:xfrm>
          <a:prstGeom prst="snip2DiagRect">
            <a:avLst>
              <a:gd name="adj1" fmla="val 0"/>
              <a:gd name="adj2" fmla="val 626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t=0; t&lt;1.02; t+=0.02)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(n==3)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x =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(1-t)*(1-t)*X(0) + 2*t*(1-t)*X(1) + t*t*X(2);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(1-t)*(1-t)*Y(0) + 2*t*(1-t)*Y(1) + t*t*Y(2);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(1-t)*(1-t)*(1-t)*X(0) + 3*t*(1-t)*(1-t)*X(1)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3*t*t*(1-t)*X(2) + t*t*t*X(3);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(1-t)*(1-t)*(1-t)*Y(0) + 3*t*(1-t)*(1-t)*Y(1)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778250" lvl="8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+ 3*t*t*(1-t)*Y(2) + t*t*t*Y(3);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08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9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тази лекция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Полиноми</a:t>
            </a:r>
            <a:endParaRPr lang="en-US" dirty="0"/>
          </a:p>
          <a:p>
            <a:pPr lvl="1"/>
            <a:r>
              <a:rPr lang="bg-BG" dirty="0"/>
              <a:t>Криви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криви</a:t>
            </a:r>
          </a:p>
          <a:p>
            <a:pPr lvl="1"/>
            <a:r>
              <a:rPr lang="bg-BG" dirty="0"/>
              <a:t>Повърхнини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повърхнини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Съставни криви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Моделиране на сложни криви</a:t>
            </a:r>
          </a:p>
          <a:p>
            <a:pPr lvl="1"/>
            <a:r>
              <a:rPr lang="bg-BG" dirty="0"/>
              <a:t>Може да използваме криви на </a:t>
            </a:r>
            <a:r>
              <a:rPr lang="bg-BG" dirty="0" err="1"/>
              <a:t>Безие</a:t>
            </a:r>
            <a:r>
              <a:rPr lang="bg-BG" dirty="0"/>
              <a:t> от висока степен</a:t>
            </a:r>
          </a:p>
          <a:p>
            <a:pPr lvl="1"/>
            <a:endParaRPr lang="bg-BG" dirty="0"/>
          </a:p>
          <a:p>
            <a:r>
              <a:rPr lang="bg-BG" dirty="0"/>
              <a:t>Не се препоръчва</a:t>
            </a:r>
          </a:p>
          <a:p>
            <a:pPr lvl="1"/>
            <a:r>
              <a:rPr lang="bg-BG" dirty="0"/>
              <a:t>Изчисленията са по-обемни</a:t>
            </a:r>
          </a:p>
          <a:p>
            <a:pPr lvl="1"/>
            <a:r>
              <a:rPr lang="bg-BG" dirty="0"/>
              <a:t>Моделирането става по трудно</a:t>
            </a:r>
          </a:p>
          <a:p>
            <a:pPr lvl="1"/>
            <a:r>
              <a:rPr lang="bg-BG" dirty="0"/>
              <a:t>Промяна в една контролна точка променя цялата крива</a:t>
            </a:r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Съшиване на няколко криви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bg-BG" dirty="0"/>
              <a:t>Кривите са от ниска степен (квадратични и кубични)</a:t>
            </a:r>
          </a:p>
          <a:p>
            <a:pPr lvl="1"/>
            <a:r>
              <a:rPr lang="bg-BG" dirty="0"/>
              <a:t>Съставната крива трябва да е гладка</a:t>
            </a:r>
          </a:p>
        </p:txBody>
      </p:sp>
    </p:spTree>
    <p:extLst>
      <p:ext uri="{BB962C8B-B14F-4D97-AF65-F5344CB8AC3E}">
        <p14:creationId xmlns:p14="http://schemas.microsoft.com/office/powerpoint/2010/main" val="318966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Постигане на гладкост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Начално състояние</a:t>
            </a:r>
          </a:p>
          <a:p>
            <a:pPr lvl="1"/>
            <a:r>
              <a:rPr lang="bg-BG" dirty="0"/>
              <a:t>Две квадратични криви </a:t>
            </a:r>
            <a:r>
              <a:rPr lang="en-US" dirty="0"/>
              <a:t>P</a:t>
            </a:r>
            <a:r>
              <a:rPr lang="en-US" baseline="-25000" dirty="0"/>
              <a:t>012</a:t>
            </a:r>
            <a:r>
              <a:rPr lang="bg-BG" dirty="0"/>
              <a:t> и </a:t>
            </a:r>
            <a:r>
              <a:rPr lang="en-US" dirty="0"/>
              <a:t>Q</a:t>
            </a:r>
            <a:r>
              <a:rPr lang="en-US" baseline="-25000" dirty="0"/>
              <a:t>012</a:t>
            </a:r>
          </a:p>
          <a:p>
            <a:pPr lvl="1"/>
            <a:r>
              <a:rPr lang="bg-BG" dirty="0"/>
              <a:t>Съшиването изисква промяна в някои от точките</a:t>
            </a:r>
          </a:p>
          <a:p>
            <a:pPr lvl="1"/>
            <a:endParaRPr lang="bg-BG" dirty="0"/>
          </a:p>
          <a:p>
            <a:r>
              <a:rPr lang="bg-BG" dirty="0"/>
              <a:t>Постигане на </a:t>
            </a:r>
            <a:r>
              <a:rPr lang="en-US" dirty="0"/>
              <a:t>C0</a:t>
            </a:r>
            <a:r>
              <a:rPr lang="bg-BG" dirty="0"/>
              <a:t> и </a:t>
            </a:r>
            <a:r>
              <a:rPr lang="en-US" dirty="0"/>
              <a:t>G</a:t>
            </a:r>
            <a:r>
              <a:rPr lang="bg-BG" dirty="0"/>
              <a:t>0</a:t>
            </a:r>
          </a:p>
          <a:p>
            <a:pPr lvl="1"/>
            <a:r>
              <a:rPr lang="bg-BG" dirty="0"/>
              <a:t>Трябва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=Q</a:t>
            </a:r>
            <a:r>
              <a:rPr lang="en-US" baseline="-25000" dirty="0"/>
              <a:t>0</a:t>
            </a:r>
            <a:endParaRPr lang="bg-BG" baseline="-250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525191" y="4876800"/>
            <a:ext cx="2309" cy="126313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25190" y="4715102"/>
            <a:ext cx="3447474" cy="142483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543000" y="4489966"/>
            <a:ext cx="1689100" cy="6985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257500" y="4489966"/>
            <a:ext cx="1270000" cy="38683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4533316" y="4710102"/>
            <a:ext cx="3448583" cy="1092197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  <a:gd name="connsiteX0" fmla="*/ 0 w 3568700"/>
              <a:gd name="connsiteY0" fmla="*/ 665019 h 1457042"/>
              <a:gd name="connsiteX1" fmla="*/ 3568700 w 3568700"/>
              <a:gd name="connsiteY1" fmla="*/ 0 h 1457042"/>
              <a:gd name="connsiteX0" fmla="*/ 0 w 3568700"/>
              <a:gd name="connsiteY0" fmla="*/ 665019 h 837137"/>
              <a:gd name="connsiteX1" fmla="*/ 3568700 w 3568700"/>
              <a:gd name="connsiteY1" fmla="*/ 0 h 837137"/>
              <a:gd name="connsiteX0" fmla="*/ 0 w 3568700"/>
              <a:gd name="connsiteY0" fmla="*/ 742661 h 742661"/>
              <a:gd name="connsiteX1" fmla="*/ 3568700 w 3568700"/>
              <a:gd name="connsiteY1" fmla="*/ 77642 h 742661"/>
              <a:gd name="connsiteX0" fmla="*/ 0 w 3568700"/>
              <a:gd name="connsiteY0" fmla="*/ 792109 h 792109"/>
              <a:gd name="connsiteX1" fmla="*/ 3568700 w 3568700"/>
              <a:gd name="connsiteY1" fmla="*/ 127090 h 792109"/>
              <a:gd name="connsiteX0" fmla="*/ 0 w 3568700"/>
              <a:gd name="connsiteY0" fmla="*/ 685523 h 882138"/>
              <a:gd name="connsiteX1" fmla="*/ 3568700 w 3568700"/>
              <a:gd name="connsiteY1" fmla="*/ 20504 h 882138"/>
              <a:gd name="connsiteX0" fmla="*/ 0 w 3568700"/>
              <a:gd name="connsiteY0" fmla="*/ 665019 h 1167965"/>
              <a:gd name="connsiteX1" fmla="*/ 3568700 w 3568700"/>
              <a:gd name="connsiteY1" fmla="*/ 0 h 1167965"/>
              <a:gd name="connsiteX0" fmla="*/ 0 w 3447677"/>
              <a:gd name="connsiteY0" fmla="*/ 194372 h 918498"/>
              <a:gd name="connsiteX1" fmla="*/ 3447677 w 3447677"/>
              <a:gd name="connsiteY1" fmla="*/ 0 h 918498"/>
              <a:gd name="connsiteX0" fmla="*/ 906 w 3448583"/>
              <a:gd name="connsiteY0" fmla="*/ 194372 h 1092197"/>
              <a:gd name="connsiteX1" fmla="*/ 3448583 w 3448583"/>
              <a:gd name="connsiteY1" fmla="*/ 0 h 109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48583" h="1092197">
                <a:moveTo>
                  <a:pt x="906" y="194372"/>
                </a:moveTo>
                <a:cubicBezTo>
                  <a:pt x="-9780" y="1410379"/>
                  <a:pt x="17500" y="1434625"/>
                  <a:pt x="3448583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555700" y="4639656"/>
            <a:ext cx="3017370" cy="574210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017370"/>
              <a:gd name="connsiteY0" fmla="*/ 791315 h 791315"/>
              <a:gd name="connsiteX1" fmla="*/ 3017370 w 3017370"/>
              <a:gd name="connsiteY1" fmla="*/ 506935 h 791315"/>
              <a:gd name="connsiteX0" fmla="*/ 0 w 3017370"/>
              <a:gd name="connsiteY0" fmla="*/ 574210 h 574210"/>
              <a:gd name="connsiteX1" fmla="*/ 3017370 w 3017370"/>
              <a:gd name="connsiteY1" fmla="*/ 289830 h 57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7370" h="574210">
                <a:moveTo>
                  <a:pt x="0" y="574210"/>
                </a:moveTo>
                <a:cubicBezTo>
                  <a:pt x="1672167" y="-163801"/>
                  <a:pt x="1734421" y="-112171"/>
                  <a:pt x="3017370" y="28983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55900" y="4375666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54100" y="5086866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0936" y="4692134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1761" y="4004528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b="0" dirty="0"/>
              <a:t>P</a:t>
            </a:r>
            <a:r>
              <a:rPr lang="en-US" b="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50765" y="4693273"/>
            <a:ext cx="830677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=Q</a:t>
            </a:r>
            <a:r>
              <a:rPr lang="en-US" baseline="-25000" dirty="0"/>
              <a:t>0</a:t>
            </a:r>
          </a:p>
        </p:txBody>
      </p:sp>
      <p:sp>
        <p:nvSpPr>
          <p:cNvPr id="16" name="Oval 15"/>
          <p:cNvSpPr/>
          <p:nvPr/>
        </p:nvSpPr>
        <p:spPr>
          <a:xfrm>
            <a:off x="4410176" y="478292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413200" y="6025634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880300" y="4604266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9600" y="4233725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0362" y="5955268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0963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Постигане на </a:t>
                </a:r>
                <a:r>
                  <a:rPr lang="en-US" dirty="0"/>
                  <a:t>G</a:t>
                </a:r>
                <a:r>
                  <a:rPr lang="en-US" baseline="30000" dirty="0"/>
                  <a:t>1</a:t>
                </a:r>
              </a:p>
              <a:p>
                <a:pPr lvl="1"/>
                <a:r>
                  <a:rPr lang="bg-BG" dirty="0"/>
                  <a:t>Тангентите в общата точка да са противоположни</a:t>
                </a:r>
              </a:p>
              <a:p>
                <a:pPr lvl="1"/>
                <a:r>
                  <a:rPr lang="bg-BG" dirty="0"/>
                  <a:t>За </a:t>
                </a:r>
                <a:r>
                  <a:rPr lang="bg-BG" dirty="0" err="1"/>
                  <a:t>тенгентата</a:t>
                </a:r>
                <a:r>
                  <a:rPr lang="bg-BG" dirty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P</a:t>
                </a:r>
                <a:r>
                  <a:rPr lang="en-US" dirty="0"/>
                  <a:t> </a:t>
                </a:r>
                <a:r>
                  <a:rPr lang="bg-BG" dirty="0"/>
                  <a:t>в </a:t>
                </a:r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bg-BG" dirty="0"/>
                  <a:t>намираме, че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P</a:t>
                </a:r>
                <a:r>
                  <a:rPr lang="en-US" baseline="-25000" dirty="0"/>
                  <a:t> </a:t>
                </a:r>
                <a:r>
                  <a:rPr lang="en-US" sz="2400" dirty="0">
                    <a:sym typeface="Symbol"/>
                  </a:rPr>
                  <a:t>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  <a:endParaRPr lang="bg-BG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=1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sz="2400" b="0" i="1" smtClean="0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effectLst/>
                          <a:latin typeface="Cambria Math"/>
                        </a:rPr>
                        <m:t>==</m:t>
                      </m:r>
                      <m:sSub>
                        <m:sSub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2−4</m:t>
                                  </m:r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+2</m:t>
                              </m:r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effectLst/>
                          <a:latin typeface="Cambria Math"/>
                        </a:rPr>
                        <m:t>2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400" b="0" dirty="0">
                  <a:effectLst/>
                </a:endParaRPr>
              </a:p>
              <a:p>
                <a:pPr marL="365760" lvl="1" indent="0">
                  <a:buNone/>
                </a:pPr>
                <a:endParaRPr lang="en-US" b="0" dirty="0"/>
              </a:p>
              <a:p>
                <a:pPr lvl="1"/>
                <a:r>
                  <a:rPr lang="bg-BG" dirty="0"/>
                  <a:t>Аналогично за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Q</a:t>
                </a:r>
                <a:r>
                  <a:rPr lang="bg-BG" dirty="0"/>
                  <a:t> в </a:t>
                </a:r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bg-BG" dirty="0"/>
                  <a:t>намираме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Q</a:t>
                </a:r>
                <a:r>
                  <a:rPr lang="en-US" baseline="-25000" dirty="0"/>
                  <a:t> </a:t>
                </a:r>
                <a:r>
                  <a:rPr lang="en-US" sz="1800" dirty="0">
                    <a:sym typeface="Symbol"/>
                  </a:rPr>
                  <a:t>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</a:p>
              <a:p>
                <a:pPr lvl="1"/>
                <a:r>
                  <a:rPr lang="bg-BG" dirty="0"/>
                  <a:t>За </a:t>
                </a:r>
                <a:r>
                  <a:rPr lang="en-US" dirty="0"/>
                  <a:t>G</a:t>
                </a:r>
                <a:r>
                  <a:rPr lang="bg-BG" baseline="30000" dirty="0"/>
                  <a:t>1</a:t>
                </a:r>
                <a:r>
                  <a:rPr lang="en-US" dirty="0"/>
                  <a:t> </a:t>
                </a:r>
                <a:r>
                  <a:rPr lang="bg-BG" dirty="0"/>
                  <a:t>трябва</a:t>
                </a:r>
                <a:r>
                  <a:rPr lang="en-US" dirty="0"/>
                  <a:t> P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:r>
                  <a:rPr lang="en-US" dirty="0"/>
                  <a:t>Q</a:t>
                </a:r>
                <a:r>
                  <a:rPr lang="en-US" baseline="-25000" dirty="0"/>
                  <a:t>0</a:t>
                </a:r>
                <a:r>
                  <a:rPr lang="en-US" dirty="0"/>
                  <a:t> </a:t>
                </a:r>
                <a:r>
                  <a:rPr lang="bg-BG" dirty="0"/>
                  <a:t>да са между </a:t>
                </a:r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  <a:r>
                  <a:rPr lang="bg-BG" dirty="0"/>
                  <a:t> и </a:t>
                </a:r>
                <a:r>
                  <a:rPr lang="en-US" dirty="0"/>
                  <a:t>Q</a:t>
                </a:r>
                <a:r>
                  <a:rPr lang="en-US" baseline="-25000" dirty="0"/>
                  <a:t>1</a:t>
                </a:r>
                <a:r>
                  <a:rPr lang="bg-BG" dirty="0"/>
                  <a:t> (т.е. Т</a:t>
                </a:r>
                <a:r>
                  <a:rPr lang="en-US" baseline="-25000" dirty="0"/>
                  <a:t>P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 </a:t>
                </a:r>
                <a:r>
                  <a:rPr lang="en-US" dirty="0" err="1">
                    <a:sym typeface="Symbol"/>
                  </a:rPr>
                  <a:t>T</a:t>
                </a:r>
                <a:r>
                  <a:rPr lang="en-US" baseline="-25000" dirty="0" err="1">
                    <a:sym typeface="Symbol"/>
                  </a:rPr>
                  <a:t>Q</a:t>
                </a:r>
                <a:r>
                  <a:rPr lang="en-US" dirty="0"/>
                  <a:t>)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4525190" y="4825374"/>
            <a:ext cx="3447474" cy="142483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43000" y="4600238"/>
            <a:ext cx="1689100" cy="6985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257500" y="4600238"/>
            <a:ext cx="1274159" cy="164189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4157704" y="4820374"/>
            <a:ext cx="3824195" cy="1235377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  <a:gd name="connsiteX0" fmla="*/ 0 w 3568700"/>
              <a:gd name="connsiteY0" fmla="*/ 665019 h 1457042"/>
              <a:gd name="connsiteX1" fmla="*/ 3568700 w 3568700"/>
              <a:gd name="connsiteY1" fmla="*/ 0 h 1457042"/>
              <a:gd name="connsiteX0" fmla="*/ 0 w 3568700"/>
              <a:gd name="connsiteY0" fmla="*/ 665019 h 837137"/>
              <a:gd name="connsiteX1" fmla="*/ 3568700 w 3568700"/>
              <a:gd name="connsiteY1" fmla="*/ 0 h 837137"/>
              <a:gd name="connsiteX0" fmla="*/ 0 w 3568700"/>
              <a:gd name="connsiteY0" fmla="*/ 742661 h 742661"/>
              <a:gd name="connsiteX1" fmla="*/ 3568700 w 3568700"/>
              <a:gd name="connsiteY1" fmla="*/ 77642 h 742661"/>
              <a:gd name="connsiteX0" fmla="*/ 0 w 3568700"/>
              <a:gd name="connsiteY0" fmla="*/ 792109 h 792109"/>
              <a:gd name="connsiteX1" fmla="*/ 3568700 w 3568700"/>
              <a:gd name="connsiteY1" fmla="*/ 127090 h 792109"/>
              <a:gd name="connsiteX0" fmla="*/ 0 w 3568700"/>
              <a:gd name="connsiteY0" fmla="*/ 685523 h 882138"/>
              <a:gd name="connsiteX1" fmla="*/ 3568700 w 3568700"/>
              <a:gd name="connsiteY1" fmla="*/ 20504 h 882138"/>
              <a:gd name="connsiteX0" fmla="*/ 0 w 3568700"/>
              <a:gd name="connsiteY0" fmla="*/ 665019 h 1167965"/>
              <a:gd name="connsiteX1" fmla="*/ 3568700 w 3568700"/>
              <a:gd name="connsiteY1" fmla="*/ 0 h 1167965"/>
              <a:gd name="connsiteX0" fmla="*/ 0 w 3447677"/>
              <a:gd name="connsiteY0" fmla="*/ 194372 h 918498"/>
              <a:gd name="connsiteX1" fmla="*/ 3447677 w 3447677"/>
              <a:gd name="connsiteY1" fmla="*/ 0 h 918498"/>
              <a:gd name="connsiteX0" fmla="*/ 906 w 3448583"/>
              <a:gd name="connsiteY0" fmla="*/ 194372 h 1092197"/>
              <a:gd name="connsiteX1" fmla="*/ 3448583 w 3448583"/>
              <a:gd name="connsiteY1" fmla="*/ 0 h 1092197"/>
              <a:gd name="connsiteX0" fmla="*/ 201 w 3824396"/>
              <a:gd name="connsiteY0" fmla="*/ 947408 h 1562643"/>
              <a:gd name="connsiteX1" fmla="*/ 3824396 w 3824396"/>
              <a:gd name="connsiteY1" fmla="*/ 0 h 1562643"/>
              <a:gd name="connsiteX0" fmla="*/ 0 w 3824195"/>
              <a:gd name="connsiteY0" fmla="*/ 947408 h 1235377"/>
              <a:gd name="connsiteX1" fmla="*/ 3824195 w 3824195"/>
              <a:gd name="connsiteY1" fmla="*/ 0 h 12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24195" h="1235377">
                <a:moveTo>
                  <a:pt x="0" y="947408"/>
                </a:moveTo>
                <a:cubicBezTo>
                  <a:pt x="365832" y="1423827"/>
                  <a:pt x="393112" y="1434625"/>
                  <a:pt x="3824195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55699" y="4827478"/>
            <a:ext cx="2600511" cy="924974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017370"/>
              <a:gd name="connsiteY0" fmla="*/ 791315 h 791315"/>
              <a:gd name="connsiteX1" fmla="*/ 3017370 w 3017370"/>
              <a:gd name="connsiteY1" fmla="*/ 506935 h 791315"/>
              <a:gd name="connsiteX0" fmla="*/ 0 w 3017370"/>
              <a:gd name="connsiteY0" fmla="*/ 574210 h 574210"/>
              <a:gd name="connsiteX1" fmla="*/ 3017370 w 3017370"/>
              <a:gd name="connsiteY1" fmla="*/ 289830 h 574210"/>
              <a:gd name="connsiteX0" fmla="*/ 0 w 2600511"/>
              <a:gd name="connsiteY0" fmla="*/ 308941 h 737255"/>
              <a:gd name="connsiteX1" fmla="*/ 2600511 w 2600511"/>
              <a:gd name="connsiteY1" fmla="*/ 737255 h 737255"/>
              <a:gd name="connsiteX0" fmla="*/ 0 w 2600511"/>
              <a:gd name="connsiteY0" fmla="*/ 496660 h 924974"/>
              <a:gd name="connsiteX1" fmla="*/ 2600511 w 2600511"/>
              <a:gd name="connsiteY1" fmla="*/ 924974 h 92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0511" h="924974">
                <a:moveTo>
                  <a:pt x="0" y="496660"/>
                </a:moveTo>
                <a:cubicBezTo>
                  <a:pt x="1672167" y="-241351"/>
                  <a:pt x="1720973" y="-203168"/>
                  <a:pt x="2600511" y="924974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55900" y="4485938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54100" y="5197138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0936" y="4802406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1761" y="4114800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b="0" dirty="0"/>
              <a:t>P</a:t>
            </a:r>
            <a:r>
              <a:rPr lang="en-US" b="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2258" y="5353124"/>
            <a:ext cx="830677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=Q</a:t>
            </a:r>
            <a:r>
              <a:rPr lang="en-US" baseline="-25000" dirty="0"/>
              <a:t>0</a:t>
            </a:r>
          </a:p>
        </p:txBody>
      </p:sp>
      <p:sp>
        <p:nvSpPr>
          <p:cNvPr id="17" name="Oval 16"/>
          <p:cNvSpPr/>
          <p:nvPr/>
        </p:nvSpPr>
        <p:spPr>
          <a:xfrm>
            <a:off x="4413200" y="6135906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880300" y="4714538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9600" y="4343997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6659" y="6364506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341594" y="4702443"/>
            <a:ext cx="1122830" cy="1459005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33658" y="5619334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09491" y="5143954"/>
            <a:ext cx="373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US" baseline="-25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endParaRPr lang="en-US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76992" y="5824644"/>
            <a:ext cx="4171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US" baseline="-25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</a:t>
            </a:r>
            <a:endParaRPr lang="en-US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333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Постигане на </a:t>
            </a:r>
            <a:r>
              <a:rPr lang="en-US" dirty="0"/>
              <a:t>C</a:t>
            </a:r>
            <a:r>
              <a:rPr lang="en-US" baseline="30000" dirty="0"/>
              <a:t>1</a:t>
            </a:r>
          </a:p>
          <a:p>
            <a:pPr lvl="1"/>
            <a:r>
              <a:rPr lang="bg-BG" dirty="0"/>
              <a:t>Освен Т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 </a:t>
            </a:r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Q</a:t>
            </a:r>
            <a:r>
              <a:rPr lang="bg-BG" dirty="0"/>
              <a:t> изискваме </a:t>
            </a:r>
            <a:r>
              <a:rPr lang="en-US" dirty="0"/>
              <a:t>|</a:t>
            </a:r>
            <a:r>
              <a:rPr lang="en-US" dirty="0" err="1"/>
              <a:t>T</a:t>
            </a:r>
            <a:r>
              <a:rPr lang="en-US" baseline="-25000" dirty="0" err="1"/>
              <a:t>P</a:t>
            </a:r>
            <a:r>
              <a:rPr lang="en-US" dirty="0"/>
              <a:t>|=|</a:t>
            </a:r>
            <a:r>
              <a:rPr lang="en-US" dirty="0" err="1"/>
              <a:t>T</a:t>
            </a:r>
            <a:r>
              <a:rPr lang="en-US" baseline="-25000" dirty="0" err="1"/>
              <a:t>Q</a:t>
            </a:r>
            <a:r>
              <a:rPr lang="en-US" dirty="0"/>
              <a:t>|</a:t>
            </a:r>
          </a:p>
          <a:p>
            <a:pPr lvl="1"/>
            <a:r>
              <a:rPr lang="en-US" dirty="0"/>
              <a:t>P2</a:t>
            </a:r>
            <a:r>
              <a:rPr lang="bg-BG" dirty="0"/>
              <a:t> и </a:t>
            </a:r>
            <a:r>
              <a:rPr lang="en-US" dirty="0"/>
              <a:t>Q0 </a:t>
            </a:r>
            <a:r>
              <a:rPr lang="bg-BG" dirty="0"/>
              <a:t>са по средата на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Q1</a:t>
            </a:r>
          </a:p>
          <a:p>
            <a:pPr lvl="1"/>
            <a:endParaRPr lang="bg-BG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25190" y="2511136"/>
            <a:ext cx="3447474" cy="1424832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43000" y="2286000"/>
            <a:ext cx="1689100" cy="6985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257500" y="2286000"/>
            <a:ext cx="1274159" cy="164189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med" len="med"/>
            <a:tailEnd type="triangl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3876967" y="2506136"/>
            <a:ext cx="4104932" cy="1159785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762000 h 762000"/>
              <a:gd name="connsiteX1" fmla="*/ 2235200 w 3035300"/>
              <a:gd name="connsiteY1" fmla="*/ 0 h 762000"/>
              <a:gd name="connsiteX2" fmla="*/ 3035300 w 3035300"/>
              <a:gd name="connsiteY2" fmla="*/ 635000 h 762000"/>
              <a:gd name="connsiteX0" fmla="*/ 0 w 3035300"/>
              <a:gd name="connsiteY0" fmla="*/ 922868 h 922868"/>
              <a:gd name="connsiteX1" fmla="*/ 914400 w 3035300"/>
              <a:gd name="connsiteY1" fmla="*/ 0 h 922868"/>
              <a:gd name="connsiteX2" fmla="*/ 3035300 w 3035300"/>
              <a:gd name="connsiteY2" fmla="*/ 795868 h 922868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185335 h 1185335"/>
              <a:gd name="connsiteX1" fmla="*/ 914400 w 3035300"/>
              <a:gd name="connsiteY1" fmla="*/ 262467 h 1185335"/>
              <a:gd name="connsiteX2" fmla="*/ 3035300 w 3035300"/>
              <a:gd name="connsiteY2" fmla="*/ 1058335 h 1185335"/>
              <a:gd name="connsiteX0" fmla="*/ 0 w 3035300"/>
              <a:gd name="connsiteY0" fmla="*/ 127000 h 127000"/>
              <a:gd name="connsiteX1" fmla="*/ 3035300 w 3035300"/>
              <a:gd name="connsiteY1" fmla="*/ 0 h 127000"/>
              <a:gd name="connsiteX0" fmla="*/ 0 w 3149600"/>
              <a:gd name="connsiteY0" fmla="*/ 0 h 190500"/>
              <a:gd name="connsiteX1" fmla="*/ 3149600 w 3149600"/>
              <a:gd name="connsiteY1" fmla="*/ 190500 h 190500"/>
              <a:gd name="connsiteX0" fmla="*/ 0 w 3149600"/>
              <a:gd name="connsiteY0" fmla="*/ 0 h 1155700"/>
              <a:gd name="connsiteX1" fmla="*/ 3149600 w 3149600"/>
              <a:gd name="connsiteY1" fmla="*/ 190500 h 1155700"/>
              <a:gd name="connsiteX0" fmla="*/ 0 w 2806700"/>
              <a:gd name="connsiteY0" fmla="*/ 673100 h 1828800"/>
              <a:gd name="connsiteX1" fmla="*/ 2806700 w 2806700"/>
              <a:gd name="connsiteY1" fmla="*/ 63500 h 1828800"/>
              <a:gd name="connsiteX0" fmla="*/ 46567 w 2853267"/>
              <a:gd name="connsiteY0" fmla="*/ 609600 h 1803400"/>
              <a:gd name="connsiteX1" fmla="*/ 2853267 w 2853267"/>
              <a:gd name="connsiteY1" fmla="*/ 0 h 1803400"/>
              <a:gd name="connsiteX0" fmla="*/ 0 w 3568700"/>
              <a:gd name="connsiteY0" fmla="*/ 665019 h 1457042"/>
              <a:gd name="connsiteX1" fmla="*/ 3568700 w 3568700"/>
              <a:gd name="connsiteY1" fmla="*/ 0 h 1457042"/>
              <a:gd name="connsiteX0" fmla="*/ 0 w 3568700"/>
              <a:gd name="connsiteY0" fmla="*/ 665019 h 837137"/>
              <a:gd name="connsiteX1" fmla="*/ 3568700 w 3568700"/>
              <a:gd name="connsiteY1" fmla="*/ 0 h 837137"/>
              <a:gd name="connsiteX0" fmla="*/ 0 w 3568700"/>
              <a:gd name="connsiteY0" fmla="*/ 742661 h 742661"/>
              <a:gd name="connsiteX1" fmla="*/ 3568700 w 3568700"/>
              <a:gd name="connsiteY1" fmla="*/ 77642 h 742661"/>
              <a:gd name="connsiteX0" fmla="*/ 0 w 3568700"/>
              <a:gd name="connsiteY0" fmla="*/ 792109 h 792109"/>
              <a:gd name="connsiteX1" fmla="*/ 3568700 w 3568700"/>
              <a:gd name="connsiteY1" fmla="*/ 127090 h 792109"/>
              <a:gd name="connsiteX0" fmla="*/ 0 w 3568700"/>
              <a:gd name="connsiteY0" fmla="*/ 685523 h 882138"/>
              <a:gd name="connsiteX1" fmla="*/ 3568700 w 3568700"/>
              <a:gd name="connsiteY1" fmla="*/ 20504 h 882138"/>
              <a:gd name="connsiteX0" fmla="*/ 0 w 3568700"/>
              <a:gd name="connsiteY0" fmla="*/ 665019 h 1167965"/>
              <a:gd name="connsiteX1" fmla="*/ 3568700 w 3568700"/>
              <a:gd name="connsiteY1" fmla="*/ 0 h 1167965"/>
              <a:gd name="connsiteX0" fmla="*/ 0 w 3447677"/>
              <a:gd name="connsiteY0" fmla="*/ 194372 h 918498"/>
              <a:gd name="connsiteX1" fmla="*/ 3447677 w 3447677"/>
              <a:gd name="connsiteY1" fmla="*/ 0 h 918498"/>
              <a:gd name="connsiteX0" fmla="*/ 906 w 3448583"/>
              <a:gd name="connsiteY0" fmla="*/ 194372 h 1092197"/>
              <a:gd name="connsiteX1" fmla="*/ 3448583 w 3448583"/>
              <a:gd name="connsiteY1" fmla="*/ 0 h 1092197"/>
              <a:gd name="connsiteX0" fmla="*/ 201 w 3824396"/>
              <a:gd name="connsiteY0" fmla="*/ 947408 h 1562643"/>
              <a:gd name="connsiteX1" fmla="*/ 3824396 w 3824396"/>
              <a:gd name="connsiteY1" fmla="*/ 0 h 1562643"/>
              <a:gd name="connsiteX0" fmla="*/ 0 w 3824195"/>
              <a:gd name="connsiteY0" fmla="*/ 947408 h 1235377"/>
              <a:gd name="connsiteX1" fmla="*/ 3824195 w 3824195"/>
              <a:gd name="connsiteY1" fmla="*/ 0 h 1235377"/>
              <a:gd name="connsiteX0" fmla="*/ 0 w 4104932"/>
              <a:gd name="connsiteY0" fmla="*/ 590471 h 1014354"/>
              <a:gd name="connsiteX1" fmla="*/ 4104932 w 4104932"/>
              <a:gd name="connsiteY1" fmla="*/ 0 h 1014354"/>
              <a:gd name="connsiteX0" fmla="*/ 0 w 4104932"/>
              <a:gd name="connsiteY0" fmla="*/ 590471 h 1159785"/>
              <a:gd name="connsiteX1" fmla="*/ 4104932 w 4104932"/>
              <a:gd name="connsiteY1" fmla="*/ 0 h 115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4932" h="1159785">
                <a:moveTo>
                  <a:pt x="0" y="590471"/>
                </a:moveTo>
                <a:cubicBezTo>
                  <a:pt x="654590" y="1423827"/>
                  <a:pt x="673849" y="1434625"/>
                  <a:pt x="4104932" y="0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55699" y="2476888"/>
            <a:ext cx="2323785" cy="612409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017370"/>
              <a:gd name="connsiteY0" fmla="*/ 791315 h 791315"/>
              <a:gd name="connsiteX1" fmla="*/ 3017370 w 3017370"/>
              <a:gd name="connsiteY1" fmla="*/ 506935 h 791315"/>
              <a:gd name="connsiteX0" fmla="*/ 0 w 3017370"/>
              <a:gd name="connsiteY0" fmla="*/ 574210 h 574210"/>
              <a:gd name="connsiteX1" fmla="*/ 3017370 w 3017370"/>
              <a:gd name="connsiteY1" fmla="*/ 289830 h 574210"/>
              <a:gd name="connsiteX0" fmla="*/ 0 w 2600511"/>
              <a:gd name="connsiteY0" fmla="*/ 308941 h 737255"/>
              <a:gd name="connsiteX1" fmla="*/ 2600511 w 2600511"/>
              <a:gd name="connsiteY1" fmla="*/ 737255 h 737255"/>
              <a:gd name="connsiteX0" fmla="*/ 0 w 2600511"/>
              <a:gd name="connsiteY0" fmla="*/ 496660 h 924974"/>
              <a:gd name="connsiteX1" fmla="*/ 2600511 w 2600511"/>
              <a:gd name="connsiteY1" fmla="*/ 924974 h 924974"/>
              <a:gd name="connsiteX0" fmla="*/ 0 w 2323785"/>
              <a:gd name="connsiteY0" fmla="*/ 662767 h 742165"/>
              <a:gd name="connsiteX1" fmla="*/ 2323785 w 2323785"/>
              <a:gd name="connsiteY1" fmla="*/ 742165 h 742165"/>
              <a:gd name="connsiteX0" fmla="*/ 0 w 2323785"/>
              <a:gd name="connsiteY0" fmla="*/ 533011 h 612409"/>
              <a:gd name="connsiteX1" fmla="*/ 2323785 w 2323785"/>
              <a:gd name="connsiteY1" fmla="*/ 612409 h 612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23785" h="612409">
                <a:moveTo>
                  <a:pt x="0" y="533011"/>
                </a:moveTo>
                <a:cubicBezTo>
                  <a:pt x="1672167" y="-205000"/>
                  <a:pt x="1716962" y="-174838"/>
                  <a:pt x="2323785" y="612409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155900" y="217170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454100" y="288290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0936" y="2488168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81761" y="1800562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b="0" dirty="0"/>
              <a:t>P</a:t>
            </a:r>
            <a:r>
              <a:rPr lang="en-US" b="0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5074" y="2841107"/>
            <a:ext cx="830677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=Q</a:t>
            </a:r>
            <a:r>
              <a:rPr lang="en-US" baseline="-25000" dirty="0"/>
              <a:t>0</a:t>
            </a:r>
          </a:p>
        </p:txBody>
      </p:sp>
      <p:sp>
        <p:nvSpPr>
          <p:cNvPr id="17" name="Oval 16"/>
          <p:cNvSpPr/>
          <p:nvPr/>
        </p:nvSpPr>
        <p:spPr>
          <a:xfrm>
            <a:off x="4413200" y="3821668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880300" y="240030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59600" y="2029759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6659" y="4050268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337583" y="2388205"/>
            <a:ext cx="1122830" cy="1459005"/>
          </a:xfrm>
          <a:prstGeom prst="line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762692" y="2981839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03494" y="2680447"/>
            <a:ext cx="37382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US" baseline="-25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endParaRPr lang="en-US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3800" y="3276600"/>
            <a:ext cx="41710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US" baseline="-25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Q</a:t>
            </a:r>
            <a:endParaRPr lang="en-US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715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Две криви с 6 контролни точки</a:t>
            </a:r>
            <a:r>
              <a:rPr lang="en-US" dirty="0"/>
              <a:t> </a:t>
            </a:r>
            <a:r>
              <a:rPr lang="bg-BG" dirty="0"/>
              <a:t>в масива </a:t>
            </a:r>
            <a:r>
              <a:rPr lang="en-US" b="1" dirty="0"/>
              <a:t>pts</a:t>
            </a:r>
            <a:r>
              <a:rPr lang="bg-BG" dirty="0"/>
              <a:t>, като </a:t>
            </a:r>
            <a:r>
              <a:rPr lang="en-US" dirty="0"/>
              <a:t>P</a:t>
            </a:r>
            <a:r>
              <a:rPr lang="en-US" baseline="-25000" dirty="0"/>
              <a:t>012</a:t>
            </a:r>
            <a:r>
              <a:rPr lang="bg-BG" dirty="0"/>
              <a:t> е в </a:t>
            </a:r>
            <a:r>
              <a:rPr lang="en-US" b="1" dirty="0"/>
              <a:t>pts[0..2]</a:t>
            </a:r>
            <a:r>
              <a:rPr lang="en-US" dirty="0"/>
              <a:t>, </a:t>
            </a:r>
            <a:r>
              <a:rPr lang="bg-BG" dirty="0"/>
              <a:t>а </a:t>
            </a:r>
            <a:r>
              <a:rPr lang="en-US" dirty="0"/>
              <a:t>Q</a:t>
            </a:r>
            <a:r>
              <a:rPr lang="en-US" baseline="-25000" dirty="0"/>
              <a:t>012</a:t>
            </a:r>
            <a:r>
              <a:rPr lang="bg-BG" dirty="0"/>
              <a:t> е в </a:t>
            </a:r>
            <a:r>
              <a:rPr lang="en-US" b="1" dirty="0"/>
              <a:t>pts[3..</a:t>
            </a:r>
            <a:r>
              <a:rPr lang="bg-BG" b="1" dirty="0"/>
              <a:t>5</a:t>
            </a:r>
            <a:r>
              <a:rPr lang="en-US" b="1" dirty="0"/>
              <a:t>]</a:t>
            </a:r>
          </a:p>
          <a:p>
            <a:pPr lvl="1"/>
            <a:r>
              <a:rPr lang="bg-BG" dirty="0"/>
              <a:t>Съшиване на двете криви според флага </a:t>
            </a:r>
            <a:r>
              <a:rPr lang="en-US" b="1" dirty="0"/>
              <a:t>continuity</a:t>
            </a:r>
            <a:r>
              <a:rPr lang="en-US" dirty="0"/>
              <a:t>:</a:t>
            </a:r>
            <a:r>
              <a:rPr lang="bg-BG" dirty="0"/>
              <a:t> </a:t>
            </a:r>
            <a:br>
              <a:rPr lang="bg-BG" dirty="0"/>
            </a:b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/G</a:t>
            </a:r>
            <a:r>
              <a:rPr lang="en-US" baseline="30000" dirty="0"/>
              <a:t>0</a:t>
            </a:r>
            <a:r>
              <a:rPr lang="bg-BG" dirty="0"/>
              <a:t> (при 1), </a:t>
            </a:r>
            <a:r>
              <a:rPr lang="en-US" dirty="0"/>
              <a:t>G</a:t>
            </a:r>
            <a:r>
              <a:rPr lang="en-US" baseline="30000" dirty="0"/>
              <a:t>1</a:t>
            </a:r>
            <a:r>
              <a:rPr lang="en-US" dirty="0"/>
              <a:t> (</a:t>
            </a:r>
            <a:r>
              <a:rPr lang="bg-BG" dirty="0"/>
              <a:t>при 2), </a:t>
            </a:r>
            <a:r>
              <a:rPr lang="en-US" dirty="0"/>
              <a:t>C</a:t>
            </a:r>
            <a:r>
              <a:rPr lang="en-US" baseline="30000" dirty="0"/>
              <a:t>1</a:t>
            </a:r>
            <a:r>
              <a:rPr lang="en-US" dirty="0"/>
              <a:t> (</a:t>
            </a:r>
            <a:r>
              <a:rPr lang="bg-BG" dirty="0"/>
              <a:t>при 3)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514600"/>
            <a:ext cx="8534400" cy="4038600"/>
          </a:xfrm>
          <a:prstGeom prst="snip2DiagRect">
            <a:avLst>
              <a:gd name="adj1" fmla="val 0"/>
              <a:gd name="adj2" fmla="val 7597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j&lt;3;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switch 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continuity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1: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pts[2].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(pts[2].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[j]+pts[3].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[j])/2;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2: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pts[2].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pts[1].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[j]*0.7+0.3*pts[4].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case 3: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pts[2].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(pts[1].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[j]+pts[4].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[j])/2;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break;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pts[3].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 = pts[2].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78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2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криви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042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криви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Характеристики</a:t>
                </a:r>
              </a:p>
              <a:p>
                <a:pPr lvl="1"/>
                <a:r>
                  <a:rPr lang="bg-BG" dirty="0"/>
                  <a:t>Подобни на криви на </a:t>
                </a:r>
                <a:r>
                  <a:rPr lang="bg-BG" dirty="0" err="1"/>
                  <a:t>Безие</a:t>
                </a:r>
                <a:r>
                  <a:rPr lang="bg-BG" dirty="0"/>
                  <a:t> – ползват контролни точки</a:t>
                </a:r>
              </a:p>
              <a:p>
                <a:pPr lvl="1"/>
                <a:r>
                  <a:rPr lang="bg-BG" dirty="0"/>
                  <a:t>Кривата не започва и не свършва в крайните точки</a:t>
                </a:r>
              </a:p>
              <a:p>
                <a:pPr lvl="1"/>
                <a:r>
                  <a:rPr lang="bg-BG" dirty="0"/>
                  <a:t>Предоставят локални модификации</a:t>
                </a:r>
                <a:r>
                  <a:rPr lang="en-US" dirty="0"/>
                  <a:t> </a:t>
                </a:r>
                <a:r>
                  <a:rPr lang="bg-BG" dirty="0"/>
                  <a:t>и се съшиват сами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Получаване на точка</a:t>
                </a:r>
              </a:p>
              <a:p>
                <a:pPr lvl="1"/>
                <a:r>
                  <a:rPr lang="bg-BG" dirty="0"/>
                  <a:t>Преливащи базисни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определят влиянието на всяка контролна точка</a:t>
                </a:r>
              </a:p>
              <a:p>
                <a:pPr lvl="1"/>
                <a:r>
                  <a:rPr lang="bg-BG" dirty="0"/>
                  <a:t>Намират се чрез формулите на </a:t>
                </a:r>
                <a:r>
                  <a:rPr lang="bg-BG" dirty="0" err="1"/>
                  <a:t>Кокс-ДеБур</a:t>
                </a:r>
                <a:r>
                  <a:rPr lang="bg-BG" dirty="0"/>
                  <a:t> (</a:t>
                </a:r>
                <a:r>
                  <a:rPr lang="en-US" dirty="0"/>
                  <a:t>Cox</a:t>
                </a:r>
                <a:r>
                  <a:rPr lang="bg-BG" dirty="0"/>
                  <a:t>-</a:t>
                </a:r>
                <a:r>
                  <a:rPr lang="en-US" dirty="0" err="1"/>
                  <a:t>DeBoor</a:t>
                </a:r>
                <a:r>
                  <a:rPr lang="bg-BG" dirty="0"/>
                  <a:t>)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=0..1</m:t>
                          </m:r>
                        </m:sub>
                      </m:sSub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effectLst/>
                                      <a:latin typeface="Cambria Math"/>
                                    </a:rPr>
                                    <m:t>i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bg-BG" sz="2400" dirty="0">
                  <a:effectLst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 r="-63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227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Кубичен </a:t>
            </a:r>
            <a:r>
              <a:rPr lang="en-US" dirty="0"/>
              <a:t>B-</a:t>
            </a:r>
            <a:r>
              <a:rPr lang="bg-BG" dirty="0" err="1"/>
              <a:t>сплайн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Имаме 4 точки </a:t>
                </a:r>
                <a:r>
                  <a:rPr lang="en-US" dirty="0"/>
                  <a:t>P</a:t>
                </a:r>
                <a:r>
                  <a:rPr lang="en-US" baseline="-25000" dirty="0"/>
                  <a:t>0</a:t>
                </a:r>
                <a:r>
                  <a:rPr lang="en-US" dirty="0"/>
                  <a:t>, P</a:t>
                </a:r>
                <a:r>
                  <a:rPr lang="en-US" baseline="-25000" dirty="0"/>
                  <a:t>1</a:t>
                </a:r>
                <a:r>
                  <a:rPr lang="en-US" dirty="0"/>
                  <a:t>, P</a:t>
                </a:r>
                <a:r>
                  <a:rPr lang="en-US" baseline="-25000" dirty="0"/>
                  <a:t>2</a:t>
                </a:r>
                <a:r>
                  <a:rPr lang="bg-BG" dirty="0"/>
                  <a:t> и </a:t>
                </a:r>
                <a:r>
                  <a:rPr lang="en-US" dirty="0"/>
                  <a:t>P</a:t>
                </a:r>
                <a:r>
                  <a:rPr lang="en-US" baseline="-25000" dirty="0"/>
                  <a:t>3</a:t>
                </a:r>
              </a:p>
              <a:p>
                <a:pPr lvl="1"/>
                <a:r>
                  <a:rPr lang="bg-BG" dirty="0">
                    <a:sym typeface="Symbol"/>
                  </a:rPr>
                  <a:t>Преливащи функции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за кубичен </a:t>
                </a:r>
                <a:r>
                  <a:rPr lang="bg-BG" dirty="0" err="1">
                    <a:sym typeface="Symbol"/>
                  </a:rPr>
                  <a:t>сплайн</a:t>
                </a:r>
                <a:endParaRPr lang="bg-BG" dirty="0">
                  <a:sym typeface="Symbol"/>
                </a:endParaRPr>
              </a:p>
              <a:p>
                <a:pPr lvl="1"/>
                <a:endParaRPr lang="bg-BG" dirty="0"/>
              </a:p>
              <a:p>
                <a:pPr marL="2636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effectLst/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−3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2636838" lvl="1" indent="0">
                  <a:buNone/>
                </a:pPr>
                <a:endParaRPr lang="en-US" dirty="0">
                  <a:effectLst/>
                </a:endParaRPr>
              </a:p>
              <a:p>
                <a:pPr marL="2636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−6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+4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2636838" lvl="1" indent="0">
                  <a:buNone/>
                </a:pPr>
                <a:endParaRPr lang="en-US" dirty="0">
                  <a:effectLst/>
                </a:endParaRPr>
              </a:p>
              <a:p>
                <a:pPr marL="2636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0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effectLst/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2636838" lvl="1" indent="0">
                  <a:buNone/>
                </a:pPr>
                <a:endParaRPr lang="en-GB" i="1" dirty="0">
                  <a:effectLst/>
                  <a:latin typeface="Cambria Math"/>
                </a:endParaRPr>
              </a:p>
              <a:p>
                <a:pPr marL="26368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w</m:t>
                              </m:r>
                            </m:e>
                            <m:sub>
                              <m:r>
                                <a:rPr lang="bg-BG" b="0" i="0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effectLst/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98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За удобство преливащите 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са в масива </a:t>
                </a:r>
                <a:r>
                  <a:rPr lang="en-US" b="1" dirty="0"/>
                  <a:t>B</a:t>
                </a:r>
              </a:p>
              <a:p>
                <a:pPr lvl="1"/>
                <a:r>
                  <a:rPr lang="bg-BG" dirty="0"/>
                  <a:t>Останалите изчисления и код са аналогични като при кривата на </a:t>
                </a:r>
                <a:r>
                  <a:rPr lang="bg-BG" dirty="0" err="1"/>
                  <a:t>Безие</a:t>
                </a:r>
                <a:endParaRPr lang="bg-BG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2362200"/>
            <a:ext cx="8534400" cy="4191000"/>
          </a:xfrm>
          <a:prstGeom prst="snip2DiagRect">
            <a:avLst>
              <a:gd name="adj1" fmla="val 0"/>
              <a:gd name="adj2" fmla="val 6314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[]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B[0]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function(t) { return (-t*t*t+3*t*t-3*t+1)/6; 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function(t) { return (3*t*t*t-6*t*t+4)/6; 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B[2]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function(t) { return (-3*t*t*t+3*t*t+3*t+1)/6; 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B[3]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function(t) { return (t*t*t)/6; 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t=0; t&lt;1.02; t+=0.02)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+= B[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](t)*X(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y += B[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](t)*Y(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(x,y,0);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265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Криви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895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718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Съставна крива</a:t>
            </a:r>
          </a:p>
          <a:p>
            <a:pPr lvl="1"/>
            <a:r>
              <a:rPr lang="bg-BG" dirty="0"/>
              <a:t>Поредица от контролни точки</a:t>
            </a:r>
          </a:p>
          <a:p>
            <a:pPr lvl="1"/>
            <a:r>
              <a:rPr lang="bg-BG" dirty="0"/>
              <a:t>Всяка четворка генерира една </a:t>
            </a:r>
            <a:r>
              <a:rPr lang="bg-BG" dirty="0" err="1"/>
              <a:t>сплайн</a:t>
            </a:r>
            <a:r>
              <a:rPr lang="bg-BG" dirty="0"/>
              <a:t> крива</a:t>
            </a:r>
          </a:p>
          <a:p>
            <a:pPr lvl="1"/>
            <a:r>
              <a:rPr lang="bg-BG" dirty="0"/>
              <a:t>Всички </a:t>
            </a:r>
            <a:r>
              <a:rPr lang="bg-BG" dirty="0" err="1"/>
              <a:t>сплайн</a:t>
            </a:r>
            <a:r>
              <a:rPr lang="bg-BG" dirty="0"/>
              <a:t> криви са съшити в една сложна крива</a:t>
            </a:r>
          </a:p>
          <a:p>
            <a:pPr lvl="1"/>
            <a:r>
              <a:rPr lang="bg-BG" dirty="0"/>
              <a:t>Кривата започва от първата точка и свършва в последната</a:t>
            </a:r>
          </a:p>
          <a:p>
            <a:pPr lvl="1"/>
            <a:endParaRPr lang="bg-BG" dirty="0"/>
          </a:p>
          <a:p>
            <a:r>
              <a:rPr lang="bg-BG" dirty="0"/>
              <a:t>Съшиване</a:t>
            </a:r>
          </a:p>
          <a:p>
            <a:pPr lvl="1"/>
            <a:r>
              <a:rPr lang="bg-BG" dirty="0"/>
              <a:t>Две криви са съшити, ако имат три общи контролни точки</a:t>
            </a:r>
          </a:p>
        </p:txBody>
      </p:sp>
      <p:sp>
        <p:nvSpPr>
          <p:cNvPr id="8" name="Freeform 7"/>
          <p:cNvSpPr/>
          <p:nvPr/>
        </p:nvSpPr>
        <p:spPr>
          <a:xfrm>
            <a:off x="2739041" y="5342816"/>
            <a:ext cx="3937432" cy="667156"/>
          </a:xfrm>
          <a:custGeom>
            <a:avLst/>
            <a:gdLst>
              <a:gd name="connsiteX0" fmla="*/ 0 w 3035300"/>
              <a:gd name="connsiteY0" fmla="*/ 846667 h 846667"/>
              <a:gd name="connsiteX1" fmla="*/ 850900 w 3035300"/>
              <a:gd name="connsiteY1" fmla="*/ 211667 h 846667"/>
              <a:gd name="connsiteX2" fmla="*/ 2235200 w 3035300"/>
              <a:gd name="connsiteY2" fmla="*/ 84667 h 846667"/>
              <a:gd name="connsiteX3" fmla="*/ 3035300 w 3035300"/>
              <a:gd name="connsiteY3" fmla="*/ 719667 h 846667"/>
              <a:gd name="connsiteX0" fmla="*/ 0 w 3035300"/>
              <a:gd name="connsiteY0" fmla="*/ 656167 h 656167"/>
              <a:gd name="connsiteX1" fmla="*/ 850900 w 3035300"/>
              <a:gd name="connsiteY1" fmla="*/ 21167 h 656167"/>
              <a:gd name="connsiteX2" fmla="*/ 3035300 w 3035300"/>
              <a:gd name="connsiteY2" fmla="*/ 529167 h 656167"/>
              <a:gd name="connsiteX0" fmla="*/ 0 w 3035300"/>
              <a:gd name="connsiteY0" fmla="*/ 791634 h 791634"/>
              <a:gd name="connsiteX1" fmla="*/ 1143000 w 3035300"/>
              <a:gd name="connsiteY1" fmla="*/ 21167 h 791634"/>
              <a:gd name="connsiteX2" fmla="*/ 3035300 w 3035300"/>
              <a:gd name="connsiteY2" fmla="*/ 664634 h 791634"/>
              <a:gd name="connsiteX0" fmla="*/ 0 w 3035300"/>
              <a:gd name="connsiteY0" fmla="*/ 791634 h 1130301"/>
              <a:gd name="connsiteX1" fmla="*/ 1143000 w 3035300"/>
              <a:gd name="connsiteY1" fmla="*/ 21167 h 1130301"/>
              <a:gd name="connsiteX2" fmla="*/ 3035300 w 3035300"/>
              <a:gd name="connsiteY2" fmla="*/ 664634 h 1130301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488245 h 1140179"/>
              <a:gd name="connsiteX1" fmla="*/ 990600 w 2882900"/>
              <a:gd name="connsiteY1" fmla="*/ 31045 h 1140179"/>
              <a:gd name="connsiteX2" fmla="*/ 2882900 w 2882900"/>
              <a:gd name="connsiteY2" fmla="*/ 674512 h 1140179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580849 h 1232783"/>
              <a:gd name="connsiteX1" fmla="*/ 990600 w 2882900"/>
              <a:gd name="connsiteY1" fmla="*/ 123649 h 1232783"/>
              <a:gd name="connsiteX2" fmla="*/ 2882900 w 2882900"/>
              <a:gd name="connsiteY2" fmla="*/ 767116 h 1232783"/>
              <a:gd name="connsiteX0" fmla="*/ 0 w 2882900"/>
              <a:gd name="connsiteY0" fmla="*/ 0 h 186267"/>
              <a:gd name="connsiteX1" fmla="*/ 2882900 w 2882900"/>
              <a:gd name="connsiteY1" fmla="*/ 186267 h 186267"/>
              <a:gd name="connsiteX0" fmla="*/ 0 w 2882900"/>
              <a:gd name="connsiteY0" fmla="*/ 752122 h 938389"/>
              <a:gd name="connsiteX1" fmla="*/ 2882900 w 2882900"/>
              <a:gd name="connsiteY1" fmla="*/ 938389 h 938389"/>
              <a:gd name="connsiteX0" fmla="*/ 0 w 2882900"/>
              <a:gd name="connsiteY0" fmla="*/ 726722 h 912989"/>
              <a:gd name="connsiteX1" fmla="*/ 2882900 w 2882900"/>
              <a:gd name="connsiteY1" fmla="*/ 912989 h 912989"/>
              <a:gd name="connsiteX0" fmla="*/ 0 w 2882900"/>
              <a:gd name="connsiteY0" fmla="*/ 738011 h 924278"/>
              <a:gd name="connsiteX1" fmla="*/ 2882900 w 2882900"/>
              <a:gd name="connsiteY1" fmla="*/ 924278 h 924278"/>
              <a:gd name="connsiteX0" fmla="*/ 0 w 3017370"/>
              <a:gd name="connsiteY0" fmla="*/ 791315 h 791315"/>
              <a:gd name="connsiteX1" fmla="*/ 3017370 w 3017370"/>
              <a:gd name="connsiteY1" fmla="*/ 506935 h 791315"/>
              <a:gd name="connsiteX0" fmla="*/ 0 w 3017370"/>
              <a:gd name="connsiteY0" fmla="*/ 574210 h 574210"/>
              <a:gd name="connsiteX1" fmla="*/ 3017370 w 3017370"/>
              <a:gd name="connsiteY1" fmla="*/ 289830 h 574210"/>
              <a:gd name="connsiteX0" fmla="*/ 0 w 2600511"/>
              <a:gd name="connsiteY0" fmla="*/ 308941 h 737255"/>
              <a:gd name="connsiteX1" fmla="*/ 2600511 w 2600511"/>
              <a:gd name="connsiteY1" fmla="*/ 737255 h 737255"/>
              <a:gd name="connsiteX0" fmla="*/ 0 w 2600511"/>
              <a:gd name="connsiteY0" fmla="*/ 496660 h 924974"/>
              <a:gd name="connsiteX1" fmla="*/ 2600511 w 2600511"/>
              <a:gd name="connsiteY1" fmla="*/ 924974 h 924974"/>
              <a:gd name="connsiteX0" fmla="*/ 0 w 2323785"/>
              <a:gd name="connsiteY0" fmla="*/ 662767 h 742165"/>
              <a:gd name="connsiteX1" fmla="*/ 2323785 w 2323785"/>
              <a:gd name="connsiteY1" fmla="*/ 742165 h 742165"/>
              <a:gd name="connsiteX0" fmla="*/ 0 w 2323785"/>
              <a:gd name="connsiteY0" fmla="*/ 533011 h 612409"/>
              <a:gd name="connsiteX1" fmla="*/ 2323785 w 2323785"/>
              <a:gd name="connsiteY1" fmla="*/ 612409 h 612409"/>
              <a:gd name="connsiteX0" fmla="*/ 0 w 2323785"/>
              <a:gd name="connsiteY0" fmla="*/ 330508 h 425792"/>
              <a:gd name="connsiteX1" fmla="*/ 1577466 w 2323785"/>
              <a:gd name="connsiteY1" fmla="*/ 399985 h 425792"/>
              <a:gd name="connsiteX2" fmla="*/ 2323785 w 2323785"/>
              <a:gd name="connsiteY2" fmla="*/ 409906 h 425792"/>
              <a:gd name="connsiteX0" fmla="*/ 0 w 2323785"/>
              <a:gd name="connsiteY0" fmla="*/ 330508 h 474124"/>
              <a:gd name="connsiteX1" fmla="*/ 1577466 w 2323785"/>
              <a:gd name="connsiteY1" fmla="*/ 399985 h 474124"/>
              <a:gd name="connsiteX2" fmla="*/ 2323785 w 2323785"/>
              <a:gd name="connsiteY2" fmla="*/ 409906 h 474124"/>
              <a:gd name="connsiteX0" fmla="*/ 0 w 5120773"/>
              <a:gd name="connsiteY0" fmla="*/ 366209 h 435904"/>
              <a:gd name="connsiteX1" fmla="*/ 1577466 w 5120773"/>
              <a:gd name="connsiteY1" fmla="*/ 435686 h 435904"/>
              <a:gd name="connsiteX2" fmla="*/ 5120773 w 5120773"/>
              <a:gd name="connsiteY2" fmla="*/ 324584 h 435904"/>
              <a:gd name="connsiteX0" fmla="*/ 0 w 5120773"/>
              <a:gd name="connsiteY0" fmla="*/ 41625 h 146417"/>
              <a:gd name="connsiteX1" fmla="*/ 1577466 w 5120773"/>
              <a:gd name="connsiteY1" fmla="*/ 111102 h 146417"/>
              <a:gd name="connsiteX2" fmla="*/ 5120773 w 5120773"/>
              <a:gd name="connsiteY2" fmla="*/ 0 h 146417"/>
              <a:gd name="connsiteX0" fmla="*/ 0 w 5120773"/>
              <a:gd name="connsiteY0" fmla="*/ 43313 h 114933"/>
              <a:gd name="connsiteX1" fmla="*/ 3043195 w 5120773"/>
              <a:gd name="connsiteY1" fmla="*/ 18661 h 114933"/>
              <a:gd name="connsiteX2" fmla="*/ 5120773 w 5120773"/>
              <a:gd name="connsiteY2" fmla="*/ 1688 h 114933"/>
              <a:gd name="connsiteX0" fmla="*/ 0 w 5120773"/>
              <a:gd name="connsiteY0" fmla="*/ 261570 h 520360"/>
              <a:gd name="connsiteX1" fmla="*/ 3043195 w 5120773"/>
              <a:gd name="connsiteY1" fmla="*/ 236918 h 520360"/>
              <a:gd name="connsiteX2" fmla="*/ 5120773 w 5120773"/>
              <a:gd name="connsiteY2" fmla="*/ 219945 h 520360"/>
              <a:gd name="connsiteX0" fmla="*/ 0 w 3937432"/>
              <a:gd name="connsiteY0" fmla="*/ 14474 h 394308"/>
              <a:gd name="connsiteX1" fmla="*/ 1859854 w 3937432"/>
              <a:gd name="connsiteY1" fmla="*/ 285657 h 394308"/>
              <a:gd name="connsiteX2" fmla="*/ 3937432 w 3937432"/>
              <a:gd name="connsiteY2" fmla="*/ 268684 h 394308"/>
              <a:gd name="connsiteX0" fmla="*/ 0 w 3937432"/>
              <a:gd name="connsiteY0" fmla="*/ 35645 h 415479"/>
              <a:gd name="connsiteX1" fmla="*/ 1859854 w 3937432"/>
              <a:gd name="connsiteY1" fmla="*/ 306828 h 415479"/>
              <a:gd name="connsiteX2" fmla="*/ 3937432 w 3937432"/>
              <a:gd name="connsiteY2" fmla="*/ 289855 h 415479"/>
              <a:gd name="connsiteX0" fmla="*/ 0 w 3937432"/>
              <a:gd name="connsiteY0" fmla="*/ 114446 h 667156"/>
              <a:gd name="connsiteX1" fmla="*/ 1859854 w 3937432"/>
              <a:gd name="connsiteY1" fmla="*/ 385629 h 667156"/>
              <a:gd name="connsiteX2" fmla="*/ 3937432 w 3937432"/>
              <a:gd name="connsiteY2" fmla="*/ 368656 h 66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7432" h="667156">
                <a:moveTo>
                  <a:pt x="0" y="114446"/>
                </a:moveTo>
                <a:cubicBezTo>
                  <a:pt x="859064" y="-37580"/>
                  <a:pt x="1297744" y="-113939"/>
                  <a:pt x="1859854" y="385629"/>
                </a:cubicBezTo>
                <a:cubicBezTo>
                  <a:pt x="2421964" y="885197"/>
                  <a:pt x="3115457" y="616833"/>
                  <a:pt x="3937432" y="368656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55900" y="491490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54100" y="562610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20936" y="5231368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1800" y="4543762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b="0" dirty="0"/>
              <a:t>P</a:t>
            </a:r>
            <a:r>
              <a:rPr lang="en-US" b="0" baseline="-250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4934046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4766659" y="6324793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880300" y="5143500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99155" y="6248400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30690" y="4948055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766659" y="5314399"/>
            <a:ext cx="228600" cy="228600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13720" y="6248400"/>
            <a:ext cx="40588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3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42839" y="4537038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bg-BG" baseline="-25000" dirty="0"/>
              <a:t>0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766000" y="4774168"/>
            <a:ext cx="47000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Q</a:t>
            </a:r>
            <a:r>
              <a:rPr lang="bg-BG" baseline="-25000" dirty="0"/>
              <a:t>3</a:t>
            </a:r>
            <a:endParaRPr lang="en-US" baseline="-25000" dirty="0"/>
          </a:p>
        </p:txBody>
      </p:sp>
      <p:sp>
        <p:nvSpPr>
          <p:cNvPr id="25" name="Freeform 24"/>
          <p:cNvSpPr/>
          <p:nvPr/>
        </p:nvSpPr>
        <p:spPr>
          <a:xfrm>
            <a:off x="1559859" y="5056094"/>
            <a:ext cx="6441141" cy="1385047"/>
          </a:xfrm>
          <a:custGeom>
            <a:avLst/>
            <a:gdLst>
              <a:gd name="connsiteX0" fmla="*/ 0 w 6441141"/>
              <a:gd name="connsiteY0" fmla="*/ 685800 h 1385047"/>
              <a:gd name="connsiteX1" fmla="*/ 1721223 w 6441141"/>
              <a:gd name="connsiteY1" fmla="*/ 0 h 1385047"/>
              <a:gd name="connsiteX2" fmla="*/ 3321423 w 6441141"/>
              <a:gd name="connsiteY2" fmla="*/ 376518 h 1385047"/>
              <a:gd name="connsiteX3" fmla="*/ 3321423 w 6441141"/>
              <a:gd name="connsiteY3" fmla="*/ 1385047 h 1385047"/>
              <a:gd name="connsiteX4" fmla="*/ 6441141 w 6441141"/>
              <a:gd name="connsiteY4" fmla="*/ 228600 h 1385047"/>
              <a:gd name="connsiteX5" fmla="*/ 6441141 w 6441141"/>
              <a:gd name="connsiteY5" fmla="*/ 228600 h 138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41141" h="1385047">
                <a:moveTo>
                  <a:pt x="0" y="685800"/>
                </a:moveTo>
                <a:lnTo>
                  <a:pt x="1721223" y="0"/>
                </a:lnTo>
                <a:lnTo>
                  <a:pt x="3321423" y="376518"/>
                </a:lnTo>
                <a:lnTo>
                  <a:pt x="3321423" y="1385047"/>
                </a:lnTo>
                <a:lnTo>
                  <a:pt x="6441141" y="228600"/>
                </a:lnTo>
                <a:lnTo>
                  <a:pt x="6441141" y="228600"/>
                </a:lnTo>
              </a:path>
            </a:pathLst>
          </a:cu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>
            <a:outerShdw blurRad="63500" algn="ctr" rotWithShape="0">
              <a:schemeClr val="tx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676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Крайни точки</a:t>
            </a:r>
          </a:p>
          <a:p>
            <a:pPr lvl="1"/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крива не минава през контролните си точки</a:t>
            </a:r>
          </a:p>
          <a:p>
            <a:pPr lvl="1"/>
            <a:r>
              <a:rPr lang="bg-BG" dirty="0"/>
              <a:t>За да минава през началната и крайната, подобно на кривата на </a:t>
            </a:r>
            <a:r>
              <a:rPr lang="bg-BG" dirty="0" err="1"/>
              <a:t>Безие</a:t>
            </a:r>
            <a:r>
              <a:rPr lang="bg-BG" dirty="0"/>
              <a:t>, повтаряме ги трикратно</a:t>
            </a:r>
          </a:p>
        </p:txBody>
      </p:sp>
      <p:sp>
        <p:nvSpPr>
          <p:cNvPr id="25" name="Snip Diagonal Corner Rectangle 24"/>
          <p:cNvSpPr/>
          <p:nvPr/>
        </p:nvSpPr>
        <p:spPr>
          <a:xfrm>
            <a:off x="1828800" y="2514600"/>
            <a:ext cx="5486399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1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2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3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4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… 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n-3, n-2,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n-1, n-1, n-1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2169" y="2514600"/>
            <a:ext cx="806631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bg-BG" dirty="0"/>
              <a:t>Възли</a:t>
            </a:r>
            <a:endParaRPr lang="en-US" baseline="-25000" dirty="0"/>
          </a:p>
        </p:txBody>
      </p:sp>
      <p:sp>
        <p:nvSpPr>
          <p:cNvPr id="32" name="Snip Diagonal Corner Rectangle 31"/>
          <p:cNvSpPr/>
          <p:nvPr/>
        </p:nvSpPr>
        <p:spPr>
          <a:xfrm>
            <a:off x="1815691" y="3657600"/>
            <a:ext cx="5486399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1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3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4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… 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n-3, n-2, n-1, n-1, n-1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2400" y="3657600"/>
            <a:ext cx="1663291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bg-BG" dirty="0"/>
              <a:t>Крива №1</a:t>
            </a:r>
            <a:endParaRPr lang="en-US" baseline="-25000" dirty="0"/>
          </a:p>
        </p:txBody>
      </p:sp>
      <p:sp>
        <p:nvSpPr>
          <p:cNvPr id="34" name="Snip Diagonal Corner Rectangle 33"/>
          <p:cNvSpPr/>
          <p:nvPr/>
        </p:nvSpPr>
        <p:spPr>
          <a:xfrm>
            <a:off x="1815691" y="4267200"/>
            <a:ext cx="5486399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1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2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4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… 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n-3, n-2, n-1, n-1, n-1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4267200"/>
            <a:ext cx="1663291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bg-BG" dirty="0"/>
              <a:t>Крива №2</a:t>
            </a:r>
            <a:endParaRPr lang="en-US" baseline="-25000" dirty="0"/>
          </a:p>
        </p:txBody>
      </p:sp>
      <p:sp>
        <p:nvSpPr>
          <p:cNvPr id="36" name="Snip Diagonal Corner Rectangle 35"/>
          <p:cNvSpPr/>
          <p:nvPr/>
        </p:nvSpPr>
        <p:spPr>
          <a:xfrm>
            <a:off x="1815691" y="4876800"/>
            <a:ext cx="5486399" cy="457200"/>
          </a:xfrm>
          <a:prstGeom prst="snip2Diag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spcBef>
                <a:spcPct val="0"/>
              </a:spcBef>
            </a:pP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0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0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1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2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3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4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bg-BG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… </a:t>
            </a:r>
            <a:r>
              <a:rPr lang="en-US" sz="200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n-3, n-2, n-1, n-1, n-1</a:t>
            </a:r>
            <a:endParaRPr lang="bg-BG" sz="2000" dirty="0">
              <a:solidFill>
                <a:schemeClr val="tx1"/>
              </a:solidFill>
              <a:effectLst>
                <a:outerShdw blurRad="63500" algn="ctr" rotWithShape="0">
                  <a:srgbClr val="0033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2400" y="4876800"/>
            <a:ext cx="1663291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bg-BG" dirty="0"/>
              <a:t>Крива №3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324164" y="4922966"/>
            <a:ext cx="1667436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bg-BG" dirty="0"/>
              <a:t>Първа крива</a:t>
            </a:r>
            <a:endParaRPr lang="en-US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7633446" y="3722201"/>
            <a:ext cx="1510553" cy="92333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bg-BG" dirty="0"/>
              <a:t>Досег с началната точка</a:t>
            </a:r>
            <a:endParaRPr lang="en-US" baseline="-25000" dirty="0"/>
          </a:p>
        </p:txBody>
      </p:sp>
      <p:sp>
        <p:nvSpPr>
          <p:cNvPr id="19" name="Right Brace 18"/>
          <p:cNvSpPr/>
          <p:nvPr/>
        </p:nvSpPr>
        <p:spPr>
          <a:xfrm>
            <a:off x="7315199" y="3581400"/>
            <a:ext cx="304801" cy="1219200"/>
          </a:xfrm>
          <a:prstGeom prst="rightBrace">
            <a:avLst>
              <a:gd name="adj1" fmla="val 39215"/>
              <a:gd name="adj2" fmla="val 50000"/>
            </a:avLst>
          </a:prstGeom>
          <a:ln>
            <a:solidFill>
              <a:schemeClr val="tx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Connector 20"/>
          <p:cNvCxnSpPr/>
          <p:nvPr/>
        </p:nvCxnSpPr>
        <p:spPr>
          <a:xfrm>
            <a:off x="4571999" y="5562600"/>
            <a:ext cx="0" cy="60960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97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В масив </a:t>
            </a:r>
            <a:r>
              <a:rPr lang="en-US" b="1" dirty="0"/>
              <a:t>knots</a:t>
            </a:r>
            <a:r>
              <a:rPr lang="en-US" dirty="0"/>
              <a:t> </a:t>
            </a:r>
            <a:r>
              <a:rPr lang="bg-BG" dirty="0"/>
              <a:t>помним редицата от контролни точки</a:t>
            </a:r>
          </a:p>
          <a:p>
            <a:pPr lvl="1"/>
            <a:r>
              <a:rPr lang="bg-BG" dirty="0"/>
              <a:t>Първата и последната контролни точки се повтарят три пъти</a:t>
            </a:r>
          </a:p>
          <a:p>
            <a:pPr lvl="1"/>
            <a:r>
              <a:rPr lang="bg-BG" dirty="0"/>
              <a:t>От </a:t>
            </a:r>
            <a:r>
              <a:rPr lang="en-US" b="1" dirty="0"/>
              <a:t>knots</a:t>
            </a:r>
            <a:r>
              <a:rPr lang="en-US" dirty="0"/>
              <a:t> </a:t>
            </a:r>
            <a:r>
              <a:rPr lang="bg-BG" dirty="0"/>
              <a:t>последователно ползваме четворка точки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895600"/>
            <a:ext cx="8534400" cy="3657600"/>
          </a:xfrm>
          <a:prstGeom prst="snip2DiagRect">
            <a:avLst>
              <a:gd name="adj1" fmla="val 0"/>
              <a:gd name="adj2" fmla="val 7785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knots = [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0,0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&lt;n-1;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knots.push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knots.push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n-1,n-1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&lt;knots.length-3;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curve = new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BSplineCurve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pts[knots[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]],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pts[knots[i+1]],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pts[knots[i+2]],</a:t>
            </a:r>
            <a:endParaRPr lang="bg-BG" sz="17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pts[knots[i+3]]</a:t>
            </a:r>
            <a:r>
              <a:rPr lang="bg-BG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curve.draw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curve.free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417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83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Повърхнини на </a:t>
            </a:r>
            <a:r>
              <a:rPr lang="bg-BG" dirty="0" err="1"/>
              <a:t>Безие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2897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Повърхнини в графиката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Използване</a:t>
            </a:r>
          </a:p>
          <a:p>
            <a:pPr lvl="1"/>
            <a:r>
              <a:rPr lang="bg-BG" dirty="0"/>
              <a:t>За дефиниране на заоблена повърхност</a:t>
            </a:r>
          </a:p>
          <a:p>
            <a:pPr lvl="1"/>
            <a:r>
              <a:rPr lang="bg-BG" dirty="0"/>
              <a:t>Малък брой входни данни</a:t>
            </a:r>
          </a:p>
          <a:p>
            <a:pPr lvl="1"/>
            <a:r>
              <a:rPr lang="bg-BG" dirty="0"/>
              <a:t>Възможност за трансформации</a:t>
            </a:r>
          </a:p>
          <a:p>
            <a:pPr lvl="1"/>
            <a:r>
              <a:rPr lang="bg-BG" dirty="0" err="1"/>
              <a:t>Интуитивност</a:t>
            </a:r>
            <a:r>
              <a:rPr lang="bg-BG" dirty="0"/>
              <a:t> на задаването</a:t>
            </a:r>
          </a:p>
          <a:p>
            <a:pPr lvl="1"/>
            <a:endParaRPr lang="bg-BG" dirty="0"/>
          </a:p>
          <a:p>
            <a:r>
              <a:rPr lang="bg-BG" dirty="0"/>
              <a:t>Пряко задаване</a:t>
            </a:r>
          </a:p>
          <a:p>
            <a:pPr lvl="1"/>
            <a:r>
              <a:rPr lang="bg-BG" dirty="0"/>
              <a:t>Използва се само за по-прости фигури, най-често такива, които се получават/описват с формула:</a:t>
            </a:r>
          </a:p>
          <a:p>
            <a:pPr marL="914400" lvl="2"/>
            <a:r>
              <a:rPr lang="bg-BG" dirty="0"/>
              <a:t>Чрез уравнение на повърхнината (напр. сфера)</a:t>
            </a:r>
          </a:p>
          <a:p>
            <a:pPr marL="914400" lvl="2"/>
            <a:r>
              <a:rPr lang="bg-BG" dirty="0"/>
              <a:t>Чрез въртене на крива (напр. ротационните повърхности)</a:t>
            </a:r>
          </a:p>
        </p:txBody>
      </p:sp>
    </p:spTree>
    <p:extLst>
      <p:ext uri="{BB962C8B-B14F-4D97-AF65-F5344CB8AC3E}">
        <p14:creationId xmlns:p14="http://schemas.microsoft.com/office/powerpoint/2010/main" val="1263728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Непряко задаване</a:t>
                </a:r>
              </a:p>
              <a:p>
                <a:pPr lvl="1"/>
                <a:r>
                  <a:rPr lang="bg-BG" dirty="0"/>
                  <a:t>С контролни точки – повърхнини на </a:t>
                </a:r>
                <a:r>
                  <a:rPr lang="bg-BG" dirty="0" err="1"/>
                  <a:t>Безие</a:t>
                </a:r>
                <a:r>
                  <a:rPr lang="bg-BG" dirty="0"/>
                  <a:t> и </a:t>
                </a:r>
                <a:r>
                  <a:rPr lang="en-US" dirty="0"/>
                  <a:t>B-</a:t>
                </a:r>
                <a:r>
                  <a:rPr lang="bg-BG" dirty="0" err="1"/>
                  <a:t>сплайни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bg-BG" dirty="0"/>
                  <a:t>Характеристики</a:t>
                </a:r>
              </a:p>
              <a:p>
                <a:pPr lvl="1"/>
                <a:r>
                  <a:rPr lang="bg-BG" dirty="0"/>
                  <a:t>Описват се с матрица от контролни точки</a:t>
                </a:r>
              </a:p>
              <a:p>
                <a:pPr lvl="1"/>
                <a:r>
                  <a:rPr lang="bg-BG" dirty="0"/>
                  <a:t>Имат два параметъра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(</a:t>
                </a:r>
                <a:r>
                  <a:rPr lang="bg-BG" dirty="0"/>
                  <a:t>съответстват на параметъра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bg-BG" dirty="0"/>
                  <a:t> при кривите) за всяко от направленията (осите)</a:t>
                </a:r>
              </a:p>
              <a:p>
                <a:pPr lvl="1"/>
                <a:r>
                  <a:rPr lang="bg-BG" dirty="0"/>
                  <a:t>Всяка повърхнина е „квадратна“ с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/>
                          </a:rPr>
                          <m:t>0,1</m:t>
                        </m:r>
                      </m:e>
                    </m:d>
                  </m:oMath>
                </a14:m>
                <a:r>
                  <a:rPr lang="bg-BG" dirty="0">
                    <a:sym typeface="Symbol"/>
                  </a:rPr>
                  <a:t>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  <a:sym typeface="Symbol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endParaRPr lang="en-US" dirty="0">
                  <a:sym typeface="Symbol"/>
                </a:endParaRPr>
              </a:p>
              <a:p>
                <a:r>
                  <a:rPr lang="bg-BG" dirty="0">
                    <a:sym typeface="Symbol"/>
                  </a:rPr>
                  <a:t>Изчисление на точка от повърхнината</a:t>
                </a:r>
              </a:p>
              <a:p>
                <a:pPr lvl="1"/>
                <a:r>
                  <a:rPr lang="bg-BG" dirty="0">
                    <a:sym typeface="Symbol"/>
                  </a:rPr>
                  <a:t>На принципа на таблицата за умножение</a:t>
                </a:r>
              </a:p>
              <a:p>
                <a:pPr lvl="1"/>
                <a:r>
                  <a:rPr lang="bg-BG" dirty="0">
                    <a:sym typeface="Symbol"/>
                  </a:rPr>
                  <a:t>По всяко от направленията имаме криви, сечението е произведението на съответните елементи</a:t>
                </a:r>
                <a:endParaRPr lang="bg-BG" dirty="0"/>
              </a:p>
              <a:p>
                <a:endParaRPr lang="bg-BG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6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385244"/>
              </p:ext>
            </p:extLst>
          </p:nvPr>
        </p:nvGraphicFramePr>
        <p:xfrm>
          <a:off x="609600" y="1676400"/>
          <a:ext cx="7848601" cy="3443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462"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0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n-1</a:t>
                      </a:r>
                      <a:endParaRPr lang="bg-BG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0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0,0</a:t>
                      </a:r>
                      <a:endParaRPr lang="bg-BG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1,0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2,0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n-1,0</a:t>
                      </a:r>
                      <a:endParaRPr lang="bg-BG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1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0,1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1,1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2,1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n-1,1</a:t>
                      </a:r>
                      <a:endParaRPr lang="bg-BG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0,2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1,2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2,2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2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n-1,2</a:t>
                      </a:r>
                      <a:endParaRPr lang="bg-BG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:</a:t>
                      </a:r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4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m-1</a:t>
                      </a:r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m-1</a:t>
                      </a:r>
                      <a:endParaRPr lang="bg-BG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m-1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0,m-1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m-1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1,m-1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m-1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2,m-1</a:t>
                      </a:r>
                      <a:endParaRPr lang="bg-BG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m-1</a:t>
                      </a:r>
                      <a:r>
                        <a:rPr lang="en-US" b="1" dirty="0"/>
                        <a:t>P</a:t>
                      </a:r>
                      <a:r>
                        <a:rPr lang="en-US" b="1" baseline="-25000" dirty="0"/>
                        <a:t>n-1,m-1</a:t>
                      </a:r>
                      <a:endParaRPr lang="bg-BG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9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Повърхнини на </a:t>
            </a:r>
            <a:r>
              <a:rPr lang="bg-BG" dirty="0" err="1"/>
              <a:t>Безие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Идея</a:t>
                </a:r>
              </a:p>
              <a:p>
                <a:pPr lvl="1"/>
                <a:r>
                  <a:rPr lang="bg-BG" dirty="0"/>
                  <a:t>Разширение на модела криви на </a:t>
                </a:r>
                <a:r>
                  <a:rPr lang="bg-BG" dirty="0" err="1"/>
                  <a:t>Безие</a:t>
                </a:r>
                <a:r>
                  <a:rPr lang="bg-BG" dirty="0"/>
                  <a:t> от </a:t>
                </a:r>
                <a:r>
                  <a:rPr lang="en-US" dirty="0"/>
                  <a:t>2D</a:t>
                </a:r>
                <a:r>
                  <a:rPr lang="bg-BG" dirty="0"/>
                  <a:t> в </a:t>
                </a:r>
                <a:r>
                  <a:rPr lang="en-US" dirty="0"/>
                  <a:t>3D</a:t>
                </a:r>
              </a:p>
              <a:p>
                <a:pPr lvl="1"/>
                <a:r>
                  <a:rPr lang="bg-BG" dirty="0"/>
                  <a:t>Правоъгълна мрежа от контролни точки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Генериране</a:t>
                </a:r>
              </a:p>
              <a:p>
                <a:pPr lvl="1"/>
                <a:r>
                  <a:rPr lang="bg-BG" dirty="0"/>
                  <a:t>Коефициентите са същите полиноми на </a:t>
                </a:r>
                <a:r>
                  <a:rPr lang="bg-BG" dirty="0" err="1"/>
                  <a:t>Бернщайн</a:t>
                </a:r>
                <a:endParaRPr lang="bg-BG" dirty="0"/>
              </a:p>
              <a:p>
                <a:pPr lvl="1"/>
                <a:r>
                  <a:rPr lang="bg-BG" dirty="0"/>
                  <a:t>Точка от повърхнината е линейна комбинация между всички контролни точки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bg-BG" sz="2400" dirty="0">
                  <a:effectLst/>
                </a:endParaRPr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68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95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Плавните извивки и контури</a:t>
            </a:r>
          </a:p>
          <a:p>
            <a:pPr lvl="1"/>
            <a:r>
              <a:rPr lang="bg-BG" dirty="0"/>
              <a:t>Са винаги харесвани от хората</a:t>
            </a:r>
          </a:p>
          <a:p>
            <a:pPr lvl="1"/>
            <a:r>
              <a:rPr lang="bg-BG" dirty="0"/>
              <a:t>Наблюдават се в много живи форми</a:t>
            </a:r>
          </a:p>
          <a:p>
            <a:pPr lvl="1"/>
            <a:r>
              <a:rPr lang="bg-BG" dirty="0"/>
              <a:t>Използвани за дизайн на лодки, кораби, автомобили, …</a:t>
            </a:r>
          </a:p>
          <a:p>
            <a:pPr lvl="1"/>
            <a:endParaRPr lang="bg-BG" dirty="0"/>
          </a:p>
          <a:p>
            <a:r>
              <a:rPr lang="bg-BG" dirty="0"/>
              <a:t>Построяване</a:t>
            </a:r>
          </a:p>
          <a:p>
            <a:pPr lvl="1"/>
            <a:r>
              <a:rPr lang="bg-BG" dirty="0"/>
              <a:t>Чрез гъвкави летви и тежести, които ги придържат</a:t>
            </a:r>
          </a:p>
          <a:p>
            <a:pPr lvl="1"/>
            <a:r>
              <a:rPr lang="bg-BG" dirty="0"/>
              <a:t>Постигат се гладки криви, които са физически оптимални</a:t>
            </a:r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1828799" y="5156231"/>
            <a:ext cx="5410201" cy="1054144"/>
          </a:xfrm>
          <a:custGeom>
            <a:avLst/>
            <a:gdLst>
              <a:gd name="connsiteX0" fmla="*/ 0 w 5661212"/>
              <a:gd name="connsiteY0" fmla="*/ 343617 h 1044271"/>
              <a:gd name="connsiteX1" fmla="*/ 2030506 w 5661212"/>
              <a:gd name="connsiteY1" fmla="*/ 1015970 h 1044271"/>
              <a:gd name="connsiteX2" fmla="*/ 3240741 w 5661212"/>
              <a:gd name="connsiteY2" fmla="*/ 827711 h 1044271"/>
              <a:gd name="connsiteX3" fmla="*/ 3966882 w 5661212"/>
              <a:gd name="connsiteY3" fmla="*/ 7441 h 1044271"/>
              <a:gd name="connsiteX4" fmla="*/ 5661212 w 5661212"/>
              <a:gd name="connsiteY4" fmla="*/ 491535 h 1044271"/>
              <a:gd name="connsiteX0" fmla="*/ 0 w 5661212"/>
              <a:gd name="connsiteY0" fmla="*/ 343617 h 1054144"/>
              <a:gd name="connsiteX1" fmla="*/ 2030506 w 5661212"/>
              <a:gd name="connsiteY1" fmla="*/ 1015970 h 1054144"/>
              <a:gd name="connsiteX2" fmla="*/ 3240741 w 5661212"/>
              <a:gd name="connsiteY2" fmla="*/ 827711 h 1054144"/>
              <a:gd name="connsiteX3" fmla="*/ 3966882 w 5661212"/>
              <a:gd name="connsiteY3" fmla="*/ 7441 h 1054144"/>
              <a:gd name="connsiteX4" fmla="*/ 5661212 w 5661212"/>
              <a:gd name="connsiteY4" fmla="*/ 491535 h 105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1212" h="1054144">
                <a:moveTo>
                  <a:pt x="0" y="343617"/>
                </a:moveTo>
                <a:cubicBezTo>
                  <a:pt x="745191" y="639452"/>
                  <a:pt x="1490383" y="935288"/>
                  <a:pt x="2030506" y="1015970"/>
                </a:cubicBezTo>
                <a:cubicBezTo>
                  <a:pt x="2570629" y="1096652"/>
                  <a:pt x="3013241" y="1056470"/>
                  <a:pt x="3240741" y="827711"/>
                </a:cubicBezTo>
                <a:cubicBezTo>
                  <a:pt x="3468241" y="598952"/>
                  <a:pt x="3563470" y="63470"/>
                  <a:pt x="3966882" y="7441"/>
                </a:cubicBezTo>
                <a:cubicBezTo>
                  <a:pt x="4370294" y="-48588"/>
                  <a:pt x="5015753" y="221473"/>
                  <a:pt x="5661212" y="491535"/>
                </a:cubicBezTo>
              </a:path>
            </a:pathLst>
          </a:custGeom>
          <a:noFill/>
          <a:ln w="38100"/>
          <a:effectLst>
            <a:outerShdw blurRad="50800" dir="5400000" algn="ctr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6629400" y="5049710"/>
            <a:ext cx="381000" cy="381000"/>
          </a:xfrm>
          <a:prstGeom prst="ellipse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410200" y="5193363"/>
            <a:ext cx="381000" cy="381000"/>
          </a:xfrm>
          <a:prstGeom prst="ellipse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522631" y="5704326"/>
            <a:ext cx="381000" cy="381000"/>
          </a:xfrm>
          <a:prstGeom prst="ellipse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1905000" y="5649474"/>
            <a:ext cx="381000" cy="381000"/>
          </a:xfrm>
          <a:prstGeom prst="ellipse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7010400" y="5024086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тежест</a:t>
            </a:r>
          </a:p>
        </p:txBody>
      </p:sp>
      <p:sp>
        <p:nvSpPr>
          <p:cNvPr id="10" name="TextBox 9"/>
          <p:cNvSpPr txBox="1"/>
          <p:nvPr/>
        </p:nvSpPr>
        <p:spPr>
          <a:xfrm rot="1124451">
            <a:off x="2774577" y="567069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chemeClr val="accent1">
                    <a:lumMod val="50000"/>
                  </a:schemeClr>
                </a:solidFill>
                <a:effectLst>
                  <a:outerShdw blurRad="635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</a:rPr>
              <a:t>летва</a:t>
            </a:r>
          </a:p>
        </p:txBody>
      </p:sp>
    </p:spTree>
    <p:extLst>
      <p:ext uri="{BB962C8B-B14F-4D97-AF65-F5344CB8AC3E}">
        <p14:creationId xmlns:p14="http://schemas.microsoft.com/office/powerpoint/2010/main" val="3774111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 (пример)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Кубична повърхнина на </a:t>
                </a:r>
                <a:r>
                  <a:rPr lang="bg-BG" dirty="0" err="1"/>
                  <a:t>Безие</a:t>
                </a:r>
                <a:endParaRPr lang="bg-BG" dirty="0"/>
              </a:p>
              <a:p>
                <a:pPr lvl="1"/>
                <a:r>
                  <a:rPr lang="bg-BG" dirty="0" err="1"/>
                  <a:t>Кубичността</a:t>
                </a:r>
                <a:r>
                  <a:rPr lang="bg-BG" dirty="0"/>
                  <a:t> е по двете направления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Контролните точки са 4х4</a:t>
                </a:r>
              </a:p>
              <a:p>
                <a:pPr lvl="1"/>
                <a:r>
                  <a:rPr lang="bg-BG" dirty="0"/>
                  <a:t>Уравнението е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effectLst/>
                              <a:latin typeface="Cambria Math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bg-BG" sz="2400" dirty="0">
                  <a:effectLst/>
                </a:endParaRPr>
              </a:p>
              <a:p>
                <a:pPr lvl="1"/>
                <a:endParaRPr lang="bg-BG" dirty="0"/>
              </a:p>
              <a:p>
                <a:r>
                  <a:rPr lang="bg-BG" dirty="0"/>
                  <a:t>Ще искаме</a:t>
                </a:r>
              </a:p>
              <a:p>
                <a:pPr lvl="1"/>
                <a:r>
                  <a:rPr lang="bg-BG" dirty="0"/>
                  <a:t>Контролните точки да се движат непрекъснато</a:t>
                </a:r>
              </a:p>
              <a:p>
                <a:pPr lvl="1"/>
                <a:r>
                  <a:rPr lang="bg-BG" dirty="0"/>
                  <a:t>Повърхнината да се изкривява според тях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59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04860" y="2922032"/>
            <a:ext cx="2743200" cy="2743200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9260" y="2922032"/>
            <a:ext cx="914400" cy="2743200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4119260" y="2944444"/>
            <a:ext cx="914400" cy="2743200"/>
          </a:xfrm>
          <a:prstGeom prst="rect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1</a:t>
            </a:r>
          </a:p>
          <a:p>
            <a:pPr lvl="1"/>
            <a:r>
              <a:rPr lang="bg-BG" dirty="0"/>
              <a:t>Генериране на мрежата от контролни точки</a:t>
            </a:r>
          </a:p>
          <a:p>
            <a:pPr lvl="1"/>
            <a:r>
              <a:rPr lang="bg-BG" dirty="0"/>
              <a:t>Свързваме ги с начупени линии (само за красота)</a:t>
            </a:r>
          </a:p>
          <a:p>
            <a:pPr lvl="1"/>
            <a:r>
              <a:rPr lang="bg-BG" dirty="0"/>
              <a:t>Рисуваме криви на </a:t>
            </a:r>
            <a:r>
              <a:rPr lang="bg-BG" dirty="0" err="1"/>
              <a:t>Безие</a:t>
            </a:r>
            <a:r>
              <a:rPr lang="bg-BG" dirty="0"/>
              <a:t> по периферията (пак за красота)</a:t>
            </a:r>
          </a:p>
        </p:txBody>
      </p:sp>
      <p:sp>
        <p:nvSpPr>
          <p:cNvPr id="3" name="Oval 2"/>
          <p:cNvSpPr/>
          <p:nvPr/>
        </p:nvSpPr>
        <p:spPr>
          <a:xfrm>
            <a:off x="3090560" y="28077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4004960" y="28077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4919360" y="28077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833760" y="28077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090560" y="37221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004960" y="37221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4919360" y="37221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833760" y="37221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090560" y="46365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4004960" y="46365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4919360" y="46365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5833760" y="46365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3090560" y="55509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004960" y="55509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4919360" y="55509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5833760" y="55509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TextBox 18"/>
          <p:cNvSpPr txBox="1"/>
          <p:nvPr/>
        </p:nvSpPr>
        <p:spPr>
          <a:xfrm>
            <a:off x="2599720" y="2446048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2360" y="2438400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03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9720" y="5782235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2360" y="5779532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33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779082" y="2750350"/>
            <a:ext cx="674132" cy="3072225"/>
            <a:chOff x="5779082" y="2750350"/>
            <a:chExt cx="674132" cy="3072225"/>
          </a:xfrm>
        </p:grpSpPr>
        <p:sp>
          <p:nvSpPr>
            <p:cNvPr id="27" name="Snip Same Side Corner Rectangle 26"/>
            <p:cNvSpPr/>
            <p:nvPr/>
          </p:nvSpPr>
          <p:spPr>
            <a:xfrm rot="5400000">
              <a:off x="4580035" y="3949397"/>
              <a:ext cx="3072225" cy="674132"/>
            </a:xfrm>
            <a:prstGeom prst="snip2SameRect">
              <a:avLst>
                <a:gd name="adj1" fmla="val 50000"/>
                <a:gd name="adj2" fmla="val 11968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5256209" y="4131378"/>
              <a:ext cx="198163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Крива на </a:t>
              </a:r>
              <a:r>
                <a:rPr lang="bg-BG" dirty="0" err="1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Безие</a:t>
              </a:r>
              <a:endPara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rot="10800000">
            <a:off x="2702860" y="2750350"/>
            <a:ext cx="674132" cy="3072225"/>
            <a:chOff x="5779082" y="2750350"/>
            <a:chExt cx="674132" cy="3072225"/>
          </a:xfrm>
        </p:grpSpPr>
        <p:sp>
          <p:nvSpPr>
            <p:cNvPr id="32" name="Snip Same Side Corner Rectangle 31"/>
            <p:cNvSpPr/>
            <p:nvPr/>
          </p:nvSpPr>
          <p:spPr>
            <a:xfrm rot="5400000">
              <a:off x="4580035" y="3949397"/>
              <a:ext cx="3072225" cy="674132"/>
            </a:xfrm>
            <a:prstGeom prst="snip2SameRect">
              <a:avLst>
                <a:gd name="adj1" fmla="val 50000"/>
                <a:gd name="adj2" fmla="val 11968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5256209" y="4131378"/>
              <a:ext cx="198163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Крива на </a:t>
              </a:r>
              <a:r>
                <a:rPr lang="bg-BG" dirty="0" err="1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Безие</a:t>
              </a:r>
              <a:endPara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 rot="16200000">
            <a:off x="4236268" y="1203495"/>
            <a:ext cx="674132" cy="3072225"/>
            <a:chOff x="5779082" y="2750350"/>
            <a:chExt cx="674132" cy="3072225"/>
          </a:xfrm>
        </p:grpSpPr>
        <p:sp>
          <p:nvSpPr>
            <p:cNvPr id="35" name="Snip Same Side Corner Rectangle 34"/>
            <p:cNvSpPr/>
            <p:nvPr/>
          </p:nvSpPr>
          <p:spPr>
            <a:xfrm rot="5400000">
              <a:off x="4580035" y="3949397"/>
              <a:ext cx="3072225" cy="674132"/>
            </a:xfrm>
            <a:prstGeom prst="snip2SameRect">
              <a:avLst>
                <a:gd name="adj1" fmla="val 50000"/>
                <a:gd name="adj2" fmla="val 11968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TextBox 35"/>
            <p:cNvSpPr txBox="1"/>
            <p:nvPr/>
          </p:nvSpPr>
          <p:spPr>
            <a:xfrm rot="5400000">
              <a:off x="5256209" y="4131378"/>
              <a:ext cx="198163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Крива на </a:t>
              </a:r>
              <a:r>
                <a:rPr lang="bg-BG" dirty="0" err="1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Безие</a:t>
              </a:r>
              <a:endPara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rot="5400000">
            <a:off x="4242565" y="4287354"/>
            <a:ext cx="674132" cy="3072225"/>
            <a:chOff x="5779082" y="2750350"/>
            <a:chExt cx="674132" cy="3072225"/>
          </a:xfrm>
        </p:grpSpPr>
        <p:sp>
          <p:nvSpPr>
            <p:cNvPr id="38" name="Snip Same Side Corner Rectangle 37"/>
            <p:cNvSpPr/>
            <p:nvPr/>
          </p:nvSpPr>
          <p:spPr>
            <a:xfrm rot="5400000">
              <a:off x="4580035" y="3949397"/>
              <a:ext cx="3072225" cy="674132"/>
            </a:xfrm>
            <a:prstGeom prst="snip2SameRect">
              <a:avLst>
                <a:gd name="adj1" fmla="val 50000"/>
                <a:gd name="adj2" fmla="val 11968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5256209" y="4131378"/>
              <a:ext cx="1981633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bg-BG" dirty="0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Крива на </a:t>
              </a:r>
              <a:r>
                <a:rPr lang="bg-BG" dirty="0" err="1">
                  <a:solidFill>
                    <a:srgbClr val="FF0000"/>
                  </a:solidFill>
                  <a:effectLst>
                    <a:outerShdw blurRad="63500" algn="ctr" rotWithShape="0">
                      <a:srgbClr val="FF0000">
                        <a:alpha val="40000"/>
                      </a:srgbClr>
                    </a:outerShdw>
                  </a:effectLst>
                </a:rPr>
                <a:t>Безие</a:t>
              </a:r>
              <a:endParaRPr lang="en-US" baseline="-250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4491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Дефинираме обект </a:t>
            </a:r>
            <a:r>
              <a:rPr lang="en-US" b="1" dirty="0" err="1"/>
              <a:t>GridNxN</a:t>
            </a:r>
            <a:r>
              <a:rPr lang="en-US" dirty="0"/>
              <a:t>,</a:t>
            </a:r>
            <a:r>
              <a:rPr lang="bg-BG" dirty="0"/>
              <a:t> който рисува мрежа</a:t>
            </a:r>
          </a:p>
          <a:p>
            <a:pPr lvl="1"/>
            <a:r>
              <a:rPr lang="bg-BG" dirty="0"/>
              <a:t>Ненужен за повърхността, а е само за визуализация</a:t>
            </a:r>
          </a:p>
          <a:p>
            <a:pPr lvl="1"/>
            <a:r>
              <a:rPr lang="bg-BG" dirty="0"/>
              <a:t>Помни буфера с данни, подменя ги с метода </a:t>
            </a:r>
            <a:r>
              <a:rPr lang="en-US" b="1" dirty="0"/>
              <a:t>set</a:t>
            </a:r>
            <a:endParaRPr lang="bg-BG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057400"/>
            <a:ext cx="8534400" cy="4495800"/>
          </a:xfrm>
          <a:prstGeom prst="snip2DiagRect">
            <a:avLst>
              <a:gd name="adj1" fmla="val 0"/>
              <a:gd name="adj2" fmla="val 569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GridNxN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Float32Array(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gl.ARRAY_BUFFER,this.data,gl.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DYNAMIC_DRAW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GridNxN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.prototype.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function(p)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k&lt;3; k++)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[m++] = p[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: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gl.ARRAY_BUFFER,this.buf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bufferSubData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(gl.ARRAY_BUFFER,0,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8798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Дефинираме обект </a:t>
            </a:r>
            <a:r>
              <a:rPr lang="en-US" b="1" dirty="0" err="1"/>
              <a:t>BezierCurve</a:t>
            </a:r>
            <a:endParaRPr lang="en-US" b="1" dirty="0"/>
          </a:p>
          <a:p>
            <a:pPr lvl="1"/>
            <a:r>
              <a:rPr lang="bg-BG" dirty="0"/>
              <a:t>С метода </a:t>
            </a:r>
            <a:r>
              <a:rPr lang="en-US" b="1" dirty="0"/>
              <a:t>set</a:t>
            </a:r>
            <a:r>
              <a:rPr lang="bg-BG" dirty="0"/>
              <a:t> се подава нов комплект от контролни точки и кривата се преизчислява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1447800"/>
            <a:ext cx="8534400" cy="5105400"/>
          </a:xfrm>
          <a:prstGeom prst="snip2DiagRect">
            <a:avLst>
              <a:gd name="adj1" fmla="val 0"/>
              <a:gd name="adj2" fmla="val 569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B[0] = function (t) { return (1-t)*(1-t)*(1-t); }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B[1] = function (t) { return 3*(1-t)*(1-t)*t; }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B[2] = function (t) { return 3*(1-t)*t*t; }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B[3] = function (t) { return t*t*t; }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BezierCurve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.prototype.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function(p)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m=-1;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BEZIER_POINTS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/(BEZIER_POINTS-1);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k&lt;3; k++)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[++m] = 0;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j&lt;4;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[m] += B[j](t)*p[j].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[k];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gl.ARRAY_BUFFER,this.buf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gl.bufferSubData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(gl.ARRAY_BUFFER,0,this.data);</a:t>
            </a:r>
          </a:p>
          <a:p>
            <a:pPr marL="120650">
              <a:lnSpc>
                <a:spcPts val="18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698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1000"/>
            <a:ext cx="60483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099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04860" y="3095065"/>
            <a:ext cx="2743200" cy="2743200"/>
          </a:xfrm>
          <a:prstGeom prst="rect">
            <a:avLst/>
          </a:prstGeom>
          <a:ln w="76200">
            <a:solidFill>
              <a:srgbClr val="6F9500">
                <a:alpha val="30196"/>
              </a:srgb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9260" y="3095065"/>
            <a:ext cx="914400" cy="2743200"/>
          </a:xfrm>
          <a:prstGeom prst="rect">
            <a:avLst/>
          </a:prstGeom>
          <a:ln w="76200">
            <a:solidFill>
              <a:srgbClr val="6F9500">
                <a:alpha val="30196"/>
              </a:srgb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5400000">
            <a:off x="4119260" y="3117477"/>
            <a:ext cx="914400" cy="2743200"/>
          </a:xfrm>
          <a:prstGeom prst="rect">
            <a:avLst/>
          </a:prstGeom>
          <a:ln w="76200">
            <a:solidFill>
              <a:srgbClr val="6F9500">
                <a:alpha val="30196"/>
              </a:srgb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Стъпка 2</a:t>
            </a:r>
          </a:p>
          <a:p>
            <a:pPr lvl="1"/>
            <a:r>
              <a:rPr lang="bg-BG" dirty="0"/>
              <a:t>Апроксимираща мрежа от върхове по повърхността, апроксимираща с </a:t>
            </a:r>
            <a:r>
              <a:rPr lang="en-US" b="1" dirty="0" err="1"/>
              <a:t>NxN</a:t>
            </a:r>
            <a:r>
              <a:rPr lang="bg-BG" dirty="0"/>
              <a:t> „квадрата“</a:t>
            </a:r>
          </a:p>
          <a:p>
            <a:pPr lvl="1"/>
            <a:r>
              <a:rPr lang="bg-BG" dirty="0"/>
              <a:t>Тази мрежа не съвпада с мрежата от контролни точки</a:t>
            </a:r>
          </a:p>
          <a:p>
            <a:pPr lvl="1"/>
            <a:r>
              <a:rPr lang="bg-BG" dirty="0"/>
              <a:t>Определя колко точно ще генерираме повърхнината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9720" y="2619081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2360" y="2611433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03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9720" y="5955268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30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62360" y="5952565"/>
            <a:ext cx="490840" cy="36933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P</a:t>
            </a:r>
            <a:r>
              <a:rPr lang="bg-BG" baseline="-25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33</a:t>
            </a:r>
            <a:endParaRPr lang="en-US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73906" y="3559879"/>
            <a:ext cx="225734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Апроксимираща</a:t>
            </a:r>
          </a:p>
          <a:p>
            <a:pPr algn="ctr"/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мрежа 10х10</a:t>
            </a:r>
            <a:endParaRPr lang="en-US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204860" y="3090486"/>
            <a:ext cx="2743200" cy="2747779"/>
            <a:chOff x="912620" y="1572845"/>
            <a:chExt cx="4560333" cy="4561685"/>
          </a:xfrm>
        </p:grpSpPr>
        <p:grpSp>
          <p:nvGrpSpPr>
            <p:cNvPr id="29" name="Group 28"/>
            <p:cNvGrpSpPr/>
            <p:nvPr/>
          </p:nvGrpSpPr>
          <p:grpSpPr>
            <a:xfrm>
              <a:off x="914400" y="1574195"/>
              <a:ext cx="4092849" cy="4560333"/>
              <a:chOff x="914400" y="1574195"/>
              <a:chExt cx="4092849" cy="456033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1440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2880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4766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66206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550049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 rot="5400000">
              <a:off x="1146362" y="1339103"/>
              <a:ext cx="4092849" cy="4560333"/>
              <a:chOff x="914400" y="1574195"/>
              <a:chExt cx="4092849" cy="4560333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91440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82880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4766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662060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550049" y="1574195"/>
                <a:ext cx="457200" cy="4560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 rot="5400000">
              <a:off x="914630" y="1576206"/>
              <a:ext cx="4556314" cy="456033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Oval 2"/>
          <p:cNvSpPr/>
          <p:nvPr/>
        </p:nvSpPr>
        <p:spPr>
          <a:xfrm>
            <a:off x="3090560" y="29807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4004960" y="29807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Oval 4"/>
          <p:cNvSpPr/>
          <p:nvPr/>
        </p:nvSpPr>
        <p:spPr>
          <a:xfrm>
            <a:off x="4919360" y="29807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Oval 5"/>
          <p:cNvSpPr/>
          <p:nvPr/>
        </p:nvSpPr>
        <p:spPr>
          <a:xfrm>
            <a:off x="5833760" y="29807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Oval 9"/>
          <p:cNvSpPr/>
          <p:nvPr/>
        </p:nvSpPr>
        <p:spPr>
          <a:xfrm>
            <a:off x="5833760" y="38951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3090560" y="38951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004960" y="38951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4919360" y="38951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Oval 10"/>
          <p:cNvSpPr/>
          <p:nvPr/>
        </p:nvSpPr>
        <p:spPr>
          <a:xfrm>
            <a:off x="3090560" y="48095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4004960" y="48095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Oval 12"/>
          <p:cNvSpPr/>
          <p:nvPr/>
        </p:nvSpPr>
        <p:spPr>
          <a:xfrm>
            <a:off x="4919360" y="48095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Oval 13"/>
          <p:cNvSpPr/>
          <p:nvPr/>
        </p:nvSpPr>
        <p:spPr>
          <a:xfrm>
            <a:off x="5833760" y="48095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Oval 14"/>
          <p:cNvSpPr/>
          <p:nvPr/>
        </p:nvSpPr>
        <p:spPr>
          <a:xfrm>
            <a:off x="3090560" y="57239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004960" y="57239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4919360" y="57239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5833760" y="5723965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Freeform 51"/>
          <p:cNvSpPr/>
          <p:nvPr/>
        </p:nvSpPr>
        <p:spPr>
          <a:xfrm>
            <a:off x="5513294" y="3767845"/>
            <a:ext cx="900953" cy="672388"/>
          </a:xfrm>
          <a:custGeom>
            <a:avLst/>
            <a:gdLst>
              <a:gd name="connsiteX0" fmla="*/ 699247 w 699247"/>
              <a:gd name="connsiteY0" fmla="*/ 0 h 699247"/>
              <a:gd name="connsiteX1" fmla="*/ 0 w 699247"/>
              <a:gd name="connsiteY1" fmla="*/ 699247 h 699247"/>
              <a:gd name="connsiteX0" fmla="*/ 900953 w 900953"/>
              <a:gd name="connsiteY0" fmla="*/ 0 h 672353"/>
              <a:gd name="connsiteX1" fmla="*/ 0 w 900953"/>
              <a:gd name="connsiteY1" fmla="*/ 672353 h 672353"/>
              <a:gd name="connsiteX0" fmla="*/ 900953 w 900953"/>
              <a:gd name="connsiteY0" fmla="*/ 33 h 672386"/>
              <a:gd name="connsiteX1" fmla="*/ 0 w 900953"/>
              <a:gd name="connsiteY1" fmla="*/ 672386 h 672386"/>
              <a:gd name="connsiteX0" fmla="*/ 900953 w 900953"/>
              <a:gd name="connsiteY0" fmla="*/ 35 h 672388"/>
              <a:gd name="connsiteX1" fmla="*/ 0 w 900953"/>
              <a:gd name="connsiteY1" fmla="*/ 672388 h 67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0953" h="672388">
                <a:moveTo>
                  <a:pt x="900953" y="35"/>
                </a:moveTo>
                <a:cubicBezTo>
                  <a:pt x="62752" y="-4447"/>
                  <a:pt x="44824" y="421376"/>
                  <a:pt x="0" y="672388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TextBox 52"/>
          <p:cNvSpPr txBox="1"/>
          <p:nvPr/>
        </p:nvSpPr>
        <p:spPr>
          <a:xfrm>
            <a:off x="3205930" y="5543933"/>
            <a:ext cx="281387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1     2    3     4    5    6     7    8    9    10</a:t>
            </a:r>
            <a:endParaRPr lang="en-US" sz="1200" baseline="-25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67922" y="3051458"/>
            <a:ext cx="504277" cy="2585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bg-BG" sz="120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9</a:t>
            </a:r>
            <a:endParaRPr lang="en-US" sz="12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38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Дефинираме помощна функция </a:t>
            </a:r>
            <a:r>
              <a:rPr lang="en-US" b="1" dirty="0" err="1"/>
              <a:t>vertexAt</a:t>
            </a:r>
            <a:r>
              <a:rPr lang="en-US" dirty="0"/>
              <a:t>, </a:t>
            </a:r>
            <a:r>
              <a:rPr lang="bg-BG" dirty="0"/>
              <a:t>която изчислява координатите на точка от повърхнината</a:t>
            </a:r>
          </a:p>
          <a:p>
            <a:pPr lvl="1"/>
            <a:r>
              <a:rPr lang="bg-BG" dirty="0"/>
              <a:t>Параметрите са </a:t>
            </a:r>
            <a:r>
              <a:rPr lang="en-US" b="1" dirty="0"/>
              <a:t>u</a:t>
            </a:r>
            <a:r>
              <a:rPr lang="bg-BG" dirty="0"/>
              <a:t> и </a:t>
            </a:r>
            <a:r>
              <a:rPr lang="en-US" b="1" dirty="0"/>
              <a:t>v</a:t>
            </a:r>
            <a:r>
              <a:rPr lang="bg-BG" dirty="0"/>
              <a:t>, нормализират се да са от 0 до 1</a:t>
            </a:r>
          </a:p>
          <a:p>
            <a:pPr lvl="1"/>
            <a:r>
              <a:rPr lang="bg-BG" dirty="0"/>
              <a:t>Масивът от функции </a:t>
            </a:r>
            <a:r>
              <a:rPr lang="en-US" b="1" dirty="0"/>
              <a:t>B</a:t>
            </a:r>
            <a:r>
              <a:rPr lang="bg-BG" dirty="0"/>
              <a:t> е за полиномите на </a:t>
            </a:r>
            <a:r>
              <a:rPr lang="bg-BG" dirty="0" err="1"/>
              <a:t>Бернщайн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3048000"/>
            <a:ext cx="8534400" cy="3505200"/>
          </a:xfrm>
          <a:prstGeom prst="snip2DiagRect">
            <a:avLst>
              <a:gd name="adj1" fmla="val 0"/>
              <a:gd name="adj2" fmla="val 7609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u,v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 = u/(n-1);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 = v/(n-1);</a:t>
            </a:r>
            <a:endParaRPr lang="en-GB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 = [0,0,0];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j&lt;4;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k&lt;3; k++)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q[k] += B[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](u)*B[j](v)*p[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q;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4416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Дефинираме обект </a:t>
            </a:r>
            <a:r>
              <a:rPr lang="en-US" b="1" dirty="0" err="1"/>
              <a:t>BezierSurface</a:t>
            </a:r>
            <a:endParaRPr lang="en-US" b="1" dirty="0"/>
          </a:p>
          <a:p>
            <a:pPr lvl="1"/>
            <a:r>
              <a:rPr lang="bg-BG" dirty="0"/>
              <a:t>С метода </a:t>
            </a:r>
            <a:r>
              <a:rPr lang="en-US" b="1" dirty="0"/>
              <a:t>set</a:t>
            </a:r>
            <a:r>
              <a:rPr lang="en-US" dirty="0"/>
              <a:t> </a:t>
            </a:r>
            <a:r>
              <a:rPr lang="bg-BG" dirty="0"/>
              <a:t>се подава нова матрица от </a:t>
            </a:r>
            <a:r>
              <a:rPr lang="en-US" dirty="0"/>
              <a:t>4x4</a:t>
            </a:r>
            <a:r>
              <a:rPr lang="bg-BG" dirty="0"/>
              <a:t> контролни точки и с </a:t>
            </a:r>
            <a:r>
              <a:rPr lang="en-US" b="1" dirty="0" err="1"/>
              <a:t>vertexAt</a:t>
            </a:r>
            <a:r>
              <a:rPr lang="bg-BG" dirty="0"/>
              <a:t> се изчисляват </a:t>
            </a:r>
            <a:r>
              <a:rPr lang="en-US" b="1" dirty="0"/>
              <a:t>N-1</a:t>
            </a:r>
            <a:r>
              <a:rPr lang="bg-BG" dirty="0"/>
              <a:t> ленти</a:t>
            </a:r>
            <a:endParaRPr lang="en-US" dirty="0"/>
          </a:p>
          <a:p>
            <a:pPr lvl="1"/>
            <a:r>
              <a:rPr lang="bg-BG" dirty="0"/>
              <a:t>Всяка лента </a:t>
            </a:r>
            <a:r>
              <a:rPr lang="en-US" b="1" dirty="0"/>
              <a:t>j</a:t>
            </a:r>
            <a:r>
              <a:rPr lang="bg-BG" dirty="0"/>
              <a:t> се състои от </a:t>
            </a:r>
            <a:r>
              <a:rPr lang="en-US" b="1" dirty="0"/>
              <a:t>N</a:t>
            </a:r>
            <a:r>
              <a:rPr lang="bg-BG" dirty="0"/>
              <a:t> двойки точки </a:t>
            </a:r>
            <a:r>
              <a:rPr lang="en-US" b="1" dirty="0" err="1"/>
              <a:t>vertexAt</a:t>
            </a:r>
            <a:r>
              <a:rPr lang="en-US" b="1" dirty="0"/>
              <a:t>(</a:t>
            </a:r>
            <a:r>
              <a:rPr lang="en-US" b="1" dirty="0" err="1"/>
              <a:t>i,j</a:t>
            </a:r>
            <a:r>
              <a:rPr lang="en-US" b="1" dirty="0"/>
              <a:t>)</a:t>
            </a:r>
            <a:r>
              <a:rPr lang="bg-BG" dirty="0"/>
              <a:t> и </a:t>
            </a:r>
            <a:r>
              <a:rPr lang="en-US" b="1" dirty="0" err="1"/>
              <a:t>vertexAt</a:t>
            </a:r>
            <a:r>
              <a:rPr lang="en-US" b="1"/>
              <a:t>(i+1,j</a:t>
            </a:r>
            <a:r>
              <a:rPr lang="en-US" b="1" dirty="0"/>
              <a:t>)</a:t>
            </a:r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209800"/>
            <a:ext cx="8534400" cy="4343400"/>
          </a:xfrm>
          <a:prstGeom prst="snip2DiagRect">
            <a:avLst>
              <a:gd name="adj1" fmla="val 0"/>
              <a:gd name="adj2" fmla="val 606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BezierSurface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.prototype.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function(p)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m=0;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&lt;n-1;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j&lt;n;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q =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k&lt;3; k++)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[m++] = q[k];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q =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vertexAt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i+1,j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k&lt;3; k++)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[m++] = q[k];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gl.bindBuffer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gl.ARRAY_BUFFER,this.buf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gl.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bufferSubData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(gl.ARRAY_BUFFER,0,this.data);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386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3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1000"/>
            <a:ext cx="60483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200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Стъпка </a:t>
                </a:r>
                <a:r>
                  <a:rPr lang="en-US" dirty="0"/>
                  <a:t>3</a:t>
                </a:r>
                <a:endParaRPr lang="bg-BG" dirty="0"/>
              </a:p>
              <a:p>
                <a:pPr lvl="1"/>
                <a:r>
                  <a:rPr lang="bg-BG" dirty="0"/>
                  <a:t>Генериране на повърхнина</a:t>
                </a:r>
              </a:p>
              <a:p>
                <a:pPr lvl="1"/>
                <a:r>
                  <a:rPr lang="bg-BG" dirty="0"/>
                  <a:t>Изчисляваме нормалният вектор като векторно произведение на два тангенциални вектора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mtClean="0">
                            <a:effectLst/>
                            <a:latin typeface="Cambria Math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effectLst/>
                            <a:latin typeface="Cambria Math"/>
                          </a:rPr>
                          <m:t>𝑢</m:t>
                        </m:r>
                        <m:r>
                          <a:rPr lang="en-US"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>
                            <a:effectLst/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bg-BG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=</a:t>
                </a:r>
                <a:r>
                  <a:rPr lang="bg-BG" dirty="0"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>
                                <a:effectLst/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effectLst/>
                            <a:latin typeface="Cambria Math"/>
                          </a:rPr>
                          <m:t>𝑢</m:t>
                        </m:r>
                        <m:r>
                          <a:rPr lang="en-US"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>
                            <a:effectLst/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bg-BG" b="0" i="0" smtClean="0">
                        <a:effectLst/>
                        <a:latin typeface="Cambria Math"/>
                      </a:rPr>
                      <m:t> </m:t>
                    </m:r>
                    <m:r>
                      <a:rPr lang="en-US" smtClean="0">
                        <a:effectLst/>
                        <a:latin typeface="Cambria Math"/>
                      </a:rPr>
                      <m:t>×</m:t>
                    </m:r>
                    <m:r>
                      <a:rPr lang="bg-BG" b="0" i="0" smtClean="0">
                        <a:effectLst/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effectLst/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mtClean="0">
                                <a:effectLst/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effectLst/>
                            <a:latin typeface="Cambria Math"/>
                          </a:rPr>
                          <m:t>𝑢</m:t>
                        </m:r>
                        <m:r>
                          <a:rPr lang="en-US">
                            <a:effectLst/>
                            <a:latin typeface="Cambria Math"/>
                          </a:rPr>
                          <m:t>,</m:t>
                        </m:r>
                        <m:r>
                          <a:rPr lang="en-US">
                            <a:effectLst/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Тангенциалните вектори </a:t>
                </a:r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effectLst/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bg-BG" b="0" i="0" smtClean="0">
                          <a:effectLst/>
                          <a:latin typeface="Cambria Math"/>
                        </a:rPr>
                        <m:t> ,  </m:t>
                      </m:r>
                      <m:acc>
                        <m:accPr>
                          <m:chr m:val="⃗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>
                              <a:effectLst/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endParaRPr lang="bg-BG" dirty="0"/>
              </a:p>
              <a:p>
                <a:pPr lvl="1"/>
                <a:r>
                  <a:rPr lang="bg-BG" dirty="0"/>
                  <a:t>Производните на полиномите на </a:t>
                </a:r>
                <a:r>
                  <a:rPr lang="bg-BG" dirty="0" err="1"/>
                  <a:t>Бернщайн</a:t>
                </a:r>
                <a:r>
                  <a:rPr lang="bg-BG" dirty="0"/>
                  <a:t> са</a:t>
                </a:r>
                <a:endParaRPr lang="en-US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  <m:sup>
                          <m:r>
                            <a:rPr lang="en-US" smtClean="0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mtClean="0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r>
                        <a:rPr lang="bg-BG" b="0" i="0" smtClean="0">
                          <a:effectLst/>
                          <a:latin typeface="Cambria Math"/>
                        </a:rPr>
                        <m:t>−</m:t>
                      </m:r>
                      <m:r>
                        <a:rPr lang="en-US" b="0" i="0" smtClean="0">
                          <a:effectLst/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0" smtClean="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effectLst/>
                          <a:latin typeface="Cambria Math"/>
                        </a:rPr>
                        <m:t>+6</m:t>
                      </m:r>
                      <m:r>
                        <a:rPr lang="en-US">
                          <a:effectLst/>
                          <a:latin typeface="Cambria Math"/>
                        </a:rPr>
                        <m:t>𝑡</m:t>
                      </m:r>
                      <m:r>
                        <a:rPr lang="en-US" b="0" i="0" smtClean="0">
                          <a:effectLst/>
                          <a:latin typeface="Cambria Math"/>
                        </a:rPr>
                        <m:t>−3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>
                                          <a:effectLst/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r>
                        <a:rPr lang="bg-BG" b="0" i="0" smtClean="0">
                          <a:effectLst/>
                          <a:latin typeface="Cambria Math"/>
                        </a:rPr>
                        <m:t>9</m:t>
                      </m:r>
                      <m:sSup>
                        <m:s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b="0" i="0" smtClean="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effectLst/>
                          <a:latin typeface="Cambria Math"/>
                        </a:rPr>
                        <m:t>−</m:t>
                      </m:r>
                      <m:r>
                        <a:rPr lang="bg-BG" b="0" i="0" smtClean="0">
                          <a:effectLst/>
                          <a:latin typeface="Cambria Math"/>
                        </a:rPr>
                        <m:t>12</m:t>
                      </m:r>
                      <m:r>
                        <a:rPr lang="en-US">
                          <a:effectLst/>
                          <a:latin typeface="Cambria Math"/>
                        </a:rPr>
                        <m:t>𝑡</m:t>
                      </m:r>
                      <m:r>
                        <a:rPr lang="en-US" b="0" i="0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bg-BG" b="0" i="0" smtClean="0">
                          <a:effectLst/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effectLst/>
                          <a:latin typeface="Cambria Math"/>
                        </a:rPr>
                        <m:t>−</m:t>
                      </m:r>
                      <m:r>
                        <a:rPr lang="bg-BG" b="0" i="0" smtClean="0">
                          <a:effectLst/>
                          <a:latin typeface="Cambria Math"/>
                        </a:rPr>
                        <m:t>9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effectLst/>
                          <a:latin typeface="Cambria Math"/>
                        </a:rPr>
                        <m:t>+</m:t>
                      </m:r>
                      <m:r>
                        <a:rPr lang="bg-BG" b="0" i="0" smtClean="0">
                          <a:effectLst/>
                          <a:latin typeface="Cambria Math"/>
                        </a:rPr>
                        <m:t>6</m:t>
                      </m:r>
                      <m:r>
                        <a:rPr lang="en-US">
                          <a:effectLst/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mtClean="0">
                                  <a:effectLst/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>
                                  <a:effectLst/>
                                  <a:latin typeface="Cambria Math"/>
                                </a:rPr>
                                <m:t>3</m:t>
                              </m:r>
                            </m:sup>
                          </m:sSubSup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mtClean="0">
                                      <a:effectLst/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>
                              <a:effectLst/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effectLst/>
                          <a:latin typeface="Cambria Math"/>
                        </a:rPr>
                        <m:t>=</m:t>
                      </m:r>
                      <m:r>
                        <a:rPr lang="en-US" smtClean="0">
                          <a:effectLst/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mtClean="0"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smtClean="0">
                              <a:effectLst/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bg-BG" dirty="0">
                  <a:effectLst/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60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 компютърната графика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Използване на криви линии</a:t>
                </a:r>
              </a:p>
              <a:p>
                <a:pPr lvl="1"/>
                <a:r>
                  <a:rPr lang="bg-BG" dirty="0"/>
                  <a:t>При моделиране на сложни линейни обекти</a:t>
                </a:r>
              </a:p>
              <a:p>
                <a:pPr lvl="1"/>
                <a:r>
                  <a:rPr lang="bg-BG" dirty="0"/>
                  <a:t>При естествено движение и плавни траектории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Изисквания</a:t>
                </a:r>
              </a:p>
              <a:p>
                <a:pPr lvl="1"/>
                <a:r>
                  <a:rPr lang="bg-BG" dirty="0"/>
                  <a:t>Изчисляването да е бързо, а дизайнът да е интуитивен</a:t>
                </a:r>
              </a:p>
              <a:p>
                <a:pPr lvl="1"/>
                <a:r>
                  <a:rPr lang="bg-BG" dirty="0"/>
                  <a:t>Да са възможни трансформации, но без „</a:t>
                </a:r>
                <a:r>
                  <a:rPr lang="bg-BG" dirty="0" err="1"/>
                  <a:t>разсейки</a:t>
                </a:r>
                <a:r>
                  <a:rPr lang="bg-BG" dirty="0"/>
                  <a:t>“</a:t>
                </a:r>
              </a:p>
              <a:p>
                <a:pPr lvl="1"/>
                <a:r>
                  <a:rPr lang="bg-BG" dirty="0"/>
                  <a:t>Да могат лесно да се съшиват във видимо една крива</a:t>
                </a:r>
              </a:p>
              <a:p>
                <a:pPr lvl="1"/>
                <a:endParaRPr lang="bg-BG" dirty="0"/>
              </a:p>
              <a:p>
                <a:r>
                  <a:rPr lang="bg-BG" dirty="0"/>
                  <a:t>Подходи</a:t>
                </a:r>
              </a:p>
              <a:p>
                <a:pPr lvl="1"/>
                <a:r>
                  <a:rPr lang="bg-BG" dirty="0"/>
                  <a:t>Уравнения от типа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bg-BG" dirty="0"/>
                  <a:t> са неудобни</a:t>
                </a:r>
              </a:p>
              <a:p>
                <a:pPr lvl="1"/>
                <a:r>
                  <a:rPr lang="bg-BG" dirty="0"/>
                  <a:t>Удобни са уравнения от вида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8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87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Добавяме </a:t>
            </a:r>
            <a:r>
              <a:rPr lang="en-US" b="1" dirty="0" err="1"/>
              <a:t>normalAt</a:t>
            </a:r>
            <a:r>
              <a:rPr lang="bg-BG" b="1" dirty="0"/>
              <a:t> </a:t>
            </a:r>
            <a:r>
              <a:rPr lang="bg-BG" dirty="0"/>
              <a:t>за намиране на нормален вектор</a:t>
            </a:r>
            <a:endParaRPr lang="en-US" dirty="0"/>
          </a:p>
          <a:p>
            <a:pPr lvl="1"/>
            <a:r>
              <a:rPr lang="bg-BG" dirty="0"/>
              <a:t>Масивът от функции </a:t>
            </a:r>
            <a:r>
              <a:rPr lang="en-US" b="1" dirty="0"/>
              <a:t>N</a:t>
            </a:r>
            <a:r>
              <a:rPr lang="bg-BG" dirty="0"/>
              <a:t> е за производните на полиномите на </a:t>
            </a:r>
            <a:r>
              <a:rPr lang="bg-BG" dirty="0" err="1"/>
              <a:t>Бернщайн</a:t>
            </a:r>
            <a:endParaRPr lang="en-US" dirty="0"/>
          </a:p>
        </p:txBody>
      </p:sp>
      <p:sp>
        <p:nvSpPr>
          <p:cNvPr id="3" name="Snip Diagonal Corner Rectangle 2"/>
          <p:cNvSpPr/>
          <p:nvPr/>
        </p:nvSpPr>
        <p:spPr>
          <a:xfrm>
            <a:off x="304800" y="2209800"/>
            <a:ext cx="8534400" cy="4343400"/>
          </a:xfrm>
          <a:prstGeom prst="snip2DiagRect">
            <a:avLst>
              <a:gd name="adj1" fmla="val 0"/>
              <a:gd name="adj2" fmla="val 575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normalAt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u,v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 = u/(n-1);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 = v/(n-1);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 = [0,0,0]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[0,0,0]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endParaRPr lang="bg-BG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&lt;4;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j&lt;4; 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k=0; k&lt;3; k++)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 += 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](u)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*B[j](v)*p[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][j].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 += B[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](u)*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N[j](v)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*p[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][j].</a:t>
            </a:r>
            <a:r>
              <a:rPr lang="en-GB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unitVector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vectorProduct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nu,nv</a:t>
            </a:r>
            <a:r>
              <a:rPr lang="en-GB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GB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6806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1000"/>
            <a:ext cx="60483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150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повърхнини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283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 и решение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Проблеми</a:t>
            </a:r>
          </a:p>
          <a:p>
            <a:pPr lvl="1"/>
            <a:r>
              <a:rPr lang="bg-BG" dirty="0"/>
              <a:t>Съшиването на повърхнини на </a:t>
            </a:r>
            <a:r>
              <a:rPr lang="bg-BG" dirty="0" err="1"/>
              <a:t>Безие</a:t>
            </a:r>
            <a:r>
              <a:rPr lang="bg-BG" dirty="0"/>
              <a:t> е трудно</a:t>
            </a:r>
            <a:endParaRPr lang="en-US" dirty="0"/>
          </a:p>
          <a:p>
            <a:pPr lvl="1"/>
            <a:r>
              <a:rPr lang="bg-BG" dirty="0"/>
              <a:t>Проблеми при огледално отражение – малка промяна в кривината разпръсва нормалните вектори</a:t>
            </a:r>
          </a:p>
          <a:p>
            <a:pPr lvl="1"/>
            <a:r>
              <a:rPr lang="bg-BG" dirty="0"/>
              <a:t>За </a:t>
            </a:r>
            <a:r>
              <a:rPr lang="en-US" dirty="0"/>
              <a:t>3D </a:t>
            </a:r>
            <a:r>
              <a:rPr lang="bg-BG" dirty="0"/>
              <a:t>диагностика се ползват </a:t>
            </a:r>
            <a:r>
              <a:rPr lang="bg-BG" dirty="0" err="1"/>
              <a:t>зеброви</a:t>
            </a:r>
            <a:r>
              <a:rPr lang="bg-BG" dirty="0"/>
              <a:t> ивици (</a:t>
            </a:r>
            <a:r>
              <a:rPr lang="en-US" dirty="0"/>
              <a:t>zebra striping)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Използване на </a:t>
            </a:r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повърхнини</a:t>
            </a:r>
          </a:p>
          <a:p>
            <a:pPr lvl="1"/>
            <a:r>
              <a:rPr lang="bg-BG" dirty="0"/>
              <a:t>Те преливат плавно една в друга, аналогично на преливането на </a:t>
            </a:r>
            <a:r>
              <a:rPr lang="en-US" dirty="0"/>
              <a:t>B-</a:t>
            </a:r>
            <a:r>
              <a:rPr lang="bg-BG" dirty="0" err="1"/>
              <a:t>сплайн</a:t>
            </a:r>
            <a:r>
              <a:rPr lang="bg-BG" dirty="0"/>
              <a:t> криви</a:t>
            </a:r>
          </a:p>
        </p:txBody>
      </p:sp>
    </p:spTree>
    <p:extLst>
      <p:ext uri="{BB962C8B-B14F-4D97-AF65-F5344CB8AC3E}">
        <p14:creationId xmlns:p14="http://schemas.microsoft.com/office/powerpoint/2010/main" val="4130535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Генериране</a:t>
                </a:r>
              </a:p>
              <a:p>
                <a:pPr lvl="1"/>
                <a:r>
                  <a:rPr lang="bg-BG" dirty="0"/>
                  <a:t>Повърхнината се дефинира чрез</a:t>
                </a:r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effectLst/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𝑢</m:t>
                          </m:r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sz="2400" smtClean="0"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>
                          <a:effectLst/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>
                              <a:effectLst/>
                              <a:latin typeface="Cambria Math"/>
                            </a:rPr>
                            <m:t>𝑖</m:t>
                          </m:r>
                          <m:r>
                            <a:rPr lang="en-US" sz="2400">
                              <a:effectLst/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>
                              <a:effectLst/>
                              <a:latin typeface="Cambria Math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smtClean="0">
                                  <a:effectLst/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smtClean="0">
                                  <a:effectLst/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smtClean="0">
                                  <a:effectLst/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effectLst/>
                                          <a:latin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effectLst/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>
                                              <a:effectLst/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bg-BG" sz="2400" dirty="0">
                  <a:effectLst/>
                </a:endParaRPr>
              </a:p>
              <a:p>
                <a:endParaRPr lang="bg-BG" dirty="0"/>
              </a:p>
              <a:p>
                <a:pPr lvl="1"/>
                <a:r>
                  <a:rPr lang="bg-BG" dirty="0"/>
                  <a:t>За кубичен </a:t>
                </a:r>
                <a:r>
                  <a:rPr lang="bg-BG" dirty="0" err="1"/>
                  <a:t>сплайн</a:t>
                </a:r>
                <a:r>
                  <a:rPr lang="bg-BG" dirty="0"/>
                  <a:t> (</a:t>
                </a:r>
                <a:r>
                  <a:rPr lang="en-US" dirty="0"/>
                  <a:t>n=m=3) </a:t>
                </a:r>
                <a:r>
                  <a:rPr lang="bg-BG" dirty="0"/>
                  <a:t>производните на </a:t>
                </a:r>
                <a:r>
                  <a:rPr lang="en-US" dirty="0"/>
                  <a:t>w</a:t>
                </a:r>
                <a:r>
                  <a:rPr lang="bg-BG" dirty="0"/>
                  <a:t> са: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1588" lvl="1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effectLst/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en-US" sz="2200" b="0" i="0" smtClean="0">
                                <a:effectLst/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0" smtClean="0">
                                <a:effectLst/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200" b="0" i="1" smtClean="0"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+2</m:t>
                        </m:r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𝑡</m:t>
                        </m:r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effectLst/>
                        <a:latin typeface="Cambria Math"/>
                      </a:rPr>
                      <m:t>, </m:t>
                    </m:r>
                    <m:func>
                      <m:funcPr>
                        <m:ctrlPr>
                          <a:rPr lang="en-US" sz="2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effectLst/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200" i="1"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/>
                          </a:rPr>
                          <m:t>3</m:t>
                        </m:r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effectLst/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4</m:t>
                        </m:r>
                        <m:r>
                          <a:rPr lang="en-US" sz="2200" i="1">
                            <a:effectLst/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effectLst/>
                        <a:latin typeface="Cambria Math"/>
                      </a:rPr>
                      <m:t>, </m:t>
                    </m:r>
                    <m:func>
                      <m:funcPr>
                        <m:ctrlPr>
                          <a:rPr lang="en-GB" sz="2200" b="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effectLst/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200" i="1"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effectLst/>
                            <a:latin typeface="Cambria Math"/>
                          </a:rPr>
                          <m:t>−3</m:t>
                        </m:r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effectLst/>
                            <a:latin typeface="Cambria Math"/>
                          </a:rPr>
                          <m:t>+</m:t>
                        </m:r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2</m:t>
                        </m:r>
                        <m:r>
                          <a:rPr lang="en-US" sz="2200" i="1">
                            <a:effectLst/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effectLst/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effectLst/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fName>
                      <m:e>
                        <m:d>
                          <m:d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200" i="1"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effectLst/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bg-BG" sz="22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1062" t="-14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716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Donut 329"/>
          <p:cNvSpPr/>
          <p:nvPr/>
        </p:nvSpPr>
        <p:spPr>
          <a:xfrm>
            <a:off x="3114504" y="3536384"/>
            <a:ext cx="2886881" cy="2878506"/>
          </a:xfrm>
          <a:prstGeom prst="donut">
            <a:avLst>
              <a:gd name="adj" fmla="val 30117"/>
            </a:avLst>
          </a:prstGeom>
          <a:solidFill>
            <a:srgbClr val="94C600">
              <a:alpha val="30196"/>
            </a:srgb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Сплайн</a:t>
            </a:r>
            <a:r>
              <a:rPr lang="bg-BG" dirty="0"/>
              <a:t> лента</a:t>
            </a:r>
          </a:p>
          <a:p>
            <a:pPr lvl="1"/>
            <a:r>
              <a:rPr lang="bg-BG" dirty="0"/>
              <a:t>Кръгова лента със случайни издатини и вдлъбнатини</a:t>
            </a:r>
          </a:p>
          <a:p>
            <a:pPr lvl="1"/>
            <a:r>
              <a:rPr lang="bg-BG" dirty="0"/>
              <a:t>Множество съшити кубични </a:t>
            </a:r>
            <a:r>
              <a:rPr lang="bg-BG" dirty="0" err="1"/>
              <a:t>сплайн</a:t>
            </a:r>
            <a:r>
              <a:rPr lang="bg-BG" dirty="0"/>
              <a:t> повърхнини</a:t>
            </a:r>
          </a:p>
          <a:p>
            <a:pPr lvl="1"/>
            <a:r>
              <a:rPr lang="bg-BG" dirty="0"/>
              <a:t>Ширината на лентата да е 4 контролни точки</a:t>
            </a:r>
          </a:p>
          <a:p>
            <a:pPr lvl="1"/>
            <a:r>
              <a:rPr lang="bg-BG" dirty="0"/>
              <a:t>Дължината на лентата да е </a:t>
            </a:r>
            <a:r>
              <a:rPr lang="bg-BG" b="1" dirty="0"/>
              <a:t>М </a:t>
            </a:r>
            <a:r>
              <a:rPr lang="bg-BG" dirty="0"/>
              <a:t>контролни точки</a:t>
            </a:r>
          </a:p>
        </p:txBody>
      </p:sp>
      <p:grpSp>
        <p:nvGrpSpPr>
          <p:cNvPr id="246" name="Group 245"/>
          <p:cNvGrpSpPr/>
          <p:nvPr/>
        </p:nvGrpSpPr>
        <p:grpSpPr>
          <a:xfrm>
            <a:off x="3016868" y="3429000"/>
            <a:ext cx="3079132" cy="3084543"/>
            <a:chOff x="-2233863" y="-633663"/>
            <a:chExt cx="9869686" cy="9887028"/>
          </a:xfrm>
          <a:solidFill>
            <a:srgbClr val="000000"/>
          </a:solidFill>
        </p:grpSpPr>
        <p:grpSp>
          <p:nvGrpSpPr>
            <p:cNvPr id="247" name="Group 246"/>
            <p:cNvGrpSpPr/>
            <p:nvPr/>
          </p:nvGrpSpPr>
          <p:grpSpPr>
            <a:xfrm>
              <a:off x="-2226419" y="-609600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287" name="Group 286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307" name="Group 306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317" name="Oval 31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2" name="Oval 32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3" name="Oval 32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4" name="Oval 32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308" name="Group 307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309" name="Oval 30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0" name="Oval 30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1" name="Oval 31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2" name="Oval 31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3" name="Oval 31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4" name="Oval 31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5" name="Oval 31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6" name="Oval 31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288" name="Group 287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99" name="Oval 29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0" name="Oval 29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1" name="Oval 30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2" name="Oval 30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4" name="Oval 30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06" name="Oval 30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90" name="Group 289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91" name="Oval 290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3" name="Oval 292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4" name="Oval 293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5" name="Oval 294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6" name="Oval 295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7" name="Oval 296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98" name="Oval 297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  <p:grpSp>
          <p:nvGrpSpPr>
            <p:cNvPr id="248" name="Group 247"/>
            <p:cNvGrpSpPr/>
            <p:nvPr/>
          </p:nvGrpSpPr>
          <p:grpSpPr>
            <a:xfrm rot="1347973">
              <a:off x="-2233863" y="-633663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249" name="Group 248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69" name="Group 268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79" name="Oval 27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0" name="Oval 27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1" name="Oval 28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2" name="Oval 28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3" name="Oval 28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4" name="Oval 28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5" name="Oval 28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86" name="Oval 28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70" name="Group 269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71" name="Oval 270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2" name="Oval 271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3" name="Oval 272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4" name="Oval 273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5" name="Oval 274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6" name="Oval 275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78" name="Oval 277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250" name="Group 249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61" name="Oval 260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3" name="Oval 262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5" name="Oval 264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7" name="Oval 266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8" name="Oval 267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53" name="Oval 252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6" name="Oval 255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7" name="Oval 256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9" name="Oval 258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  <p:sp>
        <p:nvSpPr>
          <p:cNvPr id="9" name="Arc 8"/>
          <p:cNvSpPr/>
          <p:nvPr/>
        </p:nvSpPr>
        <p:spPr>
          <a:xfrm>
            <a:off x="2809631" y="3232113"/>
            <a:ext cx="3513298" cy="3504136"/>
          </a:xfrm>
          <a:prstGeom prst="arc">
            <a:avLst>
              <a:gd name="adj1" fmla="val 18282297"/>
              <a:gd name="adj2" fmla="val 3473906"/>
            </a:avLst>
          </a:prstGeom>
          <a:ln>
            <a:solidFill>
              <a:srgbClr val="0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6126222" y="4773426"/>
            <a:ext cx="4203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bg-BG" sz="20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М</a:t>
            </a:r>
          </a:p>
        </p:txBody>
      </p:sp>
    </p:spTree>
    <p:extLst>
      <p:ext uri="{BB962C8B-B14F-4D97-AF65-F5344CB8AC3E}">
        <p14:creationId xmlns:p14="http://schemas.microsoft.com/office/powerpoint/2010/main" val="3590199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Block Arc 236"/>
          <p:cNvSpPr/>
          <p:nvPr/>
        </p:nvSpPr>
        <p:spPr>
          <a:xfrm>
            <a:off x="5136568" y="3048000"/>
            <a:ext cx="2860332" cy="2874660"/>
          </a:xfrm>
          <a:prstGeom prst="blockArc">
            <a:avLst>
              <a:gd name="adj1" fmla="val 16169533"/>
              <a:gd name="adj2" fmla="val 20281551"/>
              <a:gd name="adj3" fmla="val 30462"/>
            </a:avLst>
          </a:prstGeom>
          <a:solidFill>
            <a:srgbClr val="94C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0" name="Block Arc 9"/>
          <p:cNvSpPr/>
          <p:nvPr/>
        </p:nvSpPr>
        <p:spPr>
          <a:xfrm>
            <a:off x="1149846" y="3060405"/>
            <a:ext cx="2860332" cy="2874660"/>
          </a:xfrm>
          <a:prstGeom prst="blockArc">
            <a:avLst>
              <a:gd name="adj1" fmla="val 17548955"/>
              <a:gd name="adj2" fmla="val 76165"/>
              <a:gd name="adj3" fmla="val 30586"/>
            </a:avLst>
          </a:prstGeom>
          <a:solidFill>
            <a:srgbClr val="94C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Решение</a:t>
                </a:r>
              </a:p>
              <a:p>
                <a:pPr lvl="1"/>
                <a:r>
                  <a:rPr lang="bg-BG" dirty="0"/>
                  <a:t>Лентата се простира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bg-BG" dirty="0"/>
                  <a:t> от 0 до 3</a:t>
                </a:r>
              </a:p>
              <a:p>
                <a:pPr lvl="1"/>
                <a:r>
                  <a:rPr lang="bg-BG" dirty="0"/>
                  <a:t>Лентата е плаваща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bg-BG" dirty="0"/>
                  <a:t> от 0 до </a:t>
                </a:r>
                <a:r>
                  <a:rPr lang="bg-BG" b="1" dirty="0"/>
                  <a:t>М-1</a:t>
                </a:r>
                <a:r>
                  <a:rPr lang="bg-BG" dirty="0"/>
                  <a:t>(с тройно застъпване)</a:t>
                </a:r>
              </a:p>
              <a:p>
                <a:pPr lvl="1"/>
                <a:r>
                  <a:rPr lang="bg-BG" dirty="0"/>
                  <a:t>Първа повърхнина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</a:t>
                </a:r>
              </a:p>
              <a:p>
                <a:pPr lvl="1"/>
                <a:r>
                  <a:rPr lang="bg-BG" dirty="0"/>
                  <a:t>Втора повърхнина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Последна повърхнина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−1,0,1,2]</m:t>
                    </m:r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/>
          <p:cNvCxnSpPr/>
          <p:nvPr/>
        </p:nvCxnSpPr>
        <p:spPr>
          <a:xfrm flipV="1">
            <a:off x="3094397" y="3946728"/>
            <a:ext cx="798427" cy="338997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2786623" y="3175064"/>
            <a:ext cx="325616" cy="802889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2973963" y="3482837"/>
            <a:ext cx="606627" cy="624471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134541" y="4508750"/>
            <a:ext cx="878716" cy="8921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Arc 92"/>
          <p:cNvSpPr/>
          <p:nvPr/>
        </p:nvSpPr>
        <p:spPr>
          <a:xfrm>
            <a:off x="1145745" y="3042296"/>
            <a:ext cx="2860334" cy="2896869"/>
          </a:xfrm>
          <a:prstGeom prst="arc">
            <a:avLst>
              <a:gd name="adj1" fmla="val 17505174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lt1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>
            <a:off x="1511014" y="3402940"/>
            <a:ext cx="2149012" cy="2176460"/>
          </a:xfrm>
          <a:prstGeom prst="arc">
            <a:avLst>
              <a:gd name="adj1" fmla="val 17474451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Arc 94"/>
          <p:cNvSpPr/>
          <p:nvPr/>
        </p:nvSpPr>
        <p:spPr>
          <a:xfrm>
            <a:off x="1786315" y="3694363"/>
            <a:ext cx="1614585" cy="1635206"/>
          </a:xfrm>
          <a:prstGeom prst="arc">
            <a:avLst>
              <a:gd name="adj1" fmla="val 17351202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Arc 95"/>
          <p:cNvSpPr/>
          <p:nvPr/>
        </p:nvSpPr>
        <p:spPr>
          <a:xfrm>
            <a:off x="2003309" y="3942744"/>
            <a:ext cx="1138292" cy="1140600"/>
          </a:xfrm>
          <a:prstGeom prst="arc">
            <a:avLst>
              <a:gd name="adj1" fmla="val 17437980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6" name="Group 85"/>
          <p:cNvGrpSpPr/>
          <p:nvPr/>
        </p:nvGrpSpPr>
        <p:grpSpPr>
          <a:xfrm>
            <a:off x="1030769" y="2966536"/>
            <a:ext cx="3079132" cy="3084543"/>
            <a:chOff x="-2233863" y="-633663"/>
            <a:chExt cx="9869686" cy="9887028"/>
          </a:xfrm>
          <a:solidFill>
            <a:srgbClr val="000000"/>
          </a:solidFill>
        </p:grpSpPr>
        <p:grpSp>
          <p:nvGrpSpPr>
            <p:cNvPr id="46" name="Group 45"/>
            <p:cNvGrpSpPr/>
            <p:nvPr/>
          </p:nvGrpSpPr>
          <p:grpSpPr>
            <a:xfrm>
              <a:off x="-2226419" y="-609600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26" name="Group 25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27" name="Group 26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  <p:grpSp>
          <p:nvGrpSpPr>
            <p:cNvPr id="47" name="Group 46"/>
            <p:cNvGrpSpPr/>
            <p:nvPr/>
          </p:nvGrpSpPr>
          <p:grpSpPr>
            <a:xfrm rot="1347973">
              <a:off x="-2233863" y="-633663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48" name="Group 47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70" name="Oval 69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49" name="Group 48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  <p:sp>
        <p:nvSpPr>
          <p:cNvPr id="153" name="TextBox 152"/>
          <p:cNvSpPr txBox="1"/>
          <p:nvPr/>
        </p:nvSpPr>
        <p:spPr>
          <a:xfrm>
            <a:off x="4062579" y="4353196"/>
            <a:ext cx="428322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=0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976646" y="3720851"/>
            <a:ext cx="285655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623429" y="3196714"/>
            <a:ext cx="285655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112239" y="2857652"/>
            <a:ext cx="285655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 rot="323289">
            <a:off x="2925756" y="4521693"/>
            <a:ext cx="11689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j=0   1    2     3</a:t>
            </a:r>
            <a:endParaRPr lang="en-US" sz="12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rot="20222494" flipV="1">
            <a:off x="6869440" y="3612860"/>
            <a:ext cx="798427" cy="338997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9" name="Straight Connector 128"/>
          <p:cNvCxnSpPr/>
          <p:nvPr/>
        </p:nvCxnSpPr>
        <p:spPr>
          <a:xfrm rot="20222494" flipV="1">
            <a:off x="6394248" y="3096212"/>
            <a:ext cx="325616" cy="802889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7" name="Straight Connector 136"/>
          <p:cNvCxnSpPr/>
          <p:nvPr/>
        </p:nvCxnSpPr>
        <p:spPr>
          <a:xfrm rot="20222494" flipV="1">
            <a:off x="6640872" y="3258792"/>
            <a:ext cx="606627" cy="624471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rot="20222494" flipV="1">
            <a:off x="7058073" y="4112118"/>
            <a:ext cx="878716" cy="8921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9" name="Arc 138"/>
          <p:cNvSpPr/>
          <p:nvPr/>
        </p:nvSpPr>
        <p:spPr>
          <a:xfrm rot="20222494">
            <a:off x="5139561" y="3036723"/>
            <a:ext cx="2860334" cy="2896869"/>
          </a:xfrm>
          <a:prstGeom prst="arc">
            <a:avLst>
              <a:gd name="adj1" fmla="val 17505174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Arc 139"/>
          <p:cNvSpPr/>
          <p:nvPr/>
        </p:nvSpPr>
        <p:spPr>
          <a:xfrm rot="20222494">
            <a:off x="5504241" y="3393584"/>
            <a:ext cx="2149012" cy="2176460"/>
          </a:xfrm>
          <a:prstGeom prst="arc">
            <a:avLst>
              <a:gd name="adj1" fmla="val 17474451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Arc 140"/>
          <p:cNvSpPr/>
          <p:nvPr/>
        </p:nvSpPr>
        <p:spPr>
          <a:xfrm rot="20222494">
            <a:off x="5787013" y="3680205"/>
            <a:ext cx="1614585" cy="1635206"/>
          </a:xfrm>
          <a:prstGeom prst="arc">
            <a:avLst>
              <a:gd name="adj1" fmla="val 17351202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Arc 141"/>
          <p:cNvSpPr/>
          <p:nvPr/>
        </p:nvSpPr>
        <p:spPr>
          <a:xfrm rot="20222494">
            <a:off x="6006103" y="3936752"/>
            <a:ext cx="1138292" cy="1140600"/>
          </a:xfrm>
          <a:prstGeom prst="arc">
            <a:avLst>
              <a:gd name="adj1" fmla="val 17437980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45" name="Group 144"/>
          <p:cNvGrpSpPr/>
          <p:nvPr/>
        </p:nvGrpSpPr>
        <p:grpSpPr>
          <a:xfrm>
            <a:off x="5024301" y="2959563"/>
            <a:ext cx="3079132" cy="3084543"/>
            <a:chOff x="-2233863" y="-633663"/>
            <a:chExt cx="9869686" cy="9887028"/>
          </a:xfrm>
          <a:solidFill>
            <a:srgbClr val="000000"/>
          </a:solidFill>
        </p:grpSpPr>
        <p:grpSp>
          <p:nvGrpSpPr>
            <p:cNvPr id="146" name="Group 145"/>
            <p:cNvGrpSpPr/>
            <p:nvPr/>
          </p:nvGrpSpPr>
          <p:grpSpPr>
            <a:xfrm>
              <a:off x="-2226419" y="-609600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193" name="Group 192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23" name="Oval 222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4" name="Oval 223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5" name="Oval 224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6" name="Oval 225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30" name="Oval 229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14" name="Group 213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194" name="Group 193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96" name="Group 195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  <p:grpSp>
          <p:nvGrpSpPr>
            <p:cNvPr id="147" name="Group 146"/>
            <p:cNvGrpSpPr/>
            <p:nvPr/>
          </p:nvGrpSpPr>
          <p:grpSpPr>
            <a:xfrm rot="1347973">
              <a:off x="-2233863" y="-633663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148" name="Group 147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75" name="Group 174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8" name="Oval 187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76" name="Group 175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77" name="Oval 17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149" name="Group 148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58" name="Group 157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  <p:sp>
        <p:nvSpPr>
          <p:cNvPr id="231" name="TextBox 230"/>
          <p:cNvSpPr txBox="1"/>
          <p:nvPr/>
        </p:nvSpPr>
        <p:spPr>
          <a:xfrm>
            <a:off x="6421911" y="2695302"/>
            <a:ext cx="284052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4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996101" y="3713878"/>
            <a:ext cx="428323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i</a:t>
            </a:r>
            <a:r>
              <a:rPr lang="en-US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=</a:t>
            </a:r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616961" y="3189741"/>
            <a:ext cx="285655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7105771" y="2850679"/>
            <a:ext cx="285655" cy="307777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endParaRPr lang="en-US" sz="14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TextBox 234"/>
          <p:cNvSpPr txBox="1"/>
          <p:nvPr/>
        </p:nvSpPr>
        <p:spPr>
          <a:xfrm rot="20697047">
            <a:off x="6932735" y="4139244"/>
            <a:ext cx="11689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j=0   1    2     3</a:t>
            </a:r>
            <a:endParaRPr lang="en-US" sz="12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510634" y="6172200"/>
            <a:ext cx="6109366" cy="33855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Първи две </a:t>
            </a:r>
            <a:r>
              <a:rPr lang="bg-BG" sz="16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сплайн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повърхнини по надлъжно направление</a:t>
            </a:r>
            <a:endParaRPr lang="en-US" sz="16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6948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Block Arc 228"/>
          <p:cNvSpPr/>
          <p:nvPr/>
        </p:nvSpPr>
        <p:spPr>
          <a:xfrm>
            <a:off x="5132294" y="3049555"/>
            <a:ext cx="2860332" cy="2874660"/>
          </a:xfrm>
          <a:prstGeom prst="blockArc">
            <a:avLst>
              <a:gd name="adj1" fmla="val 17548955"/>
              <a:gd name="adj2" fmla="val 76165"/>
              <a:gd name="adj3" fmla="val 30586"/>
            </a:avLst>
          </a:prstGeom>
          <a:solidFill>
            <a:srgbClr val="94C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30" name="Block Arc 229"/>
          <p:cNvSpPr/>
          <p:nvPr/>
        </p:nvSpPr>
        <p:spPr>
          <a:xfrm>
            <a:off x="5094781" y="3068940"/>
            <a:ext cx="2860332" cy="2874660"/>
          </a:xfrm>
          <a:prstGeom prst="blockArc">
            <a:avLst>
              <a:gd name="adj1" fmla="val 10897400"/>
              <a:gd name="adj2" fmla="val 14992531"/>
              <a:gd name="adj3" fmla="val 21639"/>
            </a:avLst>
          </a:prstGeom>
          <a:solidFill>
            <a:srgbClr val="94C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31" name="Block Arc 230"/>
          <p:cNvSpPr/>
          <p:nvPr/>
        </p:nvSpPr>
        <p:spPr>
          <a:xfrm>
            <a:off x="5124624" y="3120189"/>
            <a:ext cx="2860332" cy="2874660"/>
          </a:xfrm>
          <a:prstGeom prst="blockArc">
            <a:avLst>
              <a:gd name="adj1" fmla="val 3936133"/>
              <a:gd name="adj2" fmla="val 8189957"/>
              <a:gd name="adj3" fmla="val 14047"/>
            </a:avLst>
          </a:prstGeom>
          <a:solidFill>
            <a:srgbClr val="94C6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Пълна ширина на лентата</a:t>
                </a:r>
              </a:p>
              <a:p>
                <a:pPr lvl="1"/>
                <a:r>
                  <a:rPr lang="bg-BG" dirty="0" err="1"/>
                  <a:t>Сплайн</a:t>
                </a:r>
                <a:r>
                  <a:rPr lang="bg-BG" dirty="0"/>
                  <a:t> покрива приблизително карето между централните 4 контролни точки</a:t>
                </a:r>
              </a:p>
              <a:p>
                <a:pPr lvl="1"/>
                <a:r>
                  <a:rPr lang="bg-BG" dirty="0"/>
                  <a:t>Досегашните </a:t>
                </a:r>
                <a:r>
                  <a:rPr lang="en-US" dirty="0"/>
                  <a:t>M</a:t>
                </a:r>
                <a:r>
                  <a:rPr lang="bg-BG" dirty="0"/>
                  <a:t> </a:t>
                </a:r>
                <a:r>
                  <a:rPr lang="bg-BG" dirty="0" err="1"/>
                  <a:t>сплайна</a:t>
                </a:r>
                <a:r>
                  <a:rPr lang="bg-BG" dirty="0"/>
                  <a:t> покриват централната зона</a:t>
                </a:r>
              </a:p>
              <a:p>
                <a:pPr lvl="1"/>
                <a:r>
                  <a:rPr lang="bg-BG" dirty="0"/>
                  <a:t>Добавяме 2 външни </a:t>
                </a:r>
                <a:r>
                  <a:rPr lang="bg-BG" dirty="0" err="1"/>
                  <a:t>сплайна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[1,2,3,3]</m:t>
                    </m:r>
                  </m:oMath>
                </a14:m>
                <a:r>
                  <a:rPr lang="bg-BG" dirty="0">
                    <a:sym typeface="Symbol"/>
                  </a:rPr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[2,3,3,3]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bg-BG" dirty="0"/>
                  <a:t>Добавяме 2 вътрешни </a:t>
                </a:r>
                <a:r>
                  <a:rPr lang="bg-BG" dirty="0" err="1"/>
                  <a:t>сплайна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]</m:t>
                    </m:r>
                  </m:oMath>
                </a14:m>
                <a:r>
                  <a:rPr lang="bg-BG" dirty="0">
                    <a:sym typeface="Symbol"/>
                  </a:rPr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]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endParaRPr lang="en-US" dirty="0">
                  <a:sym typeface="Symbol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 r="-14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/>
          <p:cNvCxnSpPr/>
          <p:nvPr/>
        </p:nvCxnSpPr>
        <p:spPr>
          <a:xfrm flipV="1">
            <a:off x="7085155" y="3935370"/>
            <a:ext cx="798427" cy="338997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777381" y="3163706"/>
            <a:ext cx="325616" cy="802889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6964721" y="3471479"/>
            <a:ext cx="606627" cy="624471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125299" y="4497392"/>
            <a:ext cx="878716" cy="8921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Arc 92"/>
          <p:cNvSpPr/>
          <p:nvPr/>
        </p:nvSpPr>
        <p:spPr>
          <a:xfrm>
            <a:off x="5136503" y="3030938"/>
            <a:ext cx="2860334" cy="2896869"/>
          </a:xfrm>
          <a:prstGeom prst="arc">
            <a:avLst>
              <a:gd name="adj1" fmla="val 17505174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Arc 93"/>
          <p:cNvSpPr/>
          <p:nvPr/>
        </p:nvSpPr>
        <p:spPr>
          <a:xfrm>
            <a:off x="5501772" y="3391582"/>
            <a:ext cx="2149012" cy="2176460"/>
          </a:xfrm>
          <a:prstGeom prst="arc">
            <a:avLst>
              <a:gd name="adj1" fmla="val 17474451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Arc 94"/>
          <p:cNvSpPr/>
          <p:nvPr/>
        </p:nvSpPr>
        <p:spPr>
          <a:xfrm>
            <a:off x="5777073" y="3683005"/>
            <a:ext cx="1614585" cy="1635206"/>
          </a:xfrm>
          <a:prstGeom prst="arc">
            <a:avLst>
              <a:gd name="adj1" fmla="val 17351202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Arc 95"/>
          <p:cNvSpPr/>
          <p:nvPr/>
        </p:nvSpPr>
        <p:spPr>
          <a:xfrm>
            <a:off x="5994067" y="3931386"/>
            <a:ext cx="1138292" cy="1140600"/>
          </a:xfrm>
          <a:prstGeom prst="arc">
            <a:avLst>
              <a:gd name="adj1" fmla="val 17437980"/>
              <a:gd name="adj2" fmla="val 0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8" name="Group 7"/>
          <p:cNvGrpSpPr/>
          <p:nvPr/>
        </p:nvGrpSpPr>
        <p:grpSpPr>
          <a:xfrm rot="20362006">
            <a:off x="5076566" y="3054682"/>
            <a:ext cx="2896869" cy="2867512"/>
            <a:chOff x="5114180" y="3033294"/>
            <a:chExt cx="2896869" cy="2867512"/>
          </a:xfrm>
        </p:grpSpPr>
        <p:grpSp>
          <p:nvGrpSpPr>
            <p:cNvPr id="2" name="Group 1"/>
            <p:cNvGrpSpPr/>
            <p:nvPr/>
          </p:nvGrpSpPr>
          <p:grpSpPr>
            <a:xfrm>
              <a:off x="5114180" y="3033294"/>
              <a:ext cx="2896869" cy="2867512"/>
              <a:chOff x="5114180" y="3033294"/>
              <a:chExt cx="2896869" cy="2867512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 flipV="1">
                <a:off x="6004490" y="3153727"/>
                <a:ext cx="240302" cy="574986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5246949" y="3934312"/>
                <a:ext cx="553000" cy="246306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5526475" y="3465961"/>
                <a:ext cx="460590" cy="456930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H="1" flipV="1">
                <a:off x="6552387" y="3033294"/>
                <a:ext cx="13680" cy="653053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5" name="Arc 124"/>
              <p:cNvSpPr/>
              <p:nvPr/>
            </p:nvSpPr>
            <p:spPr>
              <a:xfrm rot="16200000">
                <a:off x="5132448" y="3022204"/>
                <a:ext cx="2860334" cy="2896869"/>
              </a:xfrm>
              <a:prstGeom prst="arc">
                <a:avLst>
                  <a:gd name="adj1" fmla="val 17505174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6" name="Arc 125"/>
              <p:cNvSpPr/>
              <p:nvPr/>
            </p:nvSpPr>
            <p:spPr>
              <a:xfrm rot="16200000">
                <a:off x="5231124" y="3096824"/>
                <a:ext cx="2600304" cy="2633517"/>
              </a:xfrm>
              <a:prstGeom prst="arc">
                <a:avLst>
                  <a:gd name="adj1" fmla="val 17474451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27" name="Arc 126"/>
              <p:cNvSpPr/>
              <p:nvPr/>
            </p:nvSpPr>
            <p:spPr>
              <a:xfrm rot="16200000">
                <a:off x="5758903" y="3656526"/>
                <a:ext cx="1614585" cy="1635206"/>
              </a:xfrm>
              <a:prstGeom prst="arc">
                <a:avLst>
                  <a:gd name="adj1" fmla="val 17351202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28" name="Arc 127"/>
            <p:cNvSpPr/>
            <p:nvPr/>
          </p:nvSpPr>
          <p:spPr>
            <a:xfrm rot="16200000">
              <a:off x="5465232" y="3373335"/>
              <a:ext cx="2218208" cy="2222707"/>
            </a:xfrm>
            <a:prstGeom prst="arc">
              <a:avLst>
                <a:gd name="adj1" fmla="val 17437980"/>
                <a:gd name="adj2" fmla="val 0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grpSp>
        <p:nvGrpSpPr>
          <p:cNvPr id="10" name="Group 9"/>
          <p:cNvGrpSpPr/>
          <p:nvPr/>
        </p:nvGrpSpPr>
        <p:grpSpPr>
          <a:xfrm rot="18913922">
            <a:off x="5078843" y="2983053"/>
            <a:ext cx="2971620" cy="2978700"/>
            <a:chOff x="5078843" y="2983053"/>
            <a:chExt cx="2971620" cy="2978700"/>
          </a:xfrm>
        </p:grpSpPr>
        <p:cxnSp>
          <p:nvCxnSpPr>
            <p:cNvPr id="133" name="Straight Connector 132"/>
            <p:cNvCxnSpPr/>
            <p:nvPr/>
          </p:nvCxnSpPr>
          <p:spPr>
            <a:xfrm flipH="1">
              <a:off x="5547673" y="5274471"/>
              <a:ext cx="227261" cy="242407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5078843" y="2983053"/>
              <a:ext cx="2971620" cy="2978700"/>
              <a:chOff x="5078843" y="2983053"/>
              <a:chExt cx="2971620" cy="2978700"/>
            </a:xfrm>
          </p:grpSpPr>
          <p:sp>
            <p:nvSpPr>
              <p:cNvPr id="144" name="Arc 143"/>
              <p:cNvSpPr/>
              <p:nvPr/>
            </p:nvSpPr>
            <p:spPr>
              <a:xfrm rot="10800000">
                <a:off x="5190129" y="2983053"/>
                <a:ext cx="2860334" cy="2896869"/>
              </a:xfrm>
              <a:prstGeom prst="arc">
                <a:avLst>
                  <a:gd name="adj1" fmla="val 17505174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43" name="Arc 142"/>
              <p:cNvSpPr/>
              <p:nvPr/>
            </p:nvSpPr>
            <p:spPr>
              <a:xfrm rot="10800000">
                <a:off x="5133787" y="3027645"/>
                <a:ext cx="2860334" cy="2896869"/>
              </a:xfrm>
              <a:prstGeom prst="arc">
                <a:avLst>
                  <a:gd name="adj1" fmla="val 17505174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 flipH="1">
                <a:off x="5235439" y="4910444"/>
                <a:ext cx="309811" cy="142543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H="1">
                <a:off x="6016023" y="5534490"/>
                <a:ext cx="114270" cy="290161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 flipV="1">
                <a:off x="5115005" y="4490966"/>
                <a:ext cx="347906" cy="16449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5" name="Arc 134"/>
              <p:cNvSpPr/>
              <p:nvPr/>
            </p:nvSpPr>
            <p:spPr>
              <a:xfrm rot="10800000">
                <a:off x="5078843" y="3064884"/>
                <a:ext cx="2860334" cy="2896869"/>
              </a:xfrm>
              <a:prstGeom prst="arc">
                <a:avLst>
                  <a:gd name="adj1" fmla="val 17505174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136" name="Arc 135"/>
              <p:cNvSpPr/>
              <p:nvPr/>
            </p:nvSpPr>
            <p:spPr>
              <a:xfrm rot="10800000">
                <a:off x="5468236" y="3420315"/>
                <a:ext cx="2149012" cy="2176460"/>
              </a:xfrm>
              <a:prstGeom prst="arc">
                <a:avLst>
                  <a:gd name="adj1" fmla="val 17474451"/>
                  <a:gd name="adj2" fmla="val 0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5021527" y="2955178"/>
            <a:ext cx="3079132" cy="3084543"/>
            <a:chOff x="-2233863" y="-633663"/>
            <a:chExt cx="9869686" cy="9887028"/>
          </a:xfrm>
          <a:solidFill>
            <a:srgbClr val="000000"/>
          </a:solidFill>
        </p:grpSpPr>
        <p:grpSp>
          <p:nvGrpSpPr>
            <p:cNvPr id="46" name="Group 45"/>
            <p:cNvGrpSpPr/>
            <p:nvPr/>
          </p:nvGrpSpPr>
          <p:grpSpPr>
            <a:xfrm>
              <a:off x="-2226419" y="-609600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26" name="Group 25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27" name="Group 26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38" name="Oval 37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  <p:grpSp>
          <p:nvGrpSpPr>
            <p:cNvPr id="47" name="Group 46"/>
            <p:cNvGrpSpPr/>
            <p:nvPr/>
          </p:nvGrpSpPr>
          <p:grpSpPr>
            <a:xfrm rot="1347973">
              <a:off x="-2233863" y="-633663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48" name="Group 47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78" name="Oval 77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70" name="Oval 69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49" name="Group 48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51" name="Group 50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7" name="Oval 56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8" name="Oval 57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/>
              <p:cNvSpPr txBox="1"/>
              <p:nvPr/>
            </p:nvSpPr>
            <p:spPr>
              <a:xfrm>
                <a:off x="5862598" y="5989086"/>
                <a:ext cx="1534385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dirty="0" err="1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Сплайн</a:t>
                </a:r>
                <a:r>
                  <a:rPr lang="bg-BG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 dirty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2,3,3,3]</m:t>
                    </m:r>
                  </m:oMath>
                </a14:m>
                <a:r>
                  <a:rPr lang="bg-BG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98" y="5989086"/>
                <a:ext cx="1534385" cy="646331"/>
              </a:xfrm>
              <a:prstGeom prst="rect">
                <a:avLst/>
              </a:prstGeom>
              <a:blipFill>
                <a:blip r:embed="rId3"/>
                <a:stretch>
                  <a:fillRect t="-8491" b="-150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TextBox 156"/>
          <p:cNvSpPr txBox="1"/>
          <p:nvPr/>
        </p:nvSpPr>
        <p:spPr>
          <a:xfrm rot="323289">
            <a:off x="6916514" y="4510335"/>
            <a:ext cx="1168910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j=0   1    2     3</a:t>
            </a:r>
            <a:endParaRPr lang="en-US" sz="12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030941" y="2958353"/>
            <a:ext cx="3079132" cy="3084543"/>
            <a:chOff x="-2233863" y="-633663"/>
            <a:chExt cx="9869686" cy="9887028"/>
          </a:xfrm>
          <a:solidFill>
            <a:srgbClr val="000000"/>
          </a:solidFill>
        </p:grpSpPr>
        <p:grpSp>
          <p:nvGrpSpPr>
            <p:cNvPr id="129" name="Group 128"/>
            <p:cNvGrpSpPr/>
            <p:nvPr/>
          </p:nvGrpSpPr>
          <p:grpSpPr>
            <a:xfrm>
              <a:off x="-2226419" y="-609600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185" name="Group 184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9" name="Oval 218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0" name="Oval 219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22" name="Oval 221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206" name="Group 205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207" name="Oval 20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8" name="Oval 20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1" name="Oval 21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2" name="Oval 21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3" name="Oval 21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14" name="Oval 21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88" name="Group 187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89" name="Oval 18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0" name="Oval 18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1" name="Oval 19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2" name="Oval 19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3" name="Oval 19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  <p:grpSp>
          <p:nvGrpSpPr>
            <p:cNvPr id="137" name="Group 136"/>
            <p:cNvGrpSpPr/>
            <p:nvPr/>
          </p:nvGrpSpPr>
          <p:grpSpPr>
            <a:xfrm rot="1347973">
              <a:off x="-2233863" y="-633663"/>
              <a:ext cx="9862242" cy="9862965"/>
              <a:chOff x="-2226419" y="-609600"/>
              <a:chExt cx="9862242" cy="9862965"/>
            </a:xfrm>
            <a:grpFill/>
          </p:grpSpPr>
          <p:grpSp>
            <p:nvGrpSpPr>
              <p:cNvPr id="138" name="Group 137"/>
              <p:cNvGrpSpPr/>
              <p:nvPr/>
            </p:nvGrpSpPr>
            <p:grpSpPr>
              <a:xfrm>
                <a:off x="-2224043" y="-606501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67" name="Group 166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77" name="Oval 176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1" name="Oval 180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3" name="Oval 182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84" name="Oval 183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68" name="Group 167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69" name="Oval 16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4" name="Oval 17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  <p:grpSp>
            <p:nvGrpSpPr>
              <p:cNvPr id="139" name="Group 138"/>
              <p:cNvGrpSpPr/>
              <p:nvPr/>
            </p:nvGrpSpPr>
            <p:grpSpPr>
              <a:xfrm rot="2700000">
                <a:off x="-2226419" y="-609600"/>
                <a:ext cx="9859866" cy="9859866"/>
                <a:chOff x="-2224043" y="-606501"/>
                <a:chExt cx="9859866" cy="9859866"/>
              </a:xfrm>
              <a:grpFill/>
            </p:grpSpPr>
            <p:grpSp>
              <p:nvGrpSpPr>
                <p:cNvPr id="140" name="Group 139"/>
                <p:cNvGrpSpPr/>
                <p:nvPr/>
              </p:nvGrpSpPr>
              <p:grpSpPr>
                <a:xfrm>
                  <a:off x="-2224043" y="397123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59" name="Oval 158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 rot="16200000">
                  <a:off x="-2226419" y="3962400"/>
                  <a:ext cx="9859866" cy="722063"/>
                  <a:chOff x="-2224043" y="3971230"/>
                  <a:chExt cx="9859866" cy="722063"/>
                </a:xfrm>
                <a:grpFill/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4381767" y="4177820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5146458" y="4127464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5995298" y="4060439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6918377" y="3971230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 rot="10800000">
                    <a:off x="725747" y="4182437"/>
                    <a:ext cx="304267" cy="30426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 rot="10800000">
                    <a:off x="-139656" y="4132081"/>
                    <a:ext cx="404979" cy="40497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 rot="10800000">
                    <a:off x="-1122547" y="4065055"/>
                    <a:ext cx="539028" cy="53902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 rot="10800000">
                    <a:off x="-2224043" y="3975847"/>
                    <a:ext cx="717446" cy="717446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bg-BG"/>
                  </a:p>
                </p:txBody>
              </p:sp>
            </p:grpSp>
          </p:grpSp>
        </p:grpSp>
      </p:grpSp>
      <p:sp>
        <p:nvSpPr>
          <p:cNvPr id="223" name="Donut 222"/>
          <p:cNvSpPr/>
          <p:nvPr/>
        </p:nvSpPr>
        <p:spPr>
          <a:xfrm>
            <a:off x="1379091" y="3318326"/>
            <a:ext cx="2385852" cy="2375997"/>
          </a:xfrm>
          <a:prstGeom prst="donut">
            <a:avLst>
              <a:gd name="adj" fmla="val 17363"/>
            </a:avLst>
          </a:prstGeom>
          <a:solidFill>
            <a:srgbClr val="FF0000">
              <a:alpha val="30196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79865" y="6172200"/>
            <a:ext cx="3211135" cy="584775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Приблизителна покрита зона</a:t>
            </a:r>
          </a:p>
          <a:p>
            <a:pPr algn="ct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при </a:t>
            </a:r>
            <a:r>
              <a:rPr lang="en-US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M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централни </a:t>
            </a:r>
            <a:r>
              <a:rPr lang="bg-BG" sz="16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сплайна</a:t>
            </a:r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en-US" sz="16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TextBox 226"/>
          <p:cNvSpPr txBox="1"/>
          <p:nvPr/>
        </p:nvSpPr>
        <p:spPr>
          <a:xfrm rot="21330811">
            <a:off x="4940341" y="4525423"/>
            <a:ext cx="995786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 </a:t>
            </a:r>
            <a:r>
              <a:rPr lang="bg-BG" sz="12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 2   1=</a:t>
            </a:r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j</a:t>
            </a:r>
            <a:endParaRPr lang="en-US" sz="12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TextBox 227"/>
          <p:cNvSpPr txBox="1"/>
          <p:nvPr/>
        </p:nvSpPr>
        <p:spPr>
          <a:xfrm rot="19285920">
            <a:off x="5005500" y="5197758"/>
            <a:ext cx="865943" cy="276999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j=</a:t>
            </a:r>
            <a:r>
              <a:rPr lang="bg-BG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 </a:t>
            </a:r>
            <a:r>
              <a:rPr lang="bg-BG" sz="1200" dirty="0" err="1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</a:t>
            </a:r>
            <a:r>
              <a:rPr lang="en-US" sz="12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3   2</a:t>
            </a:r>
            <a:endParaRPr lang="en-US" sz="1200" baseline="-25000" dirty="0"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/>
              <p:cNvSpPr txBox="1"/>
              <p:nvPr/>
            </p:nvSpPr>
            <p:spPr>
              <a:xfrm>
                <a:off x="7571079" y="3101634"/>
                <a:ext cx="1534385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dirty="0" err="1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Сплайн</a:t>
                </a:r>
                <a:r>
                  <a:rPr lang="bg-BG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,3</m:t>
                    </m:r>
                    <m:r>
                      <a:rPr lang="en-GB" i="1" dirty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79" y="3101634"/>
                <a:ext cx="1534385" cy="646331"/>
              </a:xfrm>
              <a:prstGeom prst="rect">
                <a:avLst/>
              </a:prstGeom>
              <a:blipFill>
                <a:blip r:embed="rId4"/>
                <a:stretch>
                  <a:fillRect t="-9434" b="-141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/>
              <p:cNvSpPr txBox="1"/>
              <p:nvPr/>
            </p:nvSpPr>
            <p:spPr>
              <a:xfrm>
                <a:off x="4050995" y="3063611"/>
                <a:ext cx="1534385" cy="646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dirty="0" err="1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Сплайн</a:t>
                </a:r>
                <a:r>
                  <a:rPr lang="bg-BG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i="1" dirty="0" smtClean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,3</m:t>
                    </m:r>
                    <m:r>
                      <a:rPr lang="en-GB" i="1" dirty="0">
                        <a:solidFill>
                          <a:sysClr val="windowText" lastClr="000000"/>
                        </a:solidFill>
                        <a:effectLst>
                          <a:outerShdw blurRad="63500" algn="ctr" rotWithShape="0">
                            <a:schemeClr val="tx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>
                    <a:solidFill>
                      <a:sysClr val="windowText" lastClr="000000"/>
                    </a:solidFill>
                    <a:effectLst>
                      <a:outerShdw blurRad="63500" algn="ctr" rotWithShape="0">
                        <a:schemeClr val="tx1">
                          <a:alpha val="40000"/>
                        </a:schemeClr>
                      </a:outerShdw>
                    </a:effectLst>
                  </a:rPr>
                  <a:t> </a:t>
                </a:r>
                <a:endParaRPr lang="en-US" baseline="-25000" dirty="0">
                  <a:solidFill>
                    <a:sysClr val="windowText" lastClr="000000"/>
                  </a:solidFill>
                  <a:effectLst>
                    <a:outerShdw blurRad="63500" algn="ctr" rotWithShape="0">
                      <a:schemeClr val="tx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995" y="3063611"/>
                <a:ext cx="1534385" cy="646331"/>
              </a:xfrm>
              <a:prstGeom prst="rect">
                <a:avLst/>
              </a:prstGeom>
              <a:blipFill>
                <a:blip r:embed="rId5"/>
                <a:stretch>
                  <a:fillRect t="-9434" b="-141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165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  <a:r>
                  <a:rPr lang="en-US" dirty="0"/>
                  <a:t> </a:t>
                </a:r>
                <a:r>
                  <a:rPr lang="bg-BG" dirty="0"/>
                  <a:t>на надлъжна централна лента</a:t>
                </a:r>
              </a:p>
              <a:p>
                <a:pPr lvl="1"/>
                <a:r>
                  <a:rPr lang="bg-BG" dirty="0" err="1"/>
                  <a:t>Сплайните</a:t>
                </a:r>
                <a:r>
                  <a:rPr lang="bg-BG" dirty="0"/>
                  <a:t> съхраняваме в масив </a:t>
                </a:r>
                <a:r>
                  <a:rPr lang="en-US" b="1" dirty="0"/>
                  <a:t>surf</a:t>
                </a:r>
              </a:p>
              <a:p>
                <a:pPr lvl="1"/>
                <a:r>
                  <a:rPr lang="bg-BG" dirty="0"/>
                  <a:t>Създаваме </a:t>
                </a:r>
                <a:r>
                  <a:rPr lang="en-US" b="1" dirty="0"/>
                  <a:t>M</a:t>
                </a:r>
                <a:r>
                  <a:rPr lang="en-US" dirty="0"/>
                  <a:t> </a:t>
                </a:r>
                <a:r>
                  <a:rPr lang="bg-BG" dirty="0"/>
                  <a:t>централни </a:t>
                </a:r>
                <a:r>
                  <a:rPr lang="bg-BG" dirty="0" err="1"/>
                  <a:t>сплайна</a:t>
                </a:r>
                <a:r>
                  <a:rPr lang="bg-BG" dirty="0"/>
                  <a:t>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Индексите </a:t>
                </a:r>
                <a:r>
                  <a:rPr lang="en-US" b="1" dirty="0"/>
                  <a:t>i</a:t>
                </a:r>
                <a:r>
                  <a:rPr lang="en-US" b="1" baseline="-25000" dirty="0"/>
                  <a:t>0</a:t>
                </a:r>
                <a:r>
                  <a:rPr lang="en-US" dirty="0"/>
                  <a:t>…</a:t>
                </a:r>
                <a:r>
                  <a:rPr lang="en-US" b="1" dirty="0"/>
                  <a:t>i</a:t>
                </a:r>
                <a:r>
                  <a:rPr lang="en-US" b="1" baseline="-25000" dirty="0"/>
                  <a:t>3</a:t>
                </a:r>
                <a:r>
                  <a:rPr lang="bg-BG" dirty="0"/>
                  <a:t> са последователни координати по протежение на лентата</a:t>
                </a:r>
                <a:r>
                  <a:rPr lang="en-US" dirty="0"/>
                  <a:t>,</a:t>
                </a:r>
                <a:r>
                  <a:rPr lang="bg-BG" dirty="0"/>
                  <a:t> като започват от </a:t>
                </a:r>
                <a:r>
                  <a:rPr lang="en-US" dirty="0"/>
                  <a:t>[0,1,2,3]</a:t>
                </a:r>
                <a:r>
                  <a:rPr lang="bg-BG" dirty="0"/>
                  <a:t> и  свършват до </a:t>
                </a:r>
                <a:r>
                  <a:rPr lang="en-US" dirty="0"/>
                  <a:t>[</a:t>
                </a:r>
                <a:r>
                  <a:rPr lang="en-US" b="1" dirty="0"/>
                  <a:t>M</a:t>
                </a:r>
                <a:r>
                  <a:rPr lang="en-US" dirty="0"/>
                  <a:t>-1,0,1,2]</a:t>
                </a:r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2971800"/>
            <a:ext cx="8534400" cy="3581400"/>
          </a:xfrm>
          <a:prstGeom prst="snip2DiagRect">
            <a:avLst>
              <a:gd name="adj1" fmla="val 0"/>
              <a:gd name="adj2" fmla="val 857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 = [];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(var i=0; i&lt;M; i++)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var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i0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i,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=(i+1)%M,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=(i+2)%M, 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=(i+3)%M;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surf[i] = new BSplineSurface();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surf[i].set(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[ p[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i0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[ p[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][0],p[i1][1],p[i1][2],p[i1][3]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[ p[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][0],p[i2][1],p[i2][2],p[i2][3]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[ p[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][0],p[i3][1],p[i3][2],p[i3][3] ]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]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922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Периферни ленти</a:t>
                </a:r>
              </a:p>
              <a:p>
                <a:pPr lvl="1"/>
                <a:r>
                  <a:rPr lang="bg-BG" dirty="0"/>
                  <a:t>За достигане до външните контролни точки, създаваме две външни ленти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 аналогичен начин, за достигане до вътрешните контролни точки, създаваме две вътрешни ленти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/>
                      </a:rPr>
                      <m:t>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bg-BG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2743200"/>
            <a:ext cx="8534400" cy="3810000"/>
          </a:xfrm>
          <a:prstGeom prst="snip2DiagRect">
            <a:avLst>
              <a:gd name="adj1" fmla="val 0"/>
              <a:gd name="adj2" fmla="val 8573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surf[i+3*M].set(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p[i1][1],p[i1][2],p[i1][3],p[i1][3]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p[i2][1],p[i2][2],p[i2][3],p[i2][3]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p[i3][1],p[i3][2],p[i3][3],p[i3][3] ]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]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endParaRPr lang="nn-NO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surf[i+4*M].set(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[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],p[i0][</a:t>
            </a:r>
            <a:r>
              <a:rPr lang="nn-NO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p[i1][2],p[i1][3],p[i1][3],p[i1][3]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p[i2][2],p[i2][3],p[i2][3],p[i2][3] ],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[ p[i3][2],p[i3][3],p[i3][3],p[i3][3] ]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739775" algn="l"/>
                <a:tab pos="1035050" algn="l"/>
              </a:tabLst>
            </a:pPr>
            <a:r>
              <a:rPr lang="nn-NO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] );</a:t>
            </a:r>
          </a:p>
        </p:txBody>
      </p:sp>
    </p:spTree>
    <p:extLst>
      <p:ext uri="{BB962C8B-B14F-4D97-AF65-F5344CB8AC3E}">
        <p14:creationId xmlns:p14="http://schemas.microsoft.com/office/powerpoint/2010/main" val="384851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pc="-50" dirty="0"/>
              <a:t>Полиноми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Изчисляват се лесно</a:t>
            </a:r>
          </a:p>
          <a:p>
            <a:pPr lvl="1"/>
            <a:r>
              <a:rPr lang="bg-BG" dirty="0"/>
              <a:t>Броят на извивките зависи от степента</a:t>
            </a:r>
          </a:p>
          <a:p>
            <a:pPr lvl="1"/>
            <a:endParaRPr lang="bg-BG" dirty="0"/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Коефициентите не дават интуитивен контрол на кривата</a:t>
            </a:r>
          </a:p>
          <a:p>
            <a:pPr lvl="1"/>
            <a:r>
              <a:rPr lang="bg-BG" dirty="0"/>
              <a:t>За сложни криви е нужно гладко съшиване на парчета от отделни криви</a:t>
            </a:r>
          </a:p>
          <a:p>
            <a:pPr lvl="1"/>
            <a:endParaRPr lang="bg-BG" dirty="0"/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Контролни точки определят формата на кривата</a:t>
            </a:r>
          </a:p>
          <a:p>
            <a:pPr lvl="1"/>
            <a:r>
              <a:rPr lang="bg-BG" dirty="0"/>
              <a:t>Коефициентите се изчисляват от тези точки</a:t>
            </a:r>
          </a:p>
        </p:txBody>
      </p:sp>
    </p:spTree>
    <p:extLst>
      <p:ext uri="{BB962C8B-B14F-4D97-AF65-F5344CB8AC3E}">
        <p14:creationId xmlns:p14="http://schemas.microsoft.com/office/powerpoint/2010/main" val="34215973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81000"/>
            <a:ext cx="607695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7039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Въпроси и коментари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4930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криви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/>
              <a:t>Интерполиращи</a:t>
            </a:r>
            <a:endParaRPr lang="bg-BG" dirty="0"/>
          </a:p>
          <a:p>
            <a:pPr lvl="1"/>
            <a:r>
              <a:rPr lang="bg-BG" dirty="0"/>
              <a:t>Минават през избраните точки</a:t>
            </a:r>
          </a:p>
          <a:p>
            <a:pPr lvl="1"/>
            <a:r>
              <a:rPr lang="bg-BG" dirty="0"/>
              <a:t>Водят до големи </a:t>
            </a:r>
            <a:r>
              <a:rPr lang="en-US" dirty="0"/>
              <a:t>“</a:t>
            </a:r>
            <a:r>
              <a:rPr lang="bg-BG" dirty="0" err="1"/>
              <a:t>разсейки</a:t>
            </a:r>
            <a:r>
              <a:rPr lang="en-US" dirty="0"/>
              <a:t>”</a:t>
            </a:r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Апроксимиращи</a:t>
            </a:r>
          </a:p>
          <a:p>
            <a:pPr lvl="1"/>
            <a:r>
              <a:rPr lang="bg-BG" dirty="0"/>
              <a:t>Минават покрай избраните точки</a:t>
            </a:r>
          </a:p>
          <a:p>
            <a:pPr lvl="1"/>
            <a:r>
              <a:rPr lang="bg-BG" dirty="0"/>
              <a:t>Тези точки “придърпват” кривата</a:t>
            </a:r>
          </a:p>
          <a:p>
            <a:pPr lvl="1"/>
            <a:r>
              <a:rPr lang="bg-BG" dirty="0"/>
              <a:t>Няма </a:t>
            </a:r>
            <a:r>
              <a:rPr lang="en-US" dirty="0"/>
              <a:t>“</a:t>
            </a:r>
            <a:r>
              <a:rPr lang="bg-BG" dirty="0" err="1"/>
              <a:t>разсейки</a:t>
            </a:r>
            <a:r>
              <a:rPr lang="en-US" dirty="0"/>
              <a:t>”</a:t>
            </a:r>
          </a:p>
          <a:p>
            <a:endParaRPr lang="bg-BG" dirty="0"/>
          </a:p>
        </p:txBody>
      </p:sp>
      <p:sp>
        <p:nvSpPr>
          <p:cNvPr id="4" name="Freeform 3"/>
          <p:cNvSpPr/>
          <p:nvPr/>
        </p:nvSpPr>
        <p:spPr>
          <a:xfrm>
            <a:off x="275148" y="4749800"/>
            <a:ext cx="4220652" cy="1340711"/>
          </a:xfrm>
          <a:custGeom>
            <a:avLst/>
            <a:gdLst>
              <a:gd name="connsiteX0" fmla="*/ 0 w 8293100"/>
              <a:gd name="connsiteY0" fmla="*/ 4787900 h 5187950"/>
              <a:gd name="connsiteX1" fmla="*/ 914400 w 8293100"/>
              <a:gd name="connsiteY1" fmla="*/ 3848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394200 h 4928432"/>
              <a:gd name="connsiteX1" fmla="*/ 1358900 w 8293100"/>
              <a:gd name="connsiteY1" fmla="*/ 3073400 h 4928432"/>
              <a:gd name="connsiteX2" fmla="*/ 3213100 w 8293100"/>
              <a:gd name="connsiteY2" fmla="*/ 2476500 h 4928432"/>
              <a:gd name="connsiteX3" fmla="*/ 5664200 w 8293100"/>
              <a:gd name="connsiteY3" fmla="*/ 4140200 h 4928432"/>
              <a:gd name="connsiteX4" fmla="*/ 3009900 w 8293100"/>
              <a:gd name="connsiteY4" fmla="*/ 4114800 h 4928432"/>
              <a:gd name="connsiteX5" fmla="*/ 6108700 w 8293100"/>
              <a:gd name="connsiteY5" fmla="*/ 63500 h 4928432"/>
              <a:gd name="connsiteX6" fmla="*/ 7061200 w 8293100"/>
              <a:gd name="connsiteY6" fmla="*/ 3733800 h 4928432"/>
              <a:gd name="connsiteX7" fmla="*/ 8293100 w 8293100"/>
              <a:gd name="connsiteY7" fmla="*/ 3733800 h 4928432"/>
              <a:gd name="connsiteX0" fmla="*/ 0 w 8293100"/>
              <a:gd name="connsiteY0" fmla="*/ 4339167 h 4873399"/>
              <a:gd name="connsiteX1" fmla="*/ 1358900 w 8293100"/>
              <a:gd name="connsiteY1" fmla="*/ 3018367 h 4873399"/>
              <a:gd name="connsiteX2" fmla="*/ 3213100 w 8293100"/>
              <a:gd name="connsiteY2" fmla="*/ 2421467 h 4873399"/>
              <a:gd name="connsiteX3" fmla="*/ 5664200 w 8293100"/>
              <a:gd name="connsiteY3" fmla="*/ 4085167 h 4873399"/>
              <a:gd name="connsiteX4" fmla="*/ 3009900 w 8293100"/>
              <a:gd name="connsiteY4" fmla="*/ 4059767 h 4873399"/>
              <a:gd name="connsiteX5" fmla="*/ 6108700 w 8293100"/>
              <a:gd name="connsiteY5" fmla="*/ 8467 h 4873399"/>
              <a:gd name="connsiteX6" fmla="*/ 3873500 w 8293100"/>
              <a:gd name="connsiteY6" fmla="*/ 4008967 h 4873399"/>
              <a:gd name="connsiteX7" fmla="*/ 8293100 w 8293100"/>
              <a:gd name="connsiteY7" fmla="*/ 3678767 h 48733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2882900 w 8293100"/>
              <a:gd name="connsiteY2" fmla="*/ 22944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3873500 w 8293100"/>
              <a:gd name="connsiteY6" fmla="*/ 3046729 h 3889171"/>
              <a:gd name="connsiteX7" fmla="*/ 8293100 w 8293100"/>
              <a:gd name="connsiteY7" fmla="*/ 2716529 h 3889171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8293100 w 8293100"/>
              <a:gd name="connsiteY6" fmla="*/ 2716529 h 38891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4711700 w 8293100"/>
              <a:gd name="connsiteY5" fmla="*/ 1065529 h 3914571"/>
              <a:gd name="connsiteX6" fmla="*/ 8293100 w 8293100"/>
              <a:gd name="connsiteY6" fmla="*/ 2716529 h 39145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5473700 w 8293100"/>
              <a:gd name="connsiteY5" fmla="*/ 2132329 h 3914571"/>
              <a:gd name="connsiteX6" fmla="*/ 8293100 w 8293100"/>
              <a:gd name="connsiteY6" fmla="*/ 2716529 h 3914571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3307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7879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5473700 w 8293100"/>
              <a:gd name="connsiteY5" fmla="*/ 2091852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2882900 w 8293100"/>
              <a:gd name="connsiteY2" fmla="*/ 3311052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3336452 h 3892338"/>
              <a:gd name="connsiteX1" fmla="*/ 1587500 w 8293100"/>
              <a:gd name="connsiteY1" fmla="*/ 1710852 h 3892338"/>
              <a:gd name="connsiteX2" fmla="*/ 2882900 w 8293100"/>
              <a:gd name="connsiteY2" fmla="*/ 3311052 h 3892338"/>
              <a:gd name="connsiteX3" fmla="*/ 3949700 w 8293100"/>
              <a:gd name="connsiteY3" fmla="*/ 796452 h 3892338"/>
              <a:gd name="connsiteX4" fmla="*/ 4787900 w 8293100"/>
              <a:gd name="connsiteY4" fmla="*/ 3082452 h 3892338"/>
              <a:gd name="connsiteX5" fmla="*/ 6235700 w 8293100"/>
              <a:gd name="connsiteY5" fmla="*/ 1863251 h 3892338"/>
              <a:gd name="connsiteX6" fmla="*/ 8293100 w 8293100"/>
              <a:gd name="connsiteY6" fmla="*/ 2676052 h 3892338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3644900 w 8293100"/>
              <a:gd name="connsiteY2" fmla="*/ 2853851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2574452 h 2710544"/>
              <a:gd name="connsiteX1" fmla="*/ 1587500 w 8293100"/>
              <a:gd name="connsiteY1" fmla="*/ 948852 h 2710544"/>
              <a:gd name="connsiteX2" fmla="*/ 3644900 w 8293100"/>
              <a:gd name="connsiteY2" fmla="*/ 2091851 h 2710544"/>
              <a:gd name="connsiteX3" fmla="*/ 3949700 w 8293100"/>
              <a:gd name="connsiteY3" fmla="*/ 34452 h 2710544"/>
              <a:gd name="connsiteX4" fmla="*/ 4787900 w 8293100"/>
              <a:gd name="connsiteY4" fmla="*/ 2320452 h 2710544"/>
              <a:gd name="connsiteX5" fmla="*/ 6235700 w 8293100"/>
              <a:gd name="connsiteY5" fmla="*/ 1101251 h 2710544"/>
              <a:gd name="connsiteX6" fmla="*/ 8293100 w 8293100"/>
              <a:gd name="connsiteY6" fmla="*/ 1914052 h 2710544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6449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100" h="2634345">
                <a:moveTo>
                  <a:pt x="0" y="2498253"/>
                </a:moveTo>
                <a:cubicBezTo>
                  <a:pt x="189441" y="2188161"/>
                  <a:pt x="1030817" y="953086"/>
                  <a:pt x="1587500" y="872653"/>
                </a:cubicBezTo>
                <a:cubicBezTo>
                  <a:pt x="2144183" y="792220"/>
                  <a:pt x="2626738" y="2209576"/>
                  <a:pt x="3340100" y="2015652"/>
                </a:cubicBezTo>
                <a:cubicBezTo>
                  <a:pt x="3994150" y="1837852"/>
                  <a:pt x="3828800" y="76710"/>
                  <a:pt x="4178300" y="34452"/>
                </a:cubicBezTo>
                <a:cubicBezTo>
                  <a:pt x="4463241" y="0"/>
                  <a:pt x="4454337" y="1688216"/>
                  <a:pt x="4787900" y="2244253"/>
                </a:cubicBezTo>
                <a:cubicBezTo>
                  <a:pt x="5021914" y="2634345"/>
                  <a:pt x="5651500" y="1092785"/>
                  <a:pt x="6235700" y="1025052"/>
                </a:cubicBezTo>
                <a:cubicBezTo>
                  <a:pt x="6819900" y="957319"/>
                  <a:pt x="7127875" y="1989195"/>
                  <a:pt x="8293100" y="1837853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20602" y="5420506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85284" y="5381726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46718" y="5187821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26009" y="5433433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3098" y="5459287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07985" y="5491605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648200" y="4620519"/>
            <a:ext cx="4220652" cy="1340711"/>
          </a:xfrm>
          <a:custGeom>
            <a:avLst/>
            <a:gdLst>
              <a:gd name="connsiteX0" fmla="*/ 0 w 8293100"/>
              <a:gd name="connsiteY0" fmla="*/ 4787900 h 5187950"/>
              <a:gd name="connsiteX1" fmla="*/ 914400 w 8293100"/>
              <a:gd name="connsiteY1" fmla="*/ 3848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187950"/>
              <a:gd name="connsiteX1" fmla="*/ 1358900 w 8293100"/>
              <a:gd name="connsiteY1" fmla="*/ 3467100 h 5187950"/>
              <a:gd name="connsiteX2" fmla="*/ 3213100 w 8293100"/>
              <a:gd name="connsiteY2" fmla="*/ 2870200 h 5187950"/>
              <a:gd name="connsiteX3" fmla="*/ 5664200 w 8293100"/>
              <a:gd name="connsiteY3" fmla="*/ 4533900 h 5187950"/>
              <a:gd name="connsiteX4" fmla="*/ 3009900 w 8293100"/>
              <a:gd name="connsiteY4" fmla="*/ 4508500 h 5187950"/>
              <a:gd name="connsiteX5" fmla="*/ 6108700 w 8293100"/>
              <a:gd name="connsiteY5" fmla="*/ 457200 h 5187950"/>
              <a:gd name="connsiteX6" fmla="*/ 6502400 w 8293100"/>
              <a:gd name="connsiteY6" fmla="*/ 1765300 h 5187950"/>
              <a:gd name="connsiteX7" fmla="*/ 7061200 w 8293100"/>
              <a:gd name="connsiteY7" fmla="*/ 4127500 h 5187950"/>
              <a:gd name="connsiteX8" fmla="*/ 8293100 w 8293100"/>
              <a:gd name="connsiteY8" fmla="*/ 4127500 h 5187950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787900 h 5322132"/>
              <a:gd name="connsiteX1" fmla="*/ 1358900 w 8293100"/>
              <a:gd name="connsiteY1" fmla="*/ 3467100 h 5322132"/>
              <a:gd name="connsiteX2" fmla="*/ 3213100 w 8293100"/>
              <a:gd name="connsiteY2" fmla="*/ 2870200 h 5322132"/>
              <a:gd name="connsiteX3" fmla="*/ 5664200 w 8293100"/>
              <a:gd name="connsiteY3" fmla="*/ 4533900 h 5322132"/>
              <a:gd name="connsiteX4" fmla="*/ 3009900 w 8293100"/>
              <a:gd name="connsiteY4" fmla="*/ 4508500 h 5322132"/>
              <a:gd name="connsiteX5" fmla="*/ 6108700 w 8293100"/>
              <a:gd name="connsiteY5" fmla="*/ 457200 h 5322132"/>
              <a:gd name="connsiteX6" fmla="*/ 6502400 w 8293100"/>
              <a:gd name="connsiteY6" fmla="*/ 1765300 h 5322132"/>
              <a:gd name="connsiteX7" fmla="*/ 7061200 w 8293100"/>
              <a:gd name="connsiteY7" fmla="*/ 4127500 h 5322132"/>
              <a:gd name="connsiteX8" fmla="*/ 8293100 w 8293100"/>
              <a:gd name="connsiteY8" fmla="*/ 4127500 h 5322132"/>
              <a:gd name="connsiteX0" fmla="*/ 0 w 8293100"/>
              <a:gd name="connsiteY0" fmla="*/ 4394200 h 4928432"/>
              <a:gd name="connsiteX1" fmla="*/ 1358900 w 8293100"/>
              <a:gd name="connsiteY1" fmla="*/ 3073400 h 4928432"/>
              <a:gd name="connsiteX2" fmla="*/ 3213100 w 8293100"/>
              <a:gd name="connsiteY2" fmla="*/ 2476500 h 4928432"/>
              <a:gd name="connsiteX3" fmla="*/ 5664200 w 8293100"/>
              <a:gd name="connsiteY3" fmla="*/ 4140200 h 4928432"/>
              <a:gd name="connsiteX4" fmla="*/ 3009900 w 8293100"/>
              <a:gd name="connsiteY4" fmla="*/ 4114800 h 4928432"/>
              <a:gd name="connsiteX5" fmla="*/ 6108700 w 8293100"/>
              <a:gd name="connsiteY5" fmla="*/ 63500 h 4928432"/>
              <a:gd name="connsiteX6" fmla="*/ 7061200 w 8293100"/>
              <a:gd name="connsiteY6" fmla="*/ 3733800 h 4928432"/>
              <a:gd name="connsiteX7" fmla="*/ 8293100 w 8293100"/>
              <a:gd name="connsiteY7" fmla="*/ 3733800 h 4928432"/>
              <a:gd name="connsiteX0" fmla="*/ 0 w 8293100"/>
              <a:gd name="connsiteY0" fmla="*/ 4339167 h 4873399"/>
              <a:gd name="connsiteX1" fmla="*/ 1358900 w 8293100"/>
              <a:gd name="connsiteY1" fmla="*/ 3018367 h 4873399"/>
              <a:gd name="connsiteX2" fmla="*/ 3213100 w 8293100"/>
              <a:gd name="connsiteY2" fmla="*/ 2421467 h 4873399"/>
              <a:gd name="connsiteX3" fmla="*/ 5664200 w 8293100"/>
              <a:gd name="connsiteY3" fmla="*/ 4085167 h 4873399"/>
              <a:gd name="connsiteX4" fmla="*/ 3009900 w 8293100"/>
              <a:gd name="connsiteY4" fmla="*/ 4059767 h 4873399"/>
              <a:gd name="connsiteX5" fmla="*/ 6108700 w 8293100"/>
              <a:gd name="connsiteY5" fmla="*/ 8467 h 4873399"/>
              <a:gd name="connsiteX6" fmla="*/ 3873500 w 8293100"/>
              <a:gd name="connsiteY6" fmla="*/ 4008967 h 4873399"/>
              <a:gd name="connsiteX7" fmla="*/ 8293100 w 8293100"/>
              <a:gd name="connsiteY7" fmla="*/ 3678767 h 48733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358900 w 8293100"/>
              <a:gd name="connsiteY1" fmla="*/ 9990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3213100 w 8293100"/>
              <a:gd name="connsiteY2" fmla="*/ 4021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2319867 h 2854099"/>
              <a:gd name="connsiteX1" fmla="*/ 1587500 w 8293100"/>
              <a:gd name="connsiteY1" fmla="*/ 694267 h 2854099"/>
              <a:gd name="connsiteX2" fmla="*/ 2882900 w 8293100"/>
              <a:gd name="connsiteY2" fmla="*/ 2294467 h 2854099"/>
              <a:gd name="connsiteX3" fmla="*/ 5664200 w 8293100"/>
              <a:gd name="connsiteY3" fmla="*/ 2065867 h 2854099"/>
              <a:gd name="connsiteX4" fmla="*/ 3009900 w 8293100"/>
              <a:gd name="connsiteY4" fmla="*/ 2040467 h 2854099"/>
              <a:gd name="connsiteX5" fmla="*/ 4711700 w 8293100"/>
              <a:gd name="connsiteY5" fmla="*/ 8467 h 2854099"/>
              <a:gd name="connsiteX6" fmla="*/ 3873500 w 8293100"/>
              <a:gd name="connsiteY6" fmla="*/ 1989667 h 2854099"/>
              <a:gd name="connsiteX7" fmla="*/ 8293100 w 8293100"/>
              <a:gd name="connsiteY7" fmla="*/ 1659467 h 2854099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3873500 w 8293100"/>
              <a:gd name="connsiteY6" fmla="*/ 3046729 h 3889171"/>
              <a:gd name="connsiteX7" fmla="*/ 8293100 w 8293100"/>
              <a:gd name="connsiteY7" fmla="*/ 2716529 h 3889171"/>
              <a:gd name="connsiteX0" fmla="*/ 0 w 8293100"/>
              <a:gd name="connsiteY0" fmla="*/ 3376929 h 3889171"/>
              <a:gd name="connsiteX1" fmla="*/ 1587500 w 8293100"/>
              <a:gd name="connsiteY1" fmla="*/ 1751329 h 3889171"/>
              <a:gd name="connsiteX2" fmla="*/ 2882900 w 8293100"/>
              <a:gd name="connsiteY2" fmla="*/ 3351529 h 3889171"/>
              <a:gd name="connsiteX3" fmla="*/ 3949700 w 8293100"/>
              <a:gd name="connsiteY3" fmla="*/ 836929 h 3889171"/>
              <a:gd name="connsiteX4" fmla="*/ 3009900 w 8293100"/>
              <a:gd name="connsiteY4" fmla="*/ 3097529 h 3889171"/>
              <a:gd name="connsiteX5" fmla="*/ 4711700 w 8293100"/>
              <a:gd name="connsiteY5" fmla="*/ 1065529 h 3889171"/>
              <a:gd name="connsiteX6" fmla="*/ 8293100 w 8293100"/>
              <a:gd name="connsiteY6" fmla="*/ 2716529 h 38891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4711700 w 8293100"/>
              <a:gd name="connsiteY5" fmla="*/ 1065529 h 3914571"/>
              <a:gd name="connsiteX6" fmla="*/ 8293100 w 8293100"/>
              <a:gd name="connsiteY6" fmla="*/ 2716529 h 3914571"/>
              <a:gd name="connsiteX0" fmla="*/ 0 w 8293100"/>
              <a:gd name="connsiteY0" fmla="*/ 3376929 h 3914571"/>
              <a:gd name="connsiteX1" fmla="*/ 1587500 w 8293100"/>
              <a:gd name="connsiteY1" fmla="*/ 1751329 h 3914571"/>
              <a:gd name="connsiteX2" fmla="*/ 2882900 w 8293100"/>
              <a:gd name="connsiteY2" fmla="*/ 3351529 h 3914571"/>
              <a:gd name="connsiteX3" fmla="*/ 3949700 w 8293100"/>
              <a:gd name="connsiteY3" fmla="*/ 836929 h 3914571"/>
              <a:gd name="connsiteX4" fmla="*/ 4330700 w 8293100"/>
              <a:gd name="connsiteY4" fmla="*/ 3122929 h 3914571"/>
              <a:gd name="connsiteX5" fmla="*/ 5473700 w 8293100"/>
              <a:gd name="connsiteY5" fmla="*/ 2132329 h 3914571"/>
              <a:gd name="connsiteX6" fmla="*/ 8293100 w 8293100"/>
              <a:gd name="connsiteY6" fmla="*/ 2716529 h 3914571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3307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76929 h 3415029"/>
              <a:gd name="connsiteX1" fmla="*/ 1587500 w 8293100"/>
              <a:gd name="connsiteY1" fmla="*/ 1751329 h 3415029"/>
              <a:gd name="connsiteX2" fmla="*/ 2882900 w 8293100"/>
              <a:gd name="connsiteY2" fmla="*/ 3351529 h 3415029"/>
              <a:gd name="connsiteX3" fmla="*/ 3949700 w 8293100"/>
              <a:gd name="connsiteY3" fmla="*/ 836929 h 3415029"/>
              <a:gd name="connsiteX4" fmla="*/ 4787900 w 8293100"/>
              <a:gd name="connsiteY4" fmla="*/ 3122929 h 3415029"/>
              <a:gd name="connsiteX5" fmla="*/ 5473700 w 8293100"/>
              <a:gd name="connsiteY5" fmla="*/ 2132329 h 3415029"/>
              <a:gd name="connsiteX6" fmla="*/ 8293100 w 8293100"/>
              <a:gd name="connsiteY6" fmla="*/ 2716529 h 3415029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5473700 w 8293100"/>
              <a:gd name="connsiteY5" fmla="*/ 2091852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374552"/>
              <a:gd name="connsiteX1" fmla="*/ 1587500 w 8293100"/>
              <a:gd name="connsiteY1" fmla="*/ 1710852 h 3374552"/>
              <a:gd name="connsiteX2" fmla="*/ 2882900 w 8293100"/>
              <a:gd name="connsiteY2" fmla="*/ 3311052 h 3374552"/>
              <a:gd name="connsiteX3" fmla="*/ 3949700 w 8293100"/>
              <a:gd name="connsiteY3" fmla="*/ 796452 h 3374552"/>
              <a:gd name="connsiteX4" fmla="*/ 4787900 w 8293100"/>
              <a:gd name="connsiteY4" fmla="*/ 3082452 h 3374552"/>
              <a:gd name="connsiteX5" fmla="*/ 6235700 w 8293100"/>
              <a:gd name="connsiteY5" fmla="*/ 1863251 h 3374552"/>
              <a:gd name="connsiteX6" fmla="*/ 8293100 w 8293100"/>
              <a:gd name="connsiteY6" fmla="*/ 2676052 h 3374552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2882900 w 8293100"/>
              <a:gd name="connsiteY2" fmla="*/ 3311052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3336452 h 3892338"/>
              <a:gd name="connsiteX1" fmla="*/ 1587500 w 8293100"/>
              <a:gd name="connsiteY1" fmla="*/ 1710852 h 3892338"/>
              <a:gd name="connsiteX2" fmla="*/ 2882900 w 8293100"/>
              <a:gd name="connsiteY2" fmla="*/ 3311052 h 3892338"/>
              <a:gd name="connsiteX3" fmla="*/ 3949700 w 8293100"/>
              <a:gd name="connsiteY3" fmla="*/ 796452 h 3892338"/>
              <a:gd name="connsiteX4" fmla="*/ 4787900 w 8293100"/>
              <a:gd name="connsiteY4" fmla="*/ 3082452 h 3892338"/>
              <a:gd name="connsiteX5" fmla="*/ 6235700 w 8293100"/>
              <a:gd name="connsiteY5" fmla="*/ 1863251 h 3892338"/>
              <a:gd name="connsiteX6" fmla="*/ 8293100 w 8293100"/>
              <a:gd name="connsiteY6" fmla="*/ 2676052 h 3892338"/>
              <a:gd name="connsiteX0" fmla="*/ 0 w 8293100"/>
              <a:gd name="connsiteY0" fmla="*/ 3336452 h 3472544"/>
              <a:gd name="connsiteX1" fmla="*/ 1587500 w 8293100"/>
              <a:gd name="connsiteY1" fmla="*/ 1710852 h 3472544"/>
              <a:gd name="connsiteX2" fmla="*/ 3644900 w 8293100"/>
              <a:gd name="connsiteY2" fmla="*/ 2853851 h 3472544"/>
              <a:gd name="connsiteX3" fmla="*/ 3949700 w 8293100"/>
              <a:gd name="connsiteY3" fmla="*/ 796452 h 3472544"/>
              <a:gd name="connsiteX4" fmla="*/ 4787900 w 8293100"/>
              <a:gd name="connsiteY4" fmla="*/ 3082452 h 3472544"/>
              <a:gd name="connsiteX5" fmla="*/ 6235700 w 8293100"/>
              <a:gd name="connsiteY5" fmla="*/ 1863251 h 3472544"/>
              <a:gd name="connsiteX6" fmla="*/ 8293100 w 8293100"/>
              <a:gd name="connsiteY6" fmla="*/ 2676052 h 3472544"/>
              <a:gd name="connsiteX0" fmla="*/ 0 w 8293100"/>
              <a:gd name="connsiteY0" fmla="*/ 2574452 h 2710544"/>
              <a:gd name="connsiteX1" fmla="*/ 1587500 w 8293100"/>
              <a:gd name="connsiteY1" fmla="*/ 948852 h 2710544"/>
              <a:gd name="connsiteX2" fmla="*/ 3644900 w 8293100"/>
              <a:gd name="connsiteY2" fmla="*/ 2091851 h 2710544"/>
              <a:gd name="connsiteX3" fmla="*/ 3949700 w 8293100"/>
              <a:gd name="connsiteY3" fmla="*/ 34452 h 2710544"/>
              <a:gd name="connsiteX4" fmla="*/ 4787900 w 8293100"/>
              <a:gd name="connsiteY4" fmla="*/ 2320452 h 2710544"/>
              <a:gd name="connsiteX5" fmla="*/ 6235700 w 8293100"/>
              <a:gd name="connsiteY5" fmla="*/ 1101251 h 2710544"/>
              <a:gd name="connsiteX6" fmla="*/ 8293100 w 8293100"/>
              <a:gd name="connsiteY6" fmla="*/ 1914052 h 2710544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6449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  <a:gd name="connsiteX0" fmla="*/ 0 w 8293100"/>
              <a:gd name="connsiteY0" fmla="*/ 2498253 h 2634345"/>
              <a:gd name="connsiteX1" fmla="*/ 1587500 w 8293100"/>
              <a:gd name="connsiteY1" fmla="*/ 872653 h 2634345"/>
              <a:gd name="connsiteX2" fmla="*/ 3340100 w 8293100"/>
              <a:gd name="connsiteY2" fmla="*/ 2015652 h 2634345"/>
              <a:gd name="connsiteX3" fmla="*/ 4178300 w 8293100"/>
              <a:gd name="connsiteY3" fmla="*/ 34452 h 2634345"/>
              <a:gd name="connsiteX4" fmla="*/ 4787900 w 8293100"/>
              <a:gd name="connsiteY4" fmla="*/ 2244253 h 2634345"/>
              <a:gd name="connsiteX5" fmla="*/ 6235700 w 8293100"/>
              <a:gd name="connsiteY5" fmla="*/ 1025052 h 2634345"/>
              <a:gd name="connsiteX6" fmla="*/ 8293100 w 8293100"/>
              <a:gd name="connsiteY6" fmla="*/ 1837853 h 26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93100" h="2634345">
                <a:moveTo>
                  <a:pt x="0" y="2498253"/>
                </a:moveTo>
                <a:cubicBezTo>
                  <a:pt x="189441" y="2188161"/>
                  <a:pt x="1030817" y="953086"/>
                  <a:pt x="1587500" y="872653"/>
                </a:cubicBezTo>
                <a:cubicBezTo>
                  <a:pt x="2144183" y="792220"/>
                  <a:pt x="2626738" y="2209576"/>
                  <a:pt x="3340100" y="2015652"/>
                </a:cubicBezTo>
                <a:cubicBezTo>
                  <a:pt x="3994150" y="1837852"/>
                  <a:pt x="3828800" y="76710"/>
                  <a:pt x="4178300" y="34452"/>
                </a:cubicBezTo>
                <a:cubicBezTo>
                  <a:pt x="4463241" y="0"/>
                  <a:pt x="4454337" y="1688216"/>
                  <a:pt x="4787900" y="2244253"/>
                </a:cubicBezTo>
                <a:cubicBezTo>
                  <a:pt x="5021914" y="2634345"/>
                  <a:pt x="5651500" y="1092785"/>
                  <a:pt x="6235700" y="1025052"/>
                </a:cubicBezTo>
                <a:cubicBezTo>
                  <a:pt x="6819900" y="957319"/>
                  <a:pt x="7127875" y="1989195"/>
                  <a:pt x="8293100" y="1837853"/>
                </a:cubicBezTo>
              </a:path>
            </a:pathLst>
          </a:custGeom>
          <a:ln w="76200">
            <a:solidFill>
              <a:schemeClr val="accent1">
                <a:lumMod val="75000"/>
              </a:schemeClr>
            </a:solidFill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983322" y="4581791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362700" y="5972441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680871" y="4114800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921500" y="6126330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7720145" y="4635987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350250" y="5908675"/>
            <a:ext cx="206109" cy="206109"/>
          </a:xfrm>
          <a:prstGeom prst="ellipse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5137150" y="4775200"/>
            <a:ext cx="185633" cy="33499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2"/>
          </p:cNvCxnSpPr>
          <p:nvPr/>
        </p:nvCxnSpPr>
        <p:spPr>
          <a:xfrm>
            <a:off x="6348095" y="5646355"/>
            <a:ext cx="90805" cy="31629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3"/>
          </p:cNvCxnSpPr>
          <p:nvPr/>
        </p:nvCxnSpPr>
        <p:spPr>
          <a:xfrm flipV="1">
            <a:off x="6774685" y="4324350"/>
            <a:ext cx="7115" cy="31370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0" idx="5"/>
          </p:cNvCxnSpPr>
          <p:nvPr/>
        </p:nvCxnSpPr>
        <p:spPr>
          <a:xfrm flipV="1">
            <a:off x="7821768" y="4851400"/>
            <a:ext cx="1432" cy="29080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7054850" y="5797550"/>
            <a:ext cx="76200" cy="32385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8470900" y="5537201"/>
            <a:ext cx="69850" cy="361949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none" w="med" len="med"/>
            <a:tailEnd type="triangle" w="med" len="med"/>
          </a:ln>
          <a:effectLst>
            <a:outerShdw blurRad="635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44859" y="640760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Интерполация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01962" y="6407602"/>
            <a:ext cx="1770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Апроксимация</a:t>
            </a:r>
          </a:p>
        </p:txBody>
      </p:sp>
    </p:spTree>
    <p:extLst>
      <p:ext uri="{BB962C8B-B14F-4D97-AF65-F5344CB8AC3E}">
        <p14:creationId xmlns:p14="http://schemas.microsoft.com/office/powerpoint/2010/main" val="218039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bg-BG" dirty="0"/>
                  <a:t>Пример с </a:t>
                </a:r>
                <a:r>
                  <a:rPr lang="bg-BG" dirty="0" err="1"/>
                  <a:t>интерполираща</a:t>
                </a:r>
                <a:r>
                  <a:rPr lang="bg-BG" dirty="0"/>
                  <a:t> крива</a:t>
                </a:r>
              </a:p>
              <a:p>
                <a:pPr lvl="1"/>
                <a:r>
                  <a:rPr lang="bg-BG" dirty="0"/>
                  <a:t>Дадени са </a:t>
                </a:r>
                <a:r>
                  <a:rPr lang="en-US" b="1" dirty="0"/>
                  <a:t>n</a:t>
                </a:r>
                <a:r>
                  <a:rPr lang="bg-BG" dirty="0"/>
                  <a:t> различни точки в равнина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Търсим полином от </a:t>
                </a:r>
                <a:r>
                  <a:rPr lang="en-US" b="1" dirty="0"/>
                  <a:t>n-1</a:t>
                </a:r>
                <a:r>
                  <a:rPr lang="bg-BG" dirty="0"/>
                  <a:t> степен с графика през тях</a:t>
                </a:r>
              </a:p>
              <a:p>
                <a:pPr lvl="1"/>
                <a:r>
                  <a:rPr lang="bg-BG" dirty="0"/>
                  <a:t>Използваме </a:t>
                </a:r>
                <a:r>
                  <a:rPr lang="bg-BG" dirty="0" err="1"/>
                  <a:t>интерполационен</a:t>
                </a:r>
                <a:r>
                  <a:rPr lang="bg-BG" dirty="0"/>
                  <a:t> метод на </a:t>
                </a:r>
                <a:r>
                  <a:rPr lang="bg-BG" dirty="0" err="1"/>
                  <a:t>Лагранж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≠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62" t="-1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nip Diagonal Corner Rectangle 2"/>
          <p:cNvSpPr/>
          <p:nvPr/>
        </p:nvSpPr>
        <p:spPr>
          <a:xfrm>
            <a:off x="304800" y="3886200"/>
            <a:ext cx="8534400" cy="2667000"/>
          </a:xfrm>
          <a:prstGeom prst="snip2DiagRect">
            <a:avLst>
              <a:gd name="adj1" fmla="val 0"/>
              <a:gd name="adj2" fmla="val 9901"/>
            </a:avLst>
          </a:prstGeom>
          <a:solidFill>
            <a:schemeClr val="bg2">
              <a:lumMod val="20000"/>
              <a:lumOff val="80000"/>
            </a:schemeClr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= 0;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1;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for(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j=0; j&lt;n;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bg-BG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7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 j!=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p*(x-X(j))/(X(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)-X(j));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y+Y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)*p;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20650">
              <a:lnSpc>
                <a:spcPts val="1900"/>
              </a:lnSpc>
              <a:tabLst>
                <a:tab pos="457200" algn="l"/>
                <a:tab pos="806450" algn="l"/>
                <a:tab pos="1206500" algn="l"/>
              </a:tabLst>
            </a:pP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data.push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(x,y,0);</a:t>
            </a:r>
          </a:p>
        </p:txBody>
      </p:sp>
    </p:spTree>
    <p:extLst>
      <p:ext uri="{BB962C8B-B14F-4D97-AF65-F5344CB8AC3E}">
        <p14:creationId xmlns:p14="http://schemas.microsoft.com/office/powerpoint/2010/main" val="1533763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3048000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Тест</a:t>
            </a:r>
            <a:endParaRPr lang="en-US" sz="1600" dirty="0"/>
          </a:p>
        </p:txBody>
      </p:sp>
      <p:sp>
        <p:nvSpPr>
          <p:cNvPr id="4" name="Rectangle 3">
            <a:hlinkClick r:id="rId3" action="ppaction://hlinkfile"/>
          </p:cNvPr>
          <p:cNvSpPr/>
          <p:nvPr/>
        </p:nvSpPr>
        <p:spPr>
          <a:xfrm>
            <a:off x="4876801" y="61722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82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47908</TotalTime>
  <Words>4507</Words>
  <Application>Microsoft Office PowerPoint</Application>
  <PresentationFormat>On-screen Show (4:3)</PresentationFormat>
  <Paragraphs>660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 Black</vt:lpstr>
      <vt:lpstr>Calibri</vt:lpstr>
      <vt:lpstr>Cambria Math</vt:lpstr>
      <vt:lpstr>Century Gothic</vt:lpstr>
      <vt:lpstr>Consolas</vt:lpstr>
      <vt:lpstr>Symbol</vt:lpstr>
      <vt:lpstr>Times New Roman</vt:lpstr>
      <vt:lpstr>Wingdings 2</vt:lpstr>
      <vt:lpstr>Austin</vt:lpstr>
      <vt:lpstr>Полиноми</vt:lpstr>
      <vt:lpstr>В тази лекция</vt:lpstr>
      <vt:lpstr>PowerPoint Presentation</vt:lpstr>
      <vt:lpstr>История</vt:lpstr>
      <vt:lpstr>В компютърната графика</vt:lpstr>
      <vt:lpstr>Полиноми</vt:lpstr>
      <vt:lpstr>Видове криви</vt:lpstr>
      <vt:lpstr>PowerPoint Presentation</vt:lpstr>
      <vt:lpstr>PowerPoint Presentation</vt:lpstr>
      <vt:lpstr>Съшиване и гладкост</vt:lpstr>
      <vt:lpstr>PowerPoint Presentation</vt:lpstr>
      <vt:lpstr>В заключение</vt:lpstr>
      <vt:lpstr>PowerPoint Presentation</vt:lpstr>
      <vt:lpstr>Криви на Безие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Съставни криви</vt:lpstr>
      <vt:lpstr>Постигане на гладкост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B-сплайн криви</vt:lpstr>
      <vt:lpstr>Кубичен B-сплайн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Повърхнини в графиката</vt:lpstr>
      <vt:lpstr>PowerPoint Presentation</vt:lpstr>
      <vt:lpstr>PowerPoint Presentation</vt:lpstr>
      <vt:lpstr>Повърхнини на Безие</vt:lpstr>
      <vt:lpstr>Генериране (пример)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Проблем и решение</vt:lpstr>
      <vt:lpstr>PowerPoint Presentation</vt:lpstr>
      <vt:lpstr>Пример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WebGL-18. Polynoms</dc:title>
  <dc:creator>Pavel Boytchev</dc:creator>
  <cp:lastModifiedBy>Pavel Boytchev</cp:lastModifiedBy>
  <cp:revision>1696</cp:revision>
  <dcterms:created xsi:type="dcterms:W3CDTF">2013-12-13T09:03:57Z</dcterms:created>
  <dcterms:modified xsi:type="dcterms:W3CDTF">2021-10-28T13:45:28Z</dcterms:modified>
</cp:coreProperties>
</file>