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8" r:id="rId4"/>
    <p:sldId id="306" r:id="rId5"/>
    <p:sldId id="311" r:id="rId6"/>
    <p:sldId id="307" r:id="rId7"/>
    <p:sldId id="308" r:id="rId8"/>
    <p:sldId id="310" r:id="rId9"/>
    <p:sldId id="312" r:id="rId10"/>
    <p:sldId id="309" r:id="rId11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 varScale="1">
        <p:scale>
          <a:sx n="111" d="100"/>
          <a:sy n="111" d="100"/>
        </p:scale>
        <p:origin x="55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61BA3-A17D-4F1D-B028-649E4C2D9998}" type="datetimeFigureOut">
              <a:rPr lang="es-CO" smtClean="0"/>
              <a:t>25/06/2019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E807A-8B25-4BB8-BAF2-AB6659E881B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403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E807A-8B25-4BB8-BAF2-AB6659E881BA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9085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E807A-8B25-4BB8-BAF2-AB6659E881BA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9085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E807A-8B25-4BB8-BAF2-AB6659E881BA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9085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E807A-8B25-4BB8-BAF2-AB6659E881BA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908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s-CO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CO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AE0E9E6-DD4E-40F3-BD2F-E1F329E2257B}" type="datetime">
              <a:rPr lang="es-CO" sz="1200" b="0" strike="noStrike" spc="-1">
                <a:solidFill>
                  <a:srgbClr val="8B8B8B"/>
                </a:solidFill>
                <a:latin typeface="Calibri"/>
              </a:rPr>
              <a:t>25/06/2019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CO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F0EB18F-22AA-47AA-A04A-D2F091E25DA8}" type="slidenum">
              <a:rPr lang="es-CO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CO" sz="44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CO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CO" sz="2800" b="0" strike="noStrike" spc="-1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2400" b="0" strike="noStrike" spc="-1">
                <a:solidFill>
                  <a:srgbClr val="000000"/>
                </a:solidFill>
                <a:latin typeface="Calibri"/>
              </a:rPr>
              <a:t>Segundo nivel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Tercer nivel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Cuarto nivel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Quinto nivel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66E4BC1-D34B-461B-9F05-DA2BD6CB9983}" type="datetime">
              <a:rPr lang="es-CO" sz="1200" b="0" strike="noStrike" spc="-1">
                <a:solidFill>
                  <a:srgbClr val="8B8B8B"/>
                </a:solidFill>
                <a:latin typeface="Calibri"/>
              </a:rPr>
              <a:t>25/06/2019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CO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67997C6-B8C6-4D3F-8588-B975C3B9CDE8}" type="slidenum">
              <a:rPr lang="es-CO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s-CO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449360" y="6289782"/>
            <a:ext cx="9143640" cy="3776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s-CO" sz="2200" spc="-1" dirty="0" smtClean="0">
                <a:solidFill>
                  <a:srgbClr val="000000"/>
                </a:solidFill>
                <a:latin typeface="Calibri"/>
              </a:rPr>
              <a:t>Ingeniería de Sistemas y Computación</a:t>
            </a:r>
            <a:endParaRPr lang="es-CO" sz="22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92160" y="1702708"/>
            <a:ext cx="100580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6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INFORME DEL PROYECTO</a:t>
            </a:r>
            <a:endParaRPr lang="es-CO" sz="3600" strike="noStrike" spc="-1" dirty="0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484883" y="5636132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2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COMPUTACIÓN BLANDA – Junio 21 de 2019</a:t>
            </a:r>
            <a:endParaRPr lang="es-CO" sz="3200" b="0" strike="noStrike" spc="-1" dirty="0">
              <a:latin typeface="Arial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332656"/>
            <a:ext cx="10513168" cy="1370052"/>
          </a:xfrm>
          <a:prstGeom prst="rect">
            <a:avLst/>
          </a:prstGeom>
        </p:spPr>
      </p:pic>
      <p:pic>
        <p:nvPicPr>
          <p:cNvPr id="1026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5539136"/>
            <a:ext cx="954470" cy="10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922" y="5396504"/>
            <a:ext cx="954470" cy="10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04475" y="2365633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Por: Nicolás Rodríguez Fernández</a:t>
            </a:r>
            <a:endParaRPr lang="es-CO" dirty="0"/>
          </a:p>
        </p:txBody>
      </p:sp>
      <p:sp>
        <p:nvSpPr>
          <p:cNvPr id="5" name="TextBox 4"/>
          <p:cNvSpPr txBox="1"/>
          <p:nvPr/>
        </p:nvSpPr>
        <p:spPr>
          <a:xfrm>
            <a:off x="1631504" y="3284984"/>
            <a:ext cx="8961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/>
              <a:t>INTEGRACIÓN DE LÓGICA DIFUSA, SISTEMAS EXPERTOS Y BACKPROPAGATION PARA PROBLEMA DE ACCIDENTALIDAD EN CARRETERA</a:t>
            </a:r>
            <a:endParaRPr lang="es-CO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INFORME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422" y="1405575"/>
            <a:ext cx="1609521" cy="12009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030" y="2708920"/>
            <a:ext cx="1609200" cy="11521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89" y="5229199"/>
            <a:ext cx="1609200" cy="151216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CustomShape 3"/>
          <p:cNvSpPr/>
          <p:nvPr/>
        </p:nvSpPr>
        <p:spPr>
          <a:xfrm>
            <a:off x="4483822" y="1714317"/>
            <a:ext cx="5256584" cy="5834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s-CO" sz="2800" b="0" strike="noStrike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1. </a:t>
            </a:r>
            <a:r>
              <a:rPr lang="es-CO" sz="2800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Descripción del proyecto</a:t>
            </a:r>
            <a:endParaRPr lang="es-CO" sz="28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4483822" y="3039277"/>
            <a:ext cx="5256584" cy="5834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s-CO" sz="2800" b="0" strike="noStrike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2. Lenguaje utilizado</a:t>
            </a:r>
            <a:endParaRPr lang="es-CO" sz="2800" b="0" strike="noStrike" spc="-1" dirty="0">
              <a:latin typeface="Arial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83822" y="4370229"/>
            <a:ext cx="5256584" cy="5834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s-CO" sz="2800" b="0" strike="noStrike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3. Código del proyecto</a:t>
            </a:r>
            <a:endParaRPr lang="es-CO" sz="2800" b="0" strike="noStrike" spc="-1" dirty="0">
              <a:latin typeface="Arial"/>
            </a:endParaRPr>
          </a:p>
        </p:txBody>
      </p:sp>
      <p:sp>
        <p:nvSpPr>
          <p:cNvPr id="20" name="CustomShape 3"/>
          <p:cNvSpPr/>
          <p:nvPr/>
        </p:nvSpPr>
        <p:spPr>
          <a:xfrm>
            <a:off x="4460491" y="5621633"/>
            <a:ext cx="5256584" cy="5834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s-CO" sz="2800" b="0" strike="noStrike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4. Análisis de resultados</a:t>
            </a:r>
            <a:endParaRPr lang="es-CO" sz="2800" b="0" strike="noStrike" spc="-1" dirty="0">
              <a:latin typeface="Arial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2423" y="4005064"/>
            <a:ext cx="1703378" cy="122413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trike="noStrike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1. Descripción del proyecto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8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CuadroTexto"/>
          <p:cNvSpPr txBox="1"/>
          <p:nvPr/>
        </p:nvSpPr>
        <p:spPr>
          <a:xfrm>
            <a:off x="529335" y="1265554"/>
            <a:ext cx="107713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 problema objeto del proyecto está referido a movilidad en una ciudad en el que se toma en cuenta las características que afectan la calidad del servicio.</a:t>
            </a:r>
          </a:p>
          <a:p>
            <a:r>
              <a:rPr lang="es-CO" dirty="0"/>
              <a:t>Las variables a tomar en cuenta, entre otras, son las siguientes:</a:t>
            </a:r>
          </a:p>
          <a:p>
            <a:r>
              <a:rPr lang="es-CO" dirty="0"/>
              <a:t> </a:t>
            </a:r>
          </a:p>
          <a:p>
            <a:r>
              <a:rPr lang="es-CO" dirty="0"/>
              <a:t>1. Día de la semana</a:t>
            </a:r>
          </a:p>
          <a:p>
            <a:r>
              <a:rPr lang="es-CO" dirty="0"/>
              <a:t>2. Mes</a:t>
            </a:r>
          </a:p>
          <a:p>
            <a:r>
              <a:rPr lang="es-CO" dirty="0"/>
              <a:t>3. Hora</a:t>
            </a:r>
          </a:p>
          <a:p>
            <a:r>
              <a:rPr lang="es-CO" dirty="0"/>
              <a:t>4. Estado de la </a:t>
            </a:r>
            <a:r>
              <a:rPr lang="es-CO" dirty="0" smtClean="0"/>
              <a:t>carretera (Mala, Regular, Buena)</a:t>
            </a:r>
            <a:endParaRPr lang="es-CO" dirty="0"/>
          </a:p>
          <a:p>
            <a:r>
              <a:rPr lang="es-CO" dirty="0"/>
              <a:t>5. </a:t>
            </a:r>
            <a:r>
              <a:rPr lang="es-CO" dirty="0" smtClean="0"/>
              <a:t>Lluvia (Poca, Moderada, Mucha)</a:t>
            </a:r>
          </a:p>
          <a:p>
            <a:endParaRPr lang="es-CO" dirty="0"/>
          </a:p>
          <a:p>
            <a:r>
              <a:rPr lang="es-CO" dirty="0"/>
              <a:t>Seguidamente se estable un mapa de patrones de entrada-salida, en el cual se establecen, como entradas, las características iniciales: día de la semana, mes, hora, estado de la carretera, lluvia y código de la ubicación en la ciudad. </a:t>
            </a:r>
          </a:p>
          <a:p>
            <a:r>
              <a:rPr lang="es-CO" dirty="0"/>
              <a:t> </a:t>
            </a:r>
          </a:p>
          <a:p>
            <a:r>
              <a:rPr lang="es-CO" dirty="0"/>
              <a:t>La salida es la probabilidad de accidentalidad. Este modelo </a:t>
            </a:r>
            <a:r>
              <a:rPr lang="es-CO" dirty="0" smtClean="0"/>
              <a:t>está basado en una </a:t>
            </a:r>
            <a:r>
              <a:rPr lang="es-CO" dirty="0"/>
              <a:t>red neuronal </a:t>
            </a:r>
            <a:r>
              <a:rPr lang="es-CO" dirty="0" err="1"/>
              <a:t>backpropagation</a:t>
            </a:r>
            <a:r>
              <a:rPr lang="es-CO" dirty="0"/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661397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900" b="1" strike="noStrike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Arquitectura Integrada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24738"/>
            <a:ext cx="56388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772816"/>
            <a:ext cx="388843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1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2. Lenguaje utilizado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8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9 CuadroTexto"/>
          <p:cNvSpPr txBox="1"/>
          <p:nvPr/>
        </p:nvSpPr>
        <p:spPr>
          <a:xfrm>
            <a:off x="653538" y="2852737"/>
            <a:ext cx="107713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Lenguaje: Python 3.7.1.</a:t>
            </a:r>
          </a:p>
          <a:p>
            <a:endParaRPr lang="es-CO" sz="2400" dirty="0"/>
          </a:p>
          <a:p>
            <a:r>
              <a:rPr lang="es-CO" sz="2400" dirty="0" err="1" smtClean="0"/>
              <a:t>Librerias</a:t>
            </a:r>
            <a:r>
              <a:rPr lang="es-CO" sz="2400" dirty="0" smtClean="0"/>
              <a:t> externas utilizadas: </a:t>
            </a:r>
            <a:endParaRPr lang="es-CO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 err="1" smtClean="0"/>
              <a:t>FuzzyLite</a:t>
            </a:r>
            <a:endParaRPr lang="es-CO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 err="1" smtClean="0"/>
              <a:t>PyDatalog</a:t>
            </a:r>
            <a:endParaRPr lang="es-CO" sz="2400" dirty="0" smtClean="0"/>
          </a:p>
        </p:txBody>
      </p:sp>
    </p:spTree>
    <p:extLst>
      <p:ext uri="{BB962C8B-B14F-4D97-AF65-F5344CB8AC3E}">
        <p14:creationId xmlns:p14="http://schemas.microsoft.com/office/powerpoint/2010/main" val="2713485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trike="noStrike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3. Código del Proyecto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8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680" y="1139202"/>
            <a:ext cx="5941095" cy="55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85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85737"/>
            <a:ext cx="77343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0"/>
            <a:ext cx="7347781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7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4. Análisis de resultados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8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1666" y="1267997"/>
            <a:ext cx="110892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 utilizar las técnicas algorítmicas de la lógica difusa que nos permite lidiar con incertidumbres en la evaluación de  </a:t>
            </a:r>
            <a:r>
              <a:rPr lang="es-ES" dirty="0" smtClean="0"/>
              <a:t>los </a:t>
            </a:r>
            <a:r>
              <a:rPr lang="es-ES" dirty="0"/>
              <a:t>sistemas expertos hemos logrado obtener una mejor efectividad a la hora de entrenar y aplicar redes </a:t>
            </a:r>
            <a:r>
              <a:rPr lang="es-ES" dirty="0" smtClean="0"/>
              <a:t>neuronales con </a:t>
            </a:r>
            <a:r>
              <a:rPr lang="es-ES" dirty="0" smtClean="0"/>
              <a:t>Backpropagation.</a:t>
            </a:r>
            <a:r>
              <a:rPr lang="es-CO" dirty="0"/>
              <a:t> </a:t>
            </a:r>
            <a:r>
              <a:rPr lang="es-ES" dirty="0" smtClean="0"/>
              <a:t>En </a:t>
            </a:r>
            <a:r>
              <a:rPr lang="es-ES" dirty="0"/>
              <a:t>los resultados del proyecto se logró obtener una probabilidad de accidentalidad en carretera basado en entradas  </a:t>
            </a:r>
            <a:r>
              <a:rPr lang="es-ES" dirty="0" smtClean="0"/>
              <a:t>inciertas </a:t>
            </a:r>
            <a:r>
              <a:rPr lang="es-ES" dirty="0"/>
              <a:t>transformadas con lógica difusa (mucho, poco, nada) a enteros que pudiesen ser trabajados con los  </a:t>
            </a:r>
            <a:r>
              <a:rPr lang="es-ES" dirty="0" smtClean="0"/>
              <a:t>métodos </a:t>
            </a:r>
            <a:r>
              <a:rPr lang="es-ES" dirty="0"/>
              <a:t>de Backpropagation y sistemas expertos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CO" u="sng" dirty="0" smtClean="0"/>
              <a:t>Entrada </a:t>
            </a:r>
            <a:r>
              <a:rPr lang="es-CO" u="sng" dirty="0" smtClean="0"/>
              <a:t>de Prueba:</a:t>
            </a:r>
            <a:endParaRPr lang="es-CO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6456040" y="3397143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u="sng" dirty="0" smtClean="0"/>
              <a:t>Salida de la Prueba</a:t>
            </a:r>
            <a:endParaRPr lang="es-CO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68" y="3864296"/>
            <a:ext cx="5314950" cy="122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9172" y="3864296"/>
            <a:ext cx="54387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85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</TotalTime>
  <Words>225</Words>
  <Application>Microsoft Office PowerPoint</Application>
  <PresentationFormat>Widescreen</PresentationFormat>
  <Paragraphs>41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DejaVu Sans</vt:lpstr>
      <vt:lpstr>ＭＳ Ｐゴシック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utp</dc:creator>
  <cp:lastModifiedBy>Nicko</cp:lastModifiedBy>
  <cp:revision>319</cp:revision>
  <dcterms:created xsi:type="dcterms:W3CDTF">2016-10-07T22:04:59Z</dcterms:created>
  <dcterms:modified xsi:type="dcterms:W3CDTF">2019-06-26T01:41:00Z</dcterms:modified>
  <dc:language>es-CO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