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63" r:id="rId3"/>
    <p:sldId id="270" r:id="rId4"/>
    <p:sldId id="257" r:id="rId5"/>
    <p:sldId id="258" r:id="rId6"/>
    <p:sldId id="261" r:id="rId7"/>
    <p:sldId id="264" r:id="rId8"/>
    <p:sldId id="266" r:id="rId9"/>
    <p:sldId id="267" r:id="rId10"/>
  </p:sldIdLst>
  <p:sldSz cx="9144000" cy="5143500" type="screen16x9"/>
  <p:notesSz cx="6858000" cy="9144000"/>
  <p:embeddedFontLst>
    <p:embeddedFont>
      <p:font typeface="Work Sans Light" panose="020B0604020202020204" charset="0"/>
      <p:regular r:id="rId12"/>
      <p:bold r:id="rId13"/>
    </p:embeddedFont>
    <p:embeddedFont>
      <p:font typeface="Cambria Math" panose="02040503050406030204" pitchFamily="18" charset="0"/>
      <p:regular r:id="rId14"/>
    </p:embeddedFont>
    <p:embeddedFont>
      <p:font typeface="Work Sans" panose="020B0604020202020204" charset="0"/>
      <p:regular r:id="rId15"/>
      <p:bold r:id="rId16"/>
    </p:embeddedFont>
    <p:embeddedFont>
      <p:font typeface="Arial Narrow" panose="020B0606020202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75410EA-0D8D-4E8B-B59B-5DB8DD583261}">
          <p14:sldIdLst>
            <p14:sldId id="256"/>
            <p14:sldId id="263"/>
            <p14:sldId id="270"/>
            <p14:sldId id="257"/>
            <p14:sldId id="258"/>
            <p14:sldId id="261"/>
            <p14:sldId id="264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7BF8E2-8DAA-42A4-910E-48A3EC42CDC2}">
  <a:tblStyle styleId="{0D7BF8E2-8DAA-42A4-910E-48A3EC42CD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864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980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629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457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093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74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336203" y="3707210"/>
            <a:ext cx="647159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>
                <a:latin typeface="Arial Narrow" panose="020B0606020202030204" pitchFamily="34" charset="0"/>
              </a:rPr>
              <a:t>Java Lab Assignment #4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sz="4000" dirty="0">
                <a:latin typeface="Arial Narrow" panose="020B0606020202030204" pitchFamily="34" charset="0"/>
              </a:rPr>
              <a:t>Write a method that computes future investment value at a given interest rate for a specified number of years – Nicholas Carroll – 26 November 2018</a:t>
            </a:r>
            <a:endParaRPr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264577"/>
            <a:ext cx="731792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Test Case 1 </a:t>
            </a:r>
            <a:r>
              <a:rPr lang="en-US" sz="3600" dirty="0">
                <a:latin typeface="Arial Narrow" panose="020B0606020202030204" pitchFamily="34" charset="0"/>
              </a:rPr>
              <a:t>– proved on calculator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0" y="1417502"/>
            <a:ext cx="7488042" cy="2862163"/>
          </a:xfrm>
        </p:spPr>
        <p:txBody>
          <a:bodyPr/>
          <a:lstStyle/>
          <a:p>
            <a:pPr marL="12700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“Enter annual interest rate: “</a:t>
            </a:r>
          </a:p>
          <a:p>
            <a:pPr marL="12700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“Enter the investment amount in integer form with no commas or decimals: “</a:t>
            </a:r>
          </a:p>
          <a:p>
            <a:pPr marL="12700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“Enter the amount of years: “</a:t>
            </a:r>
          </a:p>
          <a:p>
            <a:pPr marL="12700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Input: </a:t>
            </a:r>
            <a:r>
              <a:rPr lang="en-US" sz="2400" dirty="0">
                <a:solidFill>
                  <a:srgbClr val="92D050"/>
                </a:solidFill>
                <a:latin typeface="Arial Narrow" panose="020B0606020202030204" pitchFamily="34" charset="0"/>
              </a:rPr>
              <a:t>4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%,</a:t>
            </a:r>
            <a:r>
              <a:rPr lang="en-US" sz="2400" dirty="0">
                <a:solidFill>
                  <a:srgbClr val="92D050"/>
                </a:solidFill>
                <a:latin typeface="Arial Narrow" panose="020B0606020202030204" pitchFamily="34" charset="0"/>
              </a:rPr>
              <a:t> 15000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,</a:t>
            </a:r>
            <a:r>
              <a:rPr lang="en-US" sz="2400" dirty="0">
                <a:solidFill>
                  <a:srgbClr val="92D050"/>
                </a:solidFill>
                <a:latin typeface="Arial Narrow" panose="020B0606020202030204" pitchFamily="34" charset="0"/>
              </a:rPr>
              <a:t> 7</a:t>
            </a:r>
          </a:p>
          <a:p>
            <a:pPr marL="127000" indent="0">
              <a:buNone/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Output: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4F1F65-1260-4C00-B502-3D47DD186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031546"/>
              </p:ext>
            </p:extLst>
          </p:nvPr>
        </p:nvGraphicFramePr>
        <p:xfrm>
          <a:off x="1991832" y="3752641"/>
          <a:ext cx="6096000" cy="7416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980624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862805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06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$19,837.71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47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3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264577"/>
            <a:ext cx="74057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Test Case 2 </a:t>
            </a:r>
            <a:r>
              <a:rPr lang="en-US" sz="3600" dirty="0">
                <a:latin typeface="Arial Narrow" panose="020B0606020202030204" pitchFamily="34" charset="0"/>
              </a:rPr>
              <a:t>– proved on calculator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0" y="1399487"/>
            <a:ext cx="7530572" cy="2862163"/>
          </a:xfrm>
        </p:spPr>
        <p:txBody>
          <a:bodyPr/>
          <a:lstStyle/>
          <a:p>
            <a:pPr marL="12700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“Enter annual interest rate: “</a:t>
            </a:r>
          </a:p>
          <a:p>
            <a:pPr marL="12700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“Enter the investment amount in integer form with no commas or decimals: “</a:t>
            </a:r>
          </a:p>
          <a:p>
            <a:pPr marL="12700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“Enter the amount of years: “</a:t>
            </a:r>
          </a:p>
          <a:p>
            <a:pPr marL="12700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Input: </a:t>
            </a:r>
            <a:r>
              <a:rPr lang="en-US" sz="2400" dirty="0">
                <a:solidFill>
                  <a:srgbClr val="92D050"/>
                </a:solidFill>
                <a:latin typeface="Arial Narrow" panose="020B0606020202030204" pitchFamily="34" charset="0"/>
              </a:rPr>
              <a:t>8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%,</a:t>
            </a:r>
            <a:r>
              <a:rPr lang="en-US" sz="2400" dirty="0">
                <a:solidFill>
                  <a:srgbClr val="92D050"/>
                </a:solidFill>
                <a:latin typeface="Arial Narrow" panose="020B0606020202030204" pitchFamily="34" charset="0"/>
              </a:rPr>
              <a:t> 8000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,</a:t>
            </a:r>
            <a:r>
              <a:rPr lang="en-US" sz="2400" dirty="0">
                <a:solidFill>
                  <a:srgbClr val="92D050"/>
                </a:solidFill>
                <a:latin typeface="Arial Narrow" panose="020B0606020202030204" pitchFamily="34" charset="0"/>
              </a:rPr>
              <a:t> 9</a:t>
            </a:r>
          </a:p>
          <a:p>
            <a:pPr marL="127000" indent="0">
              <a:buNone/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Output: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D2CD9C7-38E1-48DD-8658-B6E1A89B1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540190"/>
              </p:ext>
            </p:extLst>
          </p:nvPr>
        </p:nvGraphicFramePr>
        <p:xfrm>
          <a:off x="1991832" y="3752641"/>
          <a:ext cx="6096000" cy="7416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980624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862805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06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$16,396.24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47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39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49" y="466595"/>
            <a:ext cx="7753856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Analysis – what is known and given?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49" y="1624776"/>
            <a:ext cx="7573101" cy="2862163"/>
          </a:xfrm>
        </p:spPr>
        <p:txBody>
          <a:bodyPr/>
          <a:lstStyle/>
          <a:p>
            <a:r>
              <a:rPr lang="en-US" sz="2400" dirty="0">
                <a:latin typeface="Arial Narrow" panose="020B0606020202030204" pitchFamily="34" charset="0"/>
              </a:rPr>
              <a:t>Before we even think about coding specifics, we have to determine the objective (this is the first step used in an IPO diagram [input-process-output diagram]). 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The desired output is a table to print two sections: Years and Future Value (of our investment based on accumulating interest). The process this is achieved is given below.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AE4B8F-16A8-4A14-9605-3A7DE3E17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33" y="4104167"/>
            <a:ext cx="8370533" cy="3827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 idx="4294967295"/>
          </p:nvPr>
        </p:nvSpPr>
        <p:spPr>
          <a:xfrm>
            <a:off x="4194544" y="3554911"/>
            <a:ext cx="347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ial Narrow" panose="020B0606020202030204" pitchFamily="34" charset="0"/>
              </a:rPr>
              <a:t>Example</a:t>
            </a:r>
            <a:endParaRPr sz="7200" dirty="0">
              <a:latin typeface="Arial Narrow" panose="020B0606020202030204" pitchFamily="34" charset="0"/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294967295"/>
          </p:nvPr>
        </p:nvSpPr>
        <p:spPr>
          <a:xfrm>
            <a:off x="419986" y="2434601"/>
            <a:ext cx="3470400" cy="20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>
                <a:latin typeface="Arial Narrow" panose="020B0606020202030204" pitchFamily="34" charset="0"/>
                <a:sym typeface="Work Sans"/>
              </a:rPr>
              <a:t>Converting annual interest rate to monthly interest rate.</a:t>
            </a:r>
            <a:endParaRPr sz="2800" b="1" dirty="0">
              <a:latin typeface="Arial Narrow" panose="020B0606020202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BD3F3-DEC0-4C74-BA02-75D41185D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112" y="99170"/>
            <a:ext cx="5013251" cy="33432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15987" y="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Analysis cont.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405" y="1055608"/>
            <a:ext cx="7836194" cy="2862163"/>
          </a:xfrm>
        </p:spPr>
        <p:txBody>
          <a:bodyPr/>
          <a:lstStyle/>
          <a:p>
            <a:r>
              <a:rPr lang="en-US" sz="2400" dirty="0">
                <a:latin typeface="Arial Narrow" panose="020B0606020202030204" pitchFamily="34" charset="0"/>
              </a:rPr>
              <a:t>The compiler can calculate a value based on a base and exponent using the </a:t>
            </a:r>
            <a:r>
              <a:rPr lang="en-US" sz="2400" i="1" dirty="0">
                <a:latin typeface="Arial Narrow" panose="020B0606020202030204" pitchFamily="34" charset="0"/>
              </a:rPr>
              <a:t>pow(a,b) </a:t>
            </a:r>
            <a:r>
              <a:rPr lang="en-US" sz="2400" dirty="0">
                <a:latin typeface="Arial Narrow" panose="020B0606020202030204" pitchFamily="34" charset="0"/>
              </a:rPr>
              <a:t>method. Therefore, we have to import the </a:t>
            </a:r>
            <a:r>
              <a:rPr lang="en-US" sz="2400" b="1" dirty="0">
                <a:solidFill>
                  <a:srgbClr val="0070C0"/>
                </a:solidFill>
                <a:latin typeface="Arial Narrow" panose="020B0606020202030204" pitchFamily="34" charset="0"/>
              </a:rPr>
              <a:t>Math</a:t>
            </a:r>
            <a:r>
              <a:rPr lang="en-US" sz="2400" dirty="0">
                <a:latin typeface="Arial Narrow" panose="020B0606020202030204" pitchFamily="34" charset="0"/>
              </a:rPr>
              <a:t> and</a:t>
            </a:r>
            <a:r>
              <a:rPr lang="en-US" sz="2400" b="1" dirty="0">
                <a:solidFill>
                  <a:srgbClr val="0070C0"/>
                </a:solidFill>
                <a:latin typeface="Arial Narrow" panose="020B0606020202030204" pitchFamily="34" charset="0"/>
              </a:rPr>
              <a:t> Scanner </a:t>
            </a:r>
            <a:r>
              <a:rPr lang="en-US" sz="2400" dirty="0">
                <a:latin typeface="Arial Narrow" panose="020B0606020202030204" pitchFamily="34" charset="0"/>
              </a:rPr>
              <a:t>classes.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The program must run under a for loop, which means that it will repeat under certain condition or parameters. Before we declare the for loop, we must declare a loop control variable. Inside the parameters for the for loop, we have to make sure the variable (years) will begin at 1 and end at 30. It will increment by 1 or ++.</a:t>
            </a:r>
            <a:endParaRPr lang="en-US" sz="2400" u="sng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56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903768" y="-219532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Algorithm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038" y="850768"/>
            <a:ext cx="7836194" cy="3590820"/>
          </a:xfrm>
        </p:spPr>
        <p:txBody>
          <a:bodyPr/>
          <a:lstStyle/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Create the package, import the </a:t>
            </a:r>
            <a:r>
              <a:rPr lang="en-US" sz="2400" b="1" dirty="0">
                <a:solidFill>
                  <a:srgbClr val="0070C0"/>
                </a:solidFill>
                <a:latin typeface="Arial Narrow" panose="020B0606020202030204" pitchFamily="34" charset="0"/>
              </a:rPr>
              <a:t>Scanner</a:t>
            </a:r>
            <a:r>
              <a:rPr lang="en-US" sz="2400" dirty="0">
                <a:latin typeface="Arial Narrow" panose="020B0606020202030204" pitchFamily="34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Arial Narrow" panose="020B0606020202030204" pitchFamily="34" charset="0"/>
              </a:rPr>
              <a:t>Math</a:t>
            </a:r>
            <a:r>
              <a:rPr lang="en-US" sz="2400" dirty="0">
                <a:latin typeface="Arial Narrow" panose="020B0606020202030204" pitchFamily="34" charset="0"/>
              </a:rPr>
              <a:t> class respectively and create the main class.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Declare and initialize the necessary </a:t>
            </a:r>
            <a:r>
              <a:rPr lang="en-US" sz="2400" b="1" dirty="0">
                <a:solidFill>
                  <a:srgbClr val="0070C0"/>
                </a:solidFill>
                <a:latin typeface="Arial Narrow" panose="020B0606020202030204" pitchFamily="34" charset="0"/>
              </a:rPr>
              <a:t>Scanner</a:t>
            </a:r>
            <a:r>
              <a:rPr lang="en-US" sz="2400" dirty="0">
                <a:latin typeface="Arial Narrow" panose="020B0606020202030204" pitchFamily="34" charset="0"/>
              </a:rPr>
              <a:t> object to allow user input.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Declare three variables: </a:t>
            </a:r>
            <a:r>
              <a:rPr lang="en-US" sz="2400" b="1" dirty="0" err="1">
                <a:latin typeface="Arial Narrow" panose="020B0606020202030204" pitchFamily="34" charset="0"/>
              </a:rPr>
              <a:t>yearlyInterestRate</a:t>
            </a:r>
            <a:r>
              <a:rPr lang="en-US" sz="2400" dirty="0">
                <a:latin typeface="Arial Narrow" panose="020B0606020202030204" pitchFamily="34" charset="0"/>
              </a:rPr>
              <a:t>, </a:t>
            </a:r>
            <a:r>
              <a:rPr lang="en-US" sz="2400" b="1" dirty="0" err="1">
                <a:latin typeface="Arial Narrow" panose="020B0606020202030204" pitchFamily="34" charset="0"/>
              </a:rPr>
              <a:t>investmentAmount</a:t>
            </a:r>
            <a:r>
              <a:rPr lang="en-US" sz="2400" b="1" dirty="0">
                <a:latin typeface="Arial Narrow" panose="020B0606020202030204" pitchFamily="34" charset="0"/>
              </a:rPr>
              <a:t>,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b="1" dirty="0" err="1">
                <a:latin typeface="Arial Narrow" panose="020B0606020202030204" pitchFamily="34" charset="0"/>
              </a:rPr>
              <a:t>monthlyInterestRate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and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b="1" dirty="0" err="1">
                <a:latin typeface="Arial Narrow" panose="020B0606020202030204" pitchFamily="34" charset="0"/>
              </a:rPr>
              <a:t>futureInvestmentEquation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Declare and give arguments to</a:t>
            </a:r>
            <a:r>
              <a:rPr lang="en-US" sz="2400" i="1" dirty="0">
                <a:latin typeface="Arial Narrow" panose="020B0606020202030204" pitchFamily="34" charset="0"/>
              </a:rPr>
              <a:t> </a:t>
            </a:r>
            <a:r>
              <a:rPr lang="en-US" sz="2400" i="1" dirty="0" err="1">
                <a:latin typeface="Arial Narrow" panose="020B0606020202030204" pitchFamily="34" charset="0"/>
              </a:rPr>
              <a:t>futureInvestmentValue</a:t>
            </a:r>
            <a:endParaRPr lang="en-US" sz="2400" i="1" dirty="0">
              <a:latin typeface="Arial Narrow" panose="020B0606020202030204" pitchFamily="34" charset="0"/>
            </a:endParaRP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End the main program.</a:t>
            </a:r>
          </a:p>
          <a:p>
            <a:pPr marL="584200" indent="-457200">
              <a:buFont typeface="+mj-lt"/>
              <a:buAutoNum type="arabicPeriod"/>
            </a:pPr>
            <a:endParaRPr lang="en-US" sz="2400" dirty="0">
              <a:latin typeface="Arial Narrow" panose="020B0606020202030204" pitchFamily="34" charset="0"/>
            </a:endParaRPr>
          </a:p>
          <a:p>
            <a:pPr marL="584200" indent="-457200">
              <a:buFont typeface="+mj-lt"/>
              <a:buAutoNum type="arabicPeriod"/>
            </a:pP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59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903768" y="-219532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Algorithm cont.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038" y="928017"/>
            <a:ext cx="7836194" cy="3590820"/>
          </a:xfrm>
        </p:spPr>
        <p:txBody>
          <a:bodyPr/>
          <a:lstStyle/>
          <a:p>
            <a:pPr marL="584200" indent="-457200">
              <a:buFont typeface="+mj-lt"/>
              <a:buAutoNum type="arabicPeriod" startAt="6"/>
            </a:pPr>
            <a:r>
              <a:rPr lang="en-US" sz="2400" dirty="0">
                <a:latin typeface="Arial Narrow" panose="020B0606020202030204" pitchFamily="34" charset="0"/>
              </a:rPr>
              <a:t>Begin a new method named</a:t>
            </a:r>
            <a:r>
              <a:rPr lang="en-US" sz="2400" i="1" dirty="0">
                <a:latin typeface="Arial Narrow" panose="020B0606020202030204" pitchFamily="34" charset="0"/>
              </a:rPr>
              <a:t> </a:t>
            </a:r>
            <a:r>
              <a:rPr lang="en-US" sz="2400" i="1" dirty="0" err="1">
                <a:latin typeface="Arial Narrow" panose="020B0606020202030204" pitchFamily="34" charset="0"/>
              </a:rPr>
              <a:t>futureInvestmentValue</a:t>
            </a:r>
            <a:r>
              <a:rPr lang="en-US" sz="2400" i="1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and give its respective parameters with data types. </a:t>
            </a:r>
          </a:p>
          <a:p>
            <a:pPr marL="584200" indent="-457200">
              <a:buFont typeface="+mj-lt"/>
              <a:buAutoNum type="arabicPeriod" startAt="6"/>
            </a:pPr>
            <a:r>
              <a:rPr lang="en-US" sz="2400" dirty="0">
                <a:latin typeface="Arial Narrow" panose="020B0606020202030204" pitchFamily="34" charset="0"/>
              </a:rPr>
              <a:t>Get user input for </a:t>
            </a:r>
            <a:r>
              <a:rPr lang="en-US" sz="2400" b="1" dirty="0" err="1">
                <a:latin typeface="Arial Narrow" panose="020B0606020202030204" pitchFamily="34" charset="0"/>
              </a:rPr>
              <a:t>yearlyInterestRate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and </a:t>
            </a:r>
            <a:r>
              <a:rPr lang="en-US" sz="2400" b="1" dirty="0" err="1">
                <a:latin typeface="Arial Narrow" panose="020B0606020202030204" pitchFamily="34" charset="0"/>
              </a:rPr>
              <a:t>investmentAmount</a:t>
            </a:r>
            <a:endParaRPr lang="en-US" sz="2400" b="1" dirty="0">
              <a:latin typeface="Arial Narrow" panose="020B0606020202030204" pitchFamily="34" charset="0"/>
            </a:endParaRPr>
          </a:p>
          <a:p>
            <a:pPr marL="584200" indent="-457200">
              <a:buFont typeface="+mj-lt"/>
              <a:buAutoNum type="arabicPeriod" startAt="6"/>
            </a:pP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b="1" dirty="0" err="1">
                <a:latin typeface="Arial Narrow" panose="020B0606020202030204" pitchFamily="34" charset="0"/>
              </a:rPr>
              <a:t>monthlyInterestRate</a:t>
            </a:r>
            <a:r>
              <a:rPr lang="en-US" sz="2400" dirty="0">
                <a:latin typeface="Arial Narrow" panose="020B0606020202030204" pitchFamily="34" charset="0"/>
              </a:rPr>
              <a:t> will be initialized to </a:t>
            </a:r>
            <a:r>
              <a:rPr lang="en-US" sz="2400" b="1" dirty="0" err="1">
                <a:latin typeface="Arial Narrow" panose="020B0606020202030204" pitchFamily="34" charset="0"/>
              </a:rPr>
              <a:t>yearlyInterestRate</a:t>
            </a:r>
            <a:r>
              <a:rPr lang="en-US" sz="2400" dirty="0">
                <a:latin typeface="Arial Narrow" panose="020B0606020202030204" pitchFamily="34" charset="0"/>
              </a:rPr>
              <a:t> divided by 100 then divided by 12.</a:t>
            </a:r>
          </a:p>
          <a:p>
            <a:pPr marL="584200" indent="-457200">
              <a:buFont typeface="+mj-lt"/>
              <a:buAutoNum type="arabicPeriod" startAt="6"/>
            </a:pPr>
            <a:r>
              <a:rPr lang="en-US" sz="2400" dirty="0">
                <a:latin typeface="Arial Narrow" panose="020B0606020202030204" pitchFamily="34" charset="0"/>
              </a:rPr>
              <a:t>Declare a for loop with a new variable called </a:t>
            </a:r>
            <a:r>
              <a:rPr lang="en-US" sz="2400" b="1" dirty="0">
                <a:latin typeface="Arial Narrow" panose="020B0606020202030204" pitchFamily="34" charset="0"/>
              </a:rPr>
              <a:t>years </a:t>
            </a:r>
            <a:r>
              <a:rPr lang="en-US" sz="2400" dirty="0">
                <a:latin typeface="Arial Narrow" panose="020B0606020202030204" pitchFamily="34" charset="0"/>
              </a:rPr>
              <a:t>and give it the parameters of equal to 1, less than or equal to 30 and incrementing by 1 or ++.</a:t>
            </a:r>
          </a:p>
          <a:p>
            <a:pPr marL="584200" indent="-457200">
              <a:buFont typeface="+mj-lt"/>
              <a:buAutoNum type="arabicPeriod" startAt="6"/>
            </a:pPr>
            <a:endParaRPr lang="en-US" sz="2400" dirty="0">
              <a:latin typeface="Arial Narrow" panose="020B0606020202030204" pitchFamily="34" charset="0"/>
            </a:endParaRPr>
          </a:p>
          <a:p>
            <a:pPr marL="584200" indent="-457200">
              <a:buFont typeface="+mj-lt"/>
              <a:buAutoNum type="arabicPeriod" startAt="6"/>
            </a:pPr>
            <a:endParaRPr lang="en-US" sz="2400" dirty="0">
              <a:latin typeface="Arial Narrow" panose="020B0606020202030204" pitchFamily="34" charset="0"/>
            </a:endParaRPr>
          </a:p>
          <a:p>
            <a:pPr marL="584200" indent="-457200">
              <a:buFont typeface="+mj-lt"/>
              <a:buAutoNum type="arabicPeriod" startAt="6"/>
            </a:pPr>
            <a:endParaRPr lang="en-US" sz="2400" dirty="0">
              <a:latin typeface="Arial Narrow" panose="020B0606020202030204" pitchFamily="34" charset="0"/>
            </a:endParaRPr>
          </a:p>
          <a:p>
            <a:pPr marL="584200" indent="-457200">
              <a:buFont typeface="+mj-lt"/>
              <a:buAutoNum type="arabicPeriod" startAt="6"/>
            </a:pP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2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903768" y="-219532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Algorithm cont.</a:t>
            </a:r>
            <a:endParaRPr sz="4800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68AA6C9-DD3E-4039-990F-96C6E5ABC9C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4038" y="928017"/>
                <a:ext cx="7836194" cy="3590820"/>
              </a:xfrm>
            </p:spPr>
            <p:txBody>
              <a:bodyPr/>
              <a:lstStyle/>
              <a:p>
                <a:pPr marL="584200" indent="-457200">
                  <a:buFont typeface="+mj-lt"/>
                  <a:buAutoNum type="arabicPeriod" startAt="10"/>
                </a:pPr>
                <a:r>
                  <a:rPr lang="en-US" sz="2400" dirty="0">
                    <a:latin typeface="Arial Narrow" panose="020B0606020202030204" pitchFamily="34" charset="0"/>
                  </a:rPr>
                  <a:t>Re-initialize </a:t>
                </a:r>
                <a:r>
                  <a:rPr lang="en-US" sz="2400" b="1" dirty="0" err="1">
                    <a:latin typeface="Arial Narrow" panose="020B0606020202030204" pitchFamily="34" charset="0"/>
                  </a:rPr>
                  <a:t>futureInvestmentEquation</a:t>
                </a:r>
                <a:r>
                  <a:rPr lang="en-US" sz="2400" b="1" dirty="0">
                    <a:latin typeface="Arial Narrow" panose="020B0606020202030204" pitchFamily="34" charset="0"/>
                  </a:rPr>
                  <a:t>, </a:t>
                </a:r>
                <a:r>
                  <a:rPr lang="en-US" sz="2400" dirty="0">
                    <a:latin typeface="Arial Narrow" panose="020B0606020202030204" pitchFamily="34" charset="0"/>
                  </a:rPr>
                  <a:t>program the equation presented before and utilize user-input-given variables. Utilize </a:t>
                </a:r>
                <a:r>
                  <a:rPr lang="en-US" sz="2400" b="1" dirty="0">
                    <a:solidFill>
                      <a:srgbClr val="00B0F0"/>
                    </a:solidFill>
                    <a:latin typeface="Arial Narrow" panose="020B0606020202030204" pitchFamily="34" charset="0"/>
                  </a:rPr>
                  <a:t>Math</a:t>
                </a:r>
                <a:r>
                  <a:rPr lang="en-US" sz="2400" dirty="0">
                    <a:latin typeface="Arial Narrow" panose="020B0606020202030204" pitchFamily="34" charset="0"/>
                  </a:rPr>
                  <a:t> class and </a:t>
                </a:r>
                <a:r>
                  <a:rPr lang="en-US" sz="2400" i="1" dirty="0">
                    <a:latin typeface="Arial Narrow" panose="020B0606020202030204" pitchFamily="34" charset="0"/>
                  </a:rPr>
                  <a:t>pow() </a:t>
                </a:r>
                <a:r>
                  <a:rPr lang="en-US" sz="2400" dirty="0">
                    <a:latin typeface="Arial Narrow" panose="020B0606020202030204" pitchFamily="34" charset="0"/>
                  </a:rPr>
                  <a:t>function to program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>
                  <a:latin typeface="Arial Narrow" panose="020B0606020202030204" pitchFamily="34" charset="0"/>
                </a:endParaRPr>
              </a:p>
              <a:p>
                <a:pPr marL="584200" indent="-457200">
                  <a:buFont typeface="+mj-lt"/>
                  <a:buAutoNum type="arabicPeriod" startAt="10"/>
                </a:pPr>
                <a:r>
                  <a:rPr lang="en-US" sz="2400" dirty="0">
                    <a:latin typeface="Arial Narrow" panose="020B0606020202030204" pitchFamily="34" charset="0"/>
                  </a:rPr>
                  <a:t>Print a Java header that, utilizing the for loop, prints years from 1 to 30 and its respective future investment value based upon accumulating interest.</a:t>
                </a:r>
              </a:p>
              <a:p>
                <a:pPr marL="584200" indent="-457200">
                  <a:buFont typeface="+mj-lt"/>
                  <a:buAutoNum type="arabicPeriod" startAt="10"/>
                </a:pPr>
                <a:r>
                  <a:rPr lang="en-US" sz="2400" dirty="0">
                    <a:latin typeface="Arial Narrow" panose="020B0606020202030204" pitchFamily="34" charset="0"/>
                  </a:rPr>
                  <a:t>End the for loop, end </a:t>
                </a:r>
                <a:r>
                  <a:rPr lang="en-US" sz="2400" i="1" dirty="0" err="1">
                    <a:latin typeface="Arial Narrow" panose="020B0606020202030204" pitchFamily="34" charset="0"/>
                  </a:rPr>
                  <a:t>futureInvestmentValue</a:t>
                </a:r>
                <a:r>
                  <a:rPr lang="en-US" sz="2400" dirty="0">
                    <a:latin typeface="Arial Narrow" panose="020B0606020202030204" pitchFamily="34" charset="0"/>
                  </a:rPr>
                  <a:t> program, end class.</a:t>
                </a: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68AA6C9-DD3E-4039-990F-96C6E5ABC9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4038" y="928017"/>
                <a:ext cx="7836194" cy="3590820"/>
              </a:xfrm>
              <a:blipFill>
                <a:blip r:embed="rId3"/>
                <a:stretch>
                  <a:fillRect r="-1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371289"/>
      </p:ext>
    </p:extLst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489</Words>
  <Application>Microsoft Office PowerPoint</Application>
  <PresentationFormat>On-screen Show 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Work Sans Light</vt:lpstr>
      <vt:lpstr>Arial</vt:lpstr>
      <vt:lpstr>Cambria Math</vt:lpstr>
      <vt:lpstr>Work Sans</vt:lpstr>
      <vt:lpstr>Arial Narrow</vt:lpstr>
      <vt:lpstr>Jacquenetta template</vt:lpstr>
      <vt:lpstr>Java Lab Assignment #4 Write a method that computes future investment value at a given interest rate for a specified number of years – Nicholas Carroll – 26 November 2018</vt:lpstr>
      <vt:lpstr>Test Case 1 – proved on calculator</vt:lpstr>
      <vt:lpstr>Test Case 2 – proved on calculator</vt:lpstr>
      <vt:lpstr>Analysis – what is known and given?</vt:lpstr>
      <vt:lpstr>Example</vt:lpstr>
      <vt:lpstr>Analysis cont.</vt:lpstr>
      <vt:lpstr>Algorithm</vt:lpstr>
      <vt:lpstr>Algorithm cont.</vt:lpstr>
      <vt:lpstr>Algorithm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Lab Assignment #2 Convert a string into an integer in relation to a phone keypad – Nicholas Carroll – 12 November 2018</dc:title>
  <dc:creator>nick</dc:creator>
  <cp:lastModifiedBy>Nicholas Carroll 5</cp:lastModifiedBy>
  <cp:revision>33</cp:revision>
  <dcterms:modified xsi:type="dcterms:W3CDTF">2018-11-26T22:22:56Z</dcterms:modified>
</cp:coreProperties>
</file>