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8" r:id="rId6"/>
    <p:sldId id="266" r:id="rId7"/>
    <p:sldId id="272" r:id="rId8"/>
    <p:sldId id="270" r:id="rId9"/>
    <p:sldId id="271" r:id="rId10"/>
  </p:sldIdLst>
  <p:sldSz cx="9144000" cy="5143500" type="screen16x9"/>
  <p:notesSz cx="6858000" cy="9144000"/>
  <p:embeddedFontLst>
    <p:embeddedFont>
      <p:font typeface="Work Sans Light" panose="020B0604020202020204" charset="0"/>
      <p:regular r:id="rId12"/>
      <p:bold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Work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57"/>
            <p14:sldId id="261"/>
            <p14:sldId id="264"/>
            <p14:sldId id="268"/>
            <p14:sldId id="266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9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7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2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122419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#5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Convert a phone number with letters on a phone pad to all numbers– Nicholas Carroll – 26 November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Before we even think about coding specifics, we have to determine what we want the program to output (this is the first step used in an IPO diagram [input-process-output diagram]).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user should be able to input a phone number with letters like ‘1800FLOWERS’ and the program will return ‘FLOWERS’ as a string of numbers that the user can use to dial the number.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5" y="1055608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In Java, we can use the </a:t>
            </a:r>
            <a:r>
              <a:rPr lang="en-US" sz="2400" i="1" dirty="0">
                <a:latin typeface="Arial Narrow" panose="020B0606020202030204" pitchFamily="34" charset="0"/>
              </a:rPr>
              <a:t>for loop </a:t>
            </a:r>
            <a:r>
              <a:rPr lang="en-US" sz="2400" dirty="0">
                <a:latin typeface="Arial Narrow" panose="020B0606020202030204" pitchFamily="34" charset="0"/>
              </a:rPr>
              <a:t>so that program will continuously return results for as long as the user provides input. For example, without a </a:t>
            </a:r>
            <a:r>
              <a:rPr lang="en-US" sz="2400" i="1" dirty="0">
                <a:latin typeface="Arial Narrow" panose="020B0606020202030204" pitchFamily="34" charset="0"/>
              </a:rPr>
              <a:t>for loop</a:t>
            </a:r>
            <a:r>
              <a:rPr lang="en-US" sz="2400" dirty="0">
                <a:latin typeface="Arial Narrow" panose="020B0606020202030204" pitchFamily="34" charset="0"/>
              </a:rPr>
              <a:t>, even if we type ‘1800FLOWERS’, it will only output ‘1’ because it only runs once.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We need a logical condition so that the program understands the difference between letters and numbers. So if the input is a letter, return this number, else if it is a number, return the number.</a:t>
            </a: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Character</a:t>
            </a:r>
            <a:r>
              <a:rPr lang="en-US" sz="2400" dirty="0">
                <a:latin typeface="Arial Narrow" panose="020B0606020202030204" pitchFamily="34" charset="0"/>
              </a:rPr>
              <a:t> class respectively.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Encapsulate the Scanner object before creating the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initialize the necessary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object to allow user input.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two variables: </a:t>
            </a:r>
            <a:r>
              <a:rPr lang="en-US" sz="2400" b="1" dirty="0" err="1">
                <a:latin typeface="Arial Narrow" panose="020B0606020202030204" pitchFamily="34" charset="0"/>
              </a:rPr>
              <a:t>initialPhoneNumber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finalPhoneNumber</a:t>
            </a:r>
            <a:r>
              <a:rPr lang="en-US" sz="2400" dirty="0">
                <a:latin typeface="Arial Narrow" panose="020B0606020202030204" pitchFamily="34" charset="0"/>
              </a:rPr>
              <a:t>. Last variable will be equal to a function and give it parameters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latin typeface="Arial Narrow" panose="020B0606020202030204" pitchFamily="34" charset="0"/>
              </a:rPr>
              <a:t>fullNumber</a:t>
            </a:r>
            <a:r>
              <a:rPr lang="en-US" sz="2400" i="1" dirty="0">
                <a:latin typeface="Arial Narrow" panose="020B0606020202030204" pitchFamily="34" charset="0"/>
              </a:rPr>
              <a:t>(</a:t>
            </a:r>
            <a:r>
              <a:rPr lang="en-US" sz="2400" i="1" dirty="0" err="1">
                <a:latin typeface="Arial Narrow" panose="020B0606020202030204" pitchFamily="34" charset="0"/>
              </a:rPr>
              <a:t>initialPhoneNumber</a:t>
            </a:r>
            <a:r>
              <a:rPr lang="en-US" sz="2400" i="1" dirty="0">
                <a:latin typeface="Arial Narrow" panose="020B0606020202030204" pitchFamily="34" charset="0"/>
              </a:rPr>
              <a:t>)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Using </a:t>
            </a:r>
            <a:r>
              <a:rPr lang="en-US" sz="2400" dirty="0" err="1">
                <a:latin typeface="Arial Narrow" panose="020B0606020202030204" pitchFamily="34" charset="0"/>
              </a:rPr>
              <a:t>printf</a:t>
            </a:r>
            <a:r>
              <a:rPr lang="en-US" sz="2400" dirty="0">
                <a:latin typeface="Arial Narrow" panose="020B0606020202030204" pitchFamily="34" charset="0"/>
              </a:rPr>
              <a:t> method, print the two variables declared above.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502562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591872" y="1428398"/>
            <a:ext cx="3886200" cy="2286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In encapsulation, only the programmer with the source code will be able to edit the statements listed as </a:t>
            </a:r>
            <a:r>
              <a:rPr lang="en-US" sz="2800" b="1" dirty="0">
                <a:solidFill>
                  <a:srgbClr val="7030A0"/>
                </a:solidFill>
                <a:latin typeface="Arial Narrow" panose="020B0606020202030204" pitchFamily="34" charset="0"/>
              </a:rPr>
              <a:t>private</a:t>
            </a:r>
            <a:r>
              <a:rPr lang="en-US" sz="2800" b="1" dirty="0">
                <a:latin typeface="Arial Narrow" panose="020B0606020202030204" pitchFamily="34" charset="0"/>
              </a:rPr>
              <a:t>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318CF-C5E7-430E-916F-492ED809E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9"/>
          <a:stretch/>
        </p:blipFill>
        <p:spPr>
          <a:xfrm>
            <a:off x="4286035" y="1081022"/>
            <a:ext cx="4172165" cy="29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28017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Begin a new static </a:t>
            </a:r>
            <a:r>
              <a:rPr lang="en-US" sz="2400" b="1" dirty="0">
                <a:solidFill>
                  <a:srgbClr val="7030A0"/>
                </a:solidFill>
                <a:latin typeface="Arial Narrow" panose="020B0606020202030204" pitchFamily="34" charset="0"/>
              </a:rPr>
              <a:t>long</a:t>
            </a:r>
            <a:r>
              <a:rPr lang="en-US" sz="2400" dirty="0">
                <a:latin typeface="Arial Narrow" panose="020B0606020202030204" pitchFamily="34" charset="0"/>
              </a:rPr>
              <a:t> (</a:t>
            </a:r>
            <a:r>
              <a:rPr lang="en-US" sz="2400" dirty="0" err="1">
                <a:latin typeface="Arial Narrow" panose="020B060602020203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</a:rPr>
              <a:t> can only accept up to 9 digits) method named </a:t>
            </a:r>
            <a:r>
              <a:rPr lang="en-US" sz="2400" i="1" dirty="0" err="1">
                <a:latin typeface="Arial Narrow" panose="020B0606020202030204" pitchFamily="34" charset="0"/>
              </a:rPr>
              <a:t>fullNumber</a:t>
            </a:r>
            <a:r>
              <a:rPr lang="en-US" sz="2400" i="1" dirty="0">
                <a:latin typeface="Arial Narrow" panose="020B0606020202030204" pitchFamily="34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String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latin typeface="Arial Narrow" panose="020B0606020202030204" pitchFamily="34" charset="0"/>
              </a:rPr>
              <a:t>initialPhoneNumber</a:t>
            </a:r>
            <a:r>
              <a:rPr lang="en-US" sz="2400" i="1" dirty="0">
                <a:latin typeface="Arial Narrow" panose="020B0606020202030204" pitchFamily="34" charset="0"/>
              </a:rPr>
              <a:t>) 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Declare two new variables: </a:t>
            </a:r>
            <a:r>
              <a:rPr lang="en-US" sz="2400" b="1" dirty="0">
                <a:solidFill>
                  <a:srgbClr val="7030A0"/>
                </a:solidFill>
                <a:latin typeface="Arial Narrow" panose="020B0606020202030204" pitchFamily="34" charset="0"/>
              </a:rPr>
              <a:t>long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number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(initialize to 0) and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stringLength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(initialize to </a:t>
            </a:r>
            <a:r>
              <a:rPr lang="en-US" sz="2400" i="1" dirty="0">
                <a:solidFill>
                  <a:schemeClr val="tx1"/>
                </a:solidFill>
                <a:latin typeface="Arial Narrow" panose="020B0606020202030204" pitchFamily="34" charset="0"/>
              </a:rPr>
              <a:t>.length()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).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Declare a </a:t>
            </a:r>
            <a:r>
              <a:rPr lang="en-US" sz="2400" i="1" dirty="0">
                <a:latin typeface="Arial Narrow" panose="020B0606020202030204" pitchFamily="34" charset="0"/>
              </a:rPr>
              <a:t>for loop </a:t>
            </a:r>
            <a:r>
              <a:rPr lang="en-US" sz="2400" dirty="0">
                <a:latin typeface="Arial Narrow" panose="020B0606020202030204" pitchFamily="34" charset="0"/>
              </a:rPr>
              <a:t>with a new variable called </a:t>
            </a:r>
            <a:r>
              <a:rPr lang="en-US" sz="2400" b="1" dirty="0" err="1">
                <a:latin typeface="Arial Narrow" panose="020B0606020202030204" pitchFamily="34" charset="0"/>
              </a:rPr>
              <a:t>currentCharacter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give it the parameters of equal to 0, less than or equal to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stringLength</a:t>
            </a:r>
            <a:r>
              <a:rPr lang="en-US" sz="2400" dirty="0">
                <a:latin typeface="Arial Narrow" panose="020B0606020202030204" pitchFamily="34" charset="0"/>
              </a:rPr>
              <a:t> and incrementing by 1.</a:t>
            </a: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776340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9"/>
            </a:pPr>
            <a:r>
              <a:rPr lang="en-US" sz="2400" dirty="0">
                <a:latin typeface="Arial Narrow" panose="020B0606020202030204" pitchFamily="34" charset="0"/>
              </a:rPr>
              <a:t>Declare a new </a:t>
            </a:r>
            <a:r>
              <a:rPr lang="en-US" sz="2400" b="1" dirty="0">
                <a:solidFill>
                  <a:srgbClr val="7030A0"/>
                </a:solidFill>
                <a:latin typeface="Arial Narrow" panose="020B0606020202030204" pitchFamily="34" charset="0"/>
              </a:rPr>
              <a:t>char</a:t>
            </a:r>
            <a:r>
              <a:rPr lang="en-US" sz="2400" dirty="0">
                <a:latin typeface="Arial Narrow" panose="020B0606020202030204" pitchFamily="34" charset="0"/>
              </a:rPr>
              <a:t> variable named </a:t>
            </a:r>
            <a:r>
              <a:rPr lang="en-US" sz="2400" b="1" dirty="0" err="1">
                <a:latin typeface="Arial Narrow" panose="020B0606020202030204" pitchFamily="34" charset="0"/>
              </a:rPr>
              <a:t>ch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that will be initialized to the 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  <a:r>
              <a:rPr lang="en-US" sz="2400" i="1" dirty="0" err="1">
                <a:latin typeface="Arial Narrow" panose="020B0606020202030204" pitchFamily="34" charset="0"/>
              </a:rPr>
              <a:t>charAt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method with the parameters </a:t>
            </a:r>
            <a:r>
              <a:rPr lang="en-US" sz="2400" b="1" dirty="0" err="1">
                <a:latin typeface="Arial Narrow" panose="020B0606020202030204" pitchFamily="34" charset="0"/>
              </a:rPr>
              <a:t>currentCharacter</a:t>
            </a:r>
            <a:r>
              <a:rPr lang="en-US" sz="2400" dirty="0">
                <a:latin typeface="Arial Narrow" panose="020B0606020202030204" pitchFamily="34" charset="0"/>
              </a:rPr>
              <a:t> given to the object </a:t>
            </a:r>
            <a:r>
              <a:rPr lang="en-US" sz="2400" b="1" dirty="0" err="1">
                <a:latin typeface="Arial Narrow" panose="020B0606020202030204" pitchFamily="34" charset="0"/>
              </a:rPr>
              <a:t>initialPhoneNumber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 startAt="9"/>
            </a:pPr>
            <a:r>
              <a:rPr lang="en-US" sz="2400" dirty="0">
                <a:latin typeface="Arial Narrow" panose="020B0606020202030204" pitchFamily="34" charset="0"/>
              </a:rPr>
              <a:t>Begin an if statement, if </a:t>
            </a:r>
            <a:r>
              <a:rPr lang="en-US" sz="2400" b="1" dirty="0" err="1">
                <a:latin typeface="Arial Narrow" panose="020B0606020202030204" pitchFamily="34" charset="0"/>
              </a:rPr>
              <a:t>ch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is a letter, use a switch/case operation and program the phone pad corresponding to its number (i.e., 2 corresponds to ABC). Else, return the number if it is a number.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9"/>
            </a:pPr>
            <a:r>
              <a:rPr lang="en-US" sz="2400" dirty="0">
                <a:latin typeface="Arial Narrow" panose="020B0606020202030204" pitchFamily="34" charset="0"/>
              </a:rPr>
              <a:t>End the switch case, if statement. Return the result of the </a:t>
            </a:r>
            <a:r>
              <a:rPr lang="en-US" sz="2400" i="1" dirty="0" err="1">
                <a:latin typeface="Arial Narrow" panose="020B0606020202030204" pitchFamily="34" charset="0"/>
              </a:rPr>
              <a:t>fullNumber</a:t>
            </a:r>
            <a:r>
              <a:rPr lang="en-US" sz="2400" dirty="0">
                <a:latin typeface="Arial Narrow" panose="020B0606020202030204" pitchFamily="34" charset="0"/>
              </a:rPr>
              <a:t> function to the </a:t>
            </a:r>
            <a:r>
              <a:rPr lang="en-US" sz="2400" b="1" dirty="0">
                <a:latin typeface="Arial Narrow" panose="020B0606020202030204" pitchFamily="34" charset="0"/>
              </a:rPr>
              <a:t>number</a:t>
            </a:r>
            <a:r>
              <a:rPr lang="en-US" sz="2400" dirty="0">
                <a:latin typeface="Arial Narrow" panose="020B0606020202030204" pitchFamily="34" charset="0"/>
              </a:rPr>
              <a:t> variable, end method and class.</a:t>
            </a:r>
          </a:p>
          <a:p>
            <a:pPr marL="584200" indent="-457200">
              <a:buFont typeface="+mj-lt"/>
              <a:buAutoNum type="arabicPeriod" startAt="9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9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2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1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phone numbers with letters: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1800FLOWERS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phone number in full numbers for '1800FLOWERS' is '18003569377'“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2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phone numbers with letters: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1800LAWYERS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phone number in full numbers for '1800LAWYERS' is '18005299377'“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4298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512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Work Sans Light</vt:lpstr>
      <vt:lpstr>Arial Narrow</vt:lpstr>
      <vt:lpstr>Arial</vt:lpstr>
      <vt:lpstr>Work Sans</vt:lpstr>
      <vt:lpstr>Jacquenetta template</vt:lpstr>
      <vt:lpstr>Java Lab Assignment #5 Convert a phone number with letters on a phone pad to all numbers– Nicholas Carroll – 26 November 2018</vt:lpstr>
      <vt:lpstr>Analysis – what is known and given?</vt:lpstr>
      <vt:lpstr>Analysis cont.</vt:lpstr>
      <vt:lpstr>Algorithm</vt:lpstr>
      <vt:lpstr>Example</vt:lpstr>
      <vt:lpstr>Algorithm cont.</vt:lpstr>
      <vt:lpstr>Algorithm cont.</vt:lpstr>
      <vt:lpstr>Test Case 1</vt:lpstr>
      <vt:lpstr>Test 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</cp:lastModifiedBy>
  <cp:revision>33</cp:revision>
  <dcterms:modified xsi:type="dcterms:W3CDTF">2018-11-27T23:21:31Z</dcterms:modified>
</cp:coreProperties>
</file>