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63" r:id="rId3"/>
    <p:sldId id="270" r:id="rId4"/>
    <p:sldId id="257" r:id="rId5"/>
    <p:sldId id="258" r:id="rId6"/>
    <p:sldId id="261" r:id="rId7"/>
    <p:sldId id="262" r:id="rId8"/>
    <p:sldId id="268" r:id="rId9"/>
    <p:sldId id="264" r:id="rId10"/>
    <p:sldId id="266" r:id="rId11"/>
    <p:sldId id="267" r:id="rId12"/>
    <p:sldId id="269" r:id="rId13"/>
  </p:sldIdLst>
  <p:sldSz cx="9144000" cy="5143500" type="screen16x9"/>
  <p:notesSz cx="6858000" cy="9144000"/>
  <p:embeddedFontLst>
    <p:embeddedFont>
      <p:font typeface="Work Sans" panose="020B0604020202020204" charset="0"/>
      <p:regular r:id="rId15"/>
      <p:bold r:id="rId16"/>
    </p:embeddedFont>
    <p:embeddedFont>
      <p:font typeface="Cambria Math" panose="02040503050406030204" pitchFamily="18" charset="0"/>
      <p:regular r:id="rId17"/>
    </p:embeddedFont>
    <p:embeddedFont>
      <p:font typeface="Work Sans Light" panose="020B0604020202020204" charset="0"/>
      <p:regular r:id="rId18"/>
      <p:bold r:id="rId19"/>
    </p:embeddedFont>
    <p:embeddedFont>
      <p:font typeface="Arial Narrow" panose="020B0606020202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75410EA-0D8D-4E8B-B59B-5DB8DD583261}">
          <p14:sldIdLst>
            <p14:sldId id="256"/>
            <p14:sldId id="263"/>
            <p14:sldId id="270"/>
            <p14:sldId id="257"/>
            <p14:sldId id="258"/>
            <p14:sldId id="261"/>
            <p14:sldId id="262"/>
            <p14:sldId id="268"/>
            <p14:sldId id="264"/>
            <p14:sldId id="266"/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7BF8E2-8DAA-42A4-910E-48A3EC42CDC2}">
  <a:tblStyle styleId="{0D7BF8E2-8DAA-42A4-910E-48A3EC42CD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8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093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748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388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864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980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629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695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199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457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1336203" y="3707210"/>
            <a:ext cx="647159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>
                <a:latin typeface="Arial Narrow" panose="020B0606020202030204" pitchFamily="34" charset="0"/>
              </a:rPr>
              <a:t>Java Lab Assignment #3</a:t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en-US" sz="4000" dirty="0">
                <a:latin typeface="Arial Narrow" panose="020B0606020202030204" pitchFamily="34" charset="0"/>
              </a:rPr>
              <a:t>Write a Java program that displays the monthly and total payment based on interest rates incrementing by .125% – Nicholas Carroll – 19 November 2018</a:t>
            </a:r>
            <a:endParaRPr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903768" y="-219532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Algorithm cont.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038" y="928017"/>
            <a:ext cx="7836194" cy="3590820"/>
          </a:xfrm>
        </p:spPr>
        <p:txBody>
          <a:bodyPr/>
          <a:lstStyle/>
          <a:p>
            <a:pPr marL="584200" indent="-457200">
              <a:buFont typeface="+mj-lt"/>
              <a:buAutoNum type="arabicPeriod" startAt="6"/>
            </a:pPr>
            <a:r>
              <a:rPr lang="en-US" sz="2400" dirty="0">
                <a:latin typeface="Arial Narrow" panose="020B0606020202030204" pitchFamily="34" charset="0"/>
              </a:rPr>
              <a:t>Begin a new method named </a:t>
            </a:r>
            <a:r>
              <a:rPr lang="en-US" sz="2400" i="1" dirty="0">
                <a:latin typeface="Arial Narrow" panose="020B0606020202030204" pitchFamily="34" charset="0"/>
              </a:rPr>
              <a:t>returnPowFuncValue(</a:t>
            </a:r>
            <a:r>
              <a:rPr lang="en-US" sz="2400" b="1" i="1" dirty="0" err="1">
                <a:solidFill>
                  <a:srgbClr val="CC0099"/>
                </a:solidFill>
                <a:latin typeface="Arial Narrow" panose="020B0606020202030204" pitchFamily="34" charset="0"/>
              </a:rPr>
              <a:t>int</a:t>
            </a:r>
            <a:r>
              <a:rPr lang="en-US" sz="2400" i="1" dirty="0">
                <a:latin typeface="Arial Narrow" panose="020B0606020202030204" pitchFamily="34" charset="0"/>
              </a:rPr>
              <a:t> </a:t>
            </a:r>
            <a:r>
              <a:rPr lang="en-US" sz="2400" i="1" dirty="0" err="1">
                <a:latin typeface="Arial Narrow" panose="020B0606020202030204" pitchFamily="34" charset="0"/>
              </a:rPr>
              <a:t>loanAmount</a:t>
            </a:r>
            <a:r>
              <a:rPr lang="en-US" sz="2400" i="1" dirty="0">
                <a:latin typeface="Arial Narrow" panose="020B0606020202030204" pitchFamily="34" charset="0"/>
              </a:rPr>
              <a:t>, </a:t>
            </a:r>
            <a:r>
              <a:rPr lang="en-US" sz="2400" b="1" i="1" dirty="0" err="1">
                <a:solidFill>
                  <a:srgbClr val="CC0099"/>
                </a:solidFill>
                <a:latin typeface="Arial Narrow" panose="020B0606020202030204" pitchFamily="34" charset="0"/>
              </a:rPr>
              <a:t>int</a:t>
            </a:r>
            <a:r>
              <a:rPr lang="en-US" sz="2400" i="1" dirty="0">
                <a:latin typeface="Arial Narrow" panose="020B0606020202030204" pitchFamily="34" charset="0"/>
              </a:rPr>
              <a:t> </a:t>
            </a:r>
            <a:r>
              <a:rPr lang="en-US" sz="2400" i="1" dirty="0" err="1">
                <a:latin typeface="Arial Narrow" panose="020B0606020202030204" pitchFamily="34" charset="0"/>
              </a:rPr>
              <a:t>loanPeriod</a:t>
            </a:r>
            <a:r>
              <a:rPr lang="en-US" sz="2400" i="1" dirty="0">
                <a:latin typeface="Arial Narrow" panose="020B0606020202030204" pitchFamily="34" charset="0"/>
              </a:rPr>
              <a:t>, </a:t>
            </a:r>
            <a:r>
              <a:rPr lang="en-US" sz="2400" i="1" dirty="0">
                <a:solidFill>
                  <a:schemeClr val="tx1"/>
                </a:solidFill>
                <a:latin typeface="Arial Narrow" panose="020B0606020202030204" pitchFamily="34" charset="0"/>
              </a:rPr>
              <a:t>Scanner input</a:t>
            </a:r>
            <a:r>
              <a:rPr lang="en-US" sz="2400" i="1" dirty="0">
                <a:latin typeface="Arial Narrow" panose="020B0606020202030204" pitchFamily="34" charset="0"/>
              </a:rPr>
              <a:t>) </a:t>
            </a:r>
          </a:p>
          <a:p>
            <a:pPr marL="584200" indent="-457200">
              <a:buFont typeface="+mj-lt"/>
              <a:buAutoNum type="arabicPeriod" startAt="6"/>
            </a:pPr>
            <a:r>
              <a:rPr lang="en-US" sz="2400" dirty="0">
                <a:latin typeface="Arial Narrow" panose="020B0606020202030204" pitchFamily="34" charset="0"/>
              </a:rPr>
              <a:t>Declare a for loop with a new variable called </a:t>
            </a:r>
            <a:r>
              <a:rPr lang="en-US" sz="2400" b="1" dirty="0" err="1">
                <a:latin typeface="Arial Narrow" panose="020B0606020202030204" pitchFamily="34" charset="0"/>
              </a:rPr>
              <a:t>interestRate</a:t>
            </a:r>
            <a:r>
              <a:rPr lang="en-US" sz="2400" b="1" dirty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</a:rPr>
              <a:t>and give it the parameters of equal to .05, less than or equal to .08 and incrementing by 0.125.</a:t>
            </a:r>
          </a:p>
          <a:p>
            <a:pPr marL="584200" indent="-457200">
              <a:buFont typeface="+mj-lt"/>
              <a:buAutoNum type="arabicPeriod" startAt="6"/>
            </a:pPr>
            <a:r>
              <a:rPr lang="en-US" sz="2400" dirty="0">
                <a:latin typeface="Arial Narrow" panose="020B0606020202030204" pitchFamily="34" charset="0"/>
              </a:rPr>
              <a:t>Print “Enter the loan period in years.” and store the user input into </a:t>
            </a:r>
            <a:r>
              <a:rPr lang="en-US" sz="2400" b="1" dirty="0" err="1">
                <a:latin typeface="Arial Narrow" panose="020B0606020202030204" pitchFamily="34" charset="0"/>
              </a:rPr>
              <a:t>loanPeriod</a:t>
            </a:r>
            <a:r>
              <a:rPr lang="en-US" sz="2400" dirty="0">
                <a:latin typeface="Arial Narrow" panose="020B0606020202030204" pitchFamily="34" charset="0"/>
              </a:rPr>
              <a:t>.</a:t>
            </a:r>
          </a:p>
          <a:p>
            <a:pPr marL="584200" indent="-457200">
              <a:buFont typeface="+mj-lt"/>
              <a:buAutoNum type="arabicPeriod" startAt="6"/>
            </a:pPr>
            <a:endParaRPr lang="en-US" sz="2400" dirty="0">
              <a:latin typeface="Arial Narrow" panose="020B0606020202030204" pitchFamily="34" charset="0"/>
            </a:endParaRPr>
          </a:p>
          <a:p>
            <a:pPr marL="584200" indent="-457200">
              <a:buFont typeface="+mj-lt"/>
              <a:buAutoNum type="arabicPeriod" startAt="6"/>
            </a:pPr>
            <a:endParaRPr lang="en-US" sz="2400" dirty="0">
              <a:latin typeface="Arial Narrow" panose="020B0606020202030204" pitchFamily="34" charset="0"/>
            </a:endParaRPr>
          </a:p>
          <a:p>
            <a:pPr marL="584200" indent="-457200">
              <a:buFont typeface="+mj-lt"/>
              <a:buAutoNum type="arabicPeriod" startAt="6"/>
            </a:pP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26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903768" y="-219532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Algorithm cont.</a:t>
            </a:r>
            <a:endParaRPr sz="4800" dirty="0"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968AA6C9-DD3E-4039-990F-96C6E5ABC9C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4038" y="928017"/>
                <a:ext cx="7836194" cy="3590820"/>
              </a:xfrm>
            </p:spPr>
            <p:txBody>
              <a:bodyPr/>
              <a:lstStyle/>
              <a:p>
                <a:pPr marL="584200" indent="-457200">
                  <a:buFont typeface="+mj-lt"/>
                  <a:buAutoNum type="arabicPeriod" startAt="9"/>
                </a:pPr>
                <a:r>
                  <a:rPr lang="en-US" sz="2400" dirty="0">
                    <a:latin typeface="Arial Narrow" panose="020B0606020202030204" pitchFamily="34" charset="0"/>
                  </a:rPr>
                  <a:t>Print “Enter the loan amount in integer form with no commas or decimals:” and store the user input into </a:t>
                </a:r>
                <a:r>
                  <a:rPr lang="en-US" sz="2400" b="1" dirty="0" err="1">
                    <a:latin typeface="Arial Narrow" panose="020B0606020202030204" pitchFamily="34" charset="0"/>
                  </a:rPr>
                  <a:t>loanAmount</a:t>
                </a:r>
                <a:r>
                  <a:rPr lang="en-US" sz="2400" dirty="0">
                    <a:latin typeface="Arial Narrow" panose="020B0606020202030204" pitchFamily="34" charset="0"/>
                  </a:rPr>
                  <a:t>.</a:t>
                </a:r>
              </a:p>
              <a:p>
                <a:pPr marL="584200" indent="-457200">
                  <a:buFont typeface="+mj-lt"/>
                  <a:buAutoNum type="arabicPeriod" startAt="9"/>
                </a:pPr>
                <a:r>
                  <a:rPr lang="en-US" sz="2400" dirty="0">
                    <a:latin typeface="Arial Narrow" panose="020B0606020202030204" pitchFamily="34" charset="0"/>
                  </a:rPr>
                  <a:t>Declare five double variables: </a:t>
                </a:r>
                <a:r>
                  <a:rPr lang="en-US" sz="2400" b="1" dirty="0" err="1">
                    <a:latin typeface="Arial Narrow" panose="020B0606020202030204" pitchFamily="34" charset="0"/>
                  </a:rPr>
                  <a:t>monthlyPaymentNum</a:t>
                </a:r>
                <a:r>
                  <a:rPr lang="en-US" sz="2400" b="1" dirty="0">
                    <a:latin typeface="Arial Narrow" panose="020B0606020202030204" pitchFamily="34" charset="0"/>
                  </a:rPr>
                  <a:t>, monthlyPaymentDenom1, monthlyPaymentDenom2, </a:t>
                </a:r>
                <a:r>
                  <a:rPr lang="en-US" sz="2400" b="1" dirty="0" err="1">
                    <a:latin typeface="Arial Narrow" panose="020B0606020202030204" pitchFamily="34" charset="0"/>
                  </a:rPr>
                  <a:t>monthlyPayment</a:t>
                </a:r>
                <a:r>
                  <a:rPr lang="en-US" sz="2400" b="1" dirty="0">
                    <a:latin typeface="Arial Narrow" panose="020B0606020202030204" pitchFamily="34" charset="0"/>
                  </a:rPr>
                  <a:t> </a:t>
                </a:r>
                <a:r>
                  <a:rPr lang="en-US" sz="2400" dirty="0">
                    <a:latin typeface="Arial Narrow" panose="020B0606020202030204" pitchFamily="34" charset="0"/>
                  </a:rPr>
                  <a:t>and </a:t>
                </a:r>
                <a:r>
                  <a:rPr lang="en-US" sz="2400" b="1" dirty="0" err="1">
                    <a:latin typeface="Arial Narrow" panose="020B0606020202030204" pitchFamily="34" charset="0"/>
                  </a:rPr>
                  <a:t>totalPayment</a:t>
                </a:r>
                <a:endParaRPr lang="en-US" sz="2400" b="1" dirty="0">
                  <a:latin typeface="Arial Narrow" panose="020B0606020202030204" pitchFamily="34" charset="0"/>
                </a:endParaRPr>
              </a:p>
              <a:p>
                <a:pPr marL="584200" indent="-457200">
                  <a:buFont typeface="+mj-lt"/>
                  <a:buAutoNum type="arabicPeriod" startAt="9"/>
                </a:pPr>
                <a:r>
                  <a:rPr lang="en-US" sz="2400" dirty="0">
                    <a:latin typeface="Arial Narrow" panose="020B0606020202030204" pitchFamily="34" charset="0"/>
                  </a:rPr>
                  <a:t>Initialize </a:t>
                </a:r>
                <a:r>
                  <a:rPr lang="en-US" sz="2400" b="1" dirty="0">
                    <a:latin typeface="Arial Narrow" panose="020B0606020202030204" pitchFamily="34" charset="0"/>
                  </a:rPr>
                  <a:t>mPayDenom1/2</a:t>
                </a:r>
                <a:r>
                  <a:rPr lang="en-US" sz="2400" dirty="0">
                    <a:latin typeface="Arial Narrow" panose="020B0606020202030204" pitchFamily="34" charset="0"/>
                  </a:rPr>
                  <a:t> (variable names shortened in PowerPoint cannot be shortened in Eclipse) to the denominator of the monthly payment equation shown before. Utilize </a:t>
                </a:r>
                <a:r>
                  <a:rPr lang="en-US" sz="2400" b="1" dirty="0">
                    <a:solidFill>
                      <a:srgbClr val="00B0F0"/>
                    </a:solidFill>
                    <a:latin typeface="Arial Narrow" panose="020B0606020202030204" pitchFamily="34" charset="0"/>
                  </a:rPr>
                  <a:t>Math</a:t>
                </a:r>
                <a:r>
                  <a:rPr lang="en-US" sz="2400" dirty="0">
                    <a:latin typeface="Arial Narrow" panose="020B0606020202030204" pitchFamily="34" charset="0"/>
                  </a:rPr>
                  <a:t> class and </a:t>
                </a:r>
                <a:r>
                  <a:rPr lang="en-US" sz="2400" i="1" dirty="0">
                    <a:latin typeface="Arial Narrow" panose="020B0606020202030204" pitchFamily="34" charset="0"/>
                  </a:rPr>
                  <a:t>pow() </a:t>
                </a:r>
                <a:r>
                  <a:rPr lang="en-US" sz="2400" dirty="0">
                    <a:latin typeface="Arial Narrow" panose="020B0606020202030204" pitchFamily="34" charset="0"/>
                  </a:rPr>
                  <a:t>function to program </a:t>
                </a:r>
                <a14:m>
                  <m:oMath xmlns:m="http://schemas.openxmlformats.org/officeDocument/2006/math">
                    <m:r>
                      <a:rPr lang="en-US" sz="240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pt-BR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968AA6C9-DD3E-4039-990F-96C6E5ABC9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4038" y="928017"/>
                <a:ext cx="7836194" cy="3590820"/>
              </a:xfrm>
              <a:blipFill>
                <a:blip r:embed="rId3"/>
                <a:stretch>
                  <a:fillRect r="-1555" b="-6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371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903768" y="-208899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Algorithm cont.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038" y="917385"/>
            <a:ext cx="7836194" cy="3590820"/>
          </a:xfrm>
        </p:spPr>
        <p:txBody>
          <a:bodyPr/>
          <a:lstStyle/>
          <a:p>
            <a:pPr marL="584200" indent="-457200">
              <a:buFont typeface="+mj-lt"/>
              <a:buAutoNum type="arabicPeriod" startAt="12"/>
            </a:pPr>
            <a:r>
              <a:rPr lang="en-US" sz="2400" dirty="0">
                <a:latin typeface="Arial Narrow" panose="020B0606020202030204" pitchFamily="34" charset="0"/>
              </a:rPr>
              <a:t>Initialize the numerator of the </a:t>
            </a:r>
            <a:r>
              <a:rPr lang="en-US" sz="2400" b="1" dirty="0" err="1">
                <a:latin typeface="Arial Narrow" panose="020B0606020202030204" pitchFamily="34" charset="0"/>
              </a:rPr>
              <a:t>mPayNum</a:t>
            </a:r>
            <a:r>
              <a:rPr lang="en-US" sz="2400" dirty="0">
                <a:latin typeface="Arial Narrow" panose="020B0606020202030204" pitchFamily="34" charset="0"/>
              </a:rPr>
              <a:t> to the </a:t>
            </a:r>
            <a:r>
              <a:rPr lang="en-US" sz="2400" b="1" dirty="0" err="1">
                <a:latin typeface="Arial Narrow" panose="020B0606020202030204" pitchFamily="34" charset="0"/>
              </a:rPr>
              <a:t>loanAmount</a:t>
            </a:r>
            <a:r>
              <a:rPr lang="en-US" sz="2400" dirty="0">
                <a:latin typeface="Arial Narrow" panose="020B0606020202030204" pitchFamily="34" charset="0"/>
              </a:rPr>
              <a:t> times the </a:t>
            </a:r>
            <a:r>
              <a:rPr lang="en-US" sz="2400" b="1" dirty="0" err="1">
                <a:latin typeface="Arial Narrow" panose="020B0606020202030204" pitchFamily="34" charset="0"/>
              </a:rPr>
              <a:t>interestRate</a:t>
            </a:r>
            <a:r>
              <a:rPr lang="en-US" sz="2400" dirty="0">
                <a:latin typeface="Arial Narrow" panose="020B0606020202030204" pitchFamily="34" charset="0"/>
              </a:rPr>
              <a:t>.</a:t>
            </a:r>
          </a:p>
          <a:p>
            <a:pPr marL="584200" indent="-457200">
              <a:buFont typeface="+mj-lt"/>
              <a:buAutoNum type="arabicPeriod" startAt="12"/>
            </a:pPr>
            <a:r>
              <a:rPr lang="en-US" sz="2400" dirty="0">
                <a:latin typeface="Arial Narrow" panose="020B0606020202030204" pitchFamily="34" charset="0"/>
              </a:rPr>
              <a:t>Initialize the </a:t>
            </a:r>
            <a:r>
              <a:rPr lang="en-US" sz="2400" b="1" dirty="0" err="1">
                <a:latin typeface="Arial Narrow" panose="020B0606020202030204" pitchFamily="34" charset="0"/>
              </a:rPr>
              <a:t>monthlyPayment</a:t>
            </a:r>
            <a:r>
              <a:rPr lang="en-US" sz="2400" dirty="0">
                <a:latin typeface="Arial Narrow" panose="020B0606020202030204" pitchFamily="34" charset="0"/>
              </a:rPr>
              <a:t> and </a:t>
            </a:r>
            <a:r>
              <a:rPr lang="en-US" sz="2400" b="1" dirty="0" err="1">
                <a:latin typeface="Arial Narrow" panose="020B0606020202030204" pitchFamily="34" charset="0"/>
              </a:rPr>
              <a:t>totalPayment</a:t>
            </a:r>
            <a:r>
              <a:rPr lang="en-US" sz="2400" dirty="0">
                <a:latin typeface="Arial Narrow" panose="020B0606020202030204" pitchFamily="34" charset="0"/>
              </a:rPr>
              <a:t> variables to the new variables created before for brevity. For example, </a:t>
            </a:r>
            <a:r>
              <a:rPr lang="en-US" sz="2400" b="1" dirty="0" err="1">
                <a:latin typeface="Arial Narrow" panose="020B0606020202030204" pitchFamily="34" charset="0"/>
              </a:rPr>
              <a:t>monthlyPayment</a:t>
            </a:r>
            <a:r>
              <a:rPr lang="en-US" sz="2400" dirty="0">
                <a:latin typeface="Arial Narrow" panose="020B0606020202030204" pitchFamily="34" charset="0"/>
              </a:rPr>
              <a:t> will be equal to </a:t>
            </a:r>
            <a:r>
              <a:rPr lang="en-US" sz="2400" b="1" dirty="0" err="1">
                <a:latin typeface="Arial Narrow" panose="020B0606020202030204" pitchFamily="34" charset="0"/>
              </a:rPr>
              <a:t>mPayNum</a:t>
            </a:r>
            <a:r>
              <a:rPr lang="en-US" sz="2400" b="1" dirty="0">
                <a:latin typeface="Arial Narrow" panose="020B0606020202030204" pitchFamily="34" charset="0"/>
              </a:rPr>
              <a:t> / mPayDenom2</a:t>
            </a:r>
            <a:r>
              <a:rPr lang="en-US" sz="2400" dirty="0">
                <a:latin typeface="Arial Narrow" panose="020B0606020202030204" pitchFamily="34" charset="0"/>
              </a:rPr>
              <a:t>.</a:t>
            </a:r>
            <a:endParaRPr lang="en-US" sz="2400" b="1" dirty="0">
              <a:latin typeface="Arial Narrow" panose="020B0606020202030204" pitchFamily="34" charset="0"/>
            </a:endParaRPr>
          </a:p>
          <a:p>
            <a:pPr marL="584200" indent="-457200">
              <a:buFont typeface="+mj-lt"/>
              <a:buAutoNum type="arabicPeriod" startAt="12"/>
            </a:pPr>
            <a:r>
              <a:rPr lang="en-US" sz="2400" dirty="0">
                <a:latin typeface="Arial Narrow" panose="020B0606020202030204" pitchFamily="34" charset="0"/>
              </a:rPr>
              <a:t>Print a header that will display </a:t>
            </a:r>
            <a:r>
              <a:rPr lang="en-US" sz="2400" dirty="0">
                <a:solidFill>
                  <a:srgbClr val="00B0F0"/>
                </a:solidFill>
                <a:latin typeface="Arial Narrow" panose="020B0606020202030204" pitchFamily="34" charset="0"/>
              </a:rPr>
              <a:t>“Interest Rate”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,</a:t>
            </a:r>
            <a:r>
              <a:rPr lang="en-US" sz="2400" dirty="0">
                <a:solidFill>
                  <a:srgbClr val="00B0F0"/>
                </a:solidFill>
                <a:latin typeface="Arial Narrow" panose="020B0606020202030204" pitchFamily="34" charset="0"/>
              </a:rPr>
              <a:t> “Monthly Payment”</a:t>
            </a:r>
            <a:r>
              <a:rPr lang="en-US" sz="2400" dirty="0">
                <a:latin typeface="Arial Narrow" panose="020B0606020202030204" pitchFamily="34" charset="0"/>
              </a:rPr>
              <a:t> and </a:t>
            </a:r>
            <a:r>
              <a:rPr lang="en-US" sz="2400" dirty="0">
                <a:solidFill>
                  <a:srgbClr val="00B0F0"/>
                </a:solidFill>
                <a:latin typeface="Arial Narrow" panose="020B0606020202030204" pitchFamily="34" charset="0"/>
              </a:rPr>
              <a:t>“Total Payment” 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and their respective variables.</a:t>
            </a:r>
          </a:p>
          <a:p>
            <a:pPr marL="584200" indent="-457200">
              <a:buFont typeface="+mj-lt"/>
              <a:buAutoNum type="arabicPeriod" startAt="12"/>
            </a:pPr>
            <a:r>
              <a:rPr lang="en-US" sz="2400" dirty="0">
                <a:latin typeface="Arial Narrow" panose="020B0606020202030204" pitchFamily="34" charset="0"/>
              </a:rPr>
              <a:t>End the for loop, return a value of 0 to the returnPowFuncValue program and end the class</a:t>
            </a:r>
          </a:p>
          <a:p>
            <a:pPr marL="584200" indent="-457200">
              <a:buFont typeface="+mj-lt"/>
              <a:buAutoNum type="arabicPeriod" startAt="12"/>
            </a:pP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48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50" y="264577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Test Case 1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49" y="1624776"/>
            <a:ext cx="7488042" cy="2862163"/>
          </a:xfrm>
        </p:spPr>
        <p:txBody>
          <a:bodyPr/>
          <a:lstStyle/>
          <a:p>
            <a:pPr marL="12700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“Enter loan period in years: “</a:t>
            </a:r>
          </a:p>
          <a:p>
            <a:pPr marL="12700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“Enter the loan amount in integer form with no commas or decimals: “</a:t>
            </a:r>
          </a:p>
          <a:p>
            <a:pPr marL="127000" indent="0">
              <a:buNone/>
            </a:pPr>
            <a:r>
              <a:rPr lang="en-US" sz="2400" dirty="0">
                <a:latin typeface="Arial Narrow" panose="020B0606020202030204" pitchFamily="34" charset="0"/>
              </a:rPr>
              <a:t>Input: </a:t>
            </a:r>
            <a:r>
              <a:rPr lang="en-US" sz="2400" dirty="0">
                <a:solidFill>
                  <a:srgbClr val="92D050"/>
                </a:solidFill>
                <a:latin typeface="Arial Narrow" panose="020B0606020202030204" pitchFamily="34" charset="0"/>
              </a:rPr>
              <a:t>5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,</a:t>
            </a:r>
            <a:r>
              <a:rPr lang="en-US" sz="2400" dirty="0">
                <a:solidFill>
                  <a:srgbClr val="92D050"/>
                </a:solidFill>
                <a:latin typeface="Arial Narrow" panose="020B0606020202030204" pitchFamily="34" charset="0"/>
              </a:rPr>
              <a:t> 8000</a:t>
            </a:r>
          </a:p>
          <a:p>
            <a:pPr marL="127000" indent="0">
              <a:buNone/>
            </a:pP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Output: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9866824-2B1C-4CA7-A816-981942E55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255124"/>
              </p:ext>
            </p:extLst>
          </p:nvPr>
        </p:nvGraphicFramePr>
        <p:xfrm>
          <a:off x="2044995" y="3518724"/>
          <a:ext cx="6096000" cy="741680"/>
        </p:xfrm>
        <a:graphic>
          <a:graphicData uri="http://schemas.openxmlformats.org/drawingml/2006/table">
            <a:tbl>
              <a:tblPr firstRow="1" bandRow="1">
                <a:tableStyleId>{0D7BF8E2-8DAA-42A4-910E-48A3EC42CDC2}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976093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773970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38317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Interest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Monthly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Payment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76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$422.63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$25,357.53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198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3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50" y="264577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Test Case 2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49" y="1624776"/>
            <a:ext cx="7530572" cy="2862163"/>
          </a:xfrm>
        </p:spPr>
        <p:txBody>
          <a:bodyPr/>
          <a:lstStyle/>
          <a:p>
            <a:pPr marL="12700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“Enter loan period in years: “</a:t>
            </a:r>
          </a:p>
          <a:p>
            <a:pPr marL="12700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“Enter the loan amount in integer form with no commas or decimals: “</a:t>
            </a:r>
          </a:p>
          <a:p>
            <a:pPr marL="127000" indent="0">
              <a:buNone/>
            </a:pPr>
            <a:r>
              <a:rPr lang="en-US" sz="2400" dirty="0">
                <a:latin typeface="Arial Narrow" panose="020B0606020202030204" pitchFamily="34" charset="0"/>
              </a:rPr>
              <a:t>Input: </a:t>
            </a:r>
            <a:r>
              <a:rPr lang="en-US" sz="2400" dirty="0">
                <a:solidFill>
                  <a:srgbClr val="92D050"/>
                </a:solidFill>
                <a:latin typeface="Arial Narrow" panose="020B0606020202030204" pitchFamily="34" charset="0"/>
              </a:rPr>
              <a:t>5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,</a:t>
            </a:r>
            <a:r>
              <a:rPr lang="en-US" sz="2400" dirty="0">
                <a:solidFill>
                  <a:srgbClr val="92D050"/>
                </a:solidFill>
                <a:latin typeface="Arial Narrow" panose="020B0606020202030204" pitchFamily="34" charset="0"/>
              </a:rPr>
              <a:t> 8000</a:t>
            </a:r>
          </a:p>
          <a:p>
            <a:pPr marL="127000" indent="0">
              <a:buNone/>
            </a:pP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Output: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102E51E-7849-4EA0-871D-9100EDF95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967471"/>
              </p:ext>
            </p:extLst>
          </p:nvPr>
        </p:nvGraphicFramePr>
        <p:xfrm>
          <a:off x="2044995" y="3518724"/>
          <a:ext cx="6096000" cy="741680"/>
        </p:xfrm>
        <a:graphic>
          <a:graphicData uri="http://schemas.openxmlformats.org/drawingml/2006/table">
            <a:tbl>
              <a:tblPr firstRow="1" bandRow="1">
                <a:tableStyleId>{0D7BF8E2-8DAA-42A4-910E-48A3EC42CDC2}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976093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773970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38317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Interest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Monthly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Payment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76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$512.52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$30,810.90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198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39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49" y="466595"/>
            <a:ext cx="7753856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Analysis – what is known and given?</a:t>
            </a:r>
            <a:endParaRPr sz="4800" dirty="0"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968AA6C9-DD3E-4039-990F-96C6E5ABC9C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69149" y="1624776"/>
                <a:ext cx="7573101" cy="2862163"/>
              </a:xfrm>
            </p:spPr>
            <p:txBody>
              <a:bodyPr/>
              <a:lstStyle/>
              <a:p>
                <a:r>
                  <a:rPr lang="en-US" sz="2400" dirty="0">
                    <a:latin typeface="Arial Narrow" panose="020B0606020202030204" pitchFamily="34" charset="0"/>
                  </a:rPr>
                  <a:t>Before we even think about coding specifics, we have to determine the objective (this is the first step used in an IPO diagram [input-process-output diagram]). </a:t>
                </a:r>
              </a:p>
              <a:p>
                <a:r>
                  <a:rPr lang="en-US" sz="2400" dirty="0">
                    <a:latin typeface="Arial Narrow" panose="020B0606020202030204" pitchFamily="34" charset="0"/>
                  </a:rPr>
                  <a:t>Power functions are essentially functions that utilize exponentiation. The </a:t>
                </a:r>
                <a:r>
                  <a:rPr lang="en-US" sz="2400" b="1" dirty="0">
                    <a:latin typeface="Arial Narrow" panose="020B0606020202030204" pitchFamily="34" charset="0"/>
                  </a:rPr>
                  <a:t>base</a:t>
                </a:r>
                <a:r>
                  <a:rPr lang="en-US" sz="2400" dirty="0">
                    <a:latin typeface="Arial Narrow" panose="020B0606020202030204" pitchFamily="34" charset="0"/>
                  </a:rPr>
                  <a:t> and the </a:t>
                </a:r>
                <a:r>
                  <a:rPr lang="en-US" sz="2400" b="1" dirty="0">
                    <a:latin typeface="Arial Narrow" panose="020B0606020202030204" pitchFamily="34" charset="0"/>
                  </a:rPr>
                  <a:t>exponent</a:t>
                </a:r>
                <a:r>
                  <a:rPr lang="en-US" sz="2400" dirty="0">
                    <a:latin typeface="Arial Narrow" panose="020B0606020202030204" pitchFamily="34" charset="0"/>
                  </a:rPr>
                  <a:t> create an output. If the user inputs 3 (base) and 4 (exponent), the program should print a result of 81,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pt-BR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81</m:t>
                    </m:r>
                  </m:oMath>
                </a14:m>
                <a:r>
                  <a:rPr lang="en-US" sz="2400" dirty="0">
                    <a:latin typeface="Arial Narrow" panose="020B0606020202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968AA6C9-DD3E-4039-990F-96C6E5ABC9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69149" y="1624776"/>
                <a:ext cx="7573101" cy="2862163"/>
              </a:xfrm>
              <a:blipFill>
                <a:blip r:embed="rId3"/>
                <a:stretch>
                  <a:fillRect r="-1610" b="-4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248347"/>
            <a:ext cx="347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ial Narrow" panose="020B0606020202030204" pitchFamily="34" charset="0"/>
              </a:rPr>
              <a:t>Example</a:t>
            </a:r>
            <a:endParaRPr sz="7200" dirty="0">
              <a:latin typeface="Arial Narrow" panose="020B0606020202030204" pitchFamily="34" charset="0"/>
            </a:endParaRPr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408147"/>
            <a:ext cx="3470400" cy="20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>
                <a:latin typeface="Arial Narrow" panose="020B0606020202030204" pitchFamily="34" charset="0"/>
                <a:sym typeface="Work Sans"/>
              </a:rPr>
              <a:t>The image demonstrates a polymorphism (one class, multiple methods) to OOP.</a:t>
            </a:r>
            <a:endParaRPr sz="2800" b="1" dirty="0">
              <a:latin typeface="Arial Narrow" panose="020B0606020202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A68AF6-531F-47FA-95DD-0509A5F02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85" y="719653"/>
            <a:ext cx="4623607" cy="33554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15987" y="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Analysis cont.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405" y="1055608"/>
            <a:ext cx="7836194" cy="2862163"/>
          </a:xfrm>
        </p:spPr>
        <p:txBody>
          <a:bodyPr/>
          <a:lstStyle/>
          <a:p>
            <a:r>
              <a:rPr lang="en-US" sz="2400" dirty="0">
                <a:latin typeface="Arial Narrow" panose="020B0606020202030204" pitchFamily="34" charset="0"/>
              </a:rPr>
              <a:t>The compiler can calculate a value based on a base and exponent using the </a:t>
            </a:r>
            <a:r>
              <a:rPr lang="en-US" sz="2400" i="1" dirty="0">
                <a:latin typeface="Arial Narrow" panose="020B0606020202030204" pitchFamily="34" charset="0"/>
              </a:rPr>
              <a:t>pow(a,b) </a:t>
            </a:r>
            <a:r>
              <a:rPr lang="en-US" sz="2400" dirty="0">
                <a:latin typeface="Arial Narrow" panose="020B0606020202030204" pitchFamily="34" charset="0"/>
              </a:rPr>
              <a:t>method. Therefore, we have to import the </a:t>
            </a:r>
            <a:r>
              <a:rPr lang="en-US" sz="2400" b="1" dirty="0">
                <a:solidFill>
                  <a:srgbClr val="0070C0"/>
                </a:solidFill>
                <a:latin typeface="Arial Narrow" panose="020B0606020202030204" pitchFamily="34" charset="0"/>
              </a:rPr>
              <a:t>Math</a:t>
            </a:r>
            <a:r>
              <a:rPr lang="en-US" sz="2400" dirty="0">
                <a:latin typeface="Arial Narrow" panose="020B0606020202030204" pitchFamily="34" charset="0"/>
              </a:rPr>
              <a:t> and</a:t>
            </a:r>
            <a:r>
              <a:rPr lang="en-US" sz="2400" b="1" dirty="0">
                <a:solidFill>
                  <a:srgbClr val="0070C0"/>
                </a:solidFill>
                <a:latin typeface="Arial Narrow" panose="020B0606020202030204" pitchFamily="34" charset="0"/>
              </a:rPr>
              <a:t> Scanner </a:t>
            </a:r>
            <a:r>
              <a:rPr lang="en-US" sz="2400" dirty="0">
                <a:latin typeface="Arial Narrow" panose="020B0606020202030204" pitchFamily="34" charset="0"/>
              </a:rPr>
              <a:t>classes.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The program must run under a for loop, which means that it will repeat under certain condition or parameters. Before we declare the for loop, we must declare a loop control variable. Inside the parameters for the for loop, we have to make sure the variable will begin at 5% (.05) and end at 8% (.08) because that is the domain of our interest rates. It will increment by 1/8 (.125)</a:t>
            </a:r>
            <a:endParaRPr lang="en-US" sz="2400" u="sng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56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347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ial Narrow" panose="020B0606020202030204" pitchFamily="34" charset="0"/>
              </a:rPr>
              <a:t>Example</a:t>
            </a:r>
            <a:endParaRPr sz="7200" dirty="0">
              <a:latin typeface="Arial Narrow" panose="020B0606020202030204" pitchFamily="34" charset="0"/>
            </a:endParaRPr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408147"/>
            <a:ext cx="3470400" cy="20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n-US" sz="2800" b="1" dirty="0">
                <a:latin typeface="Arial Narrow" panose="020B0606020202030204" pitchFamily="34" charset="0"/>
                <a:sym typeface="Work Sans"/>
              </a:rPr>
              <a:t>Visualization of </a:t>
            </a:r>
            <a:r>
              <a:rPr lang="en-US" sz="2800" b="1" dirty="0">
                <a:latin typeface="Arial Narrow" panose="020B0606020202030204" pitchFamily="34" charset="0"/>
              </a:rPr>
              <a:t>the for loop.</a:t>
            </a:r>
            <a:endParaRPr sz="2800" b="1" dirty="0">
              <a:latin typeface="Arial Narrow" panose="020B0606020202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9A165-7A86-44DD-87B2-2BF775462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307" y="404812"/>
            <a:ext cx="47339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79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660902"/>
            <a:ext cx="347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ial Narrow" panose="020B0606020202030204" pitchFamily="34" charset="0"/>
              </a:rPr>
              <a:t>Example</a:t>
            </a:r>
            <a:endParaRPr sz="7200" dirty="0">
              <a:latin typeface="Arial Narrow" panose="020B0606020202030204" pitchFamily="34" charset="0"/>
            </a:endParaRPr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4294967295"/>
          </p:nvPr>
        </p:nvSpPr>
        <p:spPr>
          <a:xfrm>
            <a:off x="685800" y="1662362"/>
            <a:ext cx="7772400" cy="27614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n-US" sz="2800" b="1" dirty="0">
                <a:latin typeface="Arial Narrow" panose="020B0606020202030204" pitchFamily="34" charset="0"/>
              </a:rPr>
              <a:t>We need to use problem decomposition to program this large equation for simplicity and readability. For example, the denominator can be broken up into two variables.</a:t>
            </a:r>
            <a:endParaRPr sz="2800" b="1" dirty="0">
              <a:latin typeface="Arial Narrow" panose="020B0606020202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41DC05-FDC2-4195-80B1-6A30E770E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72" y="504022"/>
            <a:ext cx="8321761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7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903768" y="-219532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Algorithm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038" y="850768"/>
            <a:ext cx="7836194" cy="3590820"/>
          </a:xfrm>
        </p:spPr>
        <p:txBody>
          <a:bodyPr/>
          <a:lstStyle/>
          <a:p>
            <a:pPr marL="584200" indent="-457200"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Create the package, import the </a:t>
            </a:r>
            <a:r>
              <a:rPr lang="en-US" sz="2400" b="1" dirty="0">
                <a:solidFill>
                  <a:srgbClr val="0070C0"/>
                </a:solidFill>
                <a:latin typeface="Arial Narrow" panose="020B0606020202030204" pitchFamily="34" charset="0"/>
              </a:rPr>
              <a:t>Scanner</a:t>
            </a:r>
            <a:r>
              <a:rPr lang="en-US" sz="2400" dirty="0">
                <a:latin typeface="Arial Narrow" panose="020B0606020202030204" pitchFamily="34" charset="0"/>
              </a:rPr>
              <a:t> and </a:t>
            </a:r>
            <a:r>
              <a:rPr lang="en-US" sz="2400" b="1" dirty="0">
                <a:solidFill>
                  <a:srgbClr val="0070C0"/>
                </a:solidFill>
                <a:latin typeface="Arial Narrow" panose="020B0606020202030204" pitchFamily="34" charset="0"/>
              </a:rPr>
              <a:t>Math</a:t>
            </a:r>
            <a:r>
              <a:rPr lang="en-US" sz="2400" dirty="0">
                <a:latin typeface="Arial Narrow" panose="020B0606020202030204" pitchFamily="34" charset="0"/>
              </a:rPr>
              <a:t> class respectively and create the main class.</a:t>
            </a:r>
          </a:p>
          <a:p>
            <a:pPr marL="584200" indent="-457200"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Declare and initialize the necessary </a:t>
            </a:r>
            <a:r>
              <a:rPr lang="en-US" sz="2400" b="1" dirty="0">
                <a:solidFill>
                  <a:srgbClr val="0070C0"/>
                </a:solidFill>
                <a:latin typeface="Arial Narrow" panose="020B0606020202030204" pitchFamily="34" charset="0"/>
              </a:rPr>
              <a:t>Scanner</a:t>
            </a:r>
            <a:r>
              <a:rPr lang="en-US" sz="2400" dirty="0">
                <a:latin typeface="Arial Narrow" panose="020B0606020202030204" pitchFamily="34" charset="0"/>
              </a:rPr>
              <a:t> object to allow user input.</a:t>
            </a:r>
          </a:p>
          <a:p>
            <a:pPr marL="584200" indent="-457200"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Declare three variables: </a:t>
            </a:r>
            <a:r>
              <a:rPr lang="en-US" sz="2400" b="1" dirty="0" err="1">
                <a:latin typeface="Arial Narrow" panose="020B0606020202030204" pitchFamily="34" charset="0"/>
              </a:rPr>
              <a:t>loanAmount</a:t>
            </a:r>
            <a:r>
              <a:rPr lang="en-US" sz="2400" dirty="0">
                <a:latin typeface="Arial Narrow" panose="020B0606020202030204" pitchFamily="34" charset="0"/>
              </a:rPr>
              <a:t>, </a:t>
            </a:r>
            <a:r>
              <a:rPr lang="en-US" sz="2400" b="1" dirty="0" err="1">
                <a:latin typeface="Arial Narrow" panose="020B0606020202030204" pitchFamily="34" charset="0"/>
              </a:rPr>
              <a:t>loanPeriod</a:t>
            </a:r>
            <a:r>
              <a:rPr lang="en-US" sz="2400" b="1" dirty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</a:rPr>
              <a:t>and </a:t>
            </a:r>
            <a:r>
              <a:rPr lang="en-US" sz="2400" b="1" dirty="0">
                <a:latin typeface="Arial Narrow" panose="020B0606020202030204" pitchFamily="34" charset="0"/>
              </a:rPr>
              <a:t>loopcount</a:t>
            </a:r>
            <a:r>
              <a:rPr lang="en-US" sz="2400" dirty="0">
                <a:latin typeface="Arial Narrow" panose="020B0606020202030204" pitchFamily="34" charset="0"/>
              </a:rPr>
              <a:t>.</a:t>
            </a:r>
          </a:p>
          <a:p>
            <a:pPr marL="584200" indent="-457200"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Declare and give arguments to</a:t>
            </a:r>
            <a:r>
              <a:rPr lang="en-US" sz="2400" i="1" dirty="0">
                <a:latin typeface="Arial Narrow" panose="020B0606020202030204" pitchFamily="34" charset="0"/>
              </a:rPr>
              <a:t> returnPowFuncValue(</a:t>
            </a:r>
            <a:r>
              <a:rPr lang="en-US" sz="2400" i="1" dirty="0" err="1">
                <a:latin typeface="Arial Narrow" panose="020B0606020202030204" pitchFamily="34" charset="0"/>
              </a:rPr>
              <a:t>loanAmount</a:t>
            </a:r>
            <a:r>
              <a:rPr lang="en-US" sz="2400" i="1" dirty="0">
                <a:latin typeface="Arial Narrow" panose="020B0606020202030204" pitchFamily="34" charset="0"/>
              </a:rPr>
              <a:t>, </a:t>
            </a:r>
            <a:r>
              <a:rPr lang="en-US" sz="2400" i="1" dirty="0" err="1">
                <a:latin typeface="Arial Narrow" panose="020B0606020202030204" pitchFamily="34" charset="0"/>
              </a:rPr>
              <a:t>loanPeriod</a:t>
            </a:r>
            <a:r>
              <a:rPr lang="en-US" sz="2400" i="1" dirty="0">
                <a:latin typeface="Arial Narrow" panose="020B0606020202030204" pitchFamily="34" charset="0"/>
              </a:rPr>
              <a:t>, input)</a:t>
            </a:r>
          </a:p>
          <a:p>
            <a:pPr marL="584200" indent="-457200"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End the main program.</a:t>
            </a:r>
          </a:p>
          <a:p>
            <a:pPr marL="584200" indent="-457200">
              <a:buFont typeface="+mj-lt"/>
              <a:buAutoNum type="arabicPeriod"/>
            </a:pPr>
            <a:endParaRPr lang="en-US" sz="2400" dirty="0">
              <a:latin typeface="Arial Narrow" panose="020B0606020202030204" pitchFamily="34" charset="0"/>
            </a:endParaRPr>
          </a:p>
          <a:p>
            <a:pPr marL="584200" indent="-457200">
              <a:buFont typeface="+mj-lt"/>
              <a:buAutoNum type="arabicPeriod"/>
            </a:pP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596635"/>
      </p:ext>
    </p:extLst>
  </p:cSld>
  <p:clrMapOvr>
    <a:masterClrMapping/>
  </p:clrMapOvr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641</Words>
  <Application>Microsoft Office PowerPoint</Application>
  <PresentationFormat>On-screen Show (16:9)</PresentationFormat>
  <Paragraphs>55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Work Sans</vt:lpstr>
      <vt:lpstr>Cambria Math</vt:lpstr>
      <vt:lpstr>Work Sans Light</vt:lpstr>
      <vt:lpstr>Arial Narrow</vt:lpstr>
      <vt:lpstr>Jacquenetta template</vt:lpstr>
      <vt:lpstr>Java Lab Assignment #3 Write a Java program that displays the monthly and total payment based on interest rates incrementing by .125% – Nicholas Carroll – 19 November 2018</vt:lpstr>
      <vt:lpstr>Test Case 1</vt:lpstr>
      <vt:lpstr>Test Case 2</vt:lpstr>
      <vt:lpstr>Analysis – what is known and given?</vt:lpstr>
      <vt:lpstr>Example</vt:lpstr>
      <vt:lpstr>Analysis cont.</vt:lpstr>
      <vt:lpstr>Example</vt:lpstr>
      <vt:lpstr>Example</vt:lpstr>
      <vt:lpstr>Algorithm</vt:lpstr>
      <vt:lpstr>Algorithm cont.</vt:lpstr>
      <vt:lpstr>Algorithm cont.</vt:lpstr>
      <vt:lpstr>Algorithm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Lab Assignment #2 Convert a string into an integer in relation to a phone keypad – Nicholas Carroll – 12 November 2018</dc:title>
  <dc:creator>nick</dc:creator>
  <cp:lastModifiedBy>Nicholas Carroll 5</cp:lastModifiedBy>
  <cp:revision>27</cp:revision>
  <dcterms:modified xsi:type="dcterms:W3CDTF">2018-11-23T17:22:09Z</dcterms:modified>
</cp:coreProperties>
</file>