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93" r:id="rId4"/>
    <p:sldId id="294" r:id="rId5"/>
    <p:sldId id="295" r:id="rId6"/>
    <p:sldId id="279" r:id="rId7"/>
    <p:sldId id="258" r:id="rId8"/>
    <p:sldId id="260" r:id="rId9"/>
    <p:sldId id="278" r:id="rId10"/>
    <p:sldId id="259" r:id="rId11"/>
    <p:sldId id="261" r:id="rId12"/>
    <p:sldId id="263" r:id="rId13"/>
    <p:sldId id="285" r:id="rId14"/>
    <p:sldId id="280" r:id="rId15"/>
    <p:sldId id="264" r:id="rId16"/>
    <p:sldId id="281" r:id="rId17"/>
    <p:sldId id="282" r:id="rId18"/>
    <p:sldId id="266" r:id="rId19"/>
    <p:sldId id="267" r:id="rId20"/>
    <p:sldId id="268" r:id="rId21"/>
    <p:sldId id="283" r:id="rId22"/>
    <p:sldId id="284" r:id="rId23"/>
    <p:sldId id="286" r:id="rId24"/>
    <p:sldId id="287" r:id="rId25"/>
    <p:sldId id="269" r:id="rId26"/>
    <p:sldId id="270" r:id="rId27"/>
    <p:sldId id="271" r:id="rId28"/>
    <p:sldId id="272" r:id="rId29"/>
    <p:sldId id="289" r:id="rId30"/>
    <p:sldId id="273" r:id="rId31"/>
    <p:sldId id="274" r:id="rId32"/>
    <p:sldId id="290" r:id="rId33"/>
    <p:sldId id="296" r:id="rId34"/>
    <p:sldId id="301" r:id="rId35"/>
    <p:sldId id="297" r:id="rId36"/>
    <p:sldId id="298" r:id="rId37"/>
    <p:sldId id="299" r:id="rId38"/>
    <p:sldId id="300" r:id="rId39"/>
    <p:sldId id="302" r:id="rId4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552"/>
    <p:restoredTop sz="94683"/>
  </p:normalViewPr>
  <p:slideViewPr>
    <p:cSldViewPr snapToGrid="0" snapToObjects="1">
      <p:cViewPr>
        <p:scale>
          <a:sx n="54" d="100"/>
          <a:sy n="54" d="100"/>
        </p:scale>
        <p:origin x="144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1844675"/>
            <a:ext cx="7772400" cy="204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799" cy="29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8" marR="0" lvl="2" indent="-14223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marR="0" lvl="3" indent="-177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marR="0" lvl="4" indent="-177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863690" y="6608399"/>
            <a:ext cx="263979" cy="26923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888054"/>
            <a:ext cx="8229600" cy="1758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2646400"/>
            <a:ext cx="8229600" cy="421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863690" y="6608399"/>
            <a:ext cx="263979" cy="26923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274637"/>
            <a:ext cx="6019799" cy="65833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863690" y="6608399"/>
            <a:ext cx="263979" cy="26923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888054"/>
            <a:ext cx="8229600" cy="1758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2646400"/>
            <a:ext cx="8229600" cy="421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50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50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50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863690" y="6608399"/>
            <a:ext cx="263979" cy="26923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816654"/>
            <a:ext cx="8229600" cy="15201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2336800"/>
            <a:ext cx="8229600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822870" y="6510426"/>
            <a:ext cx="263979" cy="26923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2312" y="2815380"/>
            <a:ext cx="7772400" cy="3076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0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2312" y="0"/>
            <a:ext cx="7772400" cy="28153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5325" marR="0" lvl="1" indent="-1111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99" marR="0" lvl="2" indent="-1015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25600" marR="0" lvl="3" indent="-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82800" marR="0" lvl="4" indent="-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863690" y="6608399"/>
            <a:ext cx="263979" cy="26923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766005"/>
            <a:ext cx="4038599" cy="45259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929537"/>
            <a:ext cx="8229600" cy="8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863690" y="6608399"/>
            <a:ext cx="263979" cy="26923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996011"/>
            <a:ext cx="8229600" cy="753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749641"/>
            <a:ext cx="4040187" cy="524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F497D"/>
              </a:buClr>
              <a:buFont typeface="Arial"/>
              <a:buNone/>
              <a:defRPr sz="24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88719" marR="0" lvl="2" indent="-1219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76400" marR="0" lvl="3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33600" marR="0" lvl="4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863690" y="6608399"/>
            <a:ext cx="263979" cy="26923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971608"/>
            <a:ext cx="8229600" cy="1261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863690" y="6608399"/>
            <a:ext cx="263979" cy="26923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863690" y="6608399"/>
            <a:ext cx="263979" cy="26923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008314" cy="19714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20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575050" y="932454"/>
            <a:ext cx="5111750" cy="5925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863690" y="6608399"/>
            <a:ext cx="263979" cy="26923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20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2" cy="804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3887" marR="0" lvl="1" indent="-7778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74419" marR="0" lvl="2" indent="-7111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9400" marR="0" lvl="3" indent="-88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6600" marR="0" lvl="4" indent="-88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863690" y="6608399"/>
            <a:ext cx="263979" cy="26923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816654"/>
            <a:ext cx="8229600" cy="15201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  <a:defRPr sz="44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336800"/>
            <a:ext cx="8229600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22870" y="6510426"/>
            <a:ext cx="263979" cy="26923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45929" y="1773666"/>
            <a:ext cx="8252139" cy="159157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altLang="zh-CN" sz="5141" b="0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Real-Time</a:t>
            </a:r>
            <a:r>
              <a:rPr lang="zh-CN" altLang="en-US" sz="5141" b="0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5141" b="0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Summarization</a:t>
            </a:r>
            <a:endParaRPr lang="en-US" sz="5141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err="1" smtClean="0">
                <a:solidFill>
                  <a:srgbClr val="C6D9F1"/>
                </a:solidFill>
                <a:latin typeface="Calibri"/>
                <a:ea typeface="Calibri"/>
                <a:cs typeface="Calibri"/>
                <a:sym typeface="Calibri"/>
              </a:rPr>
              <a:t>Jianbo</a:t>
            </a:r>
            <a:r>
              <a:rPr lang="en-US" sz="2800" b="0" i="0" u="none" strike="noStrike" cap="none" dirty="0" smtClean="0">
                <a:solidFill>
                  <a:srgbClr val="C6D9F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rgbClr val="C6D9F1"/>
                </a:solidFill>
                <a:latin typeface="Calibri"/>
                <a:ea typeface="Calibri"/>
                <a:cs typeface="Calibri"/>
                <a:sym typeface="Calibri"/>
              </a:rPr>
              <a:t>Pei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3068"/>
            <a:ext cx="8229600" cy="4521199"/>
          </a:xfrm>
        </p:spPr>
        <p:txBody>
          <a:bodyPr/>
          <a:lstStyle/>
          <a:p>
            <a:pPr lvl="2"/>
            <a:r>
              <a:rPr lang="en-US" dirty="0" smtClean="0"/>
              <a:t>Run </a:t>
            </a:r>
            <a:r>
              <a:rPr lang="en-US" dirty="0" smtClean="0"/>
              <a:t>1: 12-features model (add word2vec-info feature) </a:t>
            </a:r>
            <a:endParaRPr lang="en-US" dirty="0"/>
          </a:p>
          <a:p>
            <a:pPr lvl="2"/>
            <a:r>
              <a:rPr lang="en-US" dirty="0" smtClean="0"/>
              <a:t>Trained Word2vec-info </a:t>
            </a:r>
            <a:r>
              <a:rPr lang="en-US" dirty="0"/>
              <a:t>model </a:t>
            </a:r>
            <a:r>
              <a:rPr lang="en-US" dirty="0" smtClean="0"/>
              <a:t>in </a:t>
            </a:r>
            <a:r>
              <a:rPr lang="en-US" dirty="0" err="1"/>
              <a:t>GoogleNews</a:t>
            </a:r>
            <a:r>
              <a:rPr lang="en-US" dirty="0"/>
              <a:t> </a:t>
            </a:r>
            <a:r>
              <a:rPr lang="en-US" dirty="0" smtClean="0"/>
              <a:t>Corpus to calculate similarity between words</a:t>
            </a:r>
            <a:endParaRPr lang="en-US" dirty="0" smtClean="0"/>
          </a:p>
          <a:p>
            <a:pPr lvl="2"/>
            <a:r>
              <a:rPr lang="en-US" dirty="0" smtClean="0"/>
              <a:t>Then, c</a:t>
            </a:r>
            <a:r>
              <a:rPr lang="en-US" dirty="0" smtClean="0"/>
              <a:t>alculate </a:t>
            </a:r>
            <a:r>
              <a:rPr lang="en-US" dirty="0" smtClean="0"/>
              <a:t>how much relevant information a tweet </a:t>
            </a:r>
            <a:r>
              <a:rPr lang="en-US" dirty="0" smtClean="0"/>
              <a:t>has using: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1967648"/>
            <a:ext cx="78613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34438" lvl="2" indent="-142238">
              <a:spcBef>
                <a:spcPts val="600"/>
              </a:spcBef>
              <a:buClr>
                <a:srgbClr val="1F497D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Word2vec example</a:t>
            </a:r>
            <a:r>
              <a:rPr 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, topic MB236, “California drought agricultural </a:t>
            </a: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effects</a:t>
            </a:r>
          </a:p>
          <a:p>
            <a:pPr marL="1234438" lvl="2" indent="-142238">
              <a:spcBef>
                <a:spcPts val="600"/>
              </a:spcBef>
              <a:buClr>
                <a:srgbClr val="1F497D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xpanded </a:t>
            </a:r>
            <a:r>
              <a:rPr 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query becomes “water” “groundwater” “California” “drought” ”impact” and </a:t>
            </a:r>
            <a:r>
              <a:rPr lang="en-US" sz="2800" dirty="0" err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endParaRPr lang="en-US" sz="2800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34438" lvl="2" indent="-142238">
              <a:spcBef>
                <a:spcPts val="600"/>
              </a:spcBef>
              <a:buClr>
                <a:srgbClr val="1F497D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Two </a:t>
            </a: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tweets:</a:t>
            </a:r>
            <a:b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	tweet </a:t>
            </a:r>
            <a:r>
              <a:rPr 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A: “water drought </a:t>
            </a: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groundwater”</a:t>
            </a:r>
            <a:b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	tweet </a:t>
            </a:r>
            <a:r>
              <a:rPr 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B: “water California impact”</a:t>
            </a:r>
          </a:p>
          <a:p>
            <a:pPr marL="1234438" lvl="2" indent="-142238">
              <a:spcBef>
                <a:spcPts val="600"/>
              </a:spcBef>
              <a:buClr>
                <a:srgbClr val="1F497D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Although both hit 3 times, tweet B is more </a:t>
            </a: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relevant.   </a:t>
            </a:r>
            <a:endParaRPr lang="en-US" sz="2800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03" y="4792019"/>
            <a:ext cx="4696393" cy="11392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3803" y="5822806"/>
            <a:ext cx="587186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/>
              <a:t>Ti</a:t>
            </a:r>
            <a:r>
              <a:rPr lang="en-US" sz="1700" dirty="0" smtClean="0"/>
              <a:t> </a:t>
            </a:r>
            <a:r>
              <a:rPr lang="mr-IN" sz="1700" dirty="0" smtClean="0"/>
              <a:t>–</a:t>
            </a:r>
            <a:r>
              <a:rPr lang="en-US" sz="1700" dirty="0" smtClean="0"/>
              <a:t> the term which hits the text</a:t>
            </a:r>
          </a:p>
          <a:p>
            <a:r>
              <a:rPr lang="en-US" sz="1700" dirty="0" smtClean="0"/>
              <a:t>N </a:t>
            </a:r>
            <a:r>
              <a:rPr lang="mr-IN" sz="1700" dirty="0" smtClean="0"/>
              <a:t>–</a:t>
            </a:r>
            <a:r>
              <a:rPr lang="en-US" sz="1700" dirty="0" smtClean="0"/>
              <a:t> number of terms which hit the text</a:t>
            </a:r>
          </a:p>
          <a:p>
            <a:r>
              <a:rPr lang="en-US" sz="1700" dirty="0" err="1" smtClean="0"/>
              <a:t>Tclose</a:t>
            </a:r>
            <a:r>
              <a:rPr lang="en-US" sz="1700" dirty="0" smtClean="0"/>
              <a:t> </a:t>
            </a:r>
            <a:r>
              <a:rPr lang="mr-IN" sz="1700" dirty="0" smtClean="0"/>
              <a:t>–</a:t>
            </a:r>
            <a:r>
              <a:rPr lang="en-US" sz="1700" dirty="0" smtClean="0"/>
              <a:t> most similar term to </a:t>
            </a:r>
            <a:r>
              <a:rPr lang="en-US" sz="1700" dirty="0" err="1" smtClean="0"/>
              <a:t>ti</a:t>
            </a:r>
            <a:r>
              <a:rPr lang="en-US" sz="1700" dirty="0" smtClean="0"/>
              <a:t> which hits the text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316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9723"/>
            <a:ext cx="8229600" cy="5108277"/>
          </a:xfrm>
        </p:spPr>
        <p:txBody>
          <a:bodyPr/>
          <a:lstStyle/>
          <a:p>
            <a:r>
              <a:rPr lang="en-US" dirty="0" smtClean="0"/>
              <a:t>Online Part</a:t>
            </a:r>
          </a:p>
          <a:p>
            <a:pPr lvl="1"/>
            <a:r>
              <a:rPr lang="en-US" dirty="0"/>
              <a:t>Redundancy detection</a:t>
            </a:r>
          </a:p>
          <a:p>
            <a:pPr lvl="2"/>
            <a:r>
              <a:rPr lang="en-US" dirty="0"/>
              <a:t>Similarity score = intersection score/union score</a:t>
            </a:r>
          </a:p>
          <a:p>
            <a:pPr lvl="2"/>
            <a:r>
              <a:rPr lang="en-US" dirty="0"/>
              <a:t>Union score </a:t>
            </a:r>
            <a:r>
              <a:rPr lang="mr-IN" dirty="0"/>
              <a:t>–</a:t>
            </a:r>
            <a:r>
              <a:rPr lang="en-US" dirty="0"/>
              <a:t> sum of word length of the union of two tweets</a:t>
            </a:r>
          </a:p>
          <a:p>
            <a:pPr lvl="2"/>
            <a:r>
              <a:rPr lang="en-US" dirty="0"/>
              <a:t>Intersection score </a:t>
            </a:r>
            <a:r>
              <a:rPr lang="mr-IN" dirty="0"/>
              <a:t>–</a:t>
            </a:r>
            <a:r>
              <a:rPr lang="en-US" dirty="0"/>
              <a:t> sum of word length of the common words of two tweets</a:t>
            </a:r>
          </a:p>
          <a:p>
            <a:pPr lvl="2"/>
            <a:r>
              <a:rPr lang="en-US" dirty="0"/>
              <a:t>Using training data from previous years to choose an optimal threshold of 0.6 for redundancy detection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06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0086"/>
            <a:ext cx="8229600" cy="1520148"/>
          </a:xfrm>
        </p:spPr>
        <p:txBody>
          <a:bodyPr/>
          <a:lstStyle/>
          <a:p>
            <a:r>
              <a:rPr lang="en-US" dirty="0" smtClean="0"/>
              <a:t>COMP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6728"/>
            <a:ext cx="8229600" cy="4521199"/>
          </a:xfrm>
        </p:spPr>
        <p:txBody>
          <a:bodyPr/>
          <a:lstStyle/>
          <a:p>
            <a:pPr lvl="1"/>
            <a:r>
              <a:rPr lang="en-US" dirty="0" smtClean="0"/>
              <a:t>Push strategy and Ranking strategy</a:t>
            </a:r>
          </a:p>
          <a:p>
            <a:pPr lvl="2"/>
            <a:r>
              <a:rPr lang="en-US" dirty="0" smtClean="0"/>
              <a:t>Recall is less </a:t>
            </a:r>
            <a:r>
              <a:rPr lang="en-US" dirty="0" smtClean="0"/>
              <a:t>important than </a:t>
            </a:r>
            <a:r>
              <a:rPr lang="en-US" dirty="0" smtClean="0"/>
              <a:t>precision,</a:t>
            </a:r>
            <a:endParaRPr lang="en-US" dirty="0"/>
          </a:p>
          <a:p>
            <a:pPr lvl="2"/>
            <a:r>
              <a:rPr lang="en-US" dirty="0" smtClean="0"/>
              <a:t>Three threshold chosen for three runs:</a:t>
            </a:r>
            <a:endParaRPr lang="en-US" dirty="0" smtClean="0"/>
          </a:p>
          <a:p>
            <a:pPr lvl="2"/>
            <a:r>
              <a:rPr lang="en-US" dirty="0" smtClean="0"/>
              <a:t>Run </a:t>
            </a:r>
            <a:r>
              <a:rPr lang="en-US" dirty="0" smtClean="0"/>
              <a:t>3: push tweets with relevance score &gt;= </a:t>
            </a:r>
            <a:r>
              <a:rPr lang="en-US" dirty="0" smtClean="0"/>
              <a:t>7</a:t>
            </a:r>
          </a:p>
          <a:p>
            <a:pPr lvl="2"/>
            <a:r>
              <a:rPr lang="en-US" dirty="0"/>
              <a:t>Run 2: push tweets classified as “highly-relevant” with probability &gt;= </a:t>
            </a:r>
            <a:r>
              <a:rPr lang="en-US" dirty="0" smtClean="0"/>
              <a:t>0.6</a:t>
            </a:r>
            <a:endParaRPr lang="en-US" dirty="0" smtClean="0"/>
          </a:p>
          <a:p>
            <a:pPr lvl="2"/>
            <a:r>
              <a:rPr lang="en-US" dirty="0"/>
              <a:t>Run 1: push tweets classified as “highly-relevant” with probability &gt;= </a:t>
            </a:r>
            <a:r>
              <a:rPr lang="en-US" dirty="0" smtClean="0"/>
              <a:t>0.7</a:t>
            </a:r>
          </a:p>
          <a:p>
            <a:pPr lvl="2"/>
            <a:r>
              <a:rPr lang="en-US" dirty="0" smtClean="0"/>
              <a:t>Probability is based on well-trained SVM classifier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521199"/>
          </a:xfrm>
        </p:spPr>
        <p:txBody>
          <a:bodyPr/>
          <a:lstStyle/>
          <a:p>
            <a:r>
              <a:rPr lang="en-US" dirty="0"/>
              <a:t>Results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9" y="2717800"/>
            <a:ext cx="5621360" cy="34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656798"/>
            <a:ext cx="8432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521199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Design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2631989"/>
            <a:ext cx="8229600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/>
            <a:r>
              <a:rPr lang="en-US" dirty="0" smtClean="0"/>
              <a:t>Indexing</a:t>
            </a:r>
          </a:p>
          <a:p>
            <a:pPr lvl="2"/>
            <a:r>
              <a:rPr lang="en-US" dirty="0" smtClean="0"/>
              <a:t>To acquire term statistics in other components, initialize index of a 5-day tweets stream before evaluation</a:t>
            </a:r>
          </a:p>
          <a:p>
            <a:pPr lvl="2"/>
            <a:r>
              <a:rPr lang="en-US" dirty="0" smtClean="0"/>
              <a:t>Incrementally indexes for all English tweets during evaluation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391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6600"/>
            <a:ext cx="8229600" cy="4521199"/>
          </a:xfrm>
        </p:spPr>
        <p:txBody>
          <a:bodyPr/>
          <a:lstStyle/>
          <a:p>
            <a:pPr lvl="1"/>
            <a:r>
              <a:rPr lang="en-US" dirty="0"/>
              <a:t>Relevance </a:t>
            </a:r>
            <a:r>
              <a:rPr lang="en-US" dirty="0" smtClean="0"/>
              <a:t>Filtering</a:t>
            </a:r>
          </a:p>
          <a:p>
            <a:pPr lvl="2"/>
            <a:r>
              <a:rPr lang="en-US" dirty="0" smtClean="0"/>
              <a:t>Represent each interest profile using vector space model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epresent each tweet as a vector using </a:t>
            </a:r>
            <a:r>
              <a:rPr lang="en-US" dirty="0" err="1" smtClean="0"/>
              <a:t>idf</a:t>
            </a:r>
            <a:r>
              <a:rPr lang="en-US" dirty="0" smtClean="0"/>
              <a:t>-base term weighting </a:t>
            </a:r>
          </a:p>
          <a:p>
            <a:pPr lvl="2"/>
            <a:r>
              <a:rPr lang="en-US" dirty="0" smtClean="0"/>
              <a:t>Compute term weights: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66" y="4907170"/>
            <a:ext cx="4607174" cy="914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8413" y="5821571"/>
            <a:ext cx="586233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N </a:t>
            </a:r>
            <a:r>
              <a:rPr lang="mr-IN" sz="1700" dirty="0" smtClean="0"/>
              <a:t>–</a:t>
            </a:r>
            <a:r>
              <a:rPr lang="en-US" sz="1700" dirty="0" smtClean="0"/>
              <a:t> number of tweets indexed at the time of constructing the vector</a:t>
            </a:r>
          </a:p>
          <a:p>
            <a:r>
              <a:rPr lang="en-US" sz="1700" dirty="0" err="1" smtClean="0"/>
              <a:t>df</a:t>
            </a:r>
            <a:r>
              <a:rPr lang="en-US" sz="1700" dirty="0" smtClean="0"/>
              <a:t>(t) </a:t>
            </a:r>
            <a:r>
              <a:rPr lang="mr-IN" sz="1700" dirty="0" smtClean="0"/>
              <a:t>–</a:t>
            </a:r>
            <a:r>
              <a:rPr lang="en-US" sz="1700" dirty="0" smtClean="0"/>
              <a:t> document frequency of the term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660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82800"/>
            <a:ext cx="8407400" cy="4521199"/>
          </a:xfrm>
        </p:spPr>
        <p:txBody>
          <a:bodyPr/>
          <a:lstStyle/>
          <a:p>
            <a:pPr lvl="1"/>
            <a:r>
              <a:rPr lang="en-US" dirty="0"/>
              <a:t>Relevance </a:t>
            </a:r>
            <a:r>
              <a:rPr lang="en-US" dirty="0" smtClean="0"/>
              <a:t>Filtering (continued)</a:t>
            </a:r>
            <a:endParaRPr lang="en-US" dirty="0"/>
          </a:p>
          <a:p>
            <a:pPr lvl="2"/>
            <a:r>
              <a:rPr lang="en-US" dirty="0" smtClean="0"/>
              <a:t>Using Cosine Similarity to compute relevance score between tweets in vector space against interest profiles</a:t>
            </a:r>
          </a:p>
          <a:p>
            <a:pPr lvl="2"/>
            <a:r>
              <a:rPr lang="en-US" dirty="0" smtClean="0"/>
              <a:t>To efficiently compute relevance score, an in-memory index of profile vectors is applied</a:t>
            </a:r>
          </a:p>
          <a:p>
            <a:pPr lvl="2"/>
            <a:r>
              <a:rPr lang="en-US" dirty="0" smtClean="0"/>
              <a:t>Select relevance threshold </a:t>
            </a:r>
            <a:r>
              <a:rPr lang="en-US" dirty="0" err="1" smtClean="0"/>
              <a:t>Tr</a:t>
            </a:r>
            <a:r>
              <a:rPr lang="en-US" dirty="0" smtClean="0"/>
              <a:t> based on experiments, consider similarity score above </a:t>
            </a:r>
            <a:r>
              <a:rPr lang="en-US" dirty="0" err="1" smtClean="0"/>
              <a:t>Tr</a:t>
            </a:r>
            <a:r>
              <a:rPr lang="en-US" dirty="0" smtClean="0"/>
              <a:t> as potentially 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9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2038"/>
            <a:ext cx="8229600" cy="4521199"/>
          </a:xfrm>
        </p:spPr>
        <p:txBody>
          <a:bodyPr/>
          <a:lstStyle/>
          <a:p>
            <a:pPr lvl="1"/>
            <a:r>
              <a:rPr lang="en-US" dirty="0" smtClean="0"/>
              <a:t>Novelty </a:t>
            </a:r>
            <a:r>
              <a:rPr lang="en-US" dirty="0" smtClean="0"/>
              <a:t>Filtering</a:t>
            </a:r>
          </a:p>
          <a:p>
            <a:pPr lvl="2"/>
            <a:r>
              <a:rPr lang="en-US" dirty="0" smtClean="0"/>
              <a:t>Any potentially relevant tweet for a profile needs to be examined with all previous ones</a:t>
            </a:r>
            <a:endParaRPr lang="en-US" dirty="0" smtClean="0"/>
          </a:p>
          <a:p>
            <a:pPr lvl="2"/>
            <a:r>
              <a:rPr lang="en-US" dirty="0" smtClean="0"/>
              <a:t>Lexical similarity </a:t>
            </a:r>
            <a:r>
              <a:rPr lang="en-US" dirty="0" smtClean="0"/>
              <a:t>measurement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r>
              <a:rPr lang="en-US" dirty="0" smtClean="0"/>
              <a:t>|Q|, |T</a:t>
            </a:r>
            <a:r>
              <a:rPr lang="en-US" dirty="0" smtClean="0"/>
              <a:t>| are lengths (in terms) </a:t>
            </a:r>
            <a:r>
              <a:rPr lang="en-US" dirty="0" smtClean="0"/>
              <a:t>for profile and tweet</a:t>
            </a:r>
          </a:p>
          <a:p>
            <a:pPr lvl="3"/>
            <a:r>
              <a:rPr lang="en-US" dirty="0" smtClean="0"/>
              <a:t>Select a novelty threshold </a:t>
            </a:r>
            <a:r>
              <a:rPr lang="en-US" dirty="0" err="1" smtClean="0"/>
              <a:t>Tn</a:t>
            </a:r>
            <a:endParaRPr lang="en-US" dirty="0"/>
          </a:p>
          <a:p>
            <a:pPr lvl="3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03" y="3887039"/>
            <a:ext cx="3692794" cy="10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2950"/>
            <a:ext cx="8229600" cy="4521199"/>
          </a:xfrm>
        </p:spPr>
        <p:txBody>
          <a:bodyPr/>
          <a:lstStyle/>
          <a:p>
            <a:r>
              <a:rPr lang="en-US" dirty="0" smtClean="0"/>
              <a:t>Push Notification Scenario</a:t>
            </a:r>
          </a:p>
          <a:p>
            <a:pPr lvl="1"/>
            <a:r>
              <a:rPr lang="en-US" dirty="0" smtClean="0"/>
              <a:t>Tweets </a:t>
            </a:r>
            <a:r>
              <a:rPr lang="en-US" dirty="0" smtClean="0"/>
              <a:t>Nomination (based on tweet freshness)</a:t>
            </a:r>
          </a:p>
          <a:p>
            <a:pPr lvl="2"/>
            <a:r>
              <a:rPr lang="en-US" dirty="0" smtClean="0"/>
              <a:t>Candidate tweets: the tweets found relevant and novel for each profile</a:t>
            </a:r>
            <a:endParaRPr lang="en-US" dirty="0" smtClean="0"/>
          </a:p>
          <a:p>
            <a:pPr lvl="2"/>
            <a:r>
              <a:rPr lang="en-US" dirty="0" smtClean="0"/>
              <a:t>System re-ranks </a:t>
            </a:r>
            <a:r>
              <a:rPr lang="en-US" dirty="0" smtClean="0"/>
              <a:t>candidate tweets based on relevance and freshness and push the top one to the user through the broker:</a:t>
            </a: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77" y="5329236"/>
            <a:ext cx="5663895" cy="911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9956" y="5980837"/>
            <a:ext cx="467253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/>
              <a:t>Sr</a:t>
            </a:r>
            <a:r>
              <a:rPr lang="en-US" sz="1700" dirty="0" smtClean="0"/>
              <a:t>(t) </a:t>
            </a:r>
            <a:r>
              <a:rPr lang="mr-IN" sz="1700" dirty="0" smtClean="0"/>
              <a:t>–</a:t>
            </a:r>
            <a:r>
              <a:rPr lang="en-US" sz="1700" dirty="0" smtClean="0"/>
              <a:t> relevance score of tweet t</a:t>
            </a:r>
          </a:p>
          <a:p>
            <a:r>
              <a:rPr lang="en-US" sz="1700" dirty="0" err="1" smtClean="0"/>
              <a:t>CurTime</a:t>
            </a:r>
            <a:r>
              <a:rPr lang="en-US" sz="1700" dirty="0" smtClean="0"/>
              <a:t> </a:t>
            </a:r>
            <a:r>
              <a:rPr lang="mr-IN" sz="1700" dirty="0" smtClean="0"/>
              <a:t>–</a:t>
            </a:r>
            <a:r>
              <a:rPr lang="en-US" sz="1700" dirty="0" smtClean="0"/>
              <a:t> current system time (in minutes)</a:t>
            </a:r>
          </a:p>
          <a:p>
            <a:r>
              <a:rPr lang="en-US" sz="1700" dirty="0" smtClean="0"/>
              <a:t>Time(t) </a:t>
            </a:r>
            <a:r>
              <a:rPr lang="mr-IN" sz="1700" dirty="0" smtClean="0"/>
              <a:t>–</a:t>
            </a:r>
            <a:r>
              <a:rPr lang="en-US" sz="1700" dirty="0" smtClean="0"/>
              <a:t> tweet t creation time (in minutes)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560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654083"/>
            <a:ext cx="8229600" cy="12609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874946"/>
            <a:ext cx="8229600" cy="46812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indent="-247650"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 smtClean="0"/>
              <a:t>Introduction</a:t>
            </a:r>
            <a:br>
              <a:rPr lang="en-US" altLang="zh-CN" sz="2400" dirty="0" smtClean="0"/>
            </a:br>
            <a:endParaRPr lang="en-US" altLang="zh-CN" sz="2400" dirty="0"/>
          </a:p>
          <a:p>
            <a:pPr lvl="0" indent="-247650"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/>
              <a:t>Methods used in Top 3 ranked teams for Scenario </a:t>
            </a:r>
            <a:r>
              <a:rPr lang="en-US" altLang="zh-CN" sz="2400" dirty="0" smtClean="0"/>
              <a:t>A</a:t>
            </a:r>
            <a:br>
              <a:rPr lang="en-US" altLang="zh-CN" sz="2400" dirty="0" smtClean="0"/>
            </a:br>
            <a:endParaRPr lang="en-US" altLang="zh-CN" sz="2400" dirty="0"/>
          </a:p>
          <a:p>
            <a:pPr lvl="1" indent="-247650">
              <a:lnSpc>
                <a:spcPct val="80000"/>
              </a:lnSpc>
              <a:spcBef>
                <a:spcPts val="0"/>
              </a:spcBef>
              <a:buFont typeface="Arial"/>
              <a:buChar char="•"/>
            </a:pPr>
            <a:r>
              <a:rPr lang="en-US" altLang="zh-CN" sz="2400" dirty="0"/>
              <a:t>1. COMP </a:t>
            </a:r>
            <a:r>
              <a:rPr lang="mr-IN" altLang="zh-CN" sz="2400" dirty="0"/>
              <a:t>–</a:t>
            </a:r>
            <a:r>
              <a:rPr lang="en-US" altLang="zh-CN" sz="2400" dirty="0"/>
              <a:t> HK Polytechnic University</a:t>
            </a:r>
            <a:br>
              <a:rPr lang="en-US" altLang="zh-CN" sz="2400" dirty="0"/>
            </a:br>
            <a:r>
              <a:rPr lang="zh-CN" altLang="en-US" sz="2400" dirty="0"/>
              <a:t> </a:t>
            </a:r>
            <a:endParaRPr lang="en-US" altLang="zh-CN" sz="2400" dirty="0"/>
          </a:p>
          <a:p>
            <a:pPr lvl="1" indent="-247650">
              <a:lnSpc>
                <a:spcPct val="80000"/>
              </a:lnSpc>
              <a:spcBef>
                <a:spcPts val="0"/>
              </a:spcBef>
              <a:buFont typeface="Arial"/>
              <a:buChar char="•"/>
            </a:pPr>
            <a:r>
              <a:rPr lang="en-US" altLang="zh-CN" sz="2400" dirty="0"/>
              <a:t>2. QU</a:t>
            </a:r>
            <a:r>
              <a:rPr lang="zh-CN" altLang="en-US" sz="2400" dirty="0"/>
              <a:t> </a:t>
            </a:r>
            <a:r>
              <a:rPr lang="mr-IN" altLang="zh-CN" sz="2400" dirty="0"/>
              <a:t>–</a:t>
            </a:r>
            <a:r>
              <a:rPr lang="en-US" altLang="zh-CN" sz="2400" dirty="0"/>
              <a:t> Qatar University</a:t>
            </a:r>
            <a:br>
              <a:rPr lang="en-US" altLang="zh-CN" sz="2400" dirty="0"/>
            </a:br>
            <a:endParaRPr lang="en-US" altLang="zh-CN" sz="2400" dirty="0"/>
          </a:p>
          <a:p>
            <a:pPr lvl="1" indent="-247650">
              <a:lnSpc>
                <a:spcPct val="80000"/>
              </a:lnSpc>
              <a:spcBef>
                <a:spcPts val="0"/>
              </a:spcBef>
              <a:buFont typeface="Arial"/>
              <a:buChar char="•"/>
            </a:pPr>
            <a:r>
              <a:rPr lang="en-US" altLang="zh-CN" sz="2400" dirty="0"/>
              <a:t>3. PRNA</a:t>
            </a:r>
            <a:r>
              <a:rPr lang="zh-CN" altLang="en-US" sz="2400" dirty="0"/>
              <a:t> </a:t>
            </a:r>
            <a:r>
              <a:rPr lang="mr-IN" altLang="zh-CN" sz="2400" dirty="0"/>
              <a:t>–</a:t>
            </a:r>
            <a:r>
              <a:rPr lang="en-US" altLang="zh-CN" sz="2400" dirty="0"/>
              <a:t> Artificial Intelligence Laboratory</a:t>
            </a:r>
          </a:p>
          <a:p>
            <a:pPr lvl="0" indent="-247650">
              <a:lnSpc>
                <a:spcPct val="80000"/>
              </a:lnSpc>
              <a:spcBef>
                <a:spcPts val="0"/>
              </a:spcBef>
            </a:pPr>
            <a:endParaRPr lang="en-US" altLang="zh-CN" sz="2400" dirty="0"/>
          </a:p>
          <a:p>
            <a:pPr marL="342900" marR="0" lvl="0" indent="-2476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Arial"/>
              <a:buChar char="•"/>
            </a:pPr>
            <a:r>
              <a:rPr lang="en-US" altLang="zh-CN" sz="2400" dirty="0" smtClean="0"/>
              <a:t>Discussion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959849" y="6556146"/>
            <a:ext cx="127000" cy="17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36802"/>
            <a:ext cx="8229600" cy="4805680"/>
          </a:xfrm>
        </p:spPr>
        <p:txBody>
          <a:bodyPr/>
          <a:lstStyle/>
          <a:p>
            <a:pPr lvl="1"/>
            <a:r>
              <a:rPr lang="en-US" dirty="0" smtClean="0"/>
              <a:t>Profile </a:t>
            </a:r>
            <a:r>
              <a:rPr lang="en-US" dirty="0" smtClean="0"/>
              <a:t>Expansion</a:t>
            </a:r>
          </a:p>
          <a:p>
            <a:pPr lvl="2"/>
            <a:r>
              <a:rPr lang="en-US" dirty="0" smtClean="0"/>
              <a:t>Enrich the topic representation for each profile using </a:t>
            </a:r>
            <a:r>
              <a:rPr lang="en-US" dirty="0" err="1" smtClean="0"/>
              <a:t>Rocchio’s</a:t>
            </a:r>
            <a:r>
              <a:rPr lang="en-US" dirty="0" smtClean="0"/>
              <a:t> pseudo relevance feedback:</a:t>
            </a:r>
            <a:endParaRPr lang="en-US" dirty="0" smtClean="0"/>
          </a:p>
          <a:p>
            <a:pPr lvl="3"/>
            <a:r>
              <a:rPr lang="en-US" dirty="0" smtClean="0"/>
              <a:t>Periodically </a:t>
            </a:r>
            <a:r>
              <a:rPr lang="en-US" dirty="0" smtClean="0"/>
              <a:t>select k “relevant” terms from p potentially-relevant tweets, and add those terms to topic </a:t>
            </a:r>
            <a:r>
              <a:rPr lang="en-US" dirty="0" smtClean="0"/>
              <a:t>representation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44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2320"/>
            <a:ext cx="8229600" cy="4805680"/>
          </a:xfrm>
        </p:spPr>
        <p:txBody>
          <a:bodyPr/>
          <a:lstStyle/>
          <a:p>
            <a:pPr lvl="1"/>
            <a:r>
              <a:rPr lang="en-US" dirty="0" smtClean="0"/>
              <a:t>Profile </a:t>
            </a:r>
            <a:r>
              <a:rPr lang="en-US" dirty="0" smtClean="0"/>
              <a:t>Expansion (continued)</a:t>
            </a:r>
          </a:p>
          <a:p>
            <a:pPr lvl="2"/>
            <a:r>
              <a:rPr lang="en-US" dirty="0" smtClean="0"/>
              <a:t>Two sources of the expansion:</a:t>
            </a:r>
          </a:p>
          <a:p>
            <a:pPr lvl="3"/>
            <a:r>
              <a:rPr lang="en-US" dirty="0" smtClean="0"/>
              <a:t>First </a:t>
            </a:r>
            <a:r>
              <a:rPr lang="en-US" dirty="0" smtClean="0"/>
              <a:t>source: potentially-relevant </a:t>
            </a:r>
            <a:r>
              <a:rPr lang="en-US" dirty="0" smtClean="0"/>
              <a:t>tweets detected by relevance filtering</a:t>
            </a:r>
            <a:endParaRPr lang="en-US" dirty="0" smtClean="0"/>
          </a:p>
          <a:p>
            <a:pPr lvl="3"/>
            <a:r>
              <a:rPr lang="en-US" dirty="0" smtClean="0"/>
              <a:t>Second source: </a:t>
            </a:r>
            <a:r>
              <a:rPr lang="en-US" dirty="0" smtClean="0"/>
              <a:t>Top resulting tweets </a:t>
            </a:r>
            <a:r>
              <a:rPr lang="en-US" dirty="0" smtClean="0"/>
              <a:t>from </a:t>
            </a:r>
            <a:r>
              <a:rPr lang="en-US" dirty="0" smtClean="0"/>
              <a:t>searching Twitter using online search service</a:t>
            </a:r>
          </a:p>
          <a:p>
            <a:pPr lvl="4"/>
            <a:r>
              <a:rPr lang="en-US" dirty="0" smtClean="0"/>
              <a:t>use topic title as query and restrict search date to current date to get fresh tweets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710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6920"/>
            <a:ext cx="8229600" cy="4805680"/>
          </a:xfrm>
        </p:spPr>
        <p:txBody>
          <a:bodyPr/>
          <a:lstStyle/>
          <a:p>
            <a:pPr lvl="1"/>
            <a:r>
              <a:rPr lang="en-US" dirty="0" smtClean="0"/>
              <a:t>Profile </a:t>
            </a:r>
            <a:r>
              <a:rPr lang="en-US" dirty="0" smtClean="0"/>
              <a:t>Expansion (continued)</a:t>
            </a:r>
          </a:p>
          <a:p>
            <a:pPr lvl="2"/>
            <a:r>
              <a:rPr lang="en-US" dirty="0" smtClean="0"/>
              <a:t>IDF-based f</a:t>
            </a:r>
            <a:r>
              <a:rPr lang="en-US" dirty="0" smtClean="0"/>
              <a:t>ormula to score terms of all candidate tweets: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Then, add top </a:t>
            </a:r>
            <a:r>
              <a:rPr lang="en-US" dirty="0" smtClean="0"/>
              <a:t>k </a:t>
            </a:r>
            <a:r>
              <a:rPr lang="en-US" dirty="0" smtClean="0"/>
              <a:t>terms </a:t>
            </a:r>
            <a:r>
              <a:rPr lang="en-US" dirty="0" smtClean="0"/>
              <a:t>to topic vector</a:t>
            </a:r>
          </a:p>
          <a:p>
            <a:pPr lvl="2"/>
            <a:r>
              <a:rPr lang="en-US" dirty="0" smtClean="0"/>
              <a:t>To avoid topic drift, the topic vector is reset to original vecto</a:t>
            </a:r>
            <a:r>
              <a:rPr lang="en-US" dirty="0" smtClean="0"/>
              <a:t>r before each expansion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29" y="3538724"/>
            <a:ext cx="2836455" cy="460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3134" y="3936771"/>
            <a:ext cx="49797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We(t) </a:t>
            </a:r>
            <a:r>
              <a:rPr lang="mr-IN" sz="1700" dirty="0" smtClean="0"/>
              <a:t>–</a:t>
            </a:r>
            <a:r>
              <a:rPr lang="en-US" sz="1700" dirty="0" smtClean="0"/>
              <a:t> score of the term t in the </a:t>
            </a:r>
            <a:r>
              <a:rPr lang="en-US" sz="1700" dirty="0" err="1" smtClean="0"/>
              <a:t>pseduo</a:t>
            </a:r>
            <a:r>
              <a:rPr lang="en-US" sz="1700" dirty="0" smtClean="0"/>
              <a:t>-relevant tweet set R</a:t>
            </a:r>
          </a:p>
          <a:p>
            <a:r>
              <a:rPr lang="en-US" sz="1700" dirty="0" err="1" smtClean="0"/>
              <a:t>nR</a:t>
            </a:r>
            <a:r>
              <a:rPr lang="en-US" sz="1700" dirty="0" smtClean="0"/>
              <a:t>(t) </a:t>
            </a:r>
            <a:r>
              <a:rPr lang="mr-IN" sz="1700" dirty="0" smtClean="0"/>
              <a:t>–</a:t>
            </a:r>
            <a:r>
              <a:rPr lang="en-US" sz="1700" dirty="0" smtClean="0"/>
              <a:t> number of tweets in R that contains t</a:t>
            </a:r>
          </a:p>
          <a:p>
            <a:r>
              <a:rPr lang="en-US" sz="1700" dirty="0" err="1" smtClean="0"/>
              <a:t>Idf</a:t>
            </a:r>
            <a:r>
              <a:rPr lang="en-US" sz="1700" dirty="0" smtClean="0"/>
              <a:t>(t) </a:t>
            </a:r>
            <a:r>
              <a:rPr lang="mr-IN" sz="1700" dirty="0" smtClean="0"/>
              <a:t>–</a:t>
            </a:r>
            <a:r>
              <a:rPr lang="en-US" sz="1700" dirty="0" smtClean="0"/>
              <a:t> </a:t>
            </a:r>
            <a:r>
              <a:rPr lang="en-US" sz="1700" dirty="0" err="1" smtClean="0"/>
              <a:t>idf</a:t>
            </a:r>
            <a:r>
              <a:rPr lang="en-US" sz="1700" dirty="0" smtClean="0"/>
              <a:t>-based weight of t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67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Submitted three runs</a:t>
            </a:r>
          </a:p>
          <a:p>
            <a:pPr lvl="1"/>
            <a:r>
              <a:rPr lang="en-US" dirty="0" err="1" smtClean="0"/>
              <a:t>QUBaseline</a:t>
            </a:r>
            <a:r>
              <a:rPr lang="en-US" dirty="0" smtClean="0"/>
              <a:t>: no expansion to topic profile</a:t>
            </a:r>
          </a:p>
          <a:p>
            <a:pPr lvl="1"/>
            <a:r>
              <a:rPr lang="en-US" dirty="0" err="1" smtClean="0"/>
              <a:t>QUExpP</a:t>
            </a:r>
            <a:r>
              <a:rPr lang="en-US" dirty="0" smtClean="0"/>
              <a:t>: uses pseudo relevance feedback to expand the profile hourly from </a:t>
            </a:r>
            <a:r>
              <a:rPr lang="en-US" dirty="0" err="1" smtClean="0"/>
              <a:t>potentianlly</a:t>
            </a:r>
            <a:r>
              <a:rPr lang="en-US" dirty="0" smtClean="0"/>
              <a:t>-relevant tweets</a:t>
            </a:r>
          </a:p>
          <a:p>
            <a:pPr lvl="1"/>
            <a:r>
              <a:rPr lang="en-US" dirty="0" err="1" smtClean="0"/>
              <a:t>QUExpT</a:t>
            </a:r>
            <a:r>
              <a:rPr lang="en-US" dirty="0" smtClean="0"/>
              <a:t>: also performs hourly expansion from Twitter live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88" y="3581913"/>
            <a:ext cx="8132912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r>
              <a:rPr lang="en-US" altLang="zh-CN" dirty="0" smtClean="0"/>
              <a:t>Textual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 (interest profile)</a:t>
            </a:r>
          </a:p>
          <a:p>
            <a:pPr lvl="1"/>
            <a:r>
              <a:rPr lang="en-US" altLang="zh-CN" dirty="0" smtClean="0"/>
              <a:t>Seven categories of textual features.</a:t>
            </a:r>
          </a:p>
          <a:p>
            <a:pPr lvl="1"/>
            <a:r>
              <a:rPr lang="en-US" altLang="zh-CN" dirty="0" smtClean="0"/>
              <a:t>Extracting toolkits: NLTK </a:t>
            </a:r>
            <a:r>
              <a:rPr lang="en-US" altLang="zh-CN" dirty="0" err="1" smtClean="0"/>
              <a:t>chunker</a:t>
            </a:r>
            <a:r>
              <a:rPr lang="en-US" altLang="zh-CN" dirty="0" smtClean="0"/>
              <a:t> and NLTK interface of the Stanford Parser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3089750"/>
            <a:ext cx="726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34438" lvl="2" indent="-142238">
              <a:spcBef>
                <a:spcPts val="600"/>
              </a:spcBef>
              <a:buClr>
                <a:srgbClr val="1F497D"/>
              </a:buClr>
              <a:buSzPct val="100000"/>
              <a:buFont typeface="Arial"/>
              <a:buChar char="•"/>
            </a:pPr>
            <a:r>
              <a:rPr lang="en-US" altLang="zh-CN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zh-CN" alt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words;</a:t>
            </a:r>
            <a:r>
              <a:rPr lang="zh-CN" alt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zh-CN" alt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phrases;</a:t>
            </a:r>
            <a:r>
              <a:rPr lang="zh-CN" alt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noun</a:t>
            </a:r>
            <a:r>
              <a:rPr lang="zh-CN" alt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phrases;</a:t>
            </a:r>
            <a:r>
              <a:rPr lang="zh-CN" alt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phrases</a:t>
            </a:r>
            <a:r>
              <a:rPr lang="zh-CN" alt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within</a:t>
            </a:r>
            <a:r>
              <a:rPr lang="zh-CN" alt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quotations;</a:t>
            </a:r>
            <a:r>
              <a:rPr lang="zh-CN" alt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zh-CN" alt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zh-CN" alt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phrases</a:t>
            </a:r>
            <a:r>
              <a:rPr lang="en-US" altLang="zh-CN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zh-CN" alt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zh-CN" alt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zh-CN" alt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zh-CN" alt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phrases;</a:t>
            </a:r>
            <a:r>
              <a:rPr lang="zh-CN" alt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TF-IDF</a:t>
            </a:r>
            <a:r>
              <a:rPr lang="zh-CN" alt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phrases</a:t>
            </a:r>
            <a:r>
              <a:rPr lang="zh-CN" alt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zh-CN" alt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narrative</a:t>
            </a:r>
          </a:p>
        </p:txBody>
      </p:sp>
    </p:spTree>
    <p:extLst>
      <p:ext uri="{BB962C8B-B14F-4D97-AF65-F5344CB8AC3E}">
        <p14:creationId xmlns:p14="http://schemas.microsoft.com/office/powerpoint/2010/main" val="11356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PRNA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/>
              <a:t>continued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36802"/>
            <a:ext cx="8229600" cy="4775199"/>
          </a:xfrm>
        </p:spPr>
        <p:txBody>
          <a:bodyPr/>
          <a:lstStyle/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Expansion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paraphrases (interest profile)</a:t>
            </a:r>
          </a:p>
          <a:p>
            <a:pPr lvl="1"/>
            <a:r>
              <a:rPr lang="en-US" altLang="zh-CN" dirty="0" smtClean="0"/>
              <a:t>Add synonymous phrases to contribute to relevance measuring</a:t>
            </a:r>
            <a:endParaRPr lang="en-US" altLang="zh-CN" dirty="0" smtClean="0"/>
          </a:p>
          <a:p>
            <a:pPr lvl="1"/>
            <a:r>
              <a:rPr lang="en-US" altLang="zh-CN" dirty="0"/>
              <a:t>PPDB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araphrase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</a:t>
            </a:r>
            <a:r>
              <a:rPr lang="en-US" altLang="zh-CN" dirty="0" smtClean="0"/>
              <a:t>atabase for paraphrase-based feature expansion</a:t>
            </a:r>
            <a:endParaRPr lang="en-US" altLang="zh-CN" dirty="0"/>
          </a:p>
          <a:p>
            <a:pPr lvl="1"/>
            <a:r>
              <a:rPr lang="en-US" altLang="zh-CN" dirty="0" smtClean="0"/>
              <a:t>Expand all categories except Entity phrases and phrases with quotations</a:t>
            </a:r>
          </a:p>
          <a:p>
            <a:pPr lvl="1"/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textual</a:t>
            </a:r>
            <a:r>
              <a:rPr lang="zh-CN" altLang="en-US" dirty="0"/>
              <a:t> </a:t>
            </a:r>
            <a:r>
              <a:rPr lang="en-US" altLang="zh-CN" dirty="0" smtClean="0"/>
              <a:t>features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47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PRNA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2320"/>
            <a:ext cx="8229600" cy="4521199"/>
          </a:xfrm>
        </p:spPr>
        <p:txBody>
          <a:bodyPr/>
          <a:lstStyle/>
          <a:p>
            <a:r>
              <a:rPr lang="en-US" dirty="0" smtClean="0"/>
              <a:t>Relevance </a:t>
            </a:r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Rely on exact and partial matches with a textual feature</a:t>
            </a:r>
          </a:p>
          <a:p>
            <a:pPr lvl="1"/>
            <a:r>
              <a:rPr lang="en-US" dirty="0" smtClean="0"/>
              <a:t>Formula to calculate a category relevance: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3" y="4118382"/>
            <a:ext cx="6263473" cy="1228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263" y="5350281"/>
            <a:ext cx="636373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X </a:t>
            </a:r>
            <a:r>
              <a:rPr lang="mr-IN" sz="1700" dirty="0" smtClean="0"/>
              <a:t>–</a:t>
            </a:r>
            <a:r>
              <a:rPr lang="en-US" sz="1700" dirty="0" smtClean="0"/>
              <a:t> tweet</a:t>
            </a:r>
          </a:p>
          <a:p>
            <a:r>
              <a:rPr lang="en-US" sz="1700" dirty="0" err="1" smtClean="0"/>
              <a:t>Lc</a:t>
            </a:r>
            <a:r>
              <a:rPr lang="en-US" sz="1700" dirty="0" smtClean="0"/>
              <a:t> </a:t>
            </a:r>
            <a:r>
              <a:rPr lang="mr-IN" sz="1700" dirty="0" smtClean="0"/>
              <a:t>–</a:t>
            </a:r>
            <a:r>
              <a:rPr lang="en-US" sz="1700" dirty="0" smtClean="0"/>
              <a:t> maximum number of rightmost words from phrase c</a:t>
            </a:r>
          </a:p>
          <a:p>
            <a:r>
              <a:rPr lang="en-US" sz="1700" dirty="0" smtClean="0"/>
              <a:t>Ci </a:t>
            </a:r>
            <a:r>
              <a:rPr lang="mr-IN" sz="1700" dirty="0" smtClean="0"/>
              <a:t>–</a:t>
            </a:r>
            <a:r>
              <a:rPr lang="en-US" sz="1700" dirty="0" smtClean="0"/>
              <a:t> set of textual features for the </a:t>
            </a:r>
            <a:r>
              <a:rPr lang="en-US" sz="1700" dirty="0" err="1" smtClean="0"/>
              <a:t>ith</a:t>
            </a:r>
            <a:r>
              <a:rPr lang="en-US" sz="1700" dirty="0" smtClean="0"/>
              <a:t> textual feature category</a:t>
            </a:r>
          </a:p>
          <a:p>
            <a:r>
              <a:rPr lang="en-US" sz="1700" dirty="0" err="1" smtClean="0"/>
              <a:t>Nc</a:t>
            </a:r>
            <a:r>
              <a:rPr lang="en-US" sz="1700" dirty="0" smtClean="0"/>
              <a:t> </a:t>
            </a:r>
            <a:r>
              <a:rPr lang="mr-IN" sz="1700" dirty="0" smtClean="0"/>
              <a:t>–</a:t>
            </a:r>
            <a:r>
              <a:rPr lang="en-US" sz="1700" dirty="0" smtClean="0"/>
              <a:t> total number of words in c</a:t>
            </a:r>
          </a:p>
          <a:p>
            <a:r>
              <a:rPr lang="en-US" sz="1700" dirty="0" err="1" smtClean="0"/>
              <a:t>Maxn</a:t>
            </a:r>
            <a:r>
              <a:rPr lang="en-US" sz="1700" dirty="0" smtClean="0"/>
              <a:t>(Ci) </a:t>
            </a:r>
            <a:r>
              <a:rPr lang="mr-IN" sz="1700" dirty="0" smtClean="0"/>
              <a:t>–</a:t>
            </a:r>
            <a:r>
              <a:rPr lang="en-US" sz="1700" dirty="0" smtClean="0"/>
              <a:t> maximum phrase length among all phrases in Ci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354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PRNA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904875" lvl="1" indent="-457200">
              <a:spcBef>
                <a:spcPts val="0"/>
              </a:spcBef>
              <a:buClrTx/>
              <a:buSzTx/>
            </a:pPr>
            <a:r>
              <a:rPr lang="en-US" dirty="0" smtClean="0"/>
              <a:t>Final score for an interest profile is the weighted sum of the category relevance scores:</a:t>
            </a:r>
          </a:p>
          <a:p>
            <a:pPr marL="904875" lvl="1" indent="-457200">
              <a:spcBef>
                <a:spcPts val="0"/>
              </a:spcBef>
              <a:buClrTx/>
              <a:buSzTx/>
            </a:pPr>
            <a:endParaRPr lang="en-US" dirty="0"/>
          </a:p>
          <a:p>
            <a:pPr marL="904875" lvl="1" indent="-4572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marL="904875" lvl="1" indent="-457200">
              <a:spcBef>
                <a:spcPts val="0"/>
              </a:spcBef>
              <a:buClrTx/>
              <a:buSzTx/>
            </a:pPr>
            <a:endParaRPr lang="en-US" dirty="0"/>
          </a:p>
          <a:p>
            <a:pPr marL="904875" lvl="1" indent="-457200">
              <a:spcBef>
                <a:spcPts val="0"/>
              </a:spcBef>
              <a:buClrTx/>
              <a:buSzTx/>
            </a:pPr>
            <a:r>
              <a:rPr lang="en-US" dirty="0" smtClean="0"/>
              <a:t> All profiles with </a:t>
            </a:r>
            <a:r>
              <a:rPr lang="en-US" dirty="0" err="1" smtClean="0"/>
              <a:t>profile_relevance</a:t>
            </a:r>
            <a:r>
              <a:rPr lang="en-US" dirty="0" smtClean="0"/>
              <a:t> score above a threshold are candidate profiles for tweet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718" y="3679148"/>
            <a:ext cx="7379082" cy="119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6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PRNA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521199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ClrTx/>
              <a:buSzTx/>
              <a:defRPr/>
            </a:pPr>
            <a:r>
              <a:rPr lang="en-US" dirty="0" smtClean="0"/>
              <a:t>Novelty Detection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compare ordered lexical and semantic overlap of the tweet </a:t>
            </a:r>
            <a:r>
              <a:rPr lang="en-US" dirty="0" smtClean="0"/>
              <a:t>content using an algorithm that can compute pairwise text similarity between two given texts</a:t>
            </a:r>
            <a:endParaRPr lang="en-US" dirty="0" smtClean="0"/>
          </a:p>
          <a:p>
            <a:pPr lvl="1"/>
            <a:r>
              <a:rPr lang="en-US" dirty="0" smtClean="0"/>
              <a:t>Select similarity score threshold 0.65 or higher in the already-pushed tweets pool </a:t>
            </a:r>
            <a:endParaRPr lang="en-US" dirty="0" smtClean="0"/>
          </a:p>
          <a:p>
            <a:pPr lvl="1"/>
            <a:r>
              <a:rPr lang="en-US" dirty="0" smtClean="0"/>
              <a:t>Discard tweets with similarity &gt;= </a:t>
            </a:r>
            <a:r>
              <a:rPr lang="en-US" dirty="0" smtClean="0"/>
              <a:t>0.65</a:t>
            </a:r>
          </a:p>
          <a:p>
            <a:pPr lvl="1"/>
            <a:r>
              <a:rPr lang="en-US" dirty="0" smtClean="0"/>
              <a:t>Ran several instances of semantic similarity algorithm in parallel to reduce processing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8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08200"/>
            <a:ext cx="8229600" cy="4521199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ClrTx/>
              <a:buSzTx/>
            </a:pPr>
            <a:r>
              <a:rPr lang="en-US" altLang="zh-CN" dirty="0" smtClean="0"/>
              <a:t>Overview: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76" y="2113144"/>
            <a:ext cx="4194432" cy="45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2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PRNA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30400"/>
            <a:ext cx="8229600" cy="4927600"/>
          </a:xfrm>
        </p:spPr>
        <p:txBody>
          <a:bodyPr/>
          <a:lstStyle/>
          <a:p>
            <a:r>
              <a:rPr lang="en-US" dirty="0" smtClean="0"/>
              <a:t>Strict Threshold-based Push </a:t>
            </a:r>
            <a:r>
              <a:rPr lang="en-US" dirty="0" smtClean="0"/>
              <a:t>Notification (run 1)</a:t>
            </a:r>
            <a:endParaRPr lang="en-US" dirty="0" smtClean="0"/>
          </a:p>
          <a:p>
            <a:pPr lvl="1"/>
            <a:r>
              <a:rPr lang="en-US" dirty="0" smtClean="0"/>
              <a:t>For strong relevance, relevancy </a:t>
            </a:r>
            <a:r>
              <a:rPr lang="en-US" dirty="0"/>
              <a:t>threshold is 0.75 and push any tweet with relevancy &gt;= 0.75</a:t>
            </a:r>
          </a:p>
          <a:p>
            <a:r>
              <a:rPr lang="en-US" dirty="0" smtClean="0"/>
              <a:t> </a:t>
            </a:r>
            <a:r>
              <a:rPr lang="en-US" dirty="0"/>
              <a:t>Time-adjusted Dynamic Threshold-based Push </a:t>
            </a:r>
            <a:r>
              <a:rPr lang="en-US" dirty="0" smtClean="0"/>
              <a:t>Notification (run 2)</a:t>
            </a:r>
          </a:p>
          <a:p>
            <a:pPr lvl="1"/>
            <a:r>
              <a:rPr lang="en-US" dirty="0" smtClean="0"/>
              <a:t>Adjust threshold for less popular topic</a:t>
            </a:r>
          </a:p>
          <a:p>
            <a:pPr lvl="1"/>
            <a:r>
              <a:rPr lang="en-US" dirty="0" smtClean="0"/>
              <a:t>Technique explained: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150" y="1755016"/>
            <a:ext cx="8521700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0575" lvl="1" indent="-155575">
              <a:spcBef>
                <a:spcPts val="600"/>
              </a:spcBef>
              <a:buClr>
                <a:srgbClr val="1F497D"/>
              </a:buClr>
              <a:buSzPct val="100000"/>
              <a:buFont typeface="Arial"/>
              <a:buChar char="–"/>
            </a:pP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Technique explained:</a:t>
            </a:r>
          </a:p>
          <a:p>
            <a:pPr marL="790575" lvl="1" indent="-155575">
              <a:spcBef>
                <a:spcPts val="600"/>
              </a:spcBef>
              <a:buClr>
                <a:srgbClr val="1F497D"/>
              </a:buClr>
              <a:buSzPct val="100000"/>
              <a:buFont typeface="Arial"/>
              <a:buChar char="–"/>
            </a:pP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First </a:t>
            </a:r>
            <a:r>
              <a:rPr 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half day: </a:t>
            </a: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set threshold at 0.75</a:t>
            </a:r>
            <a:endParaRPr lang="en-US" sz="2800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0575" lvl="1" indent="-155575">
              <a:spcBef>
                <a:spcPts val="600"/>
              </a:spcBef>
              <a:buClr>
                <a:srgbClr val="1F497D"/>
              </a:buClr>
              <a:buSzPct val="100000"/>
              <a:buFont typeface="Arial"/>
              <a:buChar char="–"/>
            </a:pPr>
            <a:r>
              <a:rPr 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After 12 hours, </a:t>
            </a: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check the percentage of an interest profile’s daily quota: </a:t>
            </a:r>
            <a:b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 err="1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2800" dirty="0" err="1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message_pushed</a:t>
            </a: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800" dirty="0" err="1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of tweets limit per profile (e.g. 10 tweets per profile)</a:t>
            </a:r>
          </a:p>
          <a:p>
            <a:pPr marL="790575" indent="-155575">
              <a:spcBef>
                <a:spcPts val="600"/>
              </a:spcBef>
              <a:buClr>
                <a:srgbClr val="1F497D"/>
              </a:buClr>
              <a:buSzPct val="100000"/>
              <a:buFont typeface="Arial"/>
              <a:buChar char="–"/>
            </a:pP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2800" dirty="0" err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message_pushed</a:t>
            </a:r>
            <a:r>
              <a:rPr 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&gt;= </a:t>
            </a: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5, </a:t>
            </a:r>
            <a:r>
              <a:rPr 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threshold unchanged;  </a:t>
            </a: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&lt; #</a:t>
            </a:r>
            <a:r>
              <a:rPr lang="en-US" sz="2800" dirty="0" err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message_pushed</a:t>
            </a:r>
            <a:r>
              <a:rPr 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&lt; 5, threshold changes to </a:t>
            </a: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a medium relevance threshold (0.6 selected); </a:t>
            </a:r>
            <a:b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2800" dirty="0" err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message_pushed</a:t>
            </a:r>
            <a:r>
              <a:rPr 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= 0, threshold lowers </a:t>
            </a: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further to a weak </a:t>
            </a:r>
            <a:r>
              <a:rPr lang="en-US" sz="28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relevance </a:t>
            </a:r>
            <a:r>
              <a:rPr lang="en-US" sz="28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(0.5 selected)</a:t>
            </a:r>
            <a:endParaRPr lang="en-US" sz="2800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PRNA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Quota-restricted threshold-based push </a:t>
            </a:r>
            <a:r>
              <a:rPr lang="en-US" dirty="0" smtClean="0"/>
              <a:t>notification (run 3)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r</a:t>
            </a:r>
            <a:r>
              <a:rPr lang="en-US" dirty="0" smtClean="0"/>
              <a:t>elevance score of a tweet </a:t>
            </a:r>
            <a:r>
              <a:rPr lang="en-US" dirty="0" smtClean="0"/>
              <a:t>&gt; </a:t>
            </a:r>
            <a:r>
              <a:rPr lang="en-US" dirty="0" smtClean="0"/>
              <a:t>a </a:t>
            </a:r>
            <a:r>
              <a:rPr lang="en-US" dirty="0" smtClean="0"/>
              <a:t>weak </a:t>
            </a:r>
            <a:r>
              <a:rPr lang="en-US" dirty="0" smtClean="0"/>
              <a:t>relevance </a:t>
            </a:r>
            <a:r>
              <a:rPr lang="en-US" dirty="0" smtClean="0"/>
              <a:t>threshold (0.5 selected), </a:t>
            </a:r>
            <a:r>
              <a:rPr lang="en-US" dirty="0" smtClean="0"/>
              <a:t>push the tweet only until 5 tweets</a:t>
            </a:r>
          </a:p>
          <a:p>
            <a:pPr lvl="1"/>
            <a:r>
              <a:rPr lang="en-US" dirty="0" smtClean="0"/>
              <a:t>Remaining for relevance score &gt; </a:t>
            </a:r>
            <a:r>
              <a:rPr lang="en-US" dirty="0" smtClean="0"/>
              <a:t>0.75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all tweets have relevance score &gt; </a:t>
            </a:r>
            <a:r>
              <a:rPr lang="en-US" dirty="0"/>
              <a:t>0.75</a:t>
            </a:r>
            <a:r>
              <a:rPr lang="en-US" dirty="0" smtClean="0"/>
              <a:t>, all </a:t>
            </a:r>
            <a:r>
              <a:rPr lang="en-US" dirty="0"/>
              <a:t>10 tweets can be pushed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PRNA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6479"/>
            <a:ext cx="8229600" cy="4521199"/>
          </a:xfrm>
        </p:spPr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97" y="2467652"/>
            <a:ext cx="7076003" cy="208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00" y="4508500"/>
            <a:ext cx="3606800" cy="234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97" y="4766741"/>
            <a:ext cx="3276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9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5524"/>
            <a:ext cx="8229600" cy="4842476"/>
          </a:xfrm>
        </p:spPr>
        <p:txBody>
          <a:bodyPr/>
          <a:lstStyle/>
          <a:p>
            <a:r>
              <a:rPr lang="en-US" dirty="0" smtClean="0"/>
              <a:t>Major differences among three teams:</a:t>
            </a:r>
          </a:p>
          <a:p>
            <a:pPr lvl="1"/>
            <a:r>
              <a:rPr lang="en-US" dirty="0" smtClean="0"/>
              <a:t>Query expansion:</a:t>
            </a:r>
          </a:p>
          <a:p>
            <a:pPr lvl="2"/>
            <a:r>
              <a:rPr lang="en-US" dirty="0"/>
              <a:t>COMP and PRNA expanded the query before computing the relevance </a:t>
            </a:r>
            <a:r>
              <a:rPr lang="en-US" dirty="0" smtClean="0"/>
              <a:t>score</a:t>
            </a:r>
          </a:p>
          <a:p>
            <a:pPr lvl="3"/>
            <a:r>
              <a:rPr lang="en-US" dirty="0" smtClean="0"/>
              <a:t>COMP put title, description, and narrative of each interest profile to Bing news search API and calculate TF-IDF score to select top terms</a:t>
            </a:r>
          </a:p>
          <a:p>
            <a:pPr lvl="3"/>
            <a:r>
              <a:rPr lang="en-US" dirty="0"/>
              <a:t>PRNA used paraphrases-based feature expansion from textual features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5524"/>
            <a:ext cx="8229600" cy="4842476"/>
          </a:xfrm>
        </p:spPr>
        <p:txBody>
          <a:bodyPr/>
          <a:lstStyle/>
          <a:p>
            <a:pPr lvl="1"/>
            <a:r>
              <a:rPr lang="en-US" dirty="0" smtClean="0"/>
              <a:t>Query expansion:</a:t>
            </a:r>
          </a:p>
          <a:p>
            <a:pPr lvl="2"/>
            <a:r>
              <a:rPr lang="en-US" dirty="0" smtClean="0"/>
              <a:t>QU periodically enriched the topic representation for an interest profile using </a:t>
            </a:r>
            <a:r>
              <a:rPr lang="en-US" dirty="0" err="1" smtClean="0"/>
              <a:t>Rocchio’s</a:t>
            </a:r>
            <a:r>
              <a:rPr lang="en-US" dirty="0" smtClean="0"/>
              <a:t> pseudo relevance feedback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0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0238"/>
            <a:ext cx="8229600" cy="4521199"/>
          </a:xfrm>
        </p:spPr>
        <p:txBody>
          <a:bodyPr/>
          <a:lstStyle/>
          <a:p>
            <a:pPr lvl="1"/>
            <a:r>
              <a:rPr lang="en-US" dirty="0" smtClean="0"/>
              <a:t>Relevance filter</a:t>
            </a:r>
          </a:p>
          <a:p>
            <a:pPr lvl="2"/>
            <a:r>
              <a:rPr lang="en-US" dirty="0" smtClean="0"/>
              <a:t>COMP used training data trained in </a:t>
            </a:r>
            <a:r>
              <a:rPr lang="en-US" dirty="0" err="1" smtClean="0"/>
              <a:t>GoogleNews</a:t>
            </a:r>
            <a:r>
              <a:rPr lang="en-US" dirty="0" smtClean="0"/>
              <a:t> corpus to build a classifier</a:t>
            </a:r>
          </a:p>
          <a:p>
            <a:pPr lvl="2"/>
            <a:r>
              <a:rPr lang="en-US" dirty="0" smtClean="0"/>
              <a:t>QU used vector space model to represent each interest profile and each incoming tweet as a vector. Then, applied Cosine similarity to compute relevance score</a:t>
            </a:r>
          </a:p>
          <a:p>
            <a:pPr lvl="2"/>
            <a:r>
              <a:rPr lang="en-US" dirty="0" smtClean="0"/>
              <a:t>PRNA did not only rely on an exact match with textual feature, and also took partial matches in to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89665"/>
            <a:ext cx="8229600" cy="4521199"/>
          </a:xfrm>
        </p:spPr>
        <p:txBody>
          <a:bodyPr/>
          <a:lstStyle/>
          <a:p>
            <a:pPr lvl="1"/>
            <a:r>
              <a:rPr lang="en-US" dirty="0" smtClean="0"/>
              <a:t>Novelty detection</a:t>
            </a:r>
          </a:p>
          <a:p>
            <a:pPr lvl="2"/>
            <a:r>
              <a:rPr lang="en-US" dirty="0" smtClean="0"/>
              <a:t>COMP used an efficient and naïve similarity measurement to detect redundancy</a:t>
            </a:r>
          </a:p>
          <a:p>
            <a:pPr lvl="2"/>
            <a:r>
              <a:rPr lang="en-US" dirty="0" smtClean="0"/>
              <a:t>QU and PRNA both used Lexical similarity measurement to </a:t>
            </a:r>
            <a:r>
              <a:rPr lang="en-US" dirty="0"/>
              <a:t>detect redundancy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6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4379"/>
            <a:ext cx="8229600" cy="4521199"/>
          </a:xfrm>
        </p:spPr>
        <p:txBody>
          <a:bodyPr/>
          <a:lstStyle/>
          <a:p>
            <a:pPr lvl="1"/>
            <a:r>
              <a:rPr lang="en-US" dirty="0" smtClean="0"/>
              <a:t>Push strategy</a:t>
            </a:r>
          </a:p>
          <a:p>
            <a:pPr lvl="2"/>
            <a:r>
              <a:rPr lang="en-US" dirty="0" smtClean="0"/>
              <a:t>COMP used strict threshold</a:t>
            </a:r>
          </a:p>
          <a:p>
            <a:pPr lvl="2"/>
            <a:r>
              <a:rPr lang="en-US" dirty="0" smtClean="0"/>
              <a:t>QU re-ranked tweets based on tweet freshness to select qualified tweets</a:t>
            </a:r>
          </a:p>
          <a:p>
            <a:pPr lvl="2"/>
            <a:r>
              <a:rPr lang="en-US" dirty="0" smtClean="0"/>
              <a:t>PRNA applied strict-threshold, time-adjusted dynamic threshold, and quota-restricted threshold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improvements:</a:t>
            </a:r>
          </a:p>
          <a:p>
            <a:pPr lvl="1"/>
            <a:r>
              <a:rPr lang="en-US" dirty="0" smtClean="0"/>
              <a:t> Query expansion: Search titles in Twitter, search description in google, and search each sentence in narrative + title in google</a:t>
            </a:r>
          </a:p>
          <a:p>
            <a:pPr lvl="1"/>
            <a:r>
              <a:rPr lang="en-US" dirty="0" smtClean="0"/>
              <a:t> Novelty detection: combine word order similarity and semantic similarity together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6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684" y="3106822"/>
            <a:ext cx="8229600" cy="4521199"/>
          </a:xfrm>
        </p:spPr>
        <p:txBody>
          <a:bodyPr/>
          <a:lstStyle/>
          <a:p>
            <a:pPr marL="177800" indent="0">
              <a:buNone/>
            </a:pPr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942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89665"/>
            <a:ext cx="8229600" cy="4521199"/>
          </a:xfrm>
        </p:spPr>
        <p:txBody>
          <a:bodyPr/>
          <a:lstStyle/>
          <a:p>
            <a:r>
              <a:rPr lang="en-US" dirty="0" smtClean="0"/>
              <a:t>Interest profile: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02" y="3523181"/>
            <a:ext cx="22690844" cy="16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3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66097"/>
            <a:ext cx="8229600" cy="4521199"/>
          </a:xfrm>
        </p:spPr>
        <p:txBody>
          <a:bodyPr/>
          <a:lstStyle/>
          <a:p>
            <a:r>
              <a:rPr lang="en-US" dirty="0" smtClean="0"/>
              <a:t>System procedures: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68" y="1966097"/>
            <a:ext cx="3920524" cy="47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8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01" y="1905000"/>
            <a:ext cx="5368999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1800"/>
            <a:ext cx="8229600" cy="5156200"/>
          </a:xfrm>
        </p:spPr>
        <p:txBody>
          <a:bodyPr/>
          <a:lstStyle/>
          <a:p>
            <a:r>
              <a:rPr lang="en-US" dirty="0" smtClean="0"/>
              <a:t>Offline Part</a:t>
            </a:r>
          </a:p>
          <a:p>
            <a:pPr lvl="1"/>
            <a:r>
              <a:rPr lang="en-US" dirty="0" smtClean="0"/>
              <a:t>Query Expansion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each topic </a:t>
            </a:r>
            <a:r>
              <a:rPr lang="en-US" dirty="0" smtClean="0"/>
              <a:t>title -&gt; select top 50 search results’ snippets in Bing News Search API</a:t>
            </a:r>
          </a:p>
          <a:p>
            <a:pPr lvl="2"/>
            <a:r>
              <a:rPr lang="en-US" dirty="0" smtClean="0"/>
              <a:t>For every term in all snippets -&gt; calculate TF-IDF score and select top-20-score terms as “Expansion Terms”</a:t>
            </a:r>
          </a:p>
          <a:p>
            <a:pPr lvl="2"/>
            <a:r>
              <a:rPr lang="en-US" dirty="0" smtClean="0"/>
              <a:t>Select top 10 </a:t>
            </a:r>
            <a:r>
              <a:rPr lang="en-US" dirty="0" smtClean="0"/>
              <a:t>terms </a:t>
            </a:r>
            <a:r>
              <a:rPr lang="en-US" dirty="0" smtClean="0"/>
              <a:t>from narrative and description </a:t>
            </a:r>
            <a:r>
              <a:rPr lang="en-US" dirty="0" smtClean="0"/>
              <a:t>as “</a:t>
            </a:r>
            <a:r>
              <a:rPr lang="en-US" dirty="0" err="1" smtClean="0"/>
              <a:t>Narr-Desc</a:t>
            </a:r>
            <a:r>
              <a:rPr lang="en-US" dirty="0" smtClean="0"/>
              <a:t> Terms” using same technique above</a:t>
            </a:r>
          </a:p>
          <a:p>
            <a:pPr lvl="2"/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“Title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Terms”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except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stopwords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670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851891"/>
            <a:ext cx="8229600" cy="4521199"/>
          </a:xfrm>
        </p:spPr>
        <p:txBody>
          <a:bodyPr/>
          <a:lstStyle/>
          <a:p>
            <a:pPr lvl="1"/>
            <a:r>
              <a:rPr lang="en-US" dirty="0" smtClean="0"/>
              <a:t>Relevance Model Training</a:t>
            </a:r>
            <a:endParaRPr lang="en-US" dirty="0" smtClean="0"/>
          </a:p>
          <a:p>
            <a:pPr lvl="2"/>
            <a:r>
              <a:rPr lang="en-US" dirty="0" smtClean="0"/>
              <a:t>Run </a:t>
            </a:r>
            <a:r>
              <a:rPr lang="en-US" dirty="0" smtClean="0"/>
              <a:t>3: Naïve Strategy (6 kinds of number </a:t>
            </a:r>
            <a:r>
              <a:rPr lang="en-US" dirty="0"/>
              <a:t>of </a:t>
            </a:r>
            <a:r>
              <a:rPr lang="en-US" dirty="0" smtClean="0"/>
              <a:t>appearance)</a:t>
            </a:r>
          </a:p>
          <a:p>
            <a:pPr lvl="2"/>
            <a:r>
              <a:rPr lang="en-US" dirty="0" smtClean="0"/>
              <a:t>Efficient to estimate the relevance between ”interest profile” and tweets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54" y="6198836"/>
            <a:ext cx="5513419" cy="603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6" y="3372039"/>
            <a:ext cx="4276436" cy="28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6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6582"/>
            <a:ext cx="7855528" cy="4521199"/>
          </a:xfrm>
        </p:spPr>
        <p:txBody>
          <a:bodyPr/>
          <a:lstStyle/>
          <a:p>
            <a:pPr lvl="2"/>
            <a:r>
              <a:rPr lang="en-US" dirty="0" smtClean="0"/>
              <a:t>Run </a:t>
            </a:r>
            <a:r>
              <a:rPr lang="en-US" altLang="zh-CN" dirty="0" smtClean="0"/>
              <a:t>2</a:t>
            </a:r>
            <a:r>
              <a:rPr lang="en-US" dirty="0" smtClean="0"/>
              <a:t>: </a:t>
            </a:r>
            <a:r>
              <a:rPr lang="en-US" altLang="zh-CN" dirty="0" smtClean="0"/>
              <a:t>11</a:t>
            </a:r>
            <a:r>
              <a:rPr lang="en-US" altLang="zh-CN" dirty="0" smtClean="0"/>
              <a:t>-features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(without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word2vec-info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feature)</a:t>
            </a:r>
          </a:p>
          <a:p>
            <a:pPr lvl="2"/>
            <a:r>
              <a:rPr lang="en-US" dirty="0" smtClean="0"/>
              <a:t>Trained a SVM model from Microblog Track past data</a:t>
            </a:r>
          </a:p>
          <a:p>
            <a:pPr lvl="2"/>
            <a:r>
              <a:rPr lang="en-US" dirty="0" smtClean="0"/>
              <a:t>Built a classifier, predict tweets into 3 classes</a:t>
            </a:r>
          </a:p>
          <a:p>
            <a:pPr lvl="3"/>
            <a:r>
              <a:rPr lang="en-US" dirty="0" smtClean="0"/>
              <a:t>2 (highly-relevant),</a:t>
            </a:r>
          </a:p>
          <a:p>
            <a:pPr lvl="3"/>
            <a:r>
              <a:rPr lang="en-US" dirty="0" smtClean="0"/>
              <a:t>1 (relevant), </a:t>
            </a:r>
          </a:p>
          <a:p>
            <a:pPr lvl="3"/>
            <a:r>
              <a:rPr lang="en-US" dirty="0" smtClean="0"/>
              <a:t>0 (non-relevant)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14" y="1976582"/>
            <a:ext cx="3797300" cy="412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14" y="6173931"/>
            <a:ext cx="32512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7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A66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DD8E3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18568</TotalTime>
  <Words>1483</Words>
  <Application>Microsoft Macintosh PowerPoint</Application>
  <PresentationFormat>On-screen Show (4:3)</PresentationFormat>
  <Paragraphs>209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Helvetica Neue</vt:lpstr>
      <vt:lpstr>Arial</vt:lpstr>
      <vt:lpstr>Default</vt:lpstr>
      <vt:lpstr>Real-Time Summarization</vt:lpstr>
      <vt:lpstr>Outline</vt:lpstr>
      <vt:lpstr>Introduction</vt:lpstr>
      <vt:lpstr>Introduction (continued)</vt:lpstr>
      <vt:lpstr>Introduction (continued)</vt:lpstr>
      <vt:lpstr>COMP</vt:lpstr>
      <vt:lpstr>COMP (continued)</vt:lpstr>
      <vt:lpstr>COMP (continued)</vt:lpstr>
      <vt:lpstr>COMP (continued)</vt:lpstr>
      <vt:lpstr>COMP (continued)</vt:lpstr>
      <vt:lpstr>COMP (continued)</vt:lpstr>
      <vt:lpstr>COMP (continued)</vt:lpstr>
      <vt:lpstr>COMP (continued)</vt:lpstr>
      <vt:lpstr>QU</vt:lpstr>
      <vt:lpstr>QU (continued)</vt:lpstr>
      <vt:lpstr>QU (continued)</vt:lpstr>
      <vt:lpstr>QU (continued)</vt:lpstr>
      <vt:lpstr>QU (continued)</vt:lpstr>
      <vt:lpstr>QU (continued)</vt:lpstr>
      <vt:lpstr>QU (continued)</vt:lpstr>
      <vt:lpstr>QU (continued)</vt:lpstr>
      <vt:lpstr>QU (continued)</vt:lpstr>
      <vt:lpstr>QU (continued)</vt:lpstr>
      <vt:lpstr>QU (continued)</vt:lpstr>
      <vt:lpstr>PRNA</vt:lpstr>
      <vt:lpstr>PRNA (continued)</vt:lpstr>
      <vt:lpstr>PRNA (continued)</vt:lpstr>
      <vt:lpstr>PRNA (continued)</vt:lpstr>
      <vt:lpstr>PRNA (continued)</vt:lpstr>
      <vt:lpstr>PRNA (continued)</vt:lpstr>
      <vt:lpstr>PRNA (continued)</vt:lpstr>
      <vt:lpstr>PRNA (continued)</vt:lpstr>
      <vt:lpstr>Discussion</vt:lpstr>
      <vt:lpstr>Discussion</vt:lpstr>
      <vt:lpstr>Discussion (continued)</vt:lpstr>
      <vt:lpstr>Discussion (continued)</vt:lpstr>
      <vt:lpstr>Discussion (continued)</vt:lpstr>
      <vt:lpstr>Discussion (continued)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Based Multi News Summarization</dc:title>
  <cp:lastModifiedBy>Microsoft Office User</cp:lastModifiedBy>
  <cp:revision>74</cp:revision>
  <dcterms:modified xsi:type="dcterms:W3CDTF">2017-07-17T23:37:42Z</dcterms:modified>
</cp:coreProperties>
</file>